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312" r:id="rId5"/>
    <p:sldId id="259" r:id="rId6"/>
    <p:sldId id="298" r:id="rId7"/>
    <p:sldId id="310" r:id="rId8"/>
    <p:sldId id="309" r:id="rId9"/>
    <p:sldId id="266" r:id="rId10"/>
    <p:sldId id="263" r:id="rId11"/>
    <p:sldId id="273" r:id="rId12"/>
    <p:sldId id="293" r:id="rId13"/>
    <p:sldId id="292" r:id="rId14"/>
    <p:sldId id="314" r:id="rId15"/>
    <p:sldId id="315" r:id="rId16"/>
    <p:sldId id="291" r:id="rId17"/>
    <p:sldId id="272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111575-E0DF-4421-BCBC-7E78427B9A55}" v="13" dt="2022-11-21T18:24:51.5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849" autoAdjust="0"/>
  </p:normalViewPr>
  <p:slideViewPr>
    <p:cSldViewPr snapToGrid="0">
      <p:cViewPr varScale="1">
        <p:scale>
          <a:sx n="60" d="100"/>
          <a:sy n="60" d="100"/>
        </p:scale>
        <p:origin x="86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 McDiarmid" userId="d70b308a-2bb8-44dc-a922-56ad4eceaccf" providerId="ADAL" clId="{DD111575-E0DF-4421-BCBC-7E78427B9A55}"/>
    <pc:docChg chg="custSel delSld modSld replTag">
      <pc:chgData name="Alexander McDiarmid" userId="d70b308a-2bb8-44dc-a922-56ad4eceaccf" providerId="ADAL" clId="{DD111575-E0DF-4421-BCBC-7E78427B9A55}" dt="2022-11-21T18:25:16.771" v="100"/>
      <pc:docMkLst>
        <pc:docMk/>
      </pc:docMkLst>
      <pc:sldChg chg="modNotesTx">
        <pc:chgData name="Alexander McDiarmid" userId="d70b308a-2bb8-44dc-a922-56ad4eceaccf" providerId="ADAL" clId="{DD111575-E0DF-4421-BCBC-7E78427B9A55}" dt="2022-11-21T18:23:43.852" v="33" actId="20577"/>
        <pc:sldMkLst>
          <pc:docMk/>
          <pc:sldMk cId="3099505191" sldId="263"/>
        </pc:sldMkLst>
      </pc:sldChg>
      <pc:sldChg chg="modSp">
        <pc:chgData name="Alexander McDiarmid" userId="d70b308a-2bb8-44dc-a922-56ad4eceaccf" providerId="ADAL" clId="{DD111575-E0DF-4421-BCBC-7E78427B9A55}" dt="2022-11-21T18:23:18.097" v="20" actId="115"/>
        <pc:sldMkLst>
          <pc:docMk/>
          <pc:sldMk cId="2555006193" sldId="266"/>
        </pc:sldMkLst>
        <pc:spChg chg="mod">
          <ac:chgData name="Alexander McDiarmid" userId="d70b308a-2bb8-44dc-a922-56ad4eceaccf" providerId="ADAL" clId="{DD111575-E0DF-4421-BCBC-7E78427B9A55}" dt="2022-11-21T18:23:18.097" v="20" actId="115"/>
          <ac:spMkLst>
            <pc:docMk/>
            <pc:sldMk cId="2555006193" sldId="266"/>
            <ac:spMk id="3" creationId="{00000000-0000-0000-0000-000000000000}"/>
          </ac:spMkLst>
        </pc:spChg>
      </pc:sldChg>
      <pc:sldChg chg="modNotesTx">
        <pc:chgData name="Alexander McDiarmid" userId="d70b308a-2bb8-44dc-a922-56ad4eceaccf" providerId="ADAL" clId="{DD111575-E0DF-4421-BCBC-7E78427B9A55}" dt="2022-11-21T18:25:13.159" v="95" actId="20577"/>
        <pc:sldMkLst>
          <pc:docMk/>
          <pc:sldMk cId="4164882528" sldId="272"/>
        </pc:sldMkLst>
      </pc:sldChg>
      <pc:sldChg chg="modNotesTx">
        <pc:chgData name="Alexander McDiarmid" userId="d70b308a-2bb8-44dc-a922-56ad4eceaccf" providerId="ADAL" clId="{DD111575-E0DF-4421-BCBC-7E78427B9A55}" dt="2022-11-21T18:23:50.282" v="40" actId="313"/>
        <pc:sldMkLst>
          <pc:docMk/>
          <pc:sldMk cId="473627366" sldId="273"/>
        </pc:sldMkLst>
      </pc:sldChg>
      <pc:sldChg chg="modNotesTx">
        <pc:chgData name="Alexander McDiarmid" userId="d70b308a-2bb8-44dc-a922-56ad4eceaccf" providerId="ADAL" clId="{DD111575-E0DF-4421-BCBC-7E78427B9A55}" dt="2022-11-21T18:24:56.638" v="89" actId="313"/>
        <pc:sldMkLst>
          <pc:docMk/>
          <pc:sldMk cId="899089" sldId="291"/>
        </pc:sldMkLst>
      </pc:sldChg>
      <pc:sldChg chg="modNotesTx">
        <pc:chgData name="Alexander McDiarmid" userId="d70b308a-2bb8-44dc-a922-56ad4eceaccf" providerId="ADAL" clId="{DD111575-E0DF-4421-BCBC-7E78427B9A55}" dt="2022-11-21T18:24:11.016" v="47" actId="20577"/>
        <pc:sldMkLst>
          <pc:docMk/>
          <pc:sldMk cId="3516381684" sldId="292"/>
        </pc:sldMkLst>
      </pc:sldChg>
      <pc:sldChg chg="modNotesTx">
        <pc:chgData name="Alexander McDiarmid" userId="d70b308a-2bb8-44dc-a922-56ad4eceaccf" providerId="ADAL" clId="{DD111575-E0DF-4421-BCBC-7E78427B9A55}" dt="2022-11-21T18:23:57.784" v="41" actId="313"/>
        <pc:sldMkLst>
          <pc:docMk/>
          <pc:sldMk cId="3519116818" sldId="293"/>
        </pc:sldMkLst>
      </pc:sldChg>
      <pc:sldChg chg="del replTag">
        <pc:chgData name="Alexander McDiarmid" userId="d70b308a-2bb8-44dc-a922-56ad4eceaccf" providerId="ADAL" clId="{DD111575-E0DF-4421-BCBC-7E78427B9A55}" dt="2022-11-21T18:24:26.290" v="62" actId="2696"/>
        <pc:sldMkLst>
          <pc:docMk/>
          <pc:sldMk cId="364847107" sldId="294"/>
        </pc:sldMkLst>
      </pc:sldChg>
      <pc:sldChg chg="del">
        <pc:chgData name="Alexander McDiarmid" userId="d70b308a-2bb8-44dc-a922-56ad4eceaccf" providerId="ADAL" clId="{DD111575-E0DF-4421-BCBC-7E78427B9A55}" dt="2022-11-21T18:24:46.481" v="80" actId="2696"/>
        <pc:sldMkLst>
          <pc:docMk/>
          <pc:sldMk cId="1871573256" sldId="302"/>
        </pc:sldMkLst>
      </pc:sldChg>
      <pc:sldChg chg="del replTag">
        <pc:chgData name="Alexander McDiarmid" userId="d70b308a-2bb8-44dc-a922-56ad4eceaccf" providerId="ADAL" clId="{DD111575-E0DF-4421-BCBC-7E78427B9A55}" dt="2022-11-21T18:24:49.779" v="81" actId="2696"/>
        <pc:sldMkLst>
          <pc:docMk/>
          <pc:sldMk cId="3041200789" sldId="307"/>
        </pc:sldMkLst>
      </pc:sldChg>
      <pc:sldChg chg="modSp del mod replTag">
        <pc:chgData name="Alexander McDiarmid" userId="d70b308a-2bb8-44dc-a922-56ad4eceaccf" providerId="ADAL" clId="{DD111575-E0DF-4421-BCBC-7E78427B9A55}" dt="2022-11-21T18:24:37.669" v="72" actId="2696"/>
        <pc:sldMkLst>
          <pc:docMk/>
          <pc:sldMk cId="2080731875" sldId="308"/>
        </pc:sldMkLst>
        <pc:spChg chg="mod replST">
          <ac:chgData name="Alexander McDiarmid" userId="d70b308a-2bb8-44dc-a922-56ad4eceaccf" providerId="ADAL" clId="{DD111575-E0DF-4421-BCBC-7E78427B9A55}" dt="2022-11-21T18:24:33.457" v="71"/>
          <ac:spMkLst>
            <pc:docMk/>
            <pc:sldMk cId="2080731875" sldId="308"/>
            <ac:spMk id="5" creationId="{7EE42C1A-85C5-4291-A072-B6E6D5FB7380}"/>
          </ac:spMkLst>
        </pc:spChg>
      </pc:sldChg>
      <pc:sldChg chg="modSp mod modAnim replTag">
        <pc:chgData name="Alexander McDiarmid" userId="d70b308a-2bb8-44dc-a922-56ad4eceaccf" providerId="ADAL" clId="{DD111575-E0DF-4421-BCBC-7E78427B9A55}" dt="2022-11-21T18:22:47.374" v="7"/>
        <pc:sldMkLst>
          <pc:docMk/>
          <pc:sldMk cId="1435146539" sldId="309"/>
        </pc:sldMkLst>
        <pc:spChg chg="mod replST">
          <ac:chgData name="Alexander McDiarmid" userId="d70b308a-2bb8-44dc-a922-56ad4eceaccf" providerId="ADAL" clId="{DD111575-E0DF-4421-BCBC-7E78427B9A55}" dt="2022-11-21T18:22:47.374" v="7"/>
          <ac:spMkLst>
            <pc:docMk/>
            <pc:sldMk cId="1435146539" sldId="309"/>
            <ac:spMk id="5" creationId="{00000000-0000-0000-0000-000000000000}"/>
          </ac:spMkLst>
        </pc:spChg>
      </pc:sldChg>
      <pc:sldChg chg="del replTag">
        <pc:chgData name="Alexander McDiarmid" userId="d70b308a-2bb8-44dc-a922-56ad4eceaccf" providerId="ADAL" clId="{DD111575-E0DF-4421-BCBC-7E78427B9A55}" dt="2022-11-21T18:23:00.159" v="14" actId="2696"/>
        <pc:sldMkLst>
          <pc:docMk/>
          <pc:sldMk cId="2703286233" sldId="313"/>
        </pc:sldMkLst>
      </pc:sldChg>
      <pc:sldChg chg="modSp mod">
        <pc:chgData name="Alexander McDiarmid" userId="d70b308a-2bb8-44dc-a922-56ad4eceaccf" providerId="ADAL" clId="{DD111575-E0DF-4421-BCBC-7E78427B9A55}" dt="2022-11-21T18:24:38.076" v="74"/>
        <pc:sldMkLst>
          <pc:docMk/>
          <pc:sldMk cId="3682654048" sldId="314"/>
        </pc:sldMkLst>
        <pc:spChg chg="mod replST">
          <ac:chgData name="Alexander McDiarmid" userId="d70b308a-2bb8-44dc-a922-56ad4eceaccf" providerId="ADAL" clId="{DD111575-E0DF-4421-BCBC-7E78427B9A55}" dt="2022-11-21T18:24:38.076" v="74"/>
          <ac:spMkLst>
            <pc:docMk/>
            <pc:sldMk cId="3682654048" sldId="314"/>
            <ac:spMk id="5" creationId="{E6BC2244-65FA-4B11-A2F4-D100D0BC7BFB}"/>
          </ac:spMkLst>
        </pc:spChg>
      </pc:sldChg>
      <pc:sldChg chg="modSp mod">
        <pc:chgData name="Alexander McDiarmid" userId="d70b308a-2bb8-44dc-a922-56ad4eceaccf" providerId="ADAL" clId="{DD111575-E0DF-4421-BCBC-7E78427B9A55}" dt="2022-11-21T18:24:51.563" v="88"/>
        <pc:sldMkLst>
          <pc:docMk/>
          <pc:sldMk cId="3033408120" sldId="315"/>
        </pc:sldMkLst>
        <pc:spChg chg="mod replST">
          <ac:chgData name="Alexander McDiarmid" userId="d70b308a-2bb8-44dc-a922-56ad4eceaccf" providerId="ADAL" clId="{DD111575-E0DF-4421-BCBC-7E78427B9A55}" dt="2022-11-21T18:24:51.563" v="88"/>
          <ac:spMkLst>
            <pc:docMk/>
            <pc:sldMk cId="3033408120" sldId="315"/>
            <ac:spMk id="5" creationId="{7EE42C1A-85C5-4291-A072-B6E6D5FB738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F55C5-7A58-4379-B261-15D2C2DA5491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E4FB0-ACF5-49E5-AC12-8126FCADF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006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782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616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9371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 do I do this? Ask about your intuition before giving you “the answer”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245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r>
              <a:rPr lang="en-US" baseline="0" dirty="0"/>
              <a:t>Maybe parent is good but problem with exceptions.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1383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Spend about half our waking life at work so has</a:t>
            </a:r>
            <a:r>
              <a:rPr lang="en-US" baseline="0" dirty="0"/>
              <a:t> power psychological impact – why left out of textbooks?</a:t>
            </a:r>
          </a:p>
          <a:p>
            <a:endParaRPr lang="en-US" baseline="0" dirty="0"/>
          </a:p>
          <a:p>
            <a:r>
              <a:rPr lang="en-US" baseline="0" dirty="0"/>
              <a:t>Hiring the right people has powerful impact on our economy </a:t>
            </a:r>
          </a:p>
          <a:p>
            <a:endParaRPr lang="en-US" baseline="0" dirty="0"/>
          </a:p>
          <a:p>
            <a:r>
              <a:rPr lang="en-US" baseline="0" dirty="0"/>
              <a:t>Workplace culture has a powerful impact on psychological well being (half waking hours at work)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695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Cook in diner – attention to detail vs. efficient &amp; works well under time pressure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9729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I/O</a:t>
            </a:r>
            <a:r>
              <a:rPr lang="en-US" baseline="0" dirty="0"/>
              <a:t> psychologists seek to give employers the tools to do better.</a:t>
            </a:r>
          </a:p>
          <a:p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Spend about half our waking life at work so has</a:t>
            </a:r>
            <a:r>
              <a:rPr lang="en-US" baseline="0" dirty="0"/>
              <a:t> power psychological impact – why left out of textbooks?</a:t>
            </a:r>
          </a:p>
          <a:p>
            <a:endParaRPr lang="en-US" baseline="0" dirty="0"/>
          </a:p>
          <a:p>
            <a:r>
              <a:rPr lang="en-US" baseline="0" dirty="0"/>
              <a:t>Perhaps many of your employers have benefited from I/O research.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Trying to show</a:t>
            </a:r>
            <a:r>
              <a:rPr lang="en-US" b="1" baseline="0" dirty="0"/>
              <a:t> how relatable to their work lives. What questions might they be interested in knowing.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511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440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I/O</a:t>
            </a:r>
            <a:r>
              <a:rPr lang="en-US" baseline="0" dirty="0"/>
              <a:t> psychologists seek to give employers the tools to do better.</a:t>
            </a:r>
          </a:p>
          <a:p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Spend about half our waking life at work so has</a:t>
            </a:r>
            <a:r>
              <a:rPr lang="en-US" baseline="0" dirty="0"/>
              <a:t> power psychological impact – why left out of textbooks?</a:t>
            </a:r>
          </a:p>
          <a:p>
            <a:endParaRPr lang="en-US" baseline="0" dirty="0"/>
          </a:p>
          <a:p>
            <a:r>
              <a:rPr lang="en-US" baseline="0" dirty="0"/>
              <a:t>Perhaps many of your employers have benefited from I/O research.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Trying to show</a:t>
            </a:r>
            <a:r>
              <a:rPr lang="en-US" b="1" baseline="0" dirty="0"/>
              <a:t> how relatable to their work lives. What questions might they be interested in knowing.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280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Cook waffle house:</a:t>
            </a:r>
            <a:r>
              <a:rPr lang="en-US" baseline="0" dirty="0"/>
              <a:t> Passionate about good service, food and teamwork vs. cook with experience and able to meet demands of a busy kitchen</a:t>
            </a:r>
          </a:p>
          <a:p>
            <a:endParaRPr lang="en-US" baseline="0" dirty="0"/>
          </a:p>
          <a:p>
            <a:r>
              <a:rPr lang="en-US" baseline="0" dirty="0"/>
              <a:t>Agreeableness: therapist, vs. Salesperson</a:t>
            </a:r>
          </a:p>
          <a:p>
            <a:endParaRPr lang="en-US" baseline="0" dirty="0"/>
          </a:p>
          <a:p>
            <a:r>
              <a:rPr lang="en-US" baseline="0" dirty="0"/>
              <a:t>Good student: Knowledge going into class, study and notetaking skills, intelligence, Conciencousness, openness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641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/>
              <a:t>Current tools:</a:t>
            </a:r>
          </a:p>
          <a:p>
            <a:endParaRPr lang="en-US" baseline="0" dirty="0"/>
          </a:p>
          <a:p>
            <a:r>
              <a:rPr lang="en-US" baseline="0" dirty="0"/>
              <a:t>Therapist: </a:t>
            </a:r>
          </a:p>
          <a:p>
            <a:r>
              <a:rPr lang="en-US" baseline="0" dirty="0"/>
              <a:t>Empathetic – understanding others, focus</a:t>
            </a:r>
          </a:p>
          <a:p>
            <a:r>
              <a:rPr lang="en-US" baseline="0" dirty="0"/>
              <a:t>Know mental health disorders</a:t>
            </a:r>
          </a:p>
          <a:p>
            <a:endParaRPr lang="en-US" baseline="0" dirty="0"/>
          </a:p>
          <a:p>
            <a:r>
              <a:rPr lang="en-US" baseline="0" dirty="0"/>
              <a:t>Emotional intelligence</a:t>
            </a:r>
          </a:p>
          <a:p>
            <a:r>
              <a:rPr lang="en-US" baseline="0" dirty="0"/>
              <a:t>Conscientious &amp; fairly agreeable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598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/>
              <a:t>Engineer: </a:t>
            </a:r>
            <a:r>
              <a:rPr lang="en-US" b="0" baseline="0" dirty="0"/>
              <a:t>attention to detail</a:t>
            </a:r>
          </a:p>
          <a:p>
            <a:r>
              <a:rPr lang="en-US" b="0" baseline="0" dirty="0"/>
              <a:t>	engineer degree, physics , math</a:t>
            </a:r>
          </a:p>
          <a:p>
            <a:r>
              <a:rPr lang="en-US" b="0" baseline="0" dirty="0"/>
              <a:t>	ability to find creative solutions and mentally picture how design choices would work</a:t>
            </a:r>
          </a:p>
          <a:p>
            <a:r>
              <a:rPr lang="en-US" b="0" baseline="0" dirty="0"/>
              <a:t>	Not too agreeable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9ED66-205A-483D-9B36-3CE6318F5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40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7EAB-DC8C-4718-9F08-F4122213D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6DB382-E4EB-4703-BEDD-C27E1D31E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59579-A3C2-4171-9CC5-19C7B1905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4D1FB-E6B5-49C2-9087-82AEF6D19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09679-0868-4409-BAC2-FE1A61FF7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4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BF1F0-4462-46B5-A5C8-350852A40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2D3954-C5BE-4724-BF41-093C9E50B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BA49D-9FB9-408B-BF80-6C08A6CB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DA8E1-F6E8-4A71-BE3F-F14D2BCF0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65E47-E3DB-4EBE-AFCF-A091D11B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2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48E992-43F6-40B3-86FE-474DD8316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AEB16-534D-44DE-AA78-BBFFFE352C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6466C-BDFB-42E1-8D57-C9B9CA0FB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2EA33-1622-49F4-A8B9-41B9B677C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D9921-3F78-4383-9B94-5DE985DE9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64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495C575-0247-4220-AF69-8F7A58822B4F}" type="datetimeFigureOut">
              <a:rPr lang="en-US" smtClean="0"/>
              <a:pPr/>
              <a:t>11/21/2022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ACCBF9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D4B871-09AF-49C3-8B91-9631368EAAD4}" type="slidenum">
              <a:rPr lang="en-US" smtClean="0">
                <a:solidFill>
                  <a:srgbClr val="ACCBF9"/>
                </a:solidFill>
              </a:rPr>
              <a:pPr/>
              <a:t>‹#›</a:t>
            </a:fld>
            <a:endParaRPr lang="en-US" dirty="0">
              <a:solidFill>
                <a:srgbClr val="ACCBF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71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7455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777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>
              <a:solidFill>
                <a:srgbClr val="2428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511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432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07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D4B871-09AF-49C3-8B91-9631368EAAD4}" type="slidenum">
              <a:rPr lang="en-US" smtClean="0">
                <a:solidFill>
                  <a:srgbClr val="242852"/>
                </a:solidFill>
              </a:rPr>
              <a:pPr/>
              <a:t>‹#›</a:t>
            </a:fld>
            <a:endParaRPr lang="en-US" dirty="0">
              <a:solidFill>
                <a:srgbClr val="2428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942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5214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48F3E-73A2-4AFB-AC33-BA94C406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D8507-7D81-401A-9F0F-1357183C5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5C8DB-6761-4872-BDF3-7836DE3E3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B4775-0074-4962-9A70-EC3BEBED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DE99D-DDB0-46A2-931E-4EFA58320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86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07009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72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073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3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E618E-E0DC-43D3-BEF4-7BCFA10D9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8CDF7-FAB6-4702-A92A-3B9D2C063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88B28-68D7-4BE0-A1E0-F56A3AE8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4C14A-4802-4CD7-B2D2-2281C952F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92F67-7CF4-4860-8761-707CF348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3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12234-E953-488C-8339-9D79AB1C0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04969-FBB4-4CC6-A7CE-8F49E9706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DDCF9-BAA2-4BFB-B045-1EC7DCF49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52294-C594-4BB4-BA84-2CAC7594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5713D-003E-432D-AF49-7067DE223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0230C-C820-41D6-A2EE-AB7083FE8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C9FB3-7317-4B75-8248-AD1575010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580CE-F598-43BE-8971-26E48CF4B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A5DE96-F8BD-486F-8F1F-7F8176D9D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07DF15-5EC5-4D4E-8422-B70BF66167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A6A2F2-988B-4B4F-9858-53516AAA85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1563BD-BB08-4852-B48B-19FB6DFCB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A603A3-D7B3-4B01-8485-562ABF05B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373EF7-93B9-44C3-B497-2D5B928AE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09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95848-1674-4E52-88CB-1C400B23F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3C146E-CE47-477E-8CD5-517C6FA2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E7E28-E017-4B61-A566-40FC28F2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D007ED-6F39-4E70-AE89-8229507BA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FFE48E-4042-4821-8FAD-950C7449F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82D207-3BB4-493B-8DC3-590B2F431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06992-2BD2-49CE-B49D-61709D64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5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59377-3CB3-4512-BF9E-E4B12F750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11EAC-A456-444A-9CB5-18E8C0768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AB80B-5F34-489A-959D-F1D368CFA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F36D9-0106-41A8-B5C0-B8EEEEC4E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518C0-8EB3-4F37-91CE-2EDB90C30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ADE255-106F-4CCF-8CCC-B8A2CE1A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6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02CD2-43EE-437A-BBD2-D5F37D66C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7DCC0-303B-44AC-AE25-B161873200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56F257-0413-49D1-B00C-1901D6AD1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A79D7-8EDE-4666-9A00-A899932B9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99E8F-D4DD-437C-9F64-436EB9E4A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BDAD8-2159-4BD4-861C-124EF18E9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2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4E4407-63C8-46D5-9E0C-F935FA11C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94D58-9E35-4B50-A0A7-2AEEEBD32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092E3-7AE2-45C3-A31B-F6B26F14C9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361E2-0CEB-44A6-B019-8D6FD9F75220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07E5B-A8DE-4CEF-81DF-30D620730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8E953-84BE-4D4C-B309-BC8AE1E27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663F6-B168-461A-8424-7CAF0C36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95C575-0247-4220-AF69-8F7A58822B4F}" type="datetimeFigureOut">
              <a:rPr lang="en-US" smtClean="0">
                <a:solidFill>
                  <a:srgbClr val="242852"/>
                </a:solidFill>
              </a:rPr>
              <a:pPr/>
              <a:t>11/21/2022</a:t>
            </a:fld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24285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D4B871-09AF-49C3-8B91-9631368EA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1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7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2.xml"/><Relationship Id="rId7" Type="http://schemas.openxmlformats.org/officeDocument/2006/relationships/image" Target="../media/image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DDDBC-DE59-4BC6-B0D7-49B30A26C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8C0EA7-19D9-4C9C-9073-78EEDD30DA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78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Psychology (AKA personnel psychology) – Employee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846320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r>
              <a:rPr lang="en-US" sz="2800" dirty="0"/>
              <a:t>2. Standardized tests measures (memory acronym – </a:t>
            </a:r>
            <a:r>
              <a:rPr lang="en-US" sz="2800" dirty="0">
                <a:solidFill>
                  <a:srgbClr val="FF0000"/>
                </a:solidFill>
              </a:rPr>
              <a:t>SKIP</a:t>
            </a:r>
            <a:r>
              <a:rPr lang="en-US" sz="2800" dirty="0"/>
              <a:t>s; Often measured by separate tests): 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/>
              <a:t>kills: </a:t>
            </a:r>
            <a:r>
              <a:rPr lang="en-US" sz="2800" dirty="0">
                <a:solidFill>
                  <a:srgbClr val="00B050"/>
                </a:solidFill>
              </a:rPr>
              <a:t>current ability </a:t>
            </a:r>
            <a:r>
              <a:rPr lang="en-US" sz="2800" dirty="0"/>
              <a:t>to excel at specific tasks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K</a:t>
            </a:r>
            <a:r>
              <a:rPr lang="en-US" sz="2800" dirty="0"/>
              <a:t>nowledge: information the employee </a:t>
            </a:r>
            <a:r>
              <a:rPr lang="en-US" sz="2800" dirty="0">
                <a:solidFill>
                  <a:srgbClr val="00B050"/>
                </a:solidFill>
              </a:rPr>
              <a:t>already has in memory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I</a:t>
            </a:r>
            <a:r>
              <a:rPr lang="en-US" sz="2800" dirty="0"/>
              <a:t>ntelligence: </a:t>
            </a:r>
            <a:r>
              <a:rPr lang="en-US" sz="2800" dirty="0">
                <a:solidFill>
                  <a:srgbClr val="00B0F0"/>
                </a:solidFill>
              </a:rPr>
              <a:t>ability to learn</a:t>
            </a:r>
            <a:r>
              <a:rPr lang="en-US" sz="2800" dirty="0"/>
              <a:t> new skills and knowledge</a:t>
            </a:r>
          </a:p>
          <a:p>
            <a:pPr lvl="1"/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/>
              <a:t>ersonality: Does the employees personality suggest they would be motivated, successful, and content in the job?</a:t>
            </a:r>
          </a:p>
          <a:p>
            <a:pPr lvl="2"/>
            <a:endParaRPr lang="en-US" sz="2400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62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Psychology (AKA personnel psychology) – Employee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846320"/>
          </a:xfrm>
        </p:spPr>
        <p:txBody>
          <a:bodyPr>
            <a:normAutofit lnSpcReduction="10000"/>
          </a:bodyPr>
          <a:lstStyle/>
          <a:p>
            <a:endParaRPr lang="en-US" sz="2200" dirty="0"/>
          </a:p>
          <a:p>
            <a:r>
              <a:rPr lang="en-US" sz="2200" dirty="0"/>
              <a:t>2. Standardized Tests measuring: skills, knowledge, intelligence, &amp; personality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S</a:t>
            </a:r>
            <a:r>
              <a:rPr lang="en-US" sz="2200" dirty="0"/>
              <a:t>kills: current ability to excel at specific tasks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K</a:t>
            </a:r>
            <a:r>
              <a:rPr lang="en-US" sz="2200" dirty="0"/>
              <a:t>nowledge: information the employee already has in memory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I</a:t>
            </a:r>
            <a:r>
              <a:rPr lang="en-US" sz="2200" dirty="0"/>
              <a:t>ntelligence: ability to learn new skills and knowledge</a:t>
            </a:r>
          </a:p>
          <a:p>
            <a:pPr lvl="1"/>
            <a:r>
              <a:rPr lang="en-US" sz="2200" dirty="0">
                <a:solidFill>
                  <a:srgbClr val="FF0000"/>
                </a:solidFill>
              </a:rPr>
              <a:t>P</a:t>
            </a:r>
            <a:r>
              <a:rPr lang="en-US" sz="2200" dirty="0"/>
              <a:t>ersonality: Does the employees personality suggest they would be motivated, successful, and content in the job?</a:t>
            </a:r>
          </a:p>
          <a:p>
            <a:pPr lvl="3"/>
            <a:endParaRPr lang="en-US" sz="2200" dirty="0"/>
          </a:p>
          <a:p>
            <a:r>
              <a:rPr lang="en-US" sz="2200" dirty="0"/>
              <a:t>Salesperson example:</a:t>
            </a:r>
            <a:r>
              <a:rPr lang="en-US" sz="2200" dirty="0">
                <a:solidFill>
                  <a:srgbClr val="FF0000"/>
                </a:solidFill>
              </a:rPr>
              <a:t> S</a:t>
            </a:r>
            <a:r>
              <a:rPr lang="en-US" sz="2200" dirty="0"/>
              <a:t>: Strong persuasiveness skills; </a:t>
            </a:r>
            <a:r>
              <a:rPr lang="en-US" sz="2200" dirty="0">
                <a:solidFill>
                  <a:srgbClr val="FF0000"/>
                </a:solidFill>
              </a:rPr>
              <a:t>K</a:t>
            </a:r>
            <a:r>
              <a:rPr lang="en-US" sz="2200" dirty="0"/>
              <a:t>: Knowledge about the product; </a:t>
            </a:r>
            <a:r>
              <a:rPr lang="en-US" sz="2200" dirty="0">
                <a:solidFill>
                  <a:srgbClr val="FF0000"/>
                </a:solidFill>
              </a:rPr>
              <a:t>I</a:t>
            </a:r>
            <a:r>
              <a:rPr lang="en-US" sz="2200" dirty="0"/>
              <a:t>: Ability to adjust to unusual customers and learn from mistakes; </a:t>
            </a:r>
            <a:r>
              <a:rPr lang="en-US" sz="2200" dirty="0">
                <a:solidFill>
                  <a:srgbClr val="FF0000"/>
                </a:solidFill>
              </a:rPr>
              <a:t>P:</a:t>
            </a:r>
            <a:r>
              <a:rPr lang="en-US" sz="2200" dirty="0"/>
              <a:t> Are they extroverted enough to talk to people all day?</a:t>
            </a:r>
          </a:p>
          <a:p>
            <a:endParaRPr lang="en-US" sz="2200" dirty="0"/>
          </a:p>
          <a:p>
            <a:r>
              <a:rPr lang="en-US" sz="2200" dirty="0"/>
              <a:t>How about SKIPs would want in an engineer?</a:t>
            </a:r>
          </a:p>
          <a:p>
            <a:pPr lvl="2"/>
            <a:endParaRPr lang="en-US" sz="2400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11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Psychology (AKA personnel psychology) – Employee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1367443"/>
            <a:ext cx="1087120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2. Standardized Tests measuring: Skills, knowledge, intelligence, &amp; personality</a:t>
            </a:r>
          </a:p>
          <a:p>
            <a:pPr lvl="1"/>
            <a:r>
              <a:rPr lang="en-US" sz="2200" dirty="0"/>
              <a:t>Personality: Does the employees personality suggest they would be motivated, successful, and content in the job?</a:t>
            </a:r>
          </a:p>
          <a:p>
            <a:pPr lvl="2"/>
            <a:r>
              <a:rPr lang="en-US" sz="2000" dirty="0"/>
              <a:t>Conciencousness particularly important for </a:t>
            </a:r>
            <a:r>
              <a:rPr lang="en-US" sz="2000" u="sng" dirty="0"/>
              <a:t>most</a:t>
            </a:r>
            <a:r>
              <a:rPr lang="en-US" sz="2000" dirty="0"/>
              <a:t> jobs</a:t>
            </a:r>
          </a:p>
          <a:p>
            <a:pPr lvl="2"/>
            <a:r>
              <a:rPr lang="en-US" sz="2000" dirty="0"/>
              <a:t>Extroversion important for </a:t>
            </a:r>
            <a:r>
              <a:rPr lang="en-US" sz="2000" u="sng" dirty="0"/>
              <a:t>many</a:t>
            </a:r>
            <a:r>
              <a:rPr lang="en-US" sz="2000" dirty="0"/>
              <a:t> jobs – note </a:t>
            </a:r>
            <a:r>
              <a:rPr lang="en-US" sz="2000" dirty="0">
                <a:solidFill>
                  <a:srgbClr val="FF0000"/>
                </a:solidFill>
              </a:rPr>
              <a:t>characteristic adaptations</a:t>
            </a:r>
          </a:p>
          <a:p>
            <a:pPr lvl="2"/>
            <a:r>
              <a:rPr lang="en-US" sz="2000" dirty="0"/>
              <a:t>Moderate (average) level of agreeableness tends to be best</a:t>
            </a:r>
          </a:p>
          <a:p>
            <a:pPr lvl="2"/>
            <a:r>
              <a:rPr lang="en-US" sz="2000" dirty="0"/>
              <a:t>Neuroticism is generally counterproductive for most jobs (but exceptions, e.g., artist)</a:t>
            </a:r>
          </a:p>
          <a:p>
            <a:pPr lvl="1"/>
            <a:r>
              <a:rPr lang="en-US" sz="2300" dirty="0"/>
              <a:t>Couldn’t employees just </a:t>
            </a:r>
            <a:r>
              <a:rPr lang="en-US" sz="2300" u="sng" dirty="0"/>
              <a:t>easily lie on a personality test </a:t>
            </a:r>
            <a:r>
              <a:rPr lang="en-US" sz="2300" dirty="0"/>
              <a:t>to make themselves look better?</a:t>
            </a:r>
          </a:p>
          <a:p>
            <a:pPr lvl="3"/>
            <a:r>
              <a:rPr lang="en-US" u="sng" dirty="0"/>
              <a:t>Perhaps</a:t>
            </a:r>
            <a:r>
              <a:rPr lang="en-US" dirty="0"/>
              <a:t> not excessively concerning because: 1) effective faking requires intelligence &amp; 2) people who fake personality on tests tend to be more inclined to “fake their personality” in the workplace</a:t>
            </a:r>
          </a:p>
          <a:p>
            <a:pPr marL="685800" lvl="2" indent="0">
              <a:buNone/>
            </a:pPr>
            <a:endParaRPr lang="en-US" sz="2400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8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Chart">
            <a:extLst>
              <a:ext uri="{FF2B5EF4-FFF2-40B4-BE49-F238E27FC236}">
                <a16:creationId xmlns:a16="http://schemas.microsoft.com/office/drawing/2014/main" id="{E6BC2244-65FA-4B11-A2F4-D100D0BC7BF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899496" y="1625831"/>
            <a:ext cx="6096000" cy="4881649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8E52F7CF-2B5C-46A0-B76B-DE5A7F8E3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of the following distinguishes Industrial Psychology from Organizational Psychology?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2A201AA2-B4B5-45D4-988F-9E920B7B7C89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16864" y="1600200"/>
            <a:ext cx="5279136" cy="4526280"/>
          </a:xfrm>
        </p:spPr>
        <p:txBody>
          <a:bodyPr>
            <a:normAutofit fontScale="92500"/>
          </a:bodyPr>
          <a:lstStyle/>
          <a:p>
            <a:pPr marL="514350" indent="-514350">
              <a:buFont typeface="Wingdings"/>
              <a:buAutoNum type="alphaUcPeriod"/>
            </a:pPr>
            <a:r>
              <a:rPr lang="en-US" dirty="0"/>
              <a:t>Only </a:t>
            </a:r>
            <a:r>
              <a:rPr lang="en-US" b="1" dirty="0"/>
              <a:t>industrial</a:t>
            </a:r>
            <a:r>
              <a:rPr lang="en-US" dirty="0"/>
              <a:t> psychology is concerned with workplace culture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b="1" dirty="0"/>
              <a:t>Industrial</a:t>
            </a:r>
            <a:r>
              <a:rPr lang="en-US" dirty="0"/>
              <a:t> psychology is more aimed toward understanding how businesses can be successful than organizational psychology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The job performance of employees is more relevant in </a:t>
            </a:r>
            <a:r>
              <a:rPr lang="en-US" b="1" dirty="0"/>
              <a:t>organizational</a:t>
            </a:r>
            <a:r>
              <a:rPr lang="en-US" dirty="0"/>
              <a:t> psychology</a:t>
            </a:r>
          </a:p>
        </p:txBody>
      </p:sp>
      <p:sp>
        <p:nvSpPr>
          <p:cNvPr id="4" name="TPPolling" title="Polling Shape">
            <a:extLst>
              <a:ext uri="{FF2B5EF4-FFF2-40B4-BE49-F238E27FC236}">
                <a16:creationId xmlns:a16="http://schemas.microsoft.com/office/drawing/2014/main" id="{2989D4C5-9A83-4059-A008-3C4A8BD38C1E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" name="CAI1" title="Correct Answer Indicator">
            <a:extLst>
              <a:ext uri="{FF2B5EF4-FFF2-40B4-BE49-F238E27FC236}">
                <a16:creationId xmlns:a16="http://schemas.microsoft.com/office/drawing/2014/main" id="{103182C9-3638-441A-A00C-5AEDB4650DF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0800000">
            <a:off x="420624" y="2633980"/>
            <a:ext cx="495300" cy="4953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CCAF8F10-C423-4D66-AEB9-9E43FB35853C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4553065" y="56819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7FAF2F71-3EDD-4BBF-B3E9-78338C41F019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AC3AFA91-8BBD-4112-A9A6-C218D9EAECD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4D315FDE-7AED-4942-815E-C6D5FAEB6A32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8265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Chart">
            <a:extLst>
              <a:ext uri="{FF2B5EF4-FFF2-40B4-BE49-F238E27FC236}">
                <a16:creationId xmlns:a16="http://schemas.microsoft.com/office/drawing/2014/main" id="{7EE42C1A-85C5-4291-A072-B6E6D5FB738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6002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969F3D7-D83D-4927-8912-0F5BA777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do you think technique do you think is more effective for hiring </a:t>
            </a:r>
            <a:r>
              <a:rPr lang="en-US" b="1" dirty="0"/>
              <a:t>high quality </a:t>
            </a:r>
            <a:r>
              <a:rPr lang="en-US" dirty="0"/>
              <a:t>employees?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A89609D1-17AC-4C0C-8651-7A99FDAFA1E1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16864" y="1600200"/>
            <a:ext cx="5279136" cy="4526280"/>
          </a:xfrm>
        </p:spPr>
        <p:txBody>
          <a:bodyPr>
            <a:normAutofit/>
          </a:bodyPr>
          <a:lstStyle/>
          <a:p>
            <a:pPr marL="514350" indent="-514350">
              <a:buFont typeface="Wingdings"/>
              <a:buAutoNum type="alphaUcPeriod"/>
            </a:pPr>
            <a:r>
              <a:rPr lang="en-US" sz="4000" dirty="0"/>
              <a:t>Standardized tests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sz="4000" dirty="0"/>
              <a:t>Interviews</a:t>
            </a:r>
          </a:p>
        </p:txBody>
      </p:sp>
      <p:sp>
        <p:nvSpPr>
          <p:cNvPr id="4" name="TPPolling" title="Polling Shape">
            <a:extLst>
              <a:ext uri="{FF2B5EF4-FFF2-40B4-BE49-F238E27FC236}">
                <a16:creationId xmlns:a16="http://schemas.microsoft.com/office/drawing/2014/main" id="{25BDFFD7-D06E-4581-8C82-6B7A6B75471E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grpSp>
        <p:nvGrpSpPr>
          <p:cNvPr id="9" name="TPCountdown" title="Countdown Timer">
            <a:extLst>
              <a:ext uri="{FF2B5EF4-FFF2-40B4-BE49-F238E27FC236}">
                <a16:creationId xmlns:a16="http://schemas.microsoft.com/office/drawing/2014/main" id="{E9D430DF-DACD-4140-A588-8A5EB4980E0D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4045066" y="5872480"/>
            <a:ext cx="1270000" cy="635000"/>
            <a:chOff x="7683500" y="5842000"/>
            <a:chExt cx="1270000" cy="635000"/>
          </a:xfrm>
        </p:grpSpPr>
        <p:sp>
          <p:nvSpPr>
            <p:cNvPr id="6" name="CountdownShape">
              <a:extLst>
                <a:ext uri="{FF2B5EF4-FFF2-40B4-BE49-F238E27FC236}">
                  <a16:creationId xmlns:a16="http://schemas.microsoft.com/office/drawing/2014/main" id="{5705F7FC-29F4-4680-B4B1-65E08D355405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+mn-ea"/>
                <a:cs typeface="+mn-cs"/>
              </a:endParaRPr>
            </a:p>
          </p:txBody>
        </p:sp>
        <p:sp>
          <p:nvSpPr>
            <p:cNvPr id="7" name="CountdownText">
              <a:extLst>
                <a:ext uri="{FF2B5EF4-FFF2-40B4-BE49-F238E27FC236}">
                  <a16:creationId xmlns:a16="http://schemas.microsoft.com/office/drawing/2014/main" id="{00AEAED6-ADE2-4B7E-B2A7-2E51A60D84AD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8" name="CountdownLine">
              <a:extLst>
                <a:ext uri="{FF2B5EF4-FFF2-40B4-BE49-F238E27FC236}">
                  <a16:creationId xmlns:a16="http://schemas.microsoft.com/office/drawing/2014/main" id="{46310DDE-BDF6-45B6-996D-F18AE8C69CB0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3340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29A7-3566-4797-A780-0A2F1CC78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Hiring Practices - Class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8BCE8-2041-450E-9091-987A35FD002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/>
              <a:t>What are the advantages and disadvantages of hiring mostly based on </a:t>
            </a:r>
            <a:r>
              <a:rPr lang="en-US" sz="3200" b="1" dirty="0"/>
              <a:t>standardized tests vs. interviews</a:t>
            </a:r>
            <a:r>
              <a:rPr lang="en-US" sz="3200" dirty="0"/>
              <a:t>? What’s your intuition?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Psychology (AKA personnel psychology) – Employee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84632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3. Interviews: </a:t>
            </a:r>
            <a:r>
              <a:rPr lang="en-US" sz="2400" b="1" dirty="0"/>
              <a:t>Structured</a:t>
            </a:r>
            <a:r>
              <a:rPr lang="en-US" sz="2400" dirty="0"/>
              <a:t> vs. </a:t>
            </a:r>
            <a:r>
              <a:rPr lang="en-US" sz="2400" b="1" dirty="0"/>
              <a:t>Unstructured</a:t>
            </a:r>
            <a:r>
              <a:rPr lang="en-US" sz="2400" dirty="0"/>
              <a:t> interviews </a:t>
            </a:r>
          </a:p>
          <a:p>
            <a:pPr lvl="1"/>
            <a:r>
              <a:rPr lang="en-US" sz="2400" dirty="0"/>
              <a:t>Structured interviews involve asking every applicant the same questions and multiple rate the quality of their responses on a numerical scale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Unstructured interviews </a:t>
            </a:r>
            <a:r>
              <a:rPr lang="en-US" sz="2400" dirty="0"/>
              <a:t>are very subjective and, literally, </a:t>
            </a:r>
            <a:r>
              <a:rPr lang="en-US" sz="2400" b="1" dirty="0">
                <a:solidFill>
                  <a:srgbClr val="FF0000"/>
                </a:solidFill>
              </a:rPr>
              <a:t>useless for predicting effective employees*</a:t>
            </a:r>
          </a:p>
          <a:p>
            <a:pPr lvl="2"/>
            <a:r>
              <a:rPr lang="en-US" sz="2400" dirty="0"/>
              <a:t>Biased interpretation of applicant quality based on stereotypes or how well applicant is liked</a:t>
            </a:r>
          </a:p>
          <a:p>
            <a:pPr lvl="2"/>
            <a:r>
              <a:rPr lang="en-US" sz="2400" dirty="0"/>
              <a:t>Basically, tend to craft a story of applicant quality to reach the conclusion they want (</a:t>
            </a:r>
            <a:r>
              <a:rPr lang="en-US" sz="2400" dirty="0">
                <a:solidFill>
                  <a:srgbClr val="FF0000"/>
                </a:solidFill>
              </a:rPr>
              <a:t>confirmation bias*</a:t>
            </a:r>
            <a:r>
              <a:rPr lang="en-US" sz="2400" dirty="0"/>
              <a:t>?)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8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3192087"/>
            <a:ext cx="8636000" cy="2675313"/>
          </a:xfrm>
        </p:spPr>
        <p:txBody>
          <a:bodyPr>
            <a:normAutofit/>
          </a:bodyPr>
          <a:lstStyle/>
          <a:p>
            <a:r>
              <a:rPr lang="en-US" dirty="0"/>
              <a:t>Industrial Organizational</a:t>
            </a:r>
            <a:br>
              <a:rPr lang="en-US" dirty="0"/>
            </a:br>
            <a:r>
              <a:rPr lang="en-US" dirty="0"/>
              <a:t>Psychology (the psychology of workers and employers)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PY 101</a:t>
            </a:r>
          </a:p>
        </p:txBody>
      </p:sp>
    </p:spTree>
    <p:extLst>
      <p:ext uri="{BB962C8B-B14F-4D97-AF65-F5344CB8AC3E}">
        <p14:creationId xmlns:p14="http://schemas.microsoft.com/office/powerpoint/2010/main" val="329813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907F5-C2E8-4FE9-9872-D3763E8A2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Feedback + Research participation requirement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BD2D0-FA8E-4E60-8683-1EFD43A27F3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83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I/O Psychology?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Industrial branch: Focus on decisions regarding </a:t>
            </a:r>
            <a:r>
              <a:rPr lang="en-US" dirty="0">
                <a:solidFill>
                  <a:srgbClr val="FF0000"/>
                </a:solidFill>
              </a:rPr>
              <a:t>individuals </a:t>
            </a:r>
            <a:r>
              <a:rPr lang="en-US" dirty="0"/>
              <a:t>such as who to hire, who to promote, and evaluating the productivity of employees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Organizational branch: Focus on how the </a:t>
            </a:r>
            <a:r>
              <a:rPr lang="en-US" dirty="0">
                <a:solidFill>
                  <a:srgbClr val="00B0F0"/>
                </a:solidFill>
              </a:rPr>
              <a:t>workplace culture </a:t>
            </a:r>
            <a:r>
              <a:rPr lang="en-US" dirty="0"/>
              <a:t>affects </a:t>
            </a:r>
            <a:r>
              <a:rPr lang="en-US" dirty="0">
                <a:solidFill>
                  <a:srgbClr val="00B0F0"/>
                </a:solidFill>
              </a:rPr>
              <a:t>group members </a:t>
            </a:r>
            <a:r>
              <a:rPr lang="en-US" dirty="0"/>
              <a:t>psychologically and how these factors effect </a:t>
            </a:r>
            <a:r>
              <a:rPr lang="en-US" dirty="0">
                <a:solidFill>
                  <a:srgbClr val="00B0F0"/>
                </a:solidFill>
              </a:rPr>
              <a:t>group goal pursuit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How can employers better serve their business interests (Industrial) vs. How does the work environment affect employees (organizational).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46E5-70F1-42F1-A51E-30662FAFC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FCA8A-A018-491A-810F-3F8FE14E589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B0F0"/>
                </a:solidFill>
              </a:rPr>
              <a:t>Industrial psychology </a:t>
            </a:r>
            <a:r>
              <a:rPr lang="en-US" dirty="0"/>
              <a:t>vs. </a:t>
            </a:r>
            <a:r>
              <a:rPr lang="en-US" dirty="0">
                <a:solidFill>
                  <a:srgbClr val="00B050"/>
                </a:solidFill>
              </a:rPr>
              <a:t>Organizational psychology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Employee selection:</a:t>
            </a:r>
          </a:p>
          <a:p>
            <a:pPr lvl="1"/>
            <a:r>
              <a:rPr lang="en-US" dirty="0"/>
              <a:t>job advertisements</a:t>
            </a:r>
          </a:p>
          <a:p>
            <a:pPr lvl="1"/>
            <a:r>
              <a:rPr lang="en-US" dirty="0"/>
              <a:t>Standardized tests</a:t>
            </a:r>
          </a:p>
          <a:p>
            <a:pPr lvl="1"/>
            <a:r>
              <a:rPr lang="en-US" dirty="0"/>
              <a:t>Interviews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B0F0"/>
                </a:solidFill>
              </a:rPr>
              <a:t>Employee evaluation –</a:t>
            </a:r>
            <a:r>
              <a:rPr lang="en-US" dirty="0">
                <a:solidFill>
                  <a:schemeClr val="tx2"/>
                </a:solidFill>
              </a:rPr>
              <a:t> how should be done, who should do it, what used for</a:t>
            </a:r>
            <a:endParaRPr lang="en-US" dirty="0">
              <a:solidFill>
                <a:srgbClr val="00B0F0"/>
              </a:solidFill>
            </a:endParaRP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Organizational culture</a:t>
            </a:r>
          </a:p>
          <a:p>
            <a:pPr lvl="1"/>
            <a:r>
              <a:rPr lang="en-US" dirty="0"/>
              <a:t>Fairness</a:t>
            </a:r>
          </a:p>
          <a:p>
            <a:pPr lvl="1"/>
            <a:r>
              <a:rPr lang="en-US" dirty="0"/>
              <a:t>Employee commitment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1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many people have had at least 1 job (including part time)?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70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Chart" descr="Poor got 0.02, Mediocre got 0.4, Good got 0.54, N/A (I’ve never had coworkers) got 0.04, "/>
          <p:cNvSpPr/>
          <p:nvPr>
            <p:custDataLst>
              <p:tags r:id="rId2"/>
            </p:custDataLst>
          </p:nvPr>
        </p:nvSpPr>
        <p:spPr>
          <a:xfrm>
            <a:off x="6032500" y="16002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general, wow would you rate the work performance of your coworkers? 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16864" y="1600200"/>
            <a:ext cx="5279136" cy="4526280"/>
          </a:xfrm>
        </p:spPr>
        <p:txBody>
          <a:bodyPr/>
          <a:lstStyle/>
          <a:p>
            <a:pPr marL="514350" indent="-514350">
              <a:buFont typeface="Wingdings"/>
              <a:buAutoNum type="alphaUcPeriod"/>
            </a:pPr>
            <a:r>
              <a:rPr lang="en-US" dirty="0"/>
              <a:t>Poor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Mediocre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Good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N/A (I’ve never had coworkers)</a:t>
            </a:r>
          </a:p>
        </p:txBody>
      </p:sp>
      <p:sp>
        <p:nvSpPr>
          <p:cNvPr id="4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514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many people have had at least 1 job (including part time)?</a:t>
            </a:r>
          </a:p>
          <a:p>
            <a:pPr lvl="1"/>
            <a:r>
              <a:rPr lang="en-US" dirty="0"/>
              <a:t>Keep your hand up you think your </a:t>
            </a:r>
            <a:r>
              <a:rPr lang="en-US" u="sng" dirty="0"/>
              <a:t>employer</a:t>
            </a:r>
            <a:r>
              <a:rPr lang="en-US" dirty="0"/>
              <a:t> </a:t>
            </a:r>
            <a:r>
              <a:rPr lang="en-US" b="1" dirty="0"/>
              <a:t>failed</a:t>
            </a:r>
            <a:r>
              <a:rPr lang="en-US" dirty="0"/>
              <a:t> in creating a positive work experience (At your most recent job)? </a:t>
            </a:r>
          </a:p>
          <a:p>
            <a:pPr lvl="1"/>
            <a:r>
              <a:rPr lang="en-US" dirty="0"/>
              <a:t>Raise your hand if you think your employer </a:t>
            </a:r>
            <a:r>
              <a:rPr lang="en-US" b="1" dirty="0"/>
              <a:t>succeeded</a:t>
            </a:r>
            <a:r>
              <a:rPr lang="en-US" dirty="0"/>
              <a:t> in creating a positive work experience?</a:t>
            </a:r>
          </a:p>
          <a:p>
            <a:pPr lvl="1"/>
            <a:endParaRPr lang="en-US" dirty="0"/>
          </a:p>
          <a:p>
            <a:r>
              <a:rPr lang="en-US" dirty="0"/>
              <a:t>What made the experience good or bad?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00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Industrial Psychology (AKA personnel psychology) – Employee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846320"/>
          </a:xfrm>
        </p:spPr>
        <p:txBody>
          <a:bodyPr>
            <a:normAutofit/>
          </a:bodyPr>
          <a:lstStyle/>
          <a:p>
            <a:r>
              <a:rPr lang="en-US" sz="2400" dirty="0"/>
              <a:t>Goal of selection research is to decide who to hire based on predicting employee job performance</a:t>
            </a:r>
          </a:p>
          <a:p>
            <a:endParaRPr lang="en-US" sz="2400" dirty="0"/>
          </a:p>
          <a:p>
            <a:r>
              <a:rPr lang="en-US" sz="2400" dirty="0"/>
              <a:t>Tools for selecting the best employees:</a:t>
            </a:r>
          </a:p>
          <a:p>
            <a:pPr marL="777240" lvl="1" indent="-457200">
              <a:buAutoNum type="arabicPeriod"/>
            </a:pPr>
            <a:r>
              <a:rPr lang="en-US" sz="2400" dirty="0"/>
              <a:t>Job advertisement – Best employees when cater advertisement to goals</a:t>
            </a:r>
          </a:p>
          <a:p>
            <a:pPr marL="937260" lvl="2" indent="-342900">
              <a:buFont typeface="Wingdings" panose="05000000000000000000" pitchFamily="2" charset="2"/>
              <a:buChar char="§"/>
            </a:pPr>
            <a:r>
              <a:rPr lang="en-US" sz="2200" dirty="0"/>
              <a:t>E.g., Cook who can work in fast paced environment (diner) vs. Cook with excellent attention to detail (fine dining)</a:t>
            </a:r>
          </a:p>
          <a:p>
            <a:pPr marL="777240" lvl="1" indent="-457200">
              <a:buAutoNum type="arabicPeriod"/>
            </a:pPr>
            <a:r>
              <a:rPr lang="en-US" sz="2400" dirty="0"/>
              <a:t>Standardized tests</a:t>
            </a:r>
          </a:p>
          <a:p>
            <a:pPr marL="777240" lvl="1" indent="-457200">
              <a:buAutoNum type="arabicPeriod"/>
            </a:pPr>
            <a:r>
              <a:rPr lang="en-US" sz="2400" dirty="0"/>
              <a:t>Interviews</a:t>
            </a:r>
          </a:p>
          <a:p>
            <a:pPr marL="777240" lvl="1" indent="-457200">
              <a:buAutoNum type="arabicPeriod"/>
            </a:pPr>
            <a:endParaRPr lang="en-US" sz="2200" dirty="0"/>
          </a:p>
          <a:p>
            <a:pPr marL="320040" lvl="1" indent="0">
              <a:buNone/>
            </a:pPr>
            <a:endParaRPr lang="en-US" sz="2200" dirty="0"/>
          </a:p>
          <a:p>
            <a:endParaRPr lang="en-US" sz="2200" dirty="0"/>
          </a:p>
          <a:p>
            <a:pPr lvl="2"/>
            <a:endParaRPr lang="en-US" sz="2400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50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e4cae25d-abcf-4517-959d-3fb97ddff011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RESULTS" val="{&quot;Title&quot;:&quot;Which do you think technique do you think is more effective for hiring high quality employees? &quot;,&quot;Responders&quot;:13,&quot;Participants&quot;:13,&quot;Responses&quot;:13,&quot;IsCaseSensitive&quot;:false,&quot;TotalCorrect&quot;:0,&quot;Mean&quot;:1.8461538461538463,&quot;Median&quot;:2.0,&quot;StandardDeviation&quot;:0.36080121229411,&quot;Variance&quot;:0.13017751479289943,&quot;PageSize&quot;:0,&quot;Offset&quot;:0,&quot;CorrectValues&quot;:&quot;&quot;,&quot;Results&quot;:[{&quot;Count&quot;:2.0,&quot;PointResponses&quot;:null,&quot;Name&quot;:&quot;Standardized tests&quot;,&quot;Bullet&quot;:&quot;A&quot;,&quot;SecondaryName&quot;:&quot;&quot;,&quot;ValueType&quot;:0,&quot;Key&quot;:&quot;Standardized tests1&quot;},{&quot;Count&quot;:11.0,&quot;PointResponses&quot;:null,&quot;Name&quot;:&quot;Interviews&quot;,&quot;Bullet&quot;:&quot;B&quot;,&quot;SecondaryName&quot;:&quot;&quot;,&quot;ValueType&quot;:0,&quot;Key&quot;:&quot;Interviews2&quot;}]}"/>
  <p:tag name="HASRESULTS" val="True"/>
  <p:tag name="TPQUESTIONXML" val="﻿&lt;?xml version=&quot;1.0&quot; encoding=&quot;utf-8&quot;?&gt;&#10;&lt;questionlist&gt;&#10;    &lt;properties&gt;&#10;        &lt;guid&gt;7B6F8BE3CB0A48E09D4069EF9F589AB2&lt;/guid&gt;&#10;        &lt;description /&gt;&#10;        &lt;date&gt;3/13/2020 5:09:0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B3F233FBC0A4583A7D8EEAD5633196A&lt;/guid&gt;&#10;            &lt;repollguid&gt;C82077DBCB1F4E1888DA464ECDE453D2&lt;/repollguid&gt;&#10;            &lt;sourceid&gt;6CF9F9614E02438C9592250E6FC0243D&lt;/sourceid&gt;&#10;            &lt;narrativeguid&gt;00000000000000000000000000000000&lt;/narrativeguid&gt;&#10;            &lt;questiontext&gt;Which do you think technique do you think is more effective for hiring high quality employees?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1&lt;/incorrectvalue&gt;&#10;            &lt;responselimit&gt;1&lt;/responselimit&gt;&#10;            &lt;bulletstyle&gt;2&lt;/bulletstyle&gt;&#10;            &lt;answers&gt;&#10;                &lt;answer&gt;&#10;                    &lt;guid&gt;0E41CCD32A324EBA80C6336FE024A075&lt;/guid&gt;&#10;                    &lt;answertext&gt;Standardized tests&lt;/answertext&gt;&#10;                    &lt;valuetype&gt;0&lt;/valuetype&gt;&#10;                &lt;/answer&gt;&#10;                &lt;answer&gt;&#10;                    &lt;guid&gt;CF2EC6412D034C6288A334D1AA0E8362&lt;/guid&gt;&#10;                    &lt;answertext&gt;Interviews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0"/>
  <p:tag name="NUMBERFORMA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RESULTS" val="{&quot;Title&quot;:&quot;In general, wow would you rate the work performance of your coworkers? &quot;,&quot;Responders&quot;:11,&quot;Participants&quot;:11,&quot;Responses&quot;:11,&quot;IsCaseSensitive&quot;:false,&quot;TotalCorrect&quot;:0,&quot;Mean&quot;:2.6363636363636362,&quot;Median&quot;:3.0,&quot;StandardDeviation&quot;:0.77138921583987,&quot;Variance&quot;:0.59504132231404949,&quot;PageSize&quot;:0,&quot;Offset&quot;:0,&quot;CorrectValues&quot;:&quot;&quot;,&quot;Results&quot;:[{&quot;Count&quot;:1.0,&quot;PointResponses&quot;:null,&quot;Name&quot;:&quot;Poor&quot;,&quot;Bullet&quot;:&quot;A&quot;,&quot;SecondaryName&quot;:&quot;&quot;,&quot;ValueType&quot;:0,&quot;Key&quot;:&quot;Poor1&quot;},{&quot;Count&quot;:3.0,&quot;PointResponses&quot;:null,&quot;Name&quot;:&quot;Mediocre&quot;,&quot;Bullet&quot;:&quot;B&quot;,&quot;SecondaryName&quot;:&quot;&quot;,&quot;ValueType&quot;:0,&quot;Key&quot;:&quot;Mediocre2&quot;},{&quot;Count&quot;:6.0,&quot;PointResponses&quot;:null,&quot;Name&quot;:&quot;Good&quot;,&quot;Bullet&quot;:&quot;C&quot;,&quot;SecondaryName&quot;:&quot;&quot;,&quot;ValueType&quot;:0,&quot;Key&quot;:&quot;Good3&quot;},{&quot;Count&quot;:1.0,&quot;PointResponses&quot;:null,&quot;Name&quot;:&quot;N/A (I’ve never had coworkers)&quot;,&quot;Bullet&quot;:&quot;D&quot;,&quot;SecondaryName&quot;:&quot;&quot;,&quot;ValueType&quot;:0,&quot;Key&quot;:&quot;N/A (I’ve never had coworkers)4&quot;}]}"/>
  <p:tag name="HASRESULTS" val="True"/>
  <p:tag name="LIVECHARTING" val="False"/>
  <p:tag name="TPQUESTIONXML" val="﻿&lt;?xml version=&quot;1.0&quot; encoding=&quot;utf-8&quot;?&gt;&#10;&lt;questionlist&gt;&#10;    &lt;properties&gt;&#10;        &lt;guid&gt;CEDA72D33E19411099EE71D3B8BAE742&lt;/guid&gt;&#10;        &lt;description /&gt;&#10;        &lt;date&gt;3/20/2019 8:02:47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8D0A759CDD54CF98654AEF181D0B63A&lt;/guid&gt;&#10;            &lt;repollguid&gt;3CBD59A63E474A3BBEDAA5F4E6FC6937&lt;/repollguid&gt;&#10;            &lt;sourceid&gt;4B2660E85E314B34A858A653CAA340C9&lt;/sourceid&gt;&#10;            &lt;narrativeguid&gt;00000000000000000000000000000000&lt;/narrativeguid&gt;&#10;            &lt;questiontext&gt;In general, wow would you rate the work performance of your coworkers?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0&lt;/correctvalue&gt;&#10;            &lt;incorrectvalue&gt;0&lt;/incorrectvalue&gt;&#10;            &lt;responselimit&gt;1&lt;/responselimit&gt;&#10;            &lt;bulletstyle&gt;2&lt;/bulletstyle&gt;&#10;            &lt;answers&gt;&#10;                &lt;answer&gt;&#10;                    &lt;guid&gt;1641D8CA784047FABA226A6FD8567091&lt;/guid&gt;&#10;                    &lt;answertext&gt;Poor&lt;/answertext&gt;&#10;                    &lt;valuetype&gt;0&lt;/valuetype&gt;&#10;                &lt;/answer&gt;&#10;                &lt;answer&gt;&#10;                    &lt;guid&gt;14224145D0E44C2DA725319FEC027999&lt;/guid&gt;&#10;                    &lt;answertext&gt;Mediocre&lt;/answertext&gt;&#10;                    &lt;valuetype&gt;0&lt;/valuetype&gt;&#10;                &lt;/answer&gt;&#10;                &lt;answer&gt;&#10;                    &lt;guid&gt;526E647E3A0B41EA91AF4EC32FDAFFF8&lt;/guid&gt;&#10;                    &lt;answertext&gt;Good&lt;/answertext&gt;&#10;                    &lt;valuetype&gt;0&lt;/valuetype&gt;&#10;                &lt;/answer&gt;&#10;                &lt;answer&gt;&#10;                    &lt;guid&gt;D51DC771B5FA4E18B4B8DF93033BDE0C&lt;/guid&gt;&#10;                    &lt;answertext&gt;N/A (I’ve never had coworkers)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LABELFORMAT" val="0"/>
  <p:tag name="DEFINEDCOLORS" val="3,6,10,45,32,50,13,4,9,55,1"/>
  <p:tag name="NUMBER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RESULTS" val="{&quot;Title&quot;:&quot;Which of the following distinguishes Industrial Psychology from Organizational Psychology?&quot;,&quot;Responders&quot;:13,&quot;Participants&quot;:13,&quot;Responses&quot;:13,&quot;IsCaseSensitive&quot;:false,&quot;TotalCorrect&quot;:9,&quot;Mean&quot;:2.3076923076923075,&quot;Median&quot;:2.0,&quot;StandardDeviation&quot;:0.46153846153846156,&quot;Variance&quot;:0.21301775147928995,&quot;PageSize&quot;:0,&quot;Offset&quot;:0,&quot;CorrectValues&quot;:&quot;&quot;,&quot;Results&quot;:[{&quot;Count&quot;:0.0,&quot;PointResponses&quot;:null,&quot;Name&quot;:&quot;Only industrial psychology is concerned with workplace culture&quot;,&quot;Bullet&quot;:&quot;A&quot;,&quot;SecondaryName&quot;:&quot;&quot;,&quot;ValueType&quot;:-1,&quot;Key&quot;:&quot;Only industrial psychology is concerned with workplace culture1&quot;},{&quot;Count&quot;:9.0,&quot;PointResponses&quot;:null,&quot;Name&quot;:&quot;Industrial psychology is more aimed toward understanding how businesses can be successful than organizational psychology&quot;,&quot;Bullet&quot;:&quot;B&quot;,&quot;SecondaryName&quot;:&quot;&quot;,&quot;ValueType&quot;:1,&quot;Key&quot;:&quot;Industrial psychology is more aimed toward understanding how businesses can be successful than organizational psychology2&quot;},{&quot;Count&quot;:4.0,&quot;PointResponses&quot;:null,&quot;Name&quot;:&quot;The job performance of employees is more relevant in organizational psychology&quot;,&quot;Bullet&quot;:&quot;C&quot;,&quot;SecondaryName&quot;:&quot;&quot;,&quot;ValueType&quot;:-1,&quot;Key&quot;:&quot;The job performance of employees is more relevant in organizational psychology3&quot;}]}"/>
  <p:tag name="HASRESULTS" val="True"/>
  <p:tag name="TPQUESTIONXML" val="﻿&lt;?xml version=&quot;1.0&quot; encoding=&quot;utf-8&quot;?&gt;&#10;&lt;questionlist&gt;&#10;    &lt;properties&gt;&#10;        &lt;guid&gt;809D208235204474B7A7A24D461DF81D&lt;/guid&gt;&#10;        &lt;description /&gt;&#10;        &lt;date&gt;3/13/2020 10:37:0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B7D8AEDDB464F2A88F57778ECBC83D4&lt;/guid&gt;&#10;            &lt;repollguid&gt;A06A395C6F8344B7AE5977ADFB6A9FAA&lt;/repollguid&gt;&#10;            &lt;sourceid&gt;B5603E28BD064F55B0CDCD9CA20BF4AE&lt;/sourceid&gt;&#10;            &lt;narrativeguid&gt;00000000000000000000000000000000&lt;/narrativeguid&gt;&#10;            &lt;questiontext&gt;Which of the following distinguishes Industrial Psychology from Organizational Psychology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7ED30926BC3D43D6808CCAEA1DC92E8A&lt;/guid&gt;&#10;                    &lt;answertext&gt;Only industrial psychology is concerned with workplace culture&lt;/answertext&gt;&#10;                    &lt;valuetype&gt;-1&lt;/valuetype&gt;&#10;                &lt;/answer&gt;&#10;                &lt;answer&gt;&#10;                    &lt;guid&gt;6C29236ECA16444EB74CA75A8A63F704&lt;/guid&gt;&#10;                    &lt;answertext&gt;Industrial psychology is more aimed toward understanding how businesses can be successful than organizational psychology&lt;/answertext&gt;&#10;                    &lt;valuetype&gt;1&lt;/valuetype&gt;&#10;                &lt;/answer&gt;&#10;                &lt;answer&gt;&#10;                    &lt;guid&gt;6FFC8E6FBE1C4986BDB7415944D985A3&lt;/guid&gt;&#10;                    &lt;answertext&gt;The job performance of employees is more relevant in organizational psychology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dia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1164</Words>
  <Application>Microsoft Office PowerPoint</Application>
  <PresentationFormat>Widescreen</PresentationFormat>
  <Paragraphs>150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Segoe UI</vt:lpstr>
      <vt:lpstr>Tw Cen MT</vt:lpstr>
      <vt:lpstr>Wingdings</vt:lpstr>
      <vt:lpstr>Wingdings 2</vt:lpstr>
      <vt:lpstr>Office Theme</vt:lpstr>
      <vt:lpstr>Median</vt:lpstr>
      <vt:lpstr>PowerPoint Presentation</vt:lpstr>
      <vt:lpstr>Industrial Organizational Psychology (the psychology of workers and employers)</vt:lpstr>
      <vt:lpstr>Student Feedback + Research participation requirement</vt:lpstr>
      <vt:lpstr>What is I/O Psychology?</vt:lpstr>
      <vt:lpstr>Outline</vt:lpstr>
      <vt:lpstr>I/O Psychology</vt:lpstr>
      <vt:lpstr>In general, wow would you rate the work performance of your coworkers? </vt:lpstr>
      <vt:lpstr>I/O Psychology</vt:lpstr>
      <vt:lpstr>Industrial Psychology (AKA personnel psychology) – Employee Selection</vt:lpstr>
      <vt:lpstr>Industrial Psychology (AKA personnel psychology) – Employee Selection</vt:lpstr>
      <vt:lpstr>Industrial Psychology (AKA personnel psychology) – Employee Selection</vt:lpstr>
      <vt:lpstr>Industrial Psychology (AKA personnel psychology) – Employee Selection</vt:lpstr>
      <vt:lpstr>Which of the following distinguishes Industrial Psychology from Organizational Psychology?</vt:lpstr>
      <vt:lpstr>Which do you think technique do you think is more effective for hiring high quality employees? </vt:lpstr>
      <vt:lpstr>Hiring Practices - Class Discussion</vt:lpstr>
      <vt:lpstr>Industrial Psychology (AKA personnel psychology) – Employee Selection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McDiarmid</dc:creator>
  <cp:lastModifiedBy>Alex McDiarmid</cp:lastModifiedBy>
  <cp:revision>1</cp:revision>
  <dcterms:created xsi:type="dcterms:W3CDTF">2022-11-21T18:21:09Z</dcterms:created>
  <dcterms:modified xsi:type="dcterms:W3CDTF">2022-11-21T18:25:16Z</dcterms:modified>
</cp:coreProperties>
</file>