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Lst>
  <p:notesMasterIdLst>
    <p:notesMasterId r:id="rId24"/>
  </p:notesMasterIdLst>
  <p:sldIdLst>
    <p:sldId id="450" r:id="rId4"/>
    <p:sldId id="440" r:id="rId5"/>
    <p:sldId id="435" r:id="rId6"/>
    <p:sldId id="436" r:id="rId7"/>
    <p:sldId id="451" r:id="rId8"/>
    <p:sldId id="452" r:id="rId9"/>
    <p:sldId id="402" r:id="rId10"/>
    <p:sldId id="406" r:id="rId11"/>
    <p:sldId id="407" r:id="rId12"/>
    <p:sldId id="411" r:id="rId13"/>
    <p:sldId id="447" r:id="rId14"/>
    <p:sldId id="355" r:id="rId15"/>
    <p:sldId id="448" r:id="rId16"/>
    <p:sldId id="384" r:id="rId17"/>
    <p:sldId id="424" r:id="rId18"/>
    <p:sldId id="421" r:id="rId19"/>
    <p:sldId id="418" r:id="rId20"/>
    <p:sldId id="404" r:id="rId21"/>
    <p:sldId id="405" r:id="rId22"/>
    <p:sldId id="401" r:id="rId23"/>
  </p:sldIdLst>
  <p:sldSz cx="12192000" cy="6858000"/>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A662C9-3915-4382-970D-29A2C2B6B745}" v="5" dt="2022-11-18T17:16:39.9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1784" autoAdjust="0"/>
  </p:normalViewPr>
  <p:slideViewPr>
    <p:cSldViewPr snapToGrid="0">
      <p:cViewPr varScale="1">
        <p:scale>
          <a:sx n="70" d="100"/>
          <a:sy n="70" d="100"/>
        </p:scale>
        <p:origin x="480"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ander McDiarmid" userId="d70b308a-2bb8-44dc-a922-56ad4eceaccf" providerId="ADAL" clId="{60A662C9-3915-4382-970D-29A2C2B6B745}"/>
    <pc:docChg chg="custSel modSld replTag">
      <pc:chgData name="Alexander McDiarmid" userId="d70b308a-2bb8-44dc-a922-56ad4eceaccf" providerId="ADAL" clId="{60A662C9-3915-4382-970D-29A2C2B6B745}" dt="2022-11-18T17:16:48.847" v="12"/>
      <pc:docMkLst>
        <pc:docMk/>
      </pc:docMkLst>
      <pc:sldChg chg="modSp mod modAnim replTag">
        <pc:chgData name="Alexander McDiarmid" userId="d70b308a-2bb8-44dc-a922-56ad4eceaccf" providerId="ADAL" clId="{60A662C9-3915-4382-970D-29A2C2B6B745}" dt="2022-11-18T17:16:39.967" v="7"/>
        <pc:sldMkLst>
          <pc:docMk/>
          <pc:sldMk cId="27507139" sldId="451"/>
        </pc:sldMkLst>
        <pc:spChg chg="mod replST">
          <ac:chgData name="Alexander McDiarmid" userId="d70b308a-2bb8-44dc-a922-56ad4eceaccf" providerId="ADAL" clId="{60A662C9-3915-4382-970D-29A2C2B6B745}" dt="2022-11-18T17:16:39.967" v="7"/>
          <ac:spMkLst>
            <pc:docMk/>
            <pc:sldMk cId="27507139" sldId="451"/>
            <ac:spMk id="5" creationId="{71904C94-5669-4BC0-865D-C440A7037B0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B29C44-5916-4E59-9450-AB3214664778}" type="datetimeFigureOut">
              <a:rPr lang="en-US" smtClean="0"/>
              <a:t>11/18/2022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563715-2A5D-4B8B-B0F2-8D3583C6F6E1}" type="slidenum">
              <a:rPr lang="en-US" smtClean="0"/>
              <a:t>‹#›</a:t>
            </a:fld>
            <a:endParaRPr lang="en-US"/>
          </a:p>
        </p:txBody>
      </p:sp>
    </p:spTree>
    <p:extLst>
      <p:ext uri="{BB962C8B-B14F-4D97-AF65-F5344CB8AC3E}">
        <p14:creationId xmlns:p14="http://schemas.microsoft.com/office/powerpoint/2010/main" val="2270406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02196-013E-4688-9145-52A897DF959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744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other information do</a:t>
            </a:r>
            <a:r>
              <a:rPr lang="en-US" b="1" baseline="0" dirty="0"/>
              <a:t> I have? (too little info, first thought = beat certainty confirmation)</a:t>
            </a:r>
            <a:endParaRPr lang="en-US" dirty="0"/>
          </a:p>
          <a:p>
            <a:r>
              <a:rPr lang="en-US" dirty="0"/>
              <a:t>	Has she had </a:t>
            </a:r>
            <a:r>
              <a:rPr lang="en-US" b="1" dirty="0"/>
              <a:t>bruises</a:t>
            </a:r>
            <a:r>
              <a:rPr lang="en-US" baseline="0" dirty="0"/>
              <a:t> before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Is she </a:t>
            </a:r>
            <a:r>
              <a:rPr lang="en-US" b="1" baseline="0" dirty="0"/>
              <a:t>clumsy</a:t>
            </a:r>
            <a:r>
              <a:rPr lang="en-US" baseline="0" dirty="0"/>
              <a:t>?</a:t>
            </a:r>
          </a:p>
          <a:p>
            <a:r>
              <a:rPr lang="en-US" baseline="0" dirty="0"/>
              <a:t>	Does she </a:t>
            </a:r>
            <a:r>
              <a:rPr lang="en-US" b="1" baseline="0" dirty="0"/>
              <a:t>seem</a:t>
            </a:r>
            <a:r>
              <a:rPr lang="en-US" baseline="0" dirty="0"/>
              <a:t> like she would lie to cover</a:t>
            </a:r>
          </a:p>
          <a:p>
            <a:r>
              <a:rPr lang="en-US" baseline="0" dirty="0"/>
              <a:t>	Does she have an unusual amount of opportunity </a:t>
            </a:r>
          </a:p>
          <a:p>
            <a:endParaRPr lang="en-US" baseline="0" dirty="0"/>
          </a:p>
          <a:p>
            <a:r>
              <a:rPr lang="en-US" baseline="0" dirty="0"/>
              <a:t>*Can she quickly say where the stairs are.</a:t>
            </a:r>
          </a:p>
          <a:p>
            <a:endParaRPr lang="en-US" baseline="0" dirty="0"/>
          </a:p>
          <a:p>
            <a:r>
              <a:rPr lang="en-US" baseline="0" dirty="0"/>
              <a:t>Mindset of trying to confirm and disconfirm being beaten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7F215A-3EFB-426E-B948-9093766CC45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3027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What other information do</a:t>
            </a:r>
            <a:r>
              <a:rPr lang="en-US" b="1" baseline="0" dirty="0"/>
              <a:t> I have? (too little info, first thought = beat certainty confirmation)</a:t>
            </a:r>
            <a:endParaRPr lang="en-US" dirty="0"/>
          </a:p>
          <a:p>
            <a:r>
              <a:rPr lang="en-US" dirty="0"/>
              <a:t>	Has she had </a:t>
            </a:r>
            <a:r>
              <a:rPr lang="en-US" b="1" dirty="0"/>
              <a:t>bruises</a:t>
            </a:r>
            <a:r>
              <a:rPr lang="en-US" baseline="0" dirty="0"/>
              <a:t> before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Is she </a:t>
            </a:r>
            <a:r>
              <a:rPr lang="en-US" b="1" baseline="0" dirty="0"/>
              <a:t>clumsy</a:t>
            </a:r>
            <a:r>
              <a:rPr lang="en-US" baseline="0" dirty="0"/>
              <a:t>?</a:t>
            </a:r>
          </a:p>
          <a:p>
            <a:r>
              <a:rPr lang="en-US" baseline="0" dirty="0"/>
              <a:t>	Does she </a:t>
            </a:r>
            <a:r>
              <a:rPr lang="en-US" b="1" baseline="0" dirty="0"/>
              <a:t>seem</a:t>
            </a:r>
            <a:r>
              <a:rPr lang="en-US" baseline="0" dirty="0"/>
              <a:t> like she would lie to cover</a:t>
            </a:r>
          </a:p>
          <a:p>
            <a:r>
              <a:rPr lang="en-US" baseline="0" dirty="0"/>
              <a:t>	Does she have an unusual amount of opportunity </a:t>
            </a:r>
          </a:p>
          <a:p>
            <a:endParaRPr lang="en-US" baseline="0" dirty="0"/>
          </a:p>
          <a:p>
            <a:r>
              <a:rPr lang="en-US" baseline="0" dirty="0"/>
              <a:t>*Can she quickly say where the stairs are.</a:t>
            </a:r>
          </a:p>
          <a:p>
            <a:endParaRPr lang="en-US" baseline="0" dirty="0"/>
          </a:p>
          <a:p>
            <a:r>
              <a:rPr lang="en-US" baseline="0" dirty="0"/>
              <a:t>Mindset of trying to confirm and disconfirm being beaten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7F215A-3EFB-426E-B948-9093766CC45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7659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a:t>
            </a:r>
            <a:r>
              <a:rPr lang="en-US" b="0" baseline="0" dirty="0"/>
              <a:t>don’t be rigid: exemplar vs. prototype</a:t>
            </a:r>
            <a:endParaRPr lang="en-US" b="1" baseline="0" dirty="0"/>
          </a:p>
          <a:p>
            <a:endParaRPr lang="en-US" b="1" baseline="0" dirty="0"/>
          </a:p>
          <a:p>
            <a:r>
              <a:rPr lang="en-US" b="1" baseline="0" dirty="0"/>
              <a:t>Whale </a:t>
            </a:r>
            <a:r>
              <a:rPr lang="en-US" b="0" baseline="0" dirty="0"/>
              <a:t>– exemplar (dog?)</a:t>
            </a:r>
          </a:p>
          <a:p>
            <a:endParaRPr lang="en-US" b="1" baseline="0" dirty="0"/>
          </a:p>
          <a:p>
            <a:r>
              <a:rPr lang="en-US" b="0" baseline="0" dirty="0"/>
              <a:t>Picture a </a:t>
            </a:r>
            <a:r>
              <a:rPr lang="en-US" b="1" baseline="0" dirty="0"/>
              <a:t>math professor: </a:t>
            </a:r>
            <a:r>
              <a:rPr lang="en-US" b="0" baseline="0" dirty="0"/>
              <a:t>man or woman</a:t>
            </a:r>
          </a:p>
          <a:p>
            <a:endParaRPr lang="en-US" b="1" baseline="0" dirty="0"/>
          </a:p>
          <a:p>
            <a:r>
              <a:rPr lang="en-US" b="1" baseline="0" dirty="0"/>
              <a:t>Works well but can lead astray</a:t>
            </a:r>
          </a:p>
          <a:p>
            <a:endParaRPr lang="en-US" b="0" baseline="0" dirty="0"/>
          </a:p>
          <a:p>
            <a:r>
              <a:rPr lang="en-US" dirty="0"/>
              <a:t>Event examples: party</a:t>
            </a:r>
            <a:r>
              <a:rPr lang="en-US" baseline="0" dirty="0"/>
              <a:t> going to be </a:t>
            </a:r>
            <a:r>
              <a:rPr lang="en-US" baseline="0" dirty="0" err="1"/>
              <a:t>akward</a:t>
            </a:r>
            <a:r>
              <a:rPr lang="en-US" baseline="0" dirty="0"/>
              <a:t>,</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2404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1821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5936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bwMode="auto">
          <a:xfrm>
            <a:off x="350838" y="692150"/>
            <a:ext cx="6153150" cy="3462338"/>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Rectangle 3"/>
          <p:cNvSpPr>
            <a:spLocks noGrp="1" noChangeArrowheads="1"/>
          </p:cNvSpPr>
          <p:nvPr>
            <p:ph type="body" idx="1"/>
          </p:nvPr>
        </p:nvSpPr>
        <p:spPr bwMode="auto">
          <a:xfrm>
            <a:off x="685800" y="4386263"/>
            <a:ext cx="5483225" cy="41544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200" b="1"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Gender?</a:t>
            </a:r>
            <a:r>
              <a:rPr lang="en-US" sz="1200" b="0" i="0" kern="1200" baseline="0" dirty="0">
                <a:solidFill>
                  <a:schemeClr val="tx1"/>
                </a:solidFill>
                <a:effectLst/>
                <a:latin typeface="+mn-lt"/>
                <a:ea typeface="+mn-ea"/>
                <a:cs typeface="+mn-cs"/>
              </a:rPr>
              <a:t>  Personality? Age?</a:t>
            </a:r>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584568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rPr>
              <a:t>Geezer</a:t>
            </a:r>
            <a:r>
              <a:rPr lang="en-US" altLang="en-US" baseline="0" dirty="0">
                <a:latin typeface="Arial" panose="020B0604020202020204" pitchFamily="34" charset="0"/>
              </a:rPr>
              <a:t> bandit – 3 years, 16 heists, never caught</a:t>
            </a:r>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rPr>
              <a:t>Avoid when</a:t>
            </a:r>
            <a:endParaRPr lang="en-US" altLang="en-US" baseline="0"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dirty="0">
                <a:latin typeface="Arial" panose="020B0604020202020204" pitchFamily="34" charset="0"/>
              </a:rPr>
              <a:t>	Base rate is made salient: given to 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dirty="0">
                <a:latin typeface="Arial" panose="020B0604020202020204" pitchFamily="34" charset="0"/>
              </a:rPr>
              <a:t>Categorize multiple people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Arial" panose="020B0604020202020204" pitchFamily="34" charset="0"/>
              </a:rPr>
              <a:t>	50 rising</a:t>
            </a:r>
            <a:r>
              <a:rPr lang="en-US" altLang="en-US" b="1" baseline="0" dirty="0">
                <a:latin typeface="Arial" panose="020B0604020202020204" pitchFamily="34" charset="0"/>
              </a:rPr>
              <a:t> freshmen</a:t>
            </a:r>
            <a:r>
              <a:rPr lang="en-US" altLang="en-US" b="1" dirty="0">
                <a:latin typeface="Arial" panose="020B0604020202020204" pitchFamily="34" charset="0"/>
              </a:rPr>
              <a:t> </a:t>
            </a:r>
            <a:r>
              <a:rPr lang="en-US" altLang="en-US" dirty="0">
                <a:latin typeface="Arial" panose="020B0604020202020204" pitchFamily="34" charset="0"/>
              </a:rPr>
              <a:t>likely to become a business major and ceramics</a:t>
            </a:r>
            <a:r>
              <a:rPr lang="en-US" altLang="en-US" baseline="0" dirty="0">
                <a:latin typeface="Arial" panose="020B0604020202020204" pitchFamily="34" charset="0"/>
              </a:rPr>
              <a:t> </a:t>
            </a:r>
            <a:r>
              <a:rPr lang="en-US" altLang="en-US" dirty="0">
                <a:latin typeface="Arial" panose="020B0604020202020204" pitchFamily="34" charset="0"/>
              </a:rPr>
              <a:t>major.</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7F215A-3EFB-426E-B948-9093766CC45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2464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a:t>Man considering if woman like him : hand contact, good natured teasing, laughing easily</a:t>
            </a:r>
          </a:p>
          <a:p>
            <a:endParaRPr lang="en-US" b="1" baseline="0" dirty="0"/>
          </a:p>
          <a:p>
            <a:endParaRPr lang="en-US" b="1" baseline="0" dirty="0"/>
          </a:p>
          <a:p>
            <a:r>
              <a:rPr lang="en-US" b="1" baseline="0" dirty="0"/>
              <a:t>Works well but can lead astray</a:t>
            </a:r>
          </a:p>
          <a:p>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4800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400" b="0" i="0" kern="1200" baseline="0" dirty="0">
              <a:solidFill>
                <a:schemeClr val="tx1"/>
              </a:solidFill>
              <a:effectLst/>
              <a:latin typeface="+mn-lt"/>
              <a:ea typeface="+mn-ea"/>
              <a:cs typeface="+mn-cs"/>
            </a:endParaRPr>
          </a:p>
          <a:p>
            <a:r>
              <a:rPr lang="en-US" sz="2400" b="0" i="0" kern="1200" baseline="0" dirty="0">
                <a:solidFill>
                  <a:schemeClr val="tx1"/>
                </a:solidFill>
                <a:effectLst/>
                <a:latin typeface="+mn-lt"/>
                <a:ea typeface="+mn-ea"/>
                <a:cs typeface="+mn-cs"/>
              </a:rPr>
              <a:t>Mother example in shopping center</a:t>
            </a:r>
          </a:p>
          <a:p>
            <a:endParaRPr lang="en-US" sz="2400" b="0" i="0" kern="1200" baseline="0" dirty="0">
              <a:solidFill>
                <a:schemeClr val="tx1"/>
              </a:solidFill>
              <a:effectLst/>
              <a:latin typeface="+mn-lt"/>
              <a:ea typeface="+mn-ea"/>
              <a:cs typeface="+mn-cs"/>
            </a:endParaRPr>
          </a:p>
          <a:p>
            <a:r>
              <a:rPr lang="en-US" sz="2400" b="0" i="0" kern="1200" baseline="0" dirty="0">
                <a:solidFill>
                  <a:schemeClr val="tx1"/>
                </a:solidFill>
                <a:effectLst/>
                <a:latin typeface="+mn-lt"/>
                <a:ea typeface="+mn-ea"/>
                <a:cs typeface="+mn-cs"/>
              </a:rPr>
              <a:t>Know </a:t>
            </a:r>
            <a:r>
              <a:rPr lang="en-US" sz="2400" b="1" i="0" kern="1200" baseline="0" dirty="0">
                <a:solidFill>
                  <a:schemeClr val="tx1"/>
                </a:solidFill>
                <a:effectLst/>
                <a:latin typeface="+mn-lt"/>
                <a:ea typeface="+mn-ea"/>
                <a:cs typeface="+mn-cs"/>
              </a:rPr>
              <a:t>acquaintance didn’t sleep </a:t>
            </a:r>
            <a:r>
              <a:rPr lang="en-US" sz="2400" b="0" i="0" kern="1200" baseline="0" dirty="0">
                <a:solidFill>
                  <a:schemeClr val="tx1"/>
                </a:solidFill>
                <a:effectLst/>
                <a:latin typeface="+mn-lt"/>
                <a:ea typeface="+mn-ea"/>
                <a:cs typeface="+mn-cs"/>
              </a:rPr>
              <a:t>but not attribution for social awkward</a:t>
            </a:r>
          </a:p>
          <a:p>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Calibri" pitchFamily="34" charset="0"/>
              <a:cs typeface="Arial" charset="0"/>
              <a:sym typeface="Calibri" pitchFamily="34" charset="0"/>
            </a:endParaRPr>
          </a:p>
          <a:p>
            <a:endParaRPr lang="en-US"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69DD77-4BE0-41F8-BC03-A612CF47AC6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2591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400" b="0" i="0" kern="1200" baseline="0" dirty="0">
              <a:solidFill>
                <a:schemeClr val="tx1"/>
              </a:solidFill>
              <a:effectLst/>
              <a:latin typeface="+mn-lt"/>
              <a:ea typeface="+mn-ea"/>
              <a:cs typeface="+mn-cs"/>
            </a:endParaRPr>
          </a:p>
          <a:p>
            <a:r>
              <a:rPr lang="en-US" sz="2400" b="0" i="0" kern="1200" baseline="0" dirty="0">
                <a:solidFill>
                  <a:schemeClr val="tx1"/>
                </a:solidFill>
                <a:effectLst/>
                <a:latin typeface="+mn-lt"/>
                <a:ea typeface="+mn-ea"/>
                <a:cs typeface="+mn-cs"/>
              </a:rPr>
              <a:t>Mother example in shopping center</a:t>
            </a:r>
          </a:p>
          <a:p>
            <a:endParaRPr lang="en-US" sz="2400" b="0" i="0" kern="1200" baseline="0" dirty="0">
              <a:solidFill>
                <a:schemeClr val="tx1"/>
              </a:solidFill>
              <a:effectLst/>
              <a:latin typeface="+mn-lt"/>
              <a:ea typeface="+mn-ea"/>
              <a:cs typeface="+mn-cs"/>
            </a:endParaRPr>
          </a:p>
          <a:p>
            <a:r>
              <a:rPr lang="en-US" sz="2400" b="0" i="0" kern="1200" baseline="0" dirty="0">
                <a:solidFill>
                  <a:schemeClr val="tx1"/>
                </a:solidFill>
                <a:effectLst/>
                <a:latin typeface="+mn-lt"/>
                <a:ea typeface="+mn-ea"/>
                <a:cs typeface="+mn-cs"/>
              </a:rPr>
              <a:t>Know </a:t>
            </a:r>
            <a:r>
              <a:rPr lang="en-US" sz="2400" b="1" i="0" kern="1200" baseline="0" dirty="0">
                <a:solidFill>
                  <a:schemeClr val="tx1"/>
                </a:solidFill>
                <a:effectLst/>
                <a:latin typeface="+mn-lt"/>
                <a:ea typeface="+mn-ea"/>
                <a:cs typeface="+mn-cs"/>
              </a:rPr>
              <a:t>acquaintance didn’t sleep </a:t>
            </a:r>
            <a:r>
              <a:rPr lang="en-US" sz="2400" b="0" i="0" kern="1200" baseline="0" dirty="0">
                <a:solidFill>
                  <a:schemeClr val="tx1"/>
                </a:solidFill>
                <a:effectLst/>
                <a:latin typeface="+mn-lt"/>
                <a:ea typeface="+mn-ea"/>
                <a:cs typeface="+mn-cs"/>
              </a:rPr>
              <a:t>but not attribution for social awkward</a:t>
            </a:r>
          </a:p>
          <a:p>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Calibri" pitchFamily="34" charset="0"/>
              <a:cs typeface="Arial" charset="0"/>
              <a:sym typeface="Calibri" pitchFamily="34" charset="0"/>
            </a:endParaRPr>
          </a:p>
          <a:p>
            <a:endParaRPr lang="en-US"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69DD77-4BE0-41F8-BC03-A612CF47AC6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1858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02196-013E-4688-9145-52A897DF959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5599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2704018-A724-4252-B88D-5167F800BF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249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2704018-A724-4252-B88D-5167F800BF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2240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Scarcity = value, </a:t>
            </a:r>
            <a:r>
              <a:rPr lang="en-US" b="1" baseline="0" dirty="0"/>
              <a:t>Continuous positive reinforcement</a:t>
            </a:r>
          </a:p>
          <a:p>
            <a:r>
              <a:rPr lang="en-US" baseline="0" dirty="0"/>
              <a:t>	Limited time only</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2704018-A724-4252-B88D-5167F800BFC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8235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ct val="80000"/>
              </a:spcBef>
            </a:pPr>
            <a:r>
              <a:rPr lang="en-US" altLang="en-US" b="1" dirty="0"/>
              <a:t>Useful</a:t>
            </a:r>
          </a:p>
          <a:p>
            <a:pPr>
              <a:lnSpc>
                <a:spcPct val="90000"/>
              </a:lnSpc>
              <a:spcBef>
                <a:spcPct val="80000"/>
              </a:spcBef>
            </a:pPr>
            <a:endParaRPr lang="en-US" altLang="en-US" b="1" dirty="0"/>
          </a:p>
          <a:p>
            <a:pPr>
              <a:lnSpc>
                <a:spcPct val="90000"/>
              </a:lnSpc>
              <a:spcBef>
                <a:spcPct val="80000"/>
              </a:spcBef>
            </a:pPr>
            <a:r>
              <a:rPr lang="en-US" altLang="en-US" b="1" dirty="0"/>
              <a:t>Sometimes leads us astray: Tabloid viewing and over-anticipation of sexual infidelity</a:t>
            </a:r>
          </a:p>
          <a:p>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2896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Planes or cars safer?</a:t>
            </a:r>
          </a:p>
          <a:p>
            <a:pPr lvl="1"/>
            <a:r>
              <a:rPr lang="en-US" dirty="0"/>
              <a:t>Police vs. Logger</a:t>
            </a:r>
          </a:p>
          <a:p>
            <a:pPr lvl="1"/>
            <a:r>
              <a:rPr lang="en-US" dirty="0"/>
              <a:t>Changing answers on multiple choice tests; More or less likely to get the wrong answer?</a:t>
            </a:r>
          </a:p>
          <a:p>
            <a:pPr lvl="1"/>
            <a:endParaRPr lang="en-US" dirty="0"/>
          </a:p>
          <a:p>
            <a:r>
              <a:rPr lang="en-US" sz="2200" dirty="0"/>
              <a:t>https://www.spring.org.uk/2012/02/multiple-choice-tests-why-sticking-with-your-first-answer-is-probably-wrong.php</a:t>
            </a:r>
          </a:p>
          <a:p>
            <a:r>
              <a:rPr lang="en-US" sz="2200" dirty="0"/>
              <a:t>http://masteringmultiplechoice.com/2009/09/should-you-change-your-answers-on-multiple-choice-tests/</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4BEC91E-86A6-4B79-B523-9BEE47A1ED9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2939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F82D29F0-29E5-45FA-A96F-B44BF2A7D44F}" type="datetime1">
              <a:rPr lang="en-US" smtClean="0"/>
              <a:t>11/18/2022</a:t>
            </a:fld>
            <a:endParaRPr lang="en-US"/>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a:solidFill>
                <a:srgbClr val="ACCBF9"/>
              </a:solidFill>
            </a:endParaRPr>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2D6D50B7-19D6-403D-9CD6-FFF5CFD05CED}" type="slidenum">
              <a:rPr lang="en-US" smtClean="0">
                <a:solidFill>
                  <a:srgbClr val="ACCBF9"/>
                </a:solidFill>
              </a:rPr>
              <a:pPr/>
              <a:t>‹#›</a:t>
            </a:fld>
            <a:endParaRPr lang="en-US">
              <a:solidFill>
                <a:srgbClr val="ACCBF9"/>
              </a:solidFill>
            </a:endParaRPr>
          </a:p>
        </p:txBody>
      </p:sp>
    </p:spTree>
    <p:extLst>
      <p:ext uri="{BB962C8B-B14F-4D97-AF65-F5344CB8AC3E}">
        <p14:creationId xmlns:p14="http://schemas.microsoft.com/office/powerpoint/2010/main" val="182650377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7F55ECD-3931-48A2-926C-58A89DFA76E7}" type="datetime1">
              <a:rPr lang="en-US" smtClean="0">
                <a:solidFill>
                  <a:srgbClr val="242852"/>
                </a:solidFill>
              </a:rPr>
              <a:t>11/18/2022</a:t>
            </a:fld>
            <a:endParaRPr lang="en-US">
              <a:solidFill>
                <a:srgbClr val="242852"/>
              </a:solidFill>
            </a:endParaRPr>
          </a:p>
        </p:txBody>
      </p:sp>
      <p:sp>
        <p:nvSpPr>
          <p:cNvPr id="5" name="Footer Placeholder 4"/>
          <p:cNvSpPr>
            <a:spLocks noGrp="1"/>
          </p:cNvSpPr>
          <p:nvPr>
            <p:ph type="ftr" sz="quarter" idx="11"/>
          </p:nvPr>
        </p:nvSpPr>
        <p:spPr/>
        <p:txBody>
          <a:bodyPr/>
          <a:lstStyle/>
          <a:p>
            <a:endParaRPr lang="en-US">
              <a:solidFill>
                <a:srgbClr val="242852"/>
              </a:solidFill>
            </a:endParaRPr>
          </a:p>
        </p:txBody>
      </p:sp>
      <p:sp>
        <p:nvSpPr>
          <p:cNvPr id="6" name="Slide Number Placeholder 5"/>
          <p:cNvSpPr>
            <a:spLocks noGrp="1"/>
          </p:cNvSpPr>
          <p:nvPr>
            <p:ph type="sldNum" sz="quarter" idx="12"/>
          </p:nvPr>
        </p:nvSpPr>
        <p:spPr/>
        <p:txBody>
          <a:bodyPr/>
          <a:lstStyle/>
          <a:p>
            <a:fld id="{2D6D50B7-19D6-403D-9CD6-FFF5CFD05CED}" type="slidenum">
              <a:rPr lang="en-US" smtClean="0"/>
              <a:pPr/>
              <a:t>‹#›</a:t>
            </a:fld>
            <a:endParaRPr lang="en-US"/>
          </a:p>
        </p:txBody>
      </p:sp>
    </p:spTree>
    <p:extLst>
      <p:ext uri="{BB962C8B-B14F-4D97-AF65-F5344CB8AC3E}">
        <p14:creationId xmlns:p14="http://schemas.microsoft.com/office/powerpoint/2010/main" val="1346855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1754994D-FAC9-4FE5-A4ED-4E1C0554FBDD}" type="datetime1">
              <a:rPr lang="en-US" smtClean="0">
                <a:solidFill>
                  <a:srgbClr val="242852"/>
                </a:solidFill>
              </a:rPr>
              <a:t>11/18/2022</a:t>
            </a:fld>
            <a:endParaRPr lang="en-US">
              <a:solidFill>
                <a:srgbClr val="242852"/>
              </a:solidFill>
            </a:endParaRPr>
          </a:p>
        </p:txBody>
      </p:sp>
      <p:sp>
        <p:nvSpPr>
          <p:cNvPr id="5" name="Footer Placeholder 4"/>
          <p:cNvSpPr>
            <a:spLocks noGrp="1"/>
          </p:cNvSpPr>
          <p:nvPr>
            <p:ph type="ftr" sz="quarter" idx="11"/>
          </p:nvPr>
        </p:nvSpPr>
        <p:spPr>
          <a:xfrm>
            <a:off x="609602" y="6248208"/>
            <a:ext cx="7431311" cy="365125"/>
          </a:xfrm>
        </p:spPr>
        <p:txBody>
          <a:bodyPr/>
          <a:lstStyle/>
          <a:p>
            <a:endParaRPr lang="en-US">
              <a:solidFill>
                <a:srgbClr val="242852"/>
              </a:solidFill>
            </a:endParaRPr>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6" name="Slide Number Placeholder 5"/>
          <p:cNvSpPr>
            <a:spLocks noGrp="1"/>
          </p:cNvSpPr>
          <p:nvPr>
            <p:ph type="sldNum" sz="quarter" idx="12"/>
          </p:nvPr>
        </p:nvSpPr>
        <p:spPr>
          <a:xfrm rot="5400000">
            <a:off x="8075084" y="103716"/>
            <a:ext cx="533400" cy="325968"/>
          </a:xfrm>
        </p:spPr>
        <p:txBody>
          <a:bodyPr/>
          <a:lstStyle/>
          <a:p>
            <a:fld id="{2D6D50B7-19D6-403D-9CD6-FFF5CFD05CED}" type="slidenum">
              <a:rPr lang="en-US" smtClean="0"/>
              <a:pPr/>
              <a:t>‹#›</a:t>
            </a:fld>
            <a:endParaRPr lang="en-US"/>
          </a:p>
        </p:txBody>
      </p:sp>
    </p:spTree>
    <p:extLst>
      <p:ext uri="{BB962C8B-B14F-4D97-AF65-F5344CB8AC3E}">
        <p14:creationId xmlns:p14="http://schemas.microsoft.com/office/powerpoint/2010/main" val="516752376"/>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78461D-8517-482C-9467-7D17F9FAA524}" type="datetime1">
              <a:rPr lang="en-US" smtClean="0">
                <a:solidFill>
                  <a:srgbClr val="242852"/>
                </a:solidFill>
              </a:rPr>
              <a:t>11/18/2022</a:t>
            </a:fld>
            <a:endParaRPr lang="en-US">
              <a:solidFill>
                <a:srgbClr val="242852"/>
              </a:solidFill>
            </a:endParaRPr>
          </a:p>
        </p:txBody>
      </p:sp>
      <p:sp>
        <p:nvSpPr>
          <p:cNvPr id="5" name="Footer Placeholder 4"/>
          <p:cNvSpPr>
            <a:spLocks noGrp="1"/>
          </p:cNvSpPr>
          <p:nvPr>
            <p:ph type="ftr" sz="quarter" idx="11"/>
          </p:nvPr>
        </p:nvSpPr>
        <p:spPr/>
        <p:txBody>
          <a:bodyPr/>
          <a:lstStyle/>
          <a:p>
            <a:endParaRPr lang="en-US">
              <a:solidFill>
                <a:srgbClr val="242852"/>
              </a:solidFill>
            </a:endParaRPr>
          </a:p>
        </p:txBody>
      </p:sp>
      <p:sp>
        <p:nvSpPr>
          <p:cNvPr id="6" name="Slide Number Placeholder 5"/>
          <p:cNvSpPr>
            <a:spLocks noGrp="1"/>
          </p:cNvSpPr>
          <p:nvPr>
            <p:ph type="sldNum" sz="quarter" idx="12"/>
          </p:nvPr>
        </p:nvSpPr>
        <p:spPr/>
        <p:txBody>
          <a:bodyPr/>
          <a:lstStyle/>
          <a:p>
            <a:fld id="{2D6D50B7-19D6-403D-9CD6-FFF5CFD05CED}" type="slidenum">
              <a:rPr lang="en-US" smtClean="0"/>
              <a:pPr/>
              <a:t>‹#›</a:t>
            </a:fld>
            <a:endParaRPr lang="en-US"/>
          </a:p>
        </p:txBody>
      </p:sp>
    </p:spTree>
    <p:extLst>
      <p:ext uri="{BB962C8B-B14F-4D97-AF65-F5344CB8AC3E}">
        <p14:creationId xmlns:p14="http://schemas.microsoft.com/office/powerpoint/2010/main" val="2305663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6932" y="1808164"/>
            <a:ext cx="12272433" cy="5106987"/>
            <a:chOff x="-8" y="1139"/>
            <a:chExt cx="5798" cy="3217"/>
          </a:xfrm>
        </p:grpSpPr>
        <p:grpSp>
          <p:nvGrpSpPr>
            <p:cNvPr id="5" name="Group 3"/>
            <p:cNvGrpSpPr>
              <a:grpSpLocks/>
            </p:cNvGrpSpPr>
            <p:nvPr/>
          </p:nvGrpSpPr>
          <p:grpSpPr bwMode="auto">
            <a:xfrm>
              <a:off x="-8" y="1844"/>
              <a:ext cx="5798" cy="2512"/>
              <a:chOff x="-8" y="1844"/>
              <a:chExt cx="5798" cy="2512"/>
            </a:xfrm>
          </p:grpSpPr>
          <p:sp>
            <p:nvSpPr>
              <p:cNvPr id="9" name="Rectangle 4"/>
              <p:cNvSpPr>
                <a:spLocks noChangeArrowheads="1"/>
              </p:cNvSpPr>
              <p:nvPr/>
            </p:nvSpPr>
            <p:spPr bwMode="hidden">
              <a:xfrm>
                <a:off x="-8" y="1844"/>
                <a:ext cx="5798" cy="2059"/>
              </a:xfrm>
              <a:prstGeom prst="rect">
                <a:avLst/>
              </a:prstGeom>
              <a:gradFill rotWithShape="0">
                <a:gsLst>
                  <a:gs pos="0">
                    <a:schemeClr val="bg1"/>
                  </a:gs>
                  <a:gs pos="100000">
                    <a:schemeClr val="accent1"/>
                  </a:gs>
                </a:gsLst>
                <a:lin ang="5400000" scaled="1"/>
              </a:gradFill>
              <a:ln w="9525">
                <a:noFill/>
                <a:miter lim="800000"/>
                <a:headEnd/>
                <a:tailEnd/>
              </a:ln>
            </p:spPr>
            <p:txBody>
              <a:bodyPr wrap="none" anchor="ctr"/>
              <a:lstStyle/>
              <a:p>
                <a:pPr fontAlgn="base">
                  <a:spcBef>
                    <a:spcPct val="0"/>
                  </a:spcBef>
                  <a:spcAft>
                    <a:spcPct val="0"/>
                  </a:spcAft>
                  <a:defRPr/>
                </a:pPr>
                <a:endParaRPr lang="en-US" sz="2400">
                  <a:solidFill>
                    <a:srgbClr val="FFFFFF"/>
                  </a:solidFill>
                </a:endParaRPr>
              </a:p>
            </p:txBody>
          </p:sp>
          <p:sp>
            <p:nvSpPr>
              <p:cNvPr id="10" name="Rectangle 5"/>
              <p:cNvSpPr>
                <a:spLocks noChangeArrowheads="1"/>
              </p:cNvSpPr>
              <p:nvPr/>
            </p:nvSpPr>
            <p:spPr bwMode="hidden">
              <a:xfrm>
                <a:off x="-8" y="3903"/>
                <a:ext cx="5798" cy="453"/>
              </a:xfrm>
              <a:prstGeom prst="rect">
                <a:avLst/>
              </a:prstGeom>
              <a:gradFill rotWithShape="0">
                <a:gsLst>
                  <a:gs pos="0">
                    <a:schemeClr val="accent1"/>
                  </a:gs>
                  <a:gs pos="100000">
                    <a:schemeClr val="accent2"/>
                  </a:gs>
                </a:gsLst>
                <a:lin ang="5400000" scaled="1"/>
              </a:gradFill>
              <a:ln w="9525">
                <a:noFill/>
                <a:miter lim="800000"/>
                <a:headEnd/>
                <a:tailEnd/>
              </a:ln>
            </p:spPr>
            <p:txBody>
              <a:bodyPr wrap="none" anchor="ctr"/>
              <a:lstStyle/>
              <a:p>
                <a:pPr fontAlgn="base">
                  <a:spcBef>
                    <a:spcPct val="0"/>
                  </a:spcBef>
                  <a:spcAft>
                    <a:spcPct val="0"/>
                  </a:spcAft>
                  <a:defRPr/>
                </a:pPr>
                <a:endParaRPr lang="en-US" sz="2400">
                  <a:solidFill>
                    <a:srgbClr val="FFFFFF"/>
                  </a:solidFill>
                </a:endParaRPr>
              </a:p>
            </p:txBody>
          </p:sp>
        </p:grpSp>
        <p:grpSp>
          <p:nvGrpSpPr>
            <p:cNvPr id="6" name="Group 6"/>
            <p:cNvGrpSpPr>
              <a:grpSpLocks/>
            </p:cNvGrpSpPr>
            <p:nvPr/>
          </p:nvGrpSpPr>
          <p:grpSpPr bwMode="auto">
            <a:xfrm>
              <a:off x="528" y="1139"/>
              <a:ext cx="5232" cy="1327"/>
              <a:chOff x="528" y="1139"/>
              <a:chExt cx="5232" cy="1327"/>
            </a:xfrm>
          </p:grpSpPr>
          <p:sp>
            <p:nvSpPr>
              <p:cNvPr id="7" name="Freeform 7"/>
              <p:cNvSpPr>
                <a:spLocks/>
              </p:cNvSpPr>
              <p:nvPr/>
            </p:nvSpPr>
            <p:spPr bwMode="invGray">
              <a:xfrm>
                <a:off x="528" y="1139"/>
                <a:ext cx="5232" cy="1324"/>
              </a:xfrm>
              <a:custGeom>
                <a:avLst/>
                <a:gdLst>
                  <a:gd name="T0" fmla="*/ 4809 w 5232"/>
                  <a:gd name="T1" fmla="*/ 512 h 1324"/>
                  <a:gd name="T2" fmla="*/ 4889 w 5232"/>
                  <a:gd name="T3" fmla="*/ 428 h 1324"/>
                  <a:gd name="T4" fmla="*/ 4787 w 5232"/>
                  <a:gd name="T5" fmla="*/ 373 h 1324"/>
                  <a:gd name="T6" fmla="*/ 4925 w 5232"/>
                  <a:gd name="T7" fmla="*/ 299 h 1324"/>
                  <a:gd name="T8" fmla="*/ 4898 w 5232"/>
                  <a:gd name="T9" fmla="*/ 268 h 1324"/>
                  <a:gd name="T10" fmla="*/ 4960 w 5232"/>
                  <a:gd name="T11" fmla="*/ 203 h 1324"/>
                  <a:gd name="T12" fmla="*/ 4965 w 5232"/>
                  <a:gd name="T13" fmla="*/ 138 h 1324"/>
                  <a:gd name="T14" fmla="*/ 4991 w 5232"/>
                  <a:gd name="T15" fmla="*/ 72 h 1324"/>
                  <a:gd name="T16" fmla="*/ 4975 w 5232"/>
                  <a:gd name="T17" fmla="*/ 25 h 1324"/>
                  <a:gd name="T18" fmla="*/ 4532 w 5232"/>
                  <a:gd name="T19" fmla="*/ 107 h 1324"/>
                  <a:gd name="T20" fmla="*/ 3855 w 5232"/>
                  <a:gd name="T21" fmla="*/ 244 h 1324"/>
                  <a:gd name="T22" fmla="*/ 3053 w 5232"/>
                  <a:gd name="T23" fmla="*/ 409 h 1324"/>
                  <a:gd name="T24" fmla="*/ 2644 w 5232"/>
                  <a:gd name="T25" fmla="*/ 501 h 1324"/>
                  <a:gd name="T26" fmla="*/ 2038 w 5232"/>
                  <a:gd name="T27" fmla="*/ 639 h 1324"/>
                  <a:gd name="T28" fmla="*/ 1352 w 5232"/>
                  <a:gd name="T29" fmla="*/ 808 h 1324"/>
                  <a:gd name="T30" fmla="*/ 676 w 5232"/>
                  <a:gd name="T31" fmla="*/ 994 h 1324"/>
                  <a:gd name="T32" fmla="*/ 153 w 5232"/>
                  <a:gd name="T33" fmla="*/ 1182 h 1324"/>
                  <a:gd name="T34" fmla="*/ 24 w 5232"/>
                  <a:gd name="T35" fmla="*/ 1256 h 1324"/>
                  <a:gd name="T36" fmla="*/ 0 w 5232"/>
                  <a:gd name="T37" fmla="*/ 1297 h 1324"/>
                  <a:gd name="T38" fmla="*/ 24 w 5232"/>
                  <a:gd name="T39" fmla="*/ 1323 h 1324"/>
                  <a:gd name="T40" fmla="*/ 93 w 5232"/>
                  <a:gd name="T41" fmla="*/ 1291 h 1324"/>
                  <a:gd name="T42" fmla="*/ 146 w 5232"/>
                  <a:gd name="T43" fmla="*/ 1254 h 1324"/>
                  <a:gd name="T44" fmla="*/ 252 w 5232"/>
                  <a:gd name="T45" fmla="*/ 1211 h 1324"/>
                  <a:gd name="T46" fmla="*/ 392 w 5232"/>
                  <a:gd name="T47" fmla="*/ 1168 h 1324"/>
                  <a:gd name="T48" fmla="*/ 615 w 5232"/>
                  <a:gd name="T49" fmla="*/ 1113 h 1324"/>
                  <a:gd name="T50" fmla="*/ 914 w 5232"/>
                  <a:gd name="T51" fmla="*/ 1050 h 1324"/>
                  <a:gd name="T52" fmla="*/ 1397 w 5232"/>
                  <a:gd name="T53" fmla="*/ 966 h 1324"/>
                  <a:gd name="T54" fmla="*/ 2349 w 5232"/>
                  <a:gd name="T55" fmla="*/ 827 h 1324"/>
                  <a:gd name="T56" fmla="*/ 3188 w 5232"/>
                  <a:gd name="T57" fmla="*/ 722 h 1324"/>
                  <a:gd name="T58" fmla="*/ 3772 w 5232"/>
                  <a:gd name="T59" fmla="*/ 653 h 1324"/>
                  <a:gd name="T60" fmla="*/ 4370 w 5232"/>
                  <a:gd name="T61" fmla="*/ 594 h 1324"/>
                  <a:gd name="T62" fmla="*/ 4933 w 5232"/>
                  <a:gd name="T63" fmla="*/ 536 h 13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232" h="1324">
                    <a:moveTo>
                      <a:pt x="4933" y="536"/>
                    </a:moveTo>
                    <a:lnTo>
                      <a:pt x="4809" y="512"/>
                    </a:lnTo>
                    <a:lnTo>
                      <a:pt x="5157" y="452"/>
                    </a:lnTo>
                    <a:lnTo>
                      <a:pt x="4889" y="428"/>
                    </a:lnTo>
                    <a:lnTo>
                      <a:pt x="5052" y="391"/>
                    </a:lnTo>
                    <a:lnTo>
                      <a:pt x="4787" y="373"/>
                    </a:lnTo>
                    <a:lnTo>
                      <a:pt x="5225" y="287"/>
                    </a:lnTo>
                    <a:lnTo>
                      <a:pt x="4925" y="299"/>
                    </a:lnTo>
                    <a:lnTo>
                      <a:pt x="5110" y="240"/>
                    </a:lnTo>
                    <a:lnTo>
                      <a:pt x="4898" y="268"/>
                    </a:lnTo>
                    <a:lnTo>
                      <a:pt x="5231" y="164"/>
                    </a:lnTo>
                    <a:lnTo>
                      <a:pt x="4960" y="203"/>
                    </a:lnTo>
                    <a:lnTo>
                      <a:pt x="5135" y="117"/>
                    </a:lnTo>
                    <a:lnTo>
                      <a:pt x="4965" y="138"/>
                    </a:lnTo>
                    <a:lnTo>
                      <a:pt x="5209" y="39"/>
                    </a:lnTo>
                    <a:lnTo>
                      <a:pt x="4991" y="72"/>
                    </a:lnTo>
                    <a:lnTo>
                      <a:pt x="5124" y="0"/>
                    </a:lnTo>
                    <a:lnTo>
                      <a:pt x="4975" y="25"/>
                    </a:lnTo>
                    <a:lnTo>
                      <a:pt x="4789" y="60"/>
                    </a:lnTo>
                    <a:lnTo>
                      <a:pt x="4532" y="107"/>
                    </a:lnTo>
                    <a:lnTo>
                      <a:pt x="4115" y="189"/>
                    </a:lnTo>
                    <a:lnTo>
                      <a:pt x="3855" y="244"/>
                    </a:lnTo>
                    <a:lnTo>
                      <a:pt x="3591" y="295"/>
                    </a:lnTo>
                    <a:lnTo>
                      <a:pt x="3053" y="409"/>
                    </a:lnTo>
                    <a:lnTo>
                      <a:pt x="2809" y="463"/>
                    </a:lnTo>
                    <a:lnTo>
                      <a:pt x="2644" y="501"/>
                    </a:lnTo>
                    <a:lnTo>
                      <a:pt x="2375" y="559"/>
                    </a:lnTo>
                    <a:lnTo>
                      <a:pt x="2038" y="639"/>
                    </a:lnTo>
                    <a:lnTo>
                      <a:pt x="1614" y="741"/>
                    </a:lnTo>
                    <a:lnTo>
                      <a:pt x="1352" y="808"/>
                    </a:lnTo>
                    <a:lnTo>
                      <a:pt x="909" y="929"/>
                    </a:lnTo>
                    <a:lnTo>
                      <a:pt x="676" y="994"/>
                    </a:lnTo>
                    <a:lnTo>
                      <a:pt x="279" y="1129"/>
                    </a:lnTo>
                    <a:lnTo>
                      <a:pt x="153" y="1182"/>
                    </a:lnTo>
                    <a:lnTo>
                      <a:pt x="82" y="1217"/>
                    </a:lnTo>
                    <a:lnTo>
                      <a:pt x="24" y="1256"/>
                    </a:lnTo>
                    <a:lnTo>
                      <a:pt x="5" y="1277"/>
                    </a:lnTo>
                    <a:lnTo>
                      <a:pt x="0" y="1297"/>
                    </a:lnTo>
                    <a:lnTo>
                      <a:pt x="6" y="1311"/>
                    </a:lnTo>
                    <a:lnTo>
                      <a:pt x="24" y="1323"/>
                    </a:lnTo>
                    <a:lnTo>
                      <a:pt x="57" y="1321"/>
                    </a:lnTo>
                    <a:lnTo>
                      <a:pt x="93" y="1291"/>
                    </a:lnTo>
                    <a:lnTo>
                      <a:pt x="114" y="1272"/>
                    </a:lnTo>
                    <a:lnTo>
                      <a:pt x="146" y="1254"/>
                    </a:lnTo>
                    <a:lnTo>
                      <a:pt x="187" y="1232"/>
                    </a:lnTo>
                    <a:lnTo>
                      <a:pt x="252" y="1211"/>
                    </a:lnTo>
                    <a:lnTo>
                      <a:pt x="308" y="1191"/>
                    </a:lnTo>
                    <a:lnTo>
                      <a:pt x="392" y="1168"/>
                    </a:lnTo>
                    <a:lnTo>
                      <a:pt x="487" y="1142"/>
                    </a:lnTo>
                    <a:lnTo>
                      <a:pt x="615" y="1113"/>
                    </a:lnTo>
                    <a:lnTo>
                      <a:pt x="756" y="1082"/>
                    </a:lnTo>
                    <a:lnTo>
                      <a:pt x="914" y="1050"/>
                    </a:lnTo>
                    <a:lnTo>
                      <a:pt x="1185" y="1003"/>
                    </a:lnTo>
                    <a:lnTo>
                      <a:pt x="1397" y="966"/>
                    </a:lnTo>
                    <a:lnTo>
                      <a:pt x="1838" y="898"/>
                    </a:lnTo>
                    <a:lnTo>
                      <a:pt x="2349" y="827"/>
                    </a:lnTo>
                    <a:lnTo>
                      <a:pt x="2771" y="769"/>
                    </a:lnTo>
                    <a:lnTo>
                      <a:pt x="3188" y="722"/>
                    </a:lnTo>
                    <a:lnTo>
                      <a:pt x="3514" y="683"/>
                    </a:lnTo>
                    <a:lnTo>
                      <a:pt x="3772" y="653"/>
                    </a:lnTo>
                    <a:lnTo>
                      <a:pt x="4056" y="628"/>
                    </a:lnTo>
                    <a:lnTo>
                      <a:pt x="4370" y="594"/>
                    </a:lnTo>
                    <a:lnTo>
                      <a:pt x="4619" y="569"/>
                    </a:lnTo>
                    <a:lnTo>
                      <a:pt x="4933" y="536"/>
                    </a:lnTo>
                  </a:path>
                </a:pathLst>
              </a:custGeom>
              <a:gradFill rotWithShape="0">
                <a:gsLst>
                  <a:gs pos="0">
                    <a:schemeClr val="folHlink"/>
                  </a:gs>
                  <a:gs pos="100000">
                    <a:schemeClr val="bg1"/>
                  </a:gs>
                </a:gsLst>
                <a:lin ang="0" scaled="1"/>
              </a:gradFill>
              <a:ln w="9525" cap="rnd">
                <a:noFill/>
                <a:round/>
                <a:headEnd/>
                <a:tailEnd/>
              </a:ln>
            </p:spPr>
            <p:txBody>
              <a:bodyPr/>
              <a:lstStyle/>
              <a:p>
                <a:pPr eaLnBrk="0" fontAlgn="base" hangingPunct="0">
                  <a:spcBef>
                    <a:spcPct val="0"/>
                  </a:spcBef>
                  <a:spcAft>
                    <a:spcPct val="0"/>
                  </a:spcAft>
                  <a:defRPr/>
                </a:pPr>
                <a:endParaRPr lang="en-US" sz="2400">
                  <a:solidFill>
                    <a:srgbClr val="FFFFFF"/>
                  </a:solidFill>
                </a:endParaRPr>
              </a:p>
            </p:txBody>
          </p:sp>
          <p:sp>
            <p:nvSpPr>
              <p:cNvPr id="8" name="Freeform 8"/>
              <p:cNvSpPr>
                <a:spLocks/>
              </p:cNvSpPr>
              <p:nvPr/>
            </p:nvSpPr>
            <p:spPr bwMode="invGray">
              <a:xfrm>
                <a:off x="531" y="2171"/>
                <a:ext cx="714" cy="295"/>
              </a:xfrm>
              <a:custGeom>
                <a:avLst/>
                <a:gdLst>
                  <a:gd name="T0" fmla="*/ 0 w 714"/>
                  <a:gd name="T1" fmla="*/ 250 h 295"/>
                  <a:gd name="T2" fmla="*/ 24 w 714"/>
                  <a:gd name="T3" fmla="*/ 233 h 295"/>
                  <a:gd name="T4" fmla="*/ 48 w 714"/>
                  <a:gd name="T5" fmla="*/ 211 h 295"/>
                  <a:gd name="T6" fmla="*/ 73 w 714"/>
                  <a:gd name="T7" fmla="*/ 197 h 295"/>
                  <a:gd name="T8" fmla="*/ 129 w 714"/>
                  <a:gd name="T9" fmla="*/ 170 h 295"/>
                  <a:gd name="T10" fmla="*/ 220 w 714"/>
                  <a:gd name="T11" fmla="*/ 129 h 295"/>
                  <a:gd name="T12" fmla="*/ 391 w 714"/>
                  <a:gd name="T13" fmla="*/ 76 h 295"/>
                  <a:gd name="T14" fmla="*/ 556 w 714"/>
                  <a:gd name="T15" fmla="*/ 27 h 295"/>
                  <a:gd name="T16" fmla="*/ 713 w 714"/>
                  <a:gd name="T17" fmla="*/ 0 h 295"/>
                  <a:gd name="T18" fmla="*/ 569 w 714"/>
                  <a:gd name="T19" fmla="*/ 52 h 295"/>
                  <a:gd name="T20" fmla="*/ 460 w 714"/>
                  <a:gd name="T21" fmla="*/ 88 h 295"/>
                  <a:gd name="T22" fmla="*/ 349 w 714"/>
                  <a:gd name="T23" fmla="*/ 129 h 295"/>
                  <a:gd name="T24" fmla="*/ 252 w 714"/>
                  <a:gd name="T25" fmla="*/ 162 h 295"/>
                  <a:gd name="T26" fmla="*/ 145 w 714"/>
                  <a:gd name="T27" fmla="*/ 203 h 295"/>
                  <a:gd name="T28" fmla="*/ 85 w 714"/>
                  <a:gd name="T29" fmla="*/ 245 h 295"/>
                  <a:gd name="T30" fmla="*/ 65 w 714"/>
                  <a:gd name="T31" fmla="*/ 274 h 295"/>
                  <a:gd name="T32" fmla="*/ 39 w 714"/>
                  <a:gd name="T33" fmla="*/ 288 h 295"/>
                  <a:gd name="T34" fmla="*/ 16 w 714"/>
                  <a:gd name="T35" fmla="*/ 294 h 295"/>
                  <a:gd name="T36" fmla="*/ 6 w 714"/>
                  <a:gd name="T37" fmla="*/ 286 h 295"/>
                  <a:gd name="T38" fmla="*/ 0 w 714"/>
                  <a:gd name="T39" fmla="*/ 274 h 295"/>
                  <a:gd name="T40" fmla="*/ 0 w 714"/>
                  <a:gd name="T41" fmla="*/ 250 h 29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4" h="295">
                    <a:moveTo>
                      <a:pt x="0" y="250"/>
                    </a:moveTo>
                    <a:lnTo>
                      <a:pt x="24" y="233"/>
                    </a:lnTo>
                    <a:lnTo>
                      <a:pt x="48" y="211"/>
                    </a:lnTo>
                    <a:lnTo>
                      <a:pt x="73" y="197"/>
                    </a:lnTo>
                    <a:lnTo>
                      <a:pt x="129" y="170"/>
                    </a:lnTo>
                    <a:lnTo>
                      <a:pt x="220" y="129"/>
                    </a:lnTo>
                    <a:lnTo>
                      <a:pt x="391" y="76"/>
                    </a:lnTo>
                    <a:lnTo>
                      <a:pt x="556" y="27"/>
                    </a:lnTo>
                    <a:lnTo>
                      <a:pt x="713" y="0"/>
                    </a:lnTo>
                    <a:lnTo>
                      <a:pt x="569" y="52"/>
                    </a:lnTo>
                    <a:lnTo>
                      <a:pt x="460" y="88"/>
                    </a:lnTo>
                    <a:lnTo>
                      <a:pt x="349" y="129"/>
                    </a:lnTo>
                    <a:lnTo>
                      <a:pt x="252" y="162"/>
                    </a:lnTo>
                    <a:lnTo>
                      <a:pt x="145" y="203"/>
                    </a:lnTo>
                    <a:lnTo>
                      <a:pt x="85" y="245"/>
                    </a:lnTo>
                    <a:lnTo>
                      <a:pt x="65" y="274"/>
                    </a:lnTo>
                    <a:lnTo>
                      <a:pt x="39" y="288"/>
                    </a:lnTo>
                    <a:lnTo>
                      <a:pt x="16" y="294"/>
                    </a:lnTo>
                    <a:lnTo>
                      <a:pt x="6" y="286"/>
                    </a:lnTo>
                    <a:lnTo>
                      <a:pt x="0" y="274"/>
                    </a:lnTo>
                    <a:lnTo>
                      <a:pt x="0" y="250"/>
                    </a:lnTo>
                  </a:path>
                </a:pathLst>
              </a:custGeom>
              <a:gradFill rotWithShape="0">
                <a:gsLst>
                  <a:gs pos="0">
                    <a:srgbClr val="FFFFCC"/>
                  </a:gs>
                  <a:gs pos="100000">
                    <a:schemeClr val="folHlink"/>
                  </a:gs>
                </a:gsLst>
                <a:lin ang="0" scaled="1"/>
              </a:gradFill>
              <a:ln w="9525" cap="rnd">
                <a:noFill/>
                <a:round/>
                <a:headEnd/>
                <a:tailEnd/>
              </a:ln>
            </p:spPr>
            <p:txBody>
              <a:bodyPr/>
              <a:lstStyle/>
              <a:p>
                <a:pPr eaLnBrk="0" fontAlgn="base" hangingPunct="0">
                  <a:spcBef>
                    <a:spcPct val="0"/>
                  </a:spcBef>
                  <a:spcAft>
                    <a:spcPct val="0"/>
                  </a:spcAft>
                  <a:defRPr/>
                </a:pPr>
                <a:endParaRPr lang="en-US" sz="2400">
                  <a:solidFill>
                    <a:srgbClr val="FFFFFF"/>
                  </a:solidFill>
                </a:endParaRPr>
              </a:p>
            </p:txBody>
          </p:sp>
        </p:grpSp>
      </p:grpSp>
      <p:sp>
        <p:nvSpPr>
          <p:cNvPr id="30729" name="Rectangle 9"/>
          <p:cNvSpPr>
            <a:spLocks noGrp="1" noChangeArrowheads="1"/>
          </p:cNvSpPr>
          <p:nvPr>
            <p:ph type="ctrTitle" sz="quarter"/>
          </p:nvPr>
        </p:nvSpPr>
        <p:spPr>
          <a:xfrm>
            <a:off x="914400" y="1133475"/>
            <a:ext cx="10363200" cy="1143000"/>
          </a:xfrm>
        </p:spPr>
        <p:txBody>
          <a:bodyPr anchor="b"/>
          <a:lstStyle>
            <a:lvl1pPr>
              <a:defRPr/>
            </a:lvl1pPr>
          </a:lstStyle>
          <a:p>
            <a:r>
              <a:rPr lang="en-US"/>
              <a:t>Click to edit Master title style</a:t>
            </a:r>
          </a:p>
        </p:txBody>
      </p:sp>
      <p:sp>
        <p:nvSpPr>
          <p:cNvPr id="30730" name="Rectangle 10"/>
          <p:cNvSpPr>
            <a:spLocks noGrp="1" noChangeArrowheads="1"/>
          </p:cNvSpPr>
          <p:nvPr>
            <p:ph type="subTitle" sz="quarter" idx="1"/>
          </p:nvPr>
        </p:nvSpPr>
        <p:spPr>
          <a:xfrm>
            <a:off x="1828800" y="3886200"/>
            <a:ext cx="8534400" cy="1752600"/>
          </a:xfrm>
        </p:spPr>
        <p:txBody>
          <a:bodyPr/>
          <a:lstStyle>
            <a:lvl1pPr marL="0" indent="0" algn="ctr">
              <a:buFontTx/>
              <a:buNone/>
              <a:defRPr/>
            </a:lvl1pPr>
          </a:lstStyle>
          <a:p>
            <a:r>
              <a:rPr lang="en-US"/>
              <a:t>Click to edit Master subtitle style</a:t>
            </a:r>
          </a:p>
        </p:txBody>
      </p:sp>
      <p:sp>
        <p:nvSpPr>
          <p:cNvPr id="11" name="Rectangle 11"/>
          <p:cNvSpPr>
            <a:spLocks noGrp="1" noChangeArrowheads="1"/>
          </p:cNvSpPr>
          <p:nvPr>
            <p:ph type="dt" sz="quarter" idx="10"/>
          </p:nvPr>
        </p:nvSpPr>
        <p:spPr/>
        <p:txBody>
          <a:bodyPr/>
          <a:lstStyle>
            <a:lvl1pPr>
              <a:defRPr/>
            </a:lvl1pPr>
          </a:lstStyle>
          <a:p>
            <a:pPr>
              <a:defRPr/>
            </a:pPr>
            <a:endParaRPr lang="en-US">
              <a:solidFill>
                <a:srgbClr val="000080"/>
              </a:solidFill>
            </a:endParaRPr>
          </a:p>
        </p:txBody>
      </p:sp>
      <p:sp>
        <p:nvSpPr>
          <p:cNvPr id="12" name="Rectangle 12"/>
          <p:cNvSpPr>
            <a:spLocks noGrp="1" noChangeArrowheads="1"/>
          </p:cNvSpPr>
          <p:nvPr>
            <p:ph type="ftr" sz="quarter" idx="11"/>
          </p:nvPr>
        </p:nvSpPr>
        <p:spPr/>
        <p:txBody>
          <a:bodyPr/>
          <a:lstStyle>
            <a:lvl1pPr>
              <a:defRPr/>
            </a:lvl1pPr>
          </a:lstStyle>
          <a:p>
            <a:pPr>
              <a:defRPr/>
            </a:pPr>
            <a:endParaRPr lang="en-US">
              <a:solidFill>
                <a:srgbClr val="000080"/>
              </a:solidFill>
            </a:endParaRPr>
          </a:p>
        </p:txBody>
      </p:sp>
      <p:sp>
        <p:nvSpPr>
          <p:cNvPr id="13" name="Rectangle 13"/>
          <p:cNvSpPr>
            <a:spLocks noGrp="1" noChangeArrowheads="1"/>
          </p:cNvSpPr>
          <p:nvPr>
            <p:ph type="sldNum" sz="quarter" idx="12"/>
          </p:nvPr>
        </p:nvSpPr>
        <p:spPr/>
        <p:txBody>
          <a:bodyPr/>
          <a:lstStyle>
            <a:lvl1pPr>
              <a:defRPr/>
            </a:lvl1pPr>
          </a:lstStyle>
          <a:p>
            <a:fld id="{A4657207-FD05-4533-91FE-2284A9D9641B}"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4834028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B1B14567-9009-4F43-A64A-3983CE257849}"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24875231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EB093AE7-5625-48A4-98CA-94020F5A303F}"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0787853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2133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1336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7" name="Rectangle 13"/>
          <p:cNvSpPr>
            <a:spLocks noGrp="1" noChangeArrowheads="1"/>
          </p:cNvSpPr>
          <p:nvPr>
            <p:ph type="sldNum" sz="quarter" idx="12"/>
          </p:nvPr>
        </p:nvSpPr>
        <p:spPr>
          <a:ln/>
        </p:spPr>
        <p:txBody>
          <a:bodyPr/>
          <a:lstStyle>
            <a:lvl1pPr>
              <a:defRPr/>
            </a:lvl1pPr>
          </a:lstStyle>
          <a:p>
            <a:fld id="{C591DD57-5998-4B40-901B-587194B9B434}"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867906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8"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9" name="Rectangle 13"/>
          <p:cNvSpPr>
            <a:spLocks noGrp="1" noChangeArrowheads="1"/>
          </p:cNvSpPr>
          <p:nvPr>
            <p:ph type="sldNum" sz="quarter" idx="12"/>
          </p:nvPr>
        </p:nvSpPr>
        <p:spPr>
          <a:ln/>
        </p:spPr>
        <p:txBody>
          <a:bodyPr/>
          <a:lstStyle>
            <a:lvl1pPr>
              <a:defRPr/>
            </a:lvl1pPr>
          </a:lstStyle>
          <a:p>
            <a:fld id="{5AA677DA-4E4A-4F25-BBFA-0C8B37ED1318}"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1479647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4"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5" name="Rectangle 13"/>
          <p:cNvSpPr>
            <a:spLocks noGrp="1" noChangeArrowheads="1"/>
          </p:cNvSpPr>
          <p:nvPr>
            <p:ph type="sldNum" sz="quarter" idx="12"/>
          </p:nvPr>
        </p:nvSpPr>
        <p:spPr>
          <a:ln/>
        </p:spPr>
        <p:txBody>
          <a:bodyPr/>
          <a:lstStyle>
            <a:lvl1pPr>
              <a:defRPr/>
            </a:lvl1pPr>
          </a:lstStyle>
          <a:p>
            <a:fld id="{D1680756-8616-4117-9200-7918DFCA1B0C}"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4133153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3"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4" name="Rectangle 13"/>
          <p:cNvSpPr>
            <a:spLocks noGrp="1" noChangeArrowheads="1"/>
          </p:cNvSpPr>
          <p:nvPr>
            <p:ph type="sldNum" sz="quarter" idx="12"/>
          </p:nvPr>
        </p:nvSpPr>
        <p:spPr>
          <a:ln/>
        </p:spPr>
        <p:txBody>
          <a:bodyPr/>
          <a:lstStyle>
            <a:lvl1pPr>
              <a:defRPr/>
            </a:lvl1pPr>
          </a:lstStyle>
          <a:p>
            <a:fld id="{1EC26AB3-3834-4B22-A87F-CC1A5947C138}"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2370403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BBF6A3F3-842A-455B-B4E0-95BA5964654D}" type="datetime1">
              <a:rPr lang="en-US" smtClean="0">
                <a:solidFill>
                  <a:srgbClr val="242852"/>
                </a:solidFill>
              </a:rPr>
              <a:t>11/18/2022</a:t>
            </a:fld>
            <a:endParaRPr lang="en-US">
              <a:solidFill>
                <a:srgbClr val="242852"/>
              </a:solidFill>
            </a:endParaRPr>
          </a:p>
        </p:txBody>
      </p:sp>
      <p:sp>
        <p:nvSpPr>
          <p:cNvPr id="5" name="Footer Placeholder 4"/>
          <p:cNvSpPr>
            <a:spLocks noGrp="1"/>
          </p:cNvSpPr>
          <p:nvPr>
            <p:ph type="ftr" sz="quarter" idx="11"/>
          </p:nvPr>
        </p:nvSpPr>
        <p:spPr/>
        <p:txBody>
          <a:bodyPr/>
          <a:lstStyle/>
          <a:p>
            <a:endParaRPr lang="en-US">
              <a:solidFill>
                <a:srgbClr val="242852"/>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D6D50B7-19D6-403D-9CD6-FFF5CFD05CED}" type="slidenum">
              <a:rPr lang="en-US" smtClean="0"/>
              <a:pPr/>
              <a:t>‹#›</a:t>
            </a:fld>
            <a:endParaRPr lang="en-US"/>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5179512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7" name="Rectangle 13"/>
          <p:cNvSpPr>
            <a:spLocks noGrp="1" noChangeArrowheads="1"/>
          </p:cNvSpPr>
          <p:nvPr>
            <p:ph type="sldNum" sz="quarter" idx="12"/>
          </p:nvPr>
        </p:nvSpPr>
        <p:spPr>
          <a:ln/>
        </p:spPr>
        <p:txBody>
          <a:bodyPr/>
          <a:lstStyle>
            <a:lvl1pPr>
              <a:defRPr/>
            </a:lvl1pPr>
          </a:lstStyle>
          <a:p>
            <a:fld id="{DCDAF99E-C5AA-45C9-8D78-D369717D520A}"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20656200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7" name="Rectangle 13"/>
          <p:cNvSpPr>
            <a:spLocks noGrp="1" noChangeArrowheads="1"/>
          </p:cNvSpPr>
          <p:nvPr>
            <p:ph type="sldNum" sz="quarter" idx="12"/>
          </p:nvPr>
        </p:nvSpPr>
        <p:spPr>
          <a:ln/>
        </p:spPr>
        <p:txBody>
          <a:bodyPr/>
          <a:lstStyle>
            <a:lvl1pPr>
              <a:defRPr/>
            </a:lvl1pPr>
          </a:lstStyle>
          <a:p>
            <a:fld id="{3E03F6D2-6D77-4444-A76D-2239E9733FE4}"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22894108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82DE49A4-E6F3-425E-A7C4-E6F12BC96014}"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38756082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7620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8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80"/>
              </a:solidFill>
            </a:endParaRPr>
          </a:p>
        </p:txBody>
      </p:sp>
      <p:sp>
        <p:nvSpPr>
          <p:cNvPr id="6" name="Rectangle 13"/>
          <p:cNvSpPr>
            <a:spLocks noGrp="1" noChangeArrowheads="1"/>
          </p:cNvSpPr>
          <p:nvPr>
            <p:ph type="sldNum" sz="quarter" idx="12"/>
          </p:nvPr>
        </p:nvSpPr>
        <p:spPr>
          <a:ln/>
        </p:spPr>
        <p:txBody>
          <a:bodyPr/>
          <a:lstStyle>
            <a:lvl1pPr>
              <a:defRPr/>
            </a:lvl1pPr>
          </a:lstStyle>
          <a:p>
            <a:fld id="{3FEB3F3C-7CED-4390-ADA1-1C06604241E4}" type="slidenum">
              <a:rPr lang="en-US" altLang="en-US">
                <a:solidFill>
                  <a:srgbClr val="000080"/>
                </a:solidFill>
              </a:rPr>
              <a:pPr/>
              <a:t>‹#›</a:t>
            </a:fld>
            <a:endParaRPr lang="en-US" altLang="en-US">
              <a:solidFill>
                <a:srgbClr val="000080"/>
              </a:solidFill>
            </a:endParaRPr>
          </a:p>
        </p:txBody>
      </p:sp>
    </p:spTree>
    <p:extLst>
      <p:ext uri="{BB962C8B-B14F-4D97-AF65-F5344CB8AC3E}">
        <p14:creationId xmlns:p14="http://schemas.microsoft.com/office/powerpoint/2010/main" val="7069835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178461D-8517-482C-9467-7D17F9FAA524}" type="datetime1">
              <a:rPr lang="en-US" smtClean="0">
                <a:solidFill>
                  <a:srgbClr val="242852"/>
                </a:solidFill>
              </a:rPr>
              <a:t>11/18/2022</a:t>
            </a:fld>
            <a:endParaRPr lang="en-US">
              <a:solidFill>
                <a:srgbClr val="242852"/>
              </a:solidFill>
            </a:endParaRPr>
          </a:p>
        </p:txBody>
      </p:sp>
      <p:sp>
        <p:nvSpPr>
          <p:cNvPr id="5" name="Footer Placeholder 4"/>
          <p:cNvSpPr>
            <a:spLocks noGrp="1"/>
          </p:cNvSpPr>
          <p:nvPr>
            <p:ph type="ftr" sz="quarter" idx="11"/>
          </p:nvPr>
        </p:nvSpPr>
        <p:spPr/>
        <p:txBody>
          <a:bodyPr/>
          <a:lstStyle/>
          <a:p>
            <a:endParaRPr lang="en-US">
              <a:solidFill>
                <a:srgbClr val="242852"/>
              </a:solidFill>
            </a:endParaRPr>
          </a:p>
        </p:txBody>
      </p:sp>
      <p:sp>
        <p:nvSpPr>
          <p:cNvPr id="6" name="Slide Number Placeholder 5"/>
          <p:cNvSpPr>
            <a:spLocks noGrp="1"/>
          </p:cNvSpPr>
          <p:nvPr>
            <p:ph type="sldNum" sz="quarter" idx="12"/>
          </p:nvPr>
        </p:nvSpPr>
        <p:spPr/>
        <p:txBody>
          <a:bodyPr/>
          <a:lstStyle/>
          <a:p>
            <a:fld id="{2D6D50B7-19D6-403D-9CD6-FFF5CFD05CED}" type="slidenum">
              <a:rPr lang="en-US" smtClean="0"/>
              <a:pPr/>
              <a:t>‹#›</a:t>
            </a:fld>
            <a:endParaRPr lang="en-US"/>
          </a:p>
        </p:txBody>
      </p:sp>
    </p:spTree>
    <p:extLst>
      <p:ext uri="{BB962C8B-B14F-4D97-AF65-F5344CB8AC3E}">
        <p14:creationId xmlns:p14="http://schemas.microsoft.com/office/powerpoint/2010/main" val="1603230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fld id="{7495C575-0247-4220-AF69-8F7A58822B4F}" type="datetimeFigureOut">
              <a:rPr lang="en-US" smtClean="0"/>
              <a:pPr/>
              <a:t>11/18/2022</a:t>
            </a:fld>
            <a:endParaRPr lang="en-US" dirty="0"/>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endParaRPr lang="en-US" dirty="0">
              <a:solidFill>
                <a:srgbClr val="ACCBF9"/>
              </a:solidFill>
            </a:endParaRPr>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5BD4B871-09AF-49C3-8B91-9631368EAAD4}" type="slidenum">
              <a:rPr lang="en-US" smtClean="0">
                <a:solidFill>
                  <a:srgbClr val="ACCBF9"/>
                </a:solidFill>
              </a:rPr>
              <a:pPr/>
              <a:t>‹#›</a:t>
            </a:fld>
            <a:endParaRPr lang="en-US" dirty="0">
              <a:solidFill>
                <a:srgbClr val="ACCBF9"/>
              </a:solidFill>
            </a:endParaRPr>
          </a:p>
        </p:txBody>
      </p:sp>
    </p:spTree>
    <p:extLst>
      <p:ext uri="{BB962C8B-B14F-4D97-AF65-F5344CB8AC3E}">
        <p14:creationId xmlns:p14="http://schemas.microsoft.com/office/powerpoint/2010/main" val="3137279652"/>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5" name="Footer Placeholder 4"/>
          <p:cNvSpPr>
            <a:spLocks noGrp="1"/>
          </p:cNvSpPr>
          <p:nvPr>
            <p:ph type="ftr" sz="quarter" idx="11"/>
          </p:nvPr>
        </p:nvSpPr>
        <p:spPr/>
        <p:txBody>
          <a:bodyPr/>
          <a:lstStyle/>
          <a:p>
            <a:endParaRPr lang="en-US" dirty="0">
              <a:solidFill>
                <a:srgbClr val="242852"/>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BD4B871-09AF-49C3-8B91-9631368EAAD4}" type="slidenum">
              <a:rPr lang="en-US" smtClean="0"/>
              <a:pPr/>
              <a:t>‹#›</a:t>
            </a:fld>
            <a:endParaRPr lang="en-US" dirty="0"/>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1274184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5BD4B871-09AF-49C3-8B91-9631368EAAD4}"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solidFill>
                <a:srgbClr val="242852"/>
              </a:solidFill>
            </a:endParaRPr>
          </a:p>
        </p:txBody>
      </p:sp>
    </p:spTree>
    <p:extLst>
      <p:ext uri="{BB962C8B-B14F-4D97-AF65-F5344CB8AC3E}">
        <p14:creationId xmlns:p14="http://schemas.microsoft.com/office/powerpoint/2010/main" val="794899677"/>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10" name="Slide Number Placeholder 9"/>
          <p:cNvSpPr>
            <a:spLocks noGrp="1"/>
          </p:cNvSpPr>
          <p:nvPr>
            <p:ph type="sldNum" sz="quarter" idx="16"/>
          </p:nvPr>
        </p:nvSpPr>
        <p:spPr/>
        <p:txBody>
          <a:bodyPr rtlCol="0"/>
          <a:lstStyle/>
          <a:p>
            <a:fld id="{5BD4B871-09AF-49C3-8B91-9631368EAAD4}"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solidFill>
                <a:srgbClr val="242852"/>
              </a:solidFill>
            </a:endParaRPr>
          </a:p>
        </p:txBody>
      </p:sp>
    </p:spTree>
    <p:extLst>
      <p:ext uri="{BB962C8B-B14F-4D97-AF65-F5344CB8AC3E}">
        <p14:creationId xmlns:p14="http://schemas.microsoft.com/office/powerpoint/2010/main" val="11125735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12" name="Slide Number Placeholder 11"/>
          <p:cNvSpPr>
            <a:spLocks noGrp="1"/>
          </p:cNvSpPr>
          <p:nvPr>
            <p:ph type="sldNum" sz="quarter" idx="16"/>
          </p:nvPr>
        </p:nvSpPr>
        <p:spPr/>
        <p:txBody>
          <a:bodyPr rtlCol="0"/>
          <a:lstStyle/>
          <a:p>
            <a:fld id="{5BD4B871-09AF-49C3-8B91-9631368EAAD4}"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solidFill>
                <a:srgbClr val="242852"/>
              </a:solidFill>
            </a:endParaRPr>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18819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A4B5BC06-87E0-4F3B-A73A-91BA73E5E4B5}" type="datetime1">
              <a:rPr lang="en-US" smtClean="0">
                <a:solidFill>
                  <a:srgbClr val="242852"/>
                </a:solidFill>
              </a:rPr>
              <a:t>11/18/2022</a:t>
            </a:fld>
            <a:endParaRPr lang="en-US">
              <a:solidFill>
                <a:srgbClr val="242852"/>
              </a:solidFill>
            </a:endParaRPr>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2D6D50B7-19D6-403D-9CD6-FFF5CFD05CED}" type="slidenum">
              <a:rPr lang="en-US" smtClean="0"/>
              <a:pPr/>
              <a:t>‹#›</a:t>
            </a:fld>
            <a:endParaRPr lang="en-US"/>
          </a:p>
        </p:txBody>
      </p:sp>
      <p:sp>
        <p:nvSpPr>
          <p:cNvPr id="14" name="Footer Placeholder 13"/>
          <p:cNvSpPr>
            <a:spLocks noGrp="1"/>
          </p:cNvSpPr>
          <p:nvPr>
            <p:ph type="ftr" sz="quarter" idx="12"/>
          </p:nvPr>
        </p:nvSpPr>
        <p:spPr/>
        <p:txBody>
          <a:bodyPr/>
          <a:lstStyle/>
          <a:p>
            <a:endParaRPr lang="en-US">
              <a:solidFill>
                <a:srgbClr val="242852"/>
              </a:solidFill>
            </a:endParaRPr>
          </a:p>
        </p:txBody>
      </p:sp>
    </p:spTree>
    <p:extLst>
      <p:ext uri="{BB962C8B-B14F-4D97-AF65-F5344CB8AC3E}">
        <p14:creationId xmlns:p14="http://schemas.microsoft.com/office/powerpoint/2010/main" val="964345410"/>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4" name="Footer Placeholder 3"/>
          <p:cNvSpPr>
            <a:spLocks noGrp="1"/>
          </p:cNvSpPr>
          <p:nvPr>
            <p:ph type="ftr" sz="quarter" idx="11"/>
          </p:nvPr>
        </p:nvSpPr>
        <p:spPr/>
        <p:txBody>
          <a:bodyPr/>
          <a:lstStyle/>
          <a:p>
            <a:endParaRPr lang="en-US" dirty="0">
              <a:solidFill>
                <a:srgbClr val="242852"/>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BD4B871-09AF-49C3-8B91-9631368EAAD4}" type="slidenum">
              <a:rPr lang="en-US" smtClean="0"/>
              <a:pPr/>
              <a:t>‹#›</a:t>
            </a:fld>
            <a:endParaRPr lang="en-US" dirty="0"/>
          </a:p>
        </p:txBody>
      </p:sp>
    </p:spTree>
    <p:extLst>
      <p:ext uri="{BB962C8B-B14F-4D97-AF65-F5344CB8AC3E}">
        <p14:creationId xmlns:p14="http://schemas.microsoft.com/office/powerpoint/2010/main" val="21976298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3" name="Footer Placeholder 2"/>
          <p:cNvSpPr>
            <a:spLocks noGrp="1"/>
          </p:cNvSpPr>
          <p:nvPr>
            <p:ph type="ftr" sz="quarter" idx="11"/>
          </p:nvPr>
        </p:nvSpPr>
        <p:spPr/>
        <p:txBody>
          <a:bodyPr/>
          <a:lstStyle/>
          <a:p>
            <a:endParaRPr lang="en-US" dirty="0">
              <a:solidFill>
                <a:srgbClr val="242852"/>
              </a:solidFill>
            </a:endParaRPr>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5BD4B871-09AF-49C3-8B91-9631368EAAD4}" type="slidenum">
              <a:rPr lang="en-US" smtClean="0">
                <a:solidFill>
                  <a:srgbClr val="242852"/>
                </a:solidFill>
              </a:rPr>
              <a:pPr/>
              <a:t>‹#›</a:t>
            </a:fld>
            <a:endParaRPr lang="en-US" dirty="0">
              <a:solidFill>
                <a:srgbClr val="242852"/>
              </a:solidFill>
            </a:endParaRPr>
          </a:p>
        </p:txBody>
      </p:sp>
    </p:spTree>
    <p:extLst>
      <p:ext uri="{BB962C8B-B14F-4D97-AF65-F5344CB8AC3E}">
        <p14:creationId xmlns:p14="http://schemas.microsoft.com/office/powerpoint/2010/main" val="19176951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6" name="Footer Placeholder 5"/>
          <p:cNvSpPr>
            <a:spLocks noGrp="1"/>
          </p:cNvSpPr>
          <p:nvPr>
            <p:ph type="ftr" sz="quarter" idx="11"/>
          </p:nvPr>
        </p:nvSpPr>
        <p:spPr/>
        <p:txBody>
          <a:bodyPr/>
          <a:lstStyle/>
          <a:p>
            <a:endParaRPr lang="en-US" dirty="0">
              <a:solidFill>
                <a:srgbClr val="242852"/>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BD4B871-09AF-49C3-8B91-9631368EAAD4}" type="slidenum">
              <a:rPr lang="en-US" smtClean="0"/>
              <a:pPr/>
              <a:t>‹#›</a:t>
            </a:fld>
            <a:endParaRPr lang="en-US" dirty="0"/>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2003752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12" name="Date Placeholder 11"/>
          <p:cNvSpPr>
            <a:spLocks noGrp="1"/>
          </p:cNvSpPr>
          <p:nvPr>
            <p:ph type="dt" sz="half" idx="10"/>
          </p:nvPr>
        </p:nvSpPr>
        <p:spPr>
          <a:xfrm>
            <a:off x="8331200" y="6248401"/>
            <a:ext cx="3556000" cy="365125"/>
          </a:xfrm>
        </p:spPr>
        <p:txBody>
          <a:bodyPr rtlCol="0"/>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5BD4B871-09AF-49C3-8B91-9631368EAAD4}" type="slidenum">
              <a:rPr lang="en-US" smtClean="0"/>
              <a:pPr/>
              <a:t>‹#›</a:t>
            </a:fld>
            <a:endParaRPr lang="en-US" dirty="0"/>
          </a:p>
        </p:txBody>
      </p:sp>
      <p:sp>
        <p:nvSpPr>
          <p:cNvPr id="14" name="Footer Placeholder 13"/>
          <p:cNvSpPr>
            <a:spLocks noGrp="1"/>
          </p:cNvSpPr>
          <p:nvPr>
            <p:ph type="ftr" sz="quarter" idx="12"/>
          </p:nvPr>
        </p:nvSpPr>
        <p:spPr>
          <a:xfrm>
            <a:off x="2133600" y="6248207"/>
            <a:ext cx="6096000" cy="365125"/>
          </a:xfrm>
        </p:spPr>
        <p:txBody>
          <a:bodyPr rtlCol="0"/>
          <a:lstStyle/>
          <a:p>
            <a:endParaRPr lang="en-US" dirty="0">
              <a:solidFill>
                <a:srgbClr val="242852"/>
              </a:solidFill>
            </a:endParaRPr>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extLst>
      <p:ext uri="{BB962C8B-B14F-4D97-AF65-F5344CB8AC3E}">
        <p14:creationId xmlns:p14="http://schemas.microsoft.com/office/powerpoint/2010/main" val="2106756247"/>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5" name="Footer Placeholder 4"/>
          <p:cNvSpPr>
            <a:spLocks noGrp="1"/>
          </p:cNvSpPr>
          <p:nvPr>
            <p:ph type="ftr" sz="quarter" idx="11"/>
          </p:nvPr>
        </p:nvSpPr>
        <p:spPr/>
        <p:txBody>
          <a:bodyPr/>
          <a:lstStyle/>
          <a:p>
            <a:endParaRPr lang="en-US" dirty="0">
              <a:solidFill>
                <a:srgbClr val="242852"/>
              </a:solidFill>
            </a:endParaRPr>
          </a:p>
        </p:txBody>
      </p:sp>
      <p:sp>
        <p:nvSpPr>
          <p:cNvPr id="6" name="Slide Number Placeholder 5"/>
          <p:cNvSpPr>
            <a:spLocks noGrp="1"/>
          </p:cNvSpPr>
          <p:nvPr>
            <p:ph type="sldNum" sz="quarter" idx="12"/>
          </p:nvPr>
        </p:nvSpPr>
        <p:spPr/>
        <p:txBody>
          <a:bodyPr/>
          <a:lstStyle/>
          <a:p>
            <a:fld id="{5BD4B871-09AF-49C3-8B91-9631368EAAD4}" type="slidenum">
              <a:rPr lang="en-US" smtClean="0"/>
              <a:pPr/>
              <a:t>‹#›</a:t>
            </a:fld>
            <a:endParaRPr lang="en-US" dirty="0"/>
          </a:p>
        </p:txBody>
      </p:sp>
    </p:spTree>
    <p:extLst>
      <p:ext uri="{BB962C8B-B14F-4D97-AF65-F5344CB8AC3E}">
        <p14:creationId xmlns:p14="http://schemas.microsoft.com/office/powerpoint/2010/main" val="7505586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5" name="Footer Placeholder 4"/>
          <p:cNvSpPr>
            <a:spLocks noGrp="1"/>
          </p:cNvSpPr>
          <p:nvPr>
            <p:ph type="ftr" sz="quarter" idx="11"/>
          </p:nvPr>
        </p:nvSpPr>
        <p:spPr>
          <a:xfrm>
            <a:off x="609602" y="6248208"/>
            <a:ext cx="7431311" cy="365125"/>
          </a:xfrm>
        </p:spPr>
        <p:txBody>
          <a:bodyPr/>
          <a:lstStyle/>
          <a:p>
            <a:endParaRPr lang="en-US" dirty="0">
              <a:solidFill>
                <a:srgbClr val="242852"/>
              </a:solidFill>
            </a:endParaRPr>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6" name="Slide Number Placeholder 5"/>
          <p:cNvSpPr>
            <a:spLocks noGrp="1"/>
          </p:cNvSpPr>
          <p:nvPr>
            <p:ph type="sldNum" sz="quarter" idx="12"/>
          </p:nvPr>
        </p:nvSpPr>
        <p:spPr>
          <a:xfrm rot="5400000">
            <a:off x="8075084" y="103716"/>
            <a:ext cx="533400" cy="325968"/>
          </a:xfrm>
        </p:spPr>
        <p:txBody>
          <a:bodyPr/>
          <a:lstStyle/>
          <a:p>
            <a:fld id="{5BD4B871-09AF-49C3-8B91-9631368EAAD4}" type="slidenum">
              <a:rPr lang="en-US" smtClean="0"/>
              <a:pPr/>
              <a:t>‹#›</a:t>
            </a:fld>
            <a:endParaRPr lang="en-US" dirty="0"/>
          </a:p>
        </p:txBody>
      </p:sp>
    </p:spTree>
    <p:extLst>
      <p:ext uri="{BB962C8B-B14F-4D97-AF65-F5344CB8AC3E}">
        <p14:creationId xmlns:p14="http://schemas.microsoft.com/office/powerpoint/2010/main" val="911022543"/>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5" name="Footer Placeholder 4"/>
          <p:cNvSpPr>
            <a:spLocks noGrp="1"/>
          </p:cNvSpPr>
          <p:nvPr>
            <p:ph type="ftr" sz="quarter" idx="11"/>
          </p:nvPr>
        </p:nvSpPr>
        <p:spPr/>
        <p:txBody>
          <a:bodyPr/>
          <a:lstStyle/>
          <a:p>
            <a:endParaRPr lang="en-US" dirty="0">
              <a:solidFill>
                <a:srgbClr val="242852"/>
              </a:solidFill>
            </a:endParaRPr>
          </a:p>
        </p:txBody>
      </p:sp>
      <p:sp>
        <p:nvSpPr>
          <p:cNvPr id="6" name="Slide Number Placeholder 5"/>
          <p:cNvSpPr>
            <a:spLocks noGrp="1"/>
          </p:cNvSpPr>
          <p:nvPr>
            <p:ph type="sldNum" sz="quarter" idx="12"/>
          </p:nvPr>
        </p:nvSpPr>
        <p:spPr/>
        <p:txBody>
          <a:bodyPr/>
          <a:lstStyle/>
          <a:p>
            <a:fld id="{5BD4B871-09AF-49C3-8B91-9631368EAAD4}" type="slidenum">
              <a:rPr lang="en-US" smtClean="0"/>
              <a:pPr/>
              <a:t>‹#›</a:t>
            </a:fld>
            <a:endParaRPr lang="en-US" dirty="0"/>
          </a:p>
        </p:txBody>
      </p:sp>
    </p:spTree>
    <p:extLst>
      <p:ext uri="{BB962C8B-B14F-4D97-AF65-F5344CB8AC3E}">
        <p14:creationId xmlns:p14="http://schemas.microsoft.com/office/powerpoint/2010/main" val="474457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C92A4AA1-BF95-4475-B772-907D77CF0580}" type="datetime1">
              <a:rPr lang="en-US" smtClean="0">
                <a:solidFill>
                  <a:srgbClr val="242852"/>
                </a:solidFill>
              </a:rPr>
              <a:t>11/18/2022</a:t>
            </a:fld>
            <a:endParaRPr lang="en-US">
              <a:solidFill>
                <a:srgbClr val="242852"/>
              </a:solidFill>
            </a:endParaRPr>
          </a:p>
        </p:txBody>
      </p:sp>
      <p:sp>
        <p:nvSpPr>
          <p:cNvPr id="10" name="Slide Number Placeholder 9"/>
          <p:cNvSpPr>
            <a:spLocks noGrp="1"/>
          </p:cNvSpPr>
          <p:nvPr>
            <p:ph type="sldNum" sz="quarter" idx="16"/>
          </p:nvPr>
        </p:nvSpPr>
        <p:spPr/>
        <p:txBody>
          <a:bodyPr rtlCol="0"/>
          <a:lstStyle/>
          <a:p>
            <a:fld id="{2D6D50B7-19D6-403D-9CD6-FFF5CFD05CED}"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solidFill>
                <a:srgbClr val="242852"/>
              </a:solidFill>
            </a:endParaRPr>
          </a:p>
        </p:txBody>
      </p:sp>
    </p:spTree>
    <p:extLst>
      <p:ext uri="{BB962C8B-B14F-4D97-AF65-F5344CB8AC3E}">
        <p14:creationId xmlns:p14="http://schemas.microsoft.com/office/powerpoint/2010/main" val="121829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C1125057-32C4-4439-8A32-756B6723786B}" type="datetime1">
              <a:rPr lang="en-US" smtClean="0">
                <a:solidFill>
                  <a:srgbClr val="242852"/>
                </a:solidFill>
              </a:rPr>
              <a:t>11/18/2022</a:t>
            </a:fld>
            <a:endParaRPr lang="en-US">
              <a:solidFill>
                <a:srgbClr val="242852"/>
              </a:solidFill>
            </a:endParaRPr>
          </a:p>
        </p:txBody>
      </p:sp>
      <p:sp>
        <p:nvSpPr>
          <p:cNvPr id="12" name="Slide Number Placeholder 11"/>
          <p:cNvSpPr>
            <a:spLocks noGrp="1"/>
          </p:cNvSpPr>
          <p:nvPr>
            <p:ph type="sldNum" sz="quarter" idx="16"/>
          </p:nvPr>
        </p:nvSpPr>
        <p:spPr/>
        <p:txBody>
          <a:bodyPr rtlCol="0"/>
          <a:lstStyle/>
          <a:p>
            <a:fld id="{2D6D50B7-19D6-403D-9CD6-FFF5CFD05CED}"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solidFill>
                <a:srgbClr val="242852"/>
              </a:solidFill>
            </a:endParaRPr>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934643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799FDCC6-43C1-4712-8C83-971A3190B5C3}" type="datetime1">
              <a:rPr lang="en-US" smtClean="0">
                <a:solidFill>
                  <a:srgbClr val="242852"/>
                </a:solidFill>
              </a:rPr>
              <a:t>11/18/2022</a:t>
            </a:fld>
            <a:endParaRPr lang="en-US">
              <a:solidFill>
                <a:srgbClr val="242852"/>
              </a:solidFill>
            </a:endParaRPr>
          </a:p>
        </p:txBody>
      </p:sp>
      <p:sp>
        <p:nvSpPr>
          <p:cNvPr id="4" name="Footer Placeholder 3"/>
          <p:cNvSpPr>
            <a:spLocks noGrp="1"/>
          </p:cNvSpPr>
          <p:nvPr>
            <p:ph type="ftr" sz="quarter" idx="11"/>
          </p:nvPr>
        </p:nvSpPr>
        <p:spPr/>
        <p:txBody>
          <a:bodyPr/>
          <a:lstStyle/>
          <a:p>
            <a:endParaRPr lang="en-US">
              <a:solidFill>
                <a:srgbClr val="242852"/>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D6D50B7-19D6-403D-9CD6-FFF5CFD05CED}" type="slidenum">
              <a:rPr lang="en-US" smtClean="0"/>
              <a:pPr/>
              <a:t>‹#›</a:t>
            </a:fld>
            <a:endParaRPr lang="en-US"/>
          </a:p>
        </p:txBody>
      </p:sp>
    </p:spTree>
    <p:extLst>
      <p:ext uri="{BB962C8B-B14F-4D97-AF65-F5344CB8AC3E}">
        <p14:creationId xmlns:p14="http://schemas.microsoft.com/office/powerpoint/2010/main" val="3865458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7BFF6-FC24-4E22-8A62-FDBDE5349928}" type="datetime1">
              <a:rPr lang="en-US" smtClean="0">
                <a:solidFill>
                  <a:srgbClr val="242852"/>
                </a:solidFill>
              </a:rPr>
              <a:t>11/18/2022</a:t>
            </a:fld>
            <a:endParaRPr lang="en-US">
              <a:solidFill>
                <a:srgbClr val="242852"/>
              </a:solidFill>
            </a:endParaRPr>
          </a:p>
        </p:txBody>
      </p:sp>
      <p:sp>
        <p:nvSpPr>
          <p:cNvPr id="3" name="Footer Placeholder 2"/>
          <p:cNvSpPr>
            <a:spLocks noGrp="1"/>
          </p:cNvSpPr>
          <p:nvPr>
            <p:ph type="ftr" sz="quarter" idx="11"/>
          </p:nvPr>
        </p:nvSpPr>
        <p:spPr/>
        <p:txBody>
          <a:bodyPr/>
          <a:lstStyle/>
          <a:p>
            <a:endParaRPr lang="en-US">
              <a:solidFill>
                <a:srgbClr val="242852"/>
              </a:solidFill>
            </a:endParaRPr>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2D6D50B7-19D6-403D-9CD6-FFF5CFD05CED}" type="slidenum">
              <a:rPr lang="en-US" smtClean="0">
                <a:solidFill>
                  <a:srgbClr val="242852"/>
                </a:solidFill>
              </a:rPr>
              <a:pPr/>
              <a:t>‹#›</a:t>
            </a:fld>
            <a:endParaRPr lang="en-US">
              <a:solidFill>
                <a:srgbClr val="242852"/>
              </a:solidFill>
            </a:endParaRPr>
          </a:p>
        </p:txBody>
      </p:sp>
    </p:spTree>
    <p:extLst>
      <p:ext uri="{BB962C8B-B14F-4D97-AF65-F5344CB8AC3E}">
        <p14:creationId xmlns:p14="http://schemas.microsoft.com/office/powerpoint/2010/main" val="1752184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CEA4CD34-BFF8-4E6F-9416-6A94BEBC248F}" type="datetime1">
              <a:rPr lang="en-US" smtClean="0">
                <a:solidFill>
                  <a:srgbClr val="242852"/>
                </a:solidFill>
              </a:rPr>
              <a:t>11/18/2022</a:t>
            </a:fld>
            <a:endParaRPr lang="en-US">
              <a:solidFill>
                <a:srgbClr val="242852"/>
              </a:solidFill>
            </a:endParaRPr>
          </a:p>
        </p:txBody>
      </p:sp>
      <p:sp>
        <p:nvSpPr>
          <p:cNvPr id="6" name="Footer Placeholder 5"/>
          <p:cNvSpPr>
            <a:spLocks noGrp="1"/>
          </p:cNvSpPr>
          <p:nvPr>
            <p:ph type="ftr" sz="quarter" idx="11"/>
          </p:nvPr>
        </p:nvSpPr>
        <p:spPr/>
        <p:txBody>
          <a:bodyPr/>
          <a:lstStyle/>
          <a:p>
            <a:endParaRPr lang="en-US">
              <a:solidFill>
                <a:srgbClr val="242852"/>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D6D50B7-19D6-403D-9CD6-FFF5CFD05CED}" type="slidenum">
              <a:rPr lang="en-US" smtClean="0"/>
              <a:pPr/>
              <a:t>‹#›</a:t>
            </a:fld>
            <a:endParaRPr lang="en-US"/>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303626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12" name="Date Placeholder 11"/>
          <p:cNvSpPr>
            <a:spLocks noGrp="1"/>
          </p:cNvSpPr>
          <p:nvPr>
            <p:ph type="dt" sz="half" idx="10"/>
          </p:nvPr>
        </p:nvSpPr>
        <p:spPr>
          <a:xfrm>
            <a:off x="8331200" y="6248401"/>
            <a:ext cx="3556000" cy="365125"/>
          </a:xfrm>
        </p:spPr>
        <p:txBody>
          <a:bodyPr rtlCol="0"/>
          <a:lstStyle/>
          <a:p>
            <a:fld id="{951FF3C7-9406-48C0-90E0-B911A6E8328E}" type="datetime1">
              <a:rPr lang="en-US" smtClean="0">
                <a:solidFill>
                  <a:srgbClr val="242852"/>
                </a:solidFill>
              </a:rPr>
              <a:t>11/18/2022</a:t>
            </a:fld>
            <a:endParaRPr lang="en-US">
              <a:solidFill>
                <a:srgbClr val="242852"/>
              </a:solidFill>
            </a:endParaRPr>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fld id="{2D6D50B7-19D6-403D-9CD6-FFF5CFD05CED}" type="slidenum">
              <a:rPr lang="en-US" smtClean="0"/>
              <a:pPr/>
              <a:t>‹#›</a:t>
            </a:fld>
            <a:endParaRPr lang="en-US"/>
          </a:p>
        </p:txBody>
      </p:sp>
      <p:sp>
        <p:nvSpPr>
          <p:cNvPr id="14" name="Footer Placeholder 13"/>
          <p:cNvSpPr>
            <a:spLocks noGrp="1"/>
          </p:cNvSpPr>
          <p:nvPr>
            <p:ph type="ftr" sz="quarter" idx="12"/>
          </p:nvPr>
        </p:nvSpPr>
        <p:spPr>
          <a:xfrm>
            <a:off x="2133600" y="6248207"/>
            <a:ext cx="6096000" cy="365125"/>
          </a:xfrm>
        </p:spPr>
        <p:txBody>
          <a:bodyPr rtlCol="0"/>
          <a:lstStyle/>
          <a:p>
            <a:endParaRPr lang="en-US">
              <a:solidFill>
                <a:srgbClr val="242852"/>
              </a:solidFill>
            </a:endParaRPr>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extLst>
      <p:ext uri="{BB962C8B-B14F-4D97-AF65-F5344CB8AC3E}">
        <p14:creationId xmlns:p14="http://schemas.microsoft.com/office/powerpoint/2010/main" val="147816637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0178461D-8517-482C-9467-7D17F9FAA524}" type="datetime1">
              <a:rPr lang="en-US" smtClean="0">
                <a:solidFill>
                  <a:srgbClr val="242852"/>
                </a:solidFill>
              </a:rPr>
              <a:t>11/18/2022</a:t>
            </a:fld>
            <a:endParaRPr lang="en-US">
              <a:solidFill>
                <a:srgbClr val="242852"/>
              </a:solidFill>
            </a:endParaRPr>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a:solidFill>
                <a:srgbClr val="242852"/>
              </a:solidFill>
            </a:endParaRPr>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D6D50B7-19D6-403D-9CD6-FFF5CFD05CED}" type="slidenum">
              <a:rPr lang="en-US" smtClean="0"/>
              <a:pPr/>
              <a:t>‹#›</a:t>
            </a:fld>
            <a:endParaRPr lang="en-US"/>
          </a:p>
        </p:txBody>
      </p:sp>
    </p:spTree>
    <p:extLst>
      <p:ext uri="{BB962C8B-B14F-4D97-AF65-F5344CB8AC3E}">
        <p14:creationId xmlns:p14="http://schemas.microsoft.com/office/powerpoint/2010/main" val="2656472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6932" y="49214"/>
            <a:ext cx="12272433" cy="6865937"/>
            <a:chOff x="-8" y="31"/>
            <a:chExt cx="5798" cy="4325"/>
          </a:xfrm>
        </p:grpSpPr>
        <p:grpSp>
          <p:nvGrpSpPr>
            <p:cNvPr id="1032" name="Group 3"/>
            <p:cNvGrpSpPr>
              <a:grpSpLocks/>
            </p:cNvGrpSpPr>
            <p:nvPr/>
          </p:nvGrpSpPr>
          <p:grpSpPr bwMode="auto">
            <a:xfrm>
              <a:off x="-8" y="960"/>
              <a:ext cx="5798" cy="3396"/>
              <a:chOff x="-8" y="960"/>
              <a:chExt cx="5798" cy="3396"/>
            </a:xfrm>
          </p:grpSpPr>
          <p:sp>
            <p:nvSpPr>
              <p:cNvPr id="1036" name="Rectangle 4"/>
              <p:cNvSpPr>
                <a:spLocks noChangeArrowheads="1"/>
              </p:cNvSpPr>
              <p:nvPr/>
            </p:nvSpPr>
            <p:spPr bwMode="hidden">
              <a:xfrm>
                <a:off x="-8" y="960"/>
                <a:ext cx="5798" cy="2784"/>
              </a:xfrm>
              <a:prstGeom prst="rect">
                <a:avLst/>
              </a:prstGeom>
              <a:gradFill rotWithShape="0">
                <a:gsLst>
                  <a:gs pos="0">
                    <a:schemeClr val="bg1"/>
                  </a:gs>
                  <a:gs pos="100000">
                    <a:schemeClr val="accent1"/>
                  </a:gs>
                </a:gsLst>
                <a:lin ang="5400000" scaled="1"/>
              </a:gradFill>
              <a:ln w="9525">
                <a:noFill/>
                <a:miter lim="800000"/>
                <a:headEnd/>
                <a:tailEnd/>
              </a:ln>
            </p:spPr>
            <p:txBody>
              <a:bodyPr wrap="none" anchor="ctr"/>
              <a:lstStyle/>
              <a:p>
                <a:pPr fontAlgn="base">
                  <a:spcBef>
                    <a:spcPct val="0"/>
                  </a:spcBef>
                  <a:spcAft>
                    <a:spcPct val="0"/>
                  </a:spcAft>
                  <a:defRPr/>
                </a:pPr>
                <a:endParaRPr lang="en-US" sz="2400">
                  <a:solidFill>
                    <a:srgbClr val="FFFFFF"/>
                  </a:solidFill>
                </a:endParaRPr>
              </a:p>
            </p:txBody>
          </p:sp>
          <p:sp>
            <p:nvSpPr>
              <p:cNvPr id="1037" name="Rectangle 5"/>
              <p:cNvSpPr>
                <a:spLocks noChangeArrowheads="1"/>
              </p:cNvSpPr>
              <p:nvPr/>
            </p:nvSpPr>
            <p:spPr bwMode="hidden">
              <a:xfrm>
                <a:off x="-8" y="3744"/>
                <a:ext cx="5798" cy="612"/>
              </a:xfrm>
              <a:prstGeom prst="rect">
                <a:avLst/>
              </a:prstGeom>
              <a:gradFill rotWithShape="0">
                <a:gsLst>
                  <a:gs pos="0">
                    <a:schemeClr val="accent1"/>
                  </a:gs>
                  <a:gs pos="100000">
                    <a:schemeClr val="accent2"/>
                  </a:gs>
                </a:gsLst>
                <a:lin ang="5400000" scaled="1"/>
              </a:gradFill>
              <a:ln w="9525">
                <a:noFill/>
                <a:miter lim="800000"/>
                <a:headEnd/>
                <a:tailEnd/>
              </a:ln>
            </p:spPr>
            <p:txBody>
              <a:bodyPr wrap="none" anchor="ctr"/>
              <a:lstStyle/>
              <a:p>
                <a:pPr fontAlgn="base">
                  <a:spcBef>
                    <a:spcPct val="0"/>
                  </a:spcBef>
                  <a:spcAft>
                    <a:spcPct val="0"/>
                  </a:spcAft>
                  <a:defRPr/>
                </a:pPr>
                <a:endParaRPr lang="en-US" sz="2400">
                  <a:solidFill>
                    <a:srgbClr val="FFFFFF"/>
                  </a:solidFill>
                </a:endParaRPr>
              </a:p>
            </p:txBody>
          </p:sp>
        </p:grpSp>
        <p:grpSp>
          <p:nvGrpSpPr>
            <p:cNvPr id="1033" name="Group 6"/>
            <p:cNvGrpSpPr>
              <a:grpSpLocks/>
            </p:cNvGrpSpPr>
            <p:nvPr/>
          </p:nvGrpSpPr>
          <p:grpSpPr bwMode="auto">
            <a:xfrm>
              <a:off x="203" y="31"/>
              <a:ext cx="3850" cy="679"/>
              <a:chOff x="203" y="31"/>
              <a:chExt cx="3850" cy="679"/>
            </a:xfrm>
          </p:grpSpPr>
          <p:sp>
            <p:nvSpPr>
              <p:cNvPr id="1034" name="Freeform 7"/>
              <p:cNvSpPr>
                <a:spLocks/>
              </p:cNvSpPr>
              <p:nvPr/>
            </p:nvSpPr>
            <p:spPr bwMode="invGray">
              <a:xfrm>
                <a:off x="203" y="31"/>
                <a:ext cx="3850" cy="677"/>
              </a:xfrm>
              <a:custGeom>
                <a:avLst/>
                <a:gdLst>
                  <a:gd name="T0" fmla="*/ 3539 w 3850"/>
                  <a:gd name="T1" fmla="*/ 262 h 677"/>
                  <a:gd name="T2" fmla="*/ 3598 w 3850"/>
                  <a:gd name="T3" fmla="*/ 219 h 677"/>
                  <a:gd name="T4" fmla="*/ 3523 w 3850"/>
                  <a:gd name="T5" fmla="*/ 191 h 677"/>
                  <a:gd name="T6" fmla="*/ 3624 w 3850"/>
                  <a:gd name="T7" fmla="*/ 153 h 677"/>
                  <a:gd name="T8" fmla="*/ 3604 w 3850"/>
                  <a:gd name="T9" fmla="*/ 137 h 677"/>
                  <a:gd name="T10" fmla="*/ 3650 w 3850"/>
                  <a:gd name="T11" fmla="*/ 104 h 677"/>
                  <a:gd name="T12" fmla="*/ 3654 w 3850"/>
                  <a:gd name="T13" fmla="*/ 71 h 677"/>
                  <a:gd name="T14" fmla="*/ 3673 w 3850"/>
                  <a:gd name="T15" fmla="*/ 37 h 677"/>
                  <a:gd name="T16" fmla="*/ 3661 w 3850"/>
                  <a:gd name="T17" fmla="*/ 13 h 677"/>
                  <a:gd name="T18" fmla="*/ 3335 w 3850"/>
                  <a:gd name="T19" fmla="*/ 55 h 677"/>
                  <a:gd name="T20" fmla="*/ 2837 w 3850"/>
                  <a:gd name="T21" fmla="*/ 125 h 677"/>
                  <a:gd name="T22" fmla="*/ 2247 w 3850"/>
                  <a:gd name="T23" fmla="*/ 209 h 677"/>
                  <a:gd name="T24" fmla="*/ 1946 w 3850"/>
                  <a:gd name="T25" fmla="*/ 256 h 677"/>
                  <a:gd name="T26" fmla="*/ 1500 w 3850"/>
                  <a:gd name="T27" fmla="*/ 327 h 677"/>
                  <a:gd name="T28" fmla="*/ 995 w 3850"/>
                  <a:gd name="T29" fmla="*/ 413 h 677"/>
                  <a:gd name="T30" fmla="*/ 498 w 3850"/>
                  <a:gd name="T31" fmla="*/ 508 h 677"/>
                  <a:gd name="T32" fmla="*/ 113 w 3850"/>
                  <a:gd name="T33" fmla="*/ 604 h 677"/>
                  <a:gd name="T34" fmla="*/ 18 w 3850"/>
                  <a:gd name="T35" fmla="*/ 642 h 677"/>
                  <a:gd name="T36" fmla="*/ 0 w 3850"/>
                  <a:gd name="T37" fmla="*/ 663 h 677"/>
                  <a:gd name="T38" fmla="*/ 18 w 3850"/>
                  <a:gd name="T39" fmla="*/ 676 h 677"/>
                  <a:gd name="T40" fmla="*/ 69 w 3850"/>
                  <a:gd name="T41" fmla="*/ 660 h 677"/>
                  <a:gd name="T42" fmla="*/ 108 w 3850"/>
                  <a:gd name="T43" fmla="*/ 641 h 677"/>
                  <a:gd name="T44" fmla="*/ 186 w 3850"/>
                  <a:gd name="T45" fmla="*/ 619 h 677"/>
                  <a:gd name="T46" fmla="*/ 289 w 3850"/>
                  <a:gd name="T47" fmla="*/ 597 h 677"/>
                  <a:gd name="T48" fmla="*/ 453 w 3850"/>
                  <a:gd name="T49" fmla="*/ 569 h 677"/>
                  <a:gd name="T50" fmla="*/ 673 w 3850"/>
                  <a:gd name="T51" fmla="*/ 537 h 677"/>
                  <a:gd name="T52" fmla="*/ 1028 w 3850"/>
                  <a:gd name="T53" fmla="*/ 494 h 677"/>
                  <a:gd name="T54" fmla="*/ 1729 w 3850"/>
                  <a:gd name="T55" fmla="*/ 423 h 677"/>
                  <a:gd name="T56" fmla="*/ 2346 w 3850"/>
                  <a:gd name="T57" fmla="*/ 369 h 677"/>
                  <a:gd name="T58" fmla="*/ 2776 w 3850"/>
                  <a:gd name="T59" fmla="*/ 334 h 677"/>
                  <a:gd name="T60" fmla="*/ 3216 w 3850"/>
                  <a:gd name="T61" fmla="*/ 304 h 677"/>
                  <a:gd name="T62" fmla="*/ 3630 w 3850"/>
                  <a:gd name="T63" fmla="*/ 274 h 67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850" h="677">
                    <a:moveTo>
                      <a:pt x="3630" y="274"/>
                    </a:moveTo>
                    <a:lnTo>
                      <a:pt x="3539" y="262"/>
                    </a:lnTo>
                    <a:lnTo>
                      <a:pt x="3795" y="231"/>
                    </a:lnTo>
                    <a:lnTo>
                      <a:pt x="3598" y="219"/>
                    </a:lnTo>
                    <a:lnTo>
                      <a:pt x="3718" y="200"/>
                    </a:lnTo>
                    <a:lnTo>
                      <a:pt x="3523" y="191"/>
                    </a:lnTo>
                    <a:lnTo>
                      <a:pt x="3845" y="147"/>
                    </a:lnTo>
                    <a:lnTo>
                      <a:pt x="3624" y="153"/>
                    </a:lnTo>
                    <a:lnTo>
                      <a:pt x="3760" y="123"/>
                    </a:lnTo>
                    <a:lnTo>
                      <a:pt x="3604" y="137"/>
                    </a:lnTo>
                    <a:lnTo>
                      <a:pt x="3849" y="84"/>
                    </a:lnTo>
                    <a:lnTo>
                      <a:pt x="3650" y="104"/>
                    </a:lnTo>
                    <a:lnTo>
                      <a:pt x="3779" y="60"/>
                    </a:lnTo>
                    <a:lnTo>
                      <a:pt x="3654" y="71"/>
                    </a:lnTo>
                    <a:lnTo>
                      <a:pt x="3833" y="20"/>
                    </a:lnTo>
                    <a:lnTo>
                      <a:pt x="3673" y="37"/>
                    </a:lnTo>
                    <a:lnTo>
                      <a:pt x="3771" y="0"/>
                    </a:lnTo>
                    <a:lnTo>
                      <a:pt x="3661" y="13"/>
                    </a:lnTo>
                    <a:lnTo>
                      <a:pt x="3524" y="31"/>
                    </a:lnTo>
                    <a:lnTo>
                      <a:pt x="3335" y="55"/>
                    </a:lnTo>
                    <a:lnTo>
                      <a:pt x="3028" y="97"/>
                    </a:lnTo>
                    <a:lnTo>
                      <a:pt x="2837" y="125"/>
                    </a:lnTo>
                    <a:lnTo>
                      <a:pt x="2643" y="151"/>
                    </a:lnTo>
                    <a:lnTo>
                      <a:pt x="2247" y="209"/>
                    </a:lnTo>
                    <a:lnTo>
                      <a:pt x="2067" y="237"/>
                    </a:lnTo>
                    <a:lnTo>
                      <a:pt x="1946" y="256"/>
                    </a:lnTo>
                    <a:lnTo>
                      <a:pt x="1748" y="286"/>
                    </a:lnTo>
                    <a:lnTo>
                      <a:pt x="1500" y="327"/>
                    </a:lnTo>
                    <a:lnTo>
                      <a:pt x="1188" y="379"/>
                    </a:lnTo>
                    <a:lnTo>
                      <a:pt x="995" y="413"/>
                    </a:lnTo>
                    <a:lnTo>
                      <a:pt x="669" y="475"/>
                    </a:lnTo>
                    <a:lnTo>
                      <a:pt x="498" y="508"/>
                    </a:lnTo>
                    <a:lnTo>
                      <a:pt x="206" y="577"/>
                    </a:lnTo>
                    <a:lnTo>
                      <a:pt x="113" y="604"/>
                    </a:lnTo>
                    <a:lnTo>
                      <a:pt x="61" y="622"/>
                    </a:lnTo>
                    <a:lnTo>
                      <a:pt x="18" y="642"/>
                    </a:lnTo>
                    <a:lnTo>
                      <a:pt x="4" y="653"/>
                    </a:lnTo>
                    <a:lnTo>
                      <a:pt x="0" y="663"/>
                    </a:lnTo>
                    <a:lnTo>
                      <a:pt x="5" y="670"/>
                    </a:lnTo>
                    <a:lnTo>
                      <a:pt x="18" y="676"/>
                    </a:lnTo>
                    <a:lnTo>
                      <a:pt x="42" y="675"/>
                    </a:lnTo>
                    <a:lnTo>
                      <a:pt x="69" y="660"/>
                    </a:lnTo>
                    <a:lnTo>
                      <a:pt x="84" y="650"/>
                    </a:lnTo>
                    <a:lnTo>
                      <a:pt x="108" y="641"/>
                    </a:lnTo>
                    <a:lnTo>
                      <a:pt x="138" y="630"/>
                    </a:lnTo>
                    <a:lnTo>
                      <a:pt x="186" y="619"/>
                    </a:lnTo>
                    <a:lnTo>
                      <a:pt x="227" y="609"/>
                    </a:lnTo>
                    <a:lnTo>
                      <a:pt x="289" y="597"/>
                    </a:lnTo>
                    <a:lnTo>
                      <a:pt x="359" y="584"/>
                    </a:lnTo>
                    <a:lnTo>
                      <a:pt x="453" y="569"/>
                    </a:lnTo>
                    <a:lnTo>
                      <a:pt x="557" y="553"/>
                    </a:lnTo>
                    <a:lnTo>
                      <a:pt x="673" y="537"/>
                    </a:lnTo>
                    <a:lnTo>
                      <a:pt x="872" y="513"/>
                    </a:lnTo>
                    <a:lnTo>
                      <a:pt x="1028" y="494"/>
                    </a:lnTo>
                    <a:lnTo>
                      <a:pt x="1353" y="459"/>
                    </a:lnTo>
                    <a:lnTo>
                      <a:pt x="1729" y="423"/>
                    </a:lnTo>
                    <a:lnTo>
                      <a:pt x="2039" y="393"/>
                    </a:lnTo>
                    <a:lnTo>
                      <a:pt x="2346" y="369"/>
                    </a:lnTo>
                    <a:lnTo>
                      <a:pt x="2586" y="349"/>
                    </a:lnTo>
                    <a:lnTo>
                      <a:pt x="2776" y="334"/>
                    </a:lnTo>
                    <a:lnTo>
                      <a:pt x="2985" y="321"/>
                    </a:lnTo>
                    <a:lnTo>
                      <a:pt x="3216" y="304"/>
                    </a:lnTo>
                    <a:lnTo>
                      <a:pt x="3399" y="291"/>
                    </a:lnTo>
                    <a:lnTo>
                      <a:pt x="3630" y="274"/>
                    </a:lnTo>
                  </a:path>
                </a:pathLst>
              </a:custGeom>
              <a:gradFill rotWithShape="0">
                <a:gsLst>
                  <a:gs pos="0">
                    <a:schemeClr val="folHlink"/>
                  </a:gs>
                  <a:gs pos="100000">
                    <a:schemeClr val="bg1"/>
                  </a:gs>
                </a:gsLst>
                <a:lin ang="0" scaled="1"/>
              </a:gradFill>
              <a:ln w="9525" cap="rnd">
                <a:noFill/>
                <a:round/>
                <a:headEnd/>
                <a:tailEnd/>
              </a:ln>
            </p:spPr>
            <p:txBody>
              <a:bodyPr/>
              <a:lstStyle/>
              <a:p>
                <a:pPr eaLnBrk="0" fontAlgn="base" hangingPunct="0">
                  <a:spcBef>
                    <a:spcPct val="0"/>
                  </a:spcBef>
                  <a:spcAft>
                    <a:spcPct val="0"/>
                  </a:spcAft>
                  <a:defRPr/>
                </a:pPr>
                <a:endParaRPr lang="en-US" sz="2400">
                  <a:solidFill>
                    <a:srgbClr val="FFFFFF"/>
                  </a:solidFill>
                </a:endParaRPr>
              </a:p>
            </p:txBody>
          </p:sp>
          <p:sp>
            <p:nvSpPr>
              <p:cNvPr id="1035" name="Freeform 8"/>
              <p:cNvSpPr>
                <a:spLocks/>
              </p:cNvSpPr>
              <p:nvPr/>
            </p:nvSpPr>
            <p:spPr bwMode="invGray">
              <a:xfrm>
                <a:off x="205" y="559"/>
                <a:ext cx="526" cy="151"/>
              </a:xfrm>
              <a:custGeom>
                <a:avLst/>
                <a:gdLst>
                  <a:gd name="T0" fmla="*/ 0 w 526"/>
                  <a:gd name="T1" fmla="*/ 128 h 151"/>
                  <a:gd name="T2" fmla="*/ 18 w 526"/>
                  <a:gd name="T3" fmla="*/ 119 h 151"/>
                  <a:gd name="T4" fmla="*/ 36 w 526"/>
                  <a:gd name="T5" fmla="*/ 108 h 151"/>
                  <a:gd name="T6" fmla="*/ 54 w 526"/>
                  <a:gd name="T7" fmla="*/ 101 h 151"/>
                  <a:gd name="T8" fmla="*/ 95 w 526"/>
                  <a:gd name="T9" fmla="*/ 87 h 151"/>
                  <a:gd name="T10" fmla="*/ 162 w 526"/>
                  <a:gd name="T11" fmla="*/ 66 h 151"/>
                  <a:gd name="T12" fmla="*/ 288 w 526"/>
                  <a:gd name="T13" fmla="*/ 39 h 151"/>
                  <a:gd name="T14" fmla="*/ 410 w 526"/>
                  <a:gd name="T15" fmla="*/ 14 h 151"/>
                  <a:gd name="T16" fmla="*/ 525 w 526"/>
                  <a:gd name="T17" fmla="*/ 0 h 151"/>
                  <a:gd name="T18" fmla="*/ 419 w 526"/>
                  <a:gd name="T19" fmla="*/ 27 h 151"/>
                  <a:gd name="T20" fmla="*/ 339 w 526"/>
                  <a:gd name="T21" fmla="*/ 45 h 151"/>
                  <a:gd name="T22" fmla="*/ 257 w 526"/>
                  <a:gd name="T23" fmla="*/ 66 h 151"/>
                  <a:gd name="T24" fmla="*/ 186 w 526"/>
                  <a:gd name="T25" fmla="*/ 83 h 151"/>
                  <a:gd name="T26" fmla="*/ 107 w 526"/>
                  <a:gd name="T27" fmla="*/ 104 h 151"/>
                  <a:gd name="T28" fmla="*/ 63 w 526"/>
                  <a:gd name="T29" fmla="*/ 125 h 151"/>
                  <a:gd name="T30" fmla="*/ 48 w 526"/>
                  <a:gd name="T31" fmla="*/ 140 h 151"/>
                  <a:gd name="T32" fmla="*/ 29 w 526"/>
                  <a:gd name="T33" fmla="*/ 147 h 151"/>
                  <a:gd name="T34" fmla="*/ 12 w 526"/>
                  <a:gd name="T35" fmla="*/ 150 h 151"/>
                  <a:gd name="T36" fmla="*/ 5 w 526"/>
                  <a:gd name="T37" fmla="*/ 146 h 151"/>
                  <a:gd name="T38" fmla="*/ 0 w 526"/>
                  <a:gd name="T39" fmla="*/ 140 h 151"/>
                  <a:gd name="T40" fmla="*/ 0 w 526"/>
                  <a:gd name="T41" fmla="*/ 128 h 1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26" h="151">
                    <a:moveTo>
                      <a:pt x="0" y="128"/>
                    </a:moveTo>
                    <a:lnTo>
                      <a:pt x="18" y="119"/>
                    </a:lnTo>
                    <a:lnTo>
                      <a:pt x="36" y="108"/>
                    </a:lnTo>
                    <a:lnTo>
                      <a:pt x="54" y="101"/>
                    </a:lnTo>
                    <a:lnTo>
                      <a:pt x="95" y="87"/>
                    </a:lnTo>
                    <a:lnTo>
                      <a:pt x="162" y="66"/>
                    </a:lnTo>
                    <a:lnTo>
                      <a:pt x="288" y="39"/>
                    </a:lnTo>
                    <a:lnTo>
                      <a:pt x="410" y="14"/>
                    </a:lnTo>
                    <a:lnTo>
                      <a:pt x="525" y="0"/>
                    </a:lnTo>
                    <a:lnTo>
                      <a:pt x="419" y="27"/>
                    </a:lnTo>
                    <a:lnTo>
                      <a:pt x="339" y="45"/>
                    </a:lnTo>
                    <a:lnTo>
                      <a:pt x="257" y="66"/>
                    </a:lnTo>
                    <a:lnTo>
                      <a:pt x="186" y="83"/>
                    </a:lnTo>
                    <a:lnTo>
                      <a:pt x="107" y="104"/>
                    </a:lnTo>
                    <a:lnTo>
                      <a:pt x="63" y="125"/>
                    </a:lnTo>
                    <a:lnTo>
                      <a:pt x="48" y="140"/>
                    </a:lnTo>
                    <a:lnTo>
                      <a:pt x="29" y="147"/>
                    </a:lnTo>
                    <a:lnTo>
                      <a:pt x="12" y="150"/>
                    </a:lnTo>
                    <a:lnTo>
                      <a:pt x="5" y="146"/>
                    </a:lnTo>
                    <a:lnTo>
                      <a:pt x="0" y="140"/>
                    </a:lnTo>
                    <a:lnTo>
                      <a:pt x="0" y="128"/>
                    </a:lnTo>
                  </a:path>
                </a:pathLst>
              </a:custGeom>
              <a:gradFill rotWithShape="0">
                <a:gsLst>
                  <a:gs pos="0">
                    <a:srgbClr val="FFFFCC"/>
                  </a:gs>
                  <a:gs pos="100000">
                    <a:schemeClr val="folHlink"/>
                  </a:gs>
                </a:gsLst>
                <a:lin ang="0" scaled="1"/>
              </a:gradFill>
              <a:ln w="9525" cap="rnd">
                <a:noFill/>
                <a:round/>
                <a:headEnd/>
                <a:tailEnd/>
              </a:ln>
            </p:spPr>
            <p:txBody>
              <a:bodyPr/>
              <a:lstStyle/>
              <a:p>
                <a:pPr eaLnBrk="0" fontAlgn="base" hangingPunct="0">
                  <a:spcBef>
                    <a:spcPct val="0"/>
                  </a:spcBef>
                  <a:spcAft>
                    <a:spcPct val="0"/>
                  </a:spcAft>
                  <a:defRPr/>
                </a:pPr>
                <a:endParaRPr lang="en-US" sz="2400">
                  <a:solidFill>
                    <a:srgbClr val="FFFFFF"/>
                  </a:solidFill>
                </a:endParaRPr>
              </a:p>
            </p:txBody>
          </p:sp>
        </p:grpSp>
      </p:grpSp>
      <p:sp>
        <p:nvSpPr>
          <p:cNvPr id="1027" name="Rectangle 9"/>
          <p:cNvSpPr>
            <a:spLocks noGrp="1" noChangeArrowheads="1"/>
          </p:cNvSpPr>
          <p:nvPr>
            <p:ph type="title"/>
          </p:nvPr>
        </p:nvSpPr>
        <p:spPr bwMode="auto">
          <a:xfrm>
            <a:off x="914400" y="7620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8" name="Rectangle 10"/>
          <p:cNvSpPr>
            <a:spLocks noGrp="1" noChangeArrowheads="1"/>
          </p:cNvSpPr>
          <p:nvPr>
            <p:ph type="body" idx="1"/>
          </p:nvPr>
        </p:nvSpPr>
        <p:spPr bwMode="auto">
          <a:xfrm>
            <a:off x="914400" y="21336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9707" name="Rectangle 11"/>
          <p:cNvSpPr>
            <a:spLocks noGrp="1" noChangeArrowheads="1"/>
          </p:cNvSpPr>
          <p:nvPr>
            <p:ph type="dt" sz="half" idx="2"/>
          </p:nvPr>
        </p:nvSpPr>
        <p:spPr bwMode="auto">
          <a:xfrm>
            <a:off x="914400" y="6400800"/>
            <a:ext cx="2540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defRPr sz="1400">
                <a:solidFill>
                  <a:schemeClr val="bg2"/>
                </a:solidFill>
              </a:defRPr>
            </a:lvl1pPr>
          </a:lstStyle>
          <a:p>
            <a:pPr fontAlgn="base">
              <a:spcBef>
                <a:spcPct val="0"/>
              </a:spcBef>
              <a:spcAft>
                <a:spcPct val="0"/>
              </a:spcAft>
              <a:defRPr/>
            </a:pPr>
            <a:endParaRPr lang="en-US">
              <a:solidFill>
                <a:srgbClr val="000080"/>
              </a:solidFill>
            </a:endParaRPr>
          </a:p>
        </p:txBody>
      </p:sp>
      <p:sp>
        <p:nvSpPr>
          <p:cNvPr id="29708" name="Rectangle 12"/>
          <p:cNvSpPr>
            <a:spLocks noGrp="1" noChangeArrowheads="1"/>
          </p:cNvSpPr>
          <p:nvPr>
            <p:ph type="ftr" sz="quarter" idx="3"/>
          </p:nvPr>
        </p:nvSpPr>
        <p:spPr bwMode="auto">
          <a:xfrm>
            <a:off x="4165600" y="6400800"/>
            <a:ext cx="38608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sz="1400">
                <a:solidFill>
                  <a:schemeClr val="bg2"/>
                </a:solidFill>
              </a:defRPr>
            </a:lvl1pPr>
          </a:lstStyle>
          <a:p>
            <a:pPr fontAlgn="base">
              <a:spcBef>
                <a:spcPct val="0"/>
              </a:spcBef>
              <a:spcAft>
                <a:spcPct val="0"/>
              </a:spcAft>
              <a:defRPr/>
            </a:pPr>
            <a:endParaRPr lang="en-US">
              <a:solidFill>
                <a:srgbClr val="000080"/>
              </a:solidFill>
            </a:endParaRPr>
          </a:p>
        </p:txBody>
      </p:sp>
      <p:sp>
        <p:nvSpPr>
          <p:cNvPr id="29709" name="Rectangle 13"/>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solidFill>
                  <a:schemeClr val="bg2"/>
                </a:solidFill>
              </a:defRPr>
            </a:lvl1pPr>
          </a:lstStyle>
          <a:p>
            <a:pPr eaLnBrk="0" fontAlgn="base" hangingPunct="0">
              <a:spcBef>
                <a:spcPct val="0"/>
              </a:spcBef>
              <a:spcAft>
                <a:spcPct val="0"/>
              </a:spcAft>
            </a:pPr>
            <a:fld id="{B9EB4B74-6076-4557-BCFA-F82D92E1D31D}" type="slidenum">
              <a:rPr lang="en-US" altLang="en-US">
                <a:solidFill>
                  <a:srgbClr val="000080"/>
                </a:solidFill>
              </a:rPr>
              <a:pPr eaLnBrk="0" fontAlgn="base" hangingPunct="0">
                <a:spcBef>
                  <a:spcPct val="0"/>
                </a:spcBef>
                <a:spcAft>
                  <a:spcPct val="0"/>
                </a:spcAft>
              </a:pPr>
              <a:t>‹#›</a:t>
            </a:fld>
            <a:endParaRPr lang="en-US" altLang="en-US">
              <a:solidFill>
                <a:srgbClr val="000080"/>
              </a:solidFill>
            </a:endParaRPr>
          </a:p>
        </p:txBody>
      </p:sp>
    </p:spTree>
    <p:extLst>
      <p:ext uri="{BB962C8B-B14F-4D97-AF65-F5344CB8AC3E}">
        <p14:creationId xmlns:p14="http://schemas.microsoft.com/office/powerpoint/2010/main" val="3284868798"/>
      </p:ext>
    </p:extLst>
  </p:cSld>
  <p:clrMap bg1="dk2" tx1="lt1" bg2="dk1"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7495C575-0247-4220-AF69-8F7A58822B4F}" type="datetimeFigureOut">
              <a:rPr lang="en-US" smtClean="0">
                <a:solidFill>
                  <a:srgbClr val="242852"/>
                </a:solidFill>
              </a:rPr>
              <a:pPr/>
              <a:t>11/18/2022</a:t>
            </a:fld>
            <a:endParaRPr lang="en-US" dirty="0">
              <a:solidFill>
                <a:srgbClr val="242852"/>
              </a:solidFill>
            </a:endParaRPr>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endParaRPr lang="en-US" dirty="0">
              <a:solidFill>
                <a:srgbClr val="242852"/>
              </a:solidFill>
            </a:endParaRPr>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dirty="0">
              <a:solidFill>
                <a:prstClr val="white"/>
              </a:solidFill>
            </a:endParaRPr>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BD4B871-09AF-49C3-8B91-9631368EAAD4}" type="slidenum">
              <a:rPr lang="en-US" smtClean="0"/>
              <a:pPr/>
              <a:t>‹#›</a:t>
            </a:fld>
            <a:endParaRPr lang="en-US" dirty="0"/>
          </a:p>
        </p:txBody>
      </p:sp>
    </p:spTree>
    <p:extLst>
      <p:ext uri="{BB962C8B-B14F-4D97-AF65-F5344CB8AC3E}">
        <p14:creationId xmlns:p14="http://schemas.microsoft.com/office/powerpoint/2010/main" val="403050506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reload=9&amp;v=aVW-FB1q8F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4.xml"/><Relationship Id="rId7" Type="http://schemas.openxmlformats.org/officeDocument/2006/relationships/image" Target="../media/image3.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36.xml"/><Relationship Id="rId5" Type="http://schemas.openxmlformats.org/officeDocument/2006/relationships/tags" Target="../tags/tag6.xml"/><Relationship Id="rId4" Type="http://schemas.openxmlformats.org/officeDocument/2006/relationships/tags" Target="../tags/tag5.xml"/></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9.xml"/><Relationship Id="rId7" Type="http://schemas.openxmlformats.org/officeDocument/2006/relationships/notesSlide" Target="../notesSlides/notesSlide4.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12.xml"/><Relationship Id="rId5" Type="http://schemas.openxmlformats.org/officeDocument/2006/relationships/tags" Target="../tags/tag11.xml"/><Relationship Id="rId4" Type="http://schemas.openxmlformats.org/officeDocument/2006/relationships/tags" Target="../tags/tag10.xml"/><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Social Psychology: Chapter 12</a:t>
            </a:r>
          </a:p>
        </p:txBody>
      </p:sp>
      <p:sp>
        <p:nvSpPr>
          <p:cNvPr id="3" name="Subtitle 2"/>
          <p:cNvSpPr>
            <a:spLocks noGrp="1"/>
          </p:cNvSpPr>
          <p:nvPr>
            <p:ph type="subTitle" idx="1"/>
          </p:nvPr>
        </p:nvSpPr>
        <p:spPr/>
        <p:txBody>
          <a:bodyPr>
            <a:normAutofit/>
          </a:bodyPr>
          <a:lstStyle/>
          <a:p>
            <a:r>
              <a:rPr lang="en-US" dirty="0"/>
              <a:t>Part II Section D</a:t>
            </a:r>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D6D50B7-19D6-403D-9CD6-FFF5CFD05CED}" type="slidenum">
              <a:rPr kumimoji="0" lang="en-US" sz="1400" b="1" i="0" u="none" strike="noStrike" kern="1200" cap="none" spc="0" normalizeH="0" baseline="0" noProof="0" smtClean="0">
                <a:ln>
                  <a:noFill/>
                </a:ln>
                <a:solidFill>
                  <a:srgbClr val="ACCBF9"/>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0" lang="en-US" sz="1400" b="1" i="0" u="none" strike="noStrike" kern="1200" cap="none" spc="0" normalizeH="0" baseline="0" noProof="0">
              <a:ln>
                <a:noFill/>
              </a:ln>
              <a:solidFill>
                <a:srgbClr val="ACCBF9"/>
              </a:solidFill>
              <a:effectLst/>
              <a:uLnTx/>
              <a:uFillTx/>
              <a:latin typeface="Tw Cen MT"/>
              <a:ea typeface="+mn-ea"/>
              <a:cs typeface="+mn-cs"/>
            </a:endParaRPr>
          </a:p>
        </p:txBody>
      </p:sp>
    </p:spTree>
    <p:extLst>
      <p:ext uri="{BB962C8B-B14F-4D97-AF65-F5344CB8AC3E}">
        <p14:creationId xmlns:p14="http://schemas.microsoft.com/office/powerpoint/2010/main" val="2285475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7999" y="1719070"/>
            <a:ext cx="11210524" cy="4910329"/>
          </a:xfrm>
        </p:spPr>
        <p:txBody>
          <a:bodyPr>
            <a:normAutofit/>
          </a:bodyPr>
          <a:lstStyle/>
          <a:p>
            <a:r>
              <a:rPr lang="en-US" sz="2400" dirty="0">
                <a:solidFill>
                  <a:srgbClr val="FF0000"/>
                </a:solidFill>
              </a:rPr>
              <a:t>Availability Heuristic</a:t>
            </a:r>
            <a:r>
              <a:rPr lang="en-US" sz="2400" dirty="0"/>
              <a:t>: Think events are more likely when examples </a:t>
            </a:r>
            <a:r>
              <a:rPr lang="en-US" sz="2400" u="sng" dirty="0"/>
              <a:t>EASILY</a:t>
            </a:r>
            <a:r>
              <a:rPr lang="en-US" sz="2400" dirty="0"/>
              <a:t> come to mind; search our memory for examples/evidence</a:t>
            </a:r>
          </a:p>
          <a:p>
            <a:pPr lvl="1"/>
            <a:r>
              <a:rPr lang="en-US" sz="2400" dirty="0"/>
              <a:t>More words starting with R or have R as third letter?</a:t>
            </a:r>
          </a:p>
          <a:p>
            <a:pPr lvl="1"/>
            <a:r>
              <a:rPr lang="en-US" sz="2400" dirty="0"/>
              <a:t>More likely to die as a police officer vs. logger?</a:t>
            </a:r>
          </a:p>
          <a:p>
            <a:pPr lvl="1"/>
            <a:r>
              <a:rPr lang="en-US" sz="2400" dirty="0"/>
              <a:t>Changing answers on multiple choice tests; easier to remember times we got the wrong answer?</a:t>
            </a:r>
          </a:p>
          <a:p>
            <a:pPr lvl="1"/>
            <a:endParaRPr lang="en-US" sz="2400" dirty="0"/>
          </a:p>
          <a:p>
            <a:r>
              <a:rPr lang="en-US" sz="2400" dirty="0"/>
              <a:t>Context: applies to most situation when you’re comparing two probabilities</a:t>
            </a:r>
          </a:p>
          <a:p>
            <a:pPr lvl="1"/>
            <a:r>
              <a:rPr lang="en-US" sz="2100" dirty="0"/>
              <a:t>E.g., probability date goes poorly vs. date goes well</a:t>
            </a:r>
          </a:p>
          <a:p>
            <a:pPr lvl="1"/>
            <a:r>
              <a:rPr lang="en-US" sz="2100" dirty="0"/>
              <a:t>E.g., PTSD have easy time thinking of examples of bad events &gt;&gt;&gt; tend to overestimate probability of bad events</a:t>
            </a:r>
          </a:p>
          <a:p>
            <a:endParaRPr lang="en-US" sz="2400" dirty="0"/>
          </a:p>
          <a:p>
            <a:endParaRPr lang="en-US" sz="2600" dirty="0"/>
          </a:p>
          <a:p>
            <a:pPr marL="365760" lvl="1" indent="0">
              <a:buNone/>
            </a:pP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prstClr val="white"/>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400" b="1" i="0" u="none" strike="noStrike" kern="1200" cap="none" spc="0" normalizeH="0" baseline="0" noProof="0" dirty="0">
              <a:ln>
                <a:noFill/>
              </a:ln>
              <a:solidFill>
                <a:prstClr val="white"/>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The Availability Heuristic</a:t>
            </a:r>
          </a:p>
        </p:txBody>
      </p:sp>
    </p:spTree>
    <p:extLst>
      <p:ext uri="{BB962C8B-B14F-4D97-AF65-F5344CB8AC3E}">
        <p14:creationId xmlns:p14="http://schemas.microsoft.com/office/powerpoint/2010/main" val="1567277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5216" y="1981200"/>
            <a:ext cx="11314176" cy="4675632"/>
          </a:xfrm>
        </p:spPr>
        <p:txBody>
          <a:bodyPr>
            <a:normAutofit/>
          </a:bodyPr>
          <a:lstStyle/>
          <a:p>
            <a:r>
              <a:rPr lang="en-US" dirty="0"/>
              <a:t>Situations in which it leads to biased judgments:</a:t>
            </a:r>
          </a:p>
          <a:p>
            <a:pPr marL="971550" lvl="1" indent="-514350">
              <a:buFont typeface="+mj-lt"/>
              <a:buAutoNum type="arabicPeriod"/>
            </a:pPr>
            <a:r>
              <a:rPr lang="en-US" dirty="0"/>
              <a:t>Exposed unequally to information about events</a:t>
            </a:r>
          </a:p>
          <a:p>
            <a:pPr marL="1314450" lvl="3" indent="0">
              <a:buNone/>
            </a:pPr>
            <a:r>
              <a:rPr lang="en-US" dirty="0"/>
              <a:t>suicide vs. homicide</a:t>
            </a:r>
          </a:p>
          <a:p>
            <a:pPr marL="1314450" lvl="3" indent="0">
              <a:buNone/>
            </a:pPr>
            <a:endParaRPr lang="en-US" dirty="0"/>
          </a:p>
          <a:p>
            <a:pPr marL="971550" lvl="1" indent="-514350">
              <a:buFont typeface="+mj-lt"/>
              <a:buAutoNum type="arabicPeriod"/>
            </a:pPr>
            <a:r>
              <a:rPr lang="en-US" dirty="0"/>
              <a:t>Unequal tendency to remember events</a:t>
            </a:r>
          </a:p>
          <a:p>
            <a:pPr marL="1314450" lvl="3" indent="0">
              <a:buNone/>
            </a:pPr>
            <a:r>
              <a:rPr lang="en-US" dirty="0"/>
              <a:t>Vending machine death vs. stroke death</a:t>
            </a:r>
          </a:p>
          <a:p>
            <a:pPr marL="1314450" lvl="3" indent="0">
              <a:buNone/>
            </a:pPr>
            <a:endParaRPr lang="en-US" dirty="0"/>
          </a:p>
          <a:p>
            <a:pPr marL="971550" lvl="1" indent="-514350">
              <a:buFont typeface="+mj-lt"/>
              <a:buAutoNum type="arabicPeriod"/>
            </a:pPr>
            <a:r>
              <a:rPr lang="en-US" dirty="0"/>
              <a:t>Unequal ability to retrieve example of event</a:t>
            </a:r>
          </a:p>
          <a:p>
            <a:pPr marL="1314450" lvl="3" indent="0">
              <a:buNone/>
            </a:pPr>
            <a:r>
              <a:rPr lang="en-US" dirty="0"/>
              <a:t>We remember many examples of words with r as third letter. We have a harder time retrieving them</a:t>
            </a:r>
          </a:p>
          <a:p>
            <a:pPr marL="365760" lvl="1" indent="0">
              <a:buNone/>
            </a:pP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0" i="0" u="none" strike="noStrike" kern="1200" cap="none" spc="0" normalizeH="0" baseline="0" noProof="0" smtClean="0">
                <a:ln>
                  <a:noFill/>
                </a:ln>
                <a:solidFill>
                  <a:prstClr val="white"/>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4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4" name="Title 3"/>
          <p:cNvSpPr>
            <a:spLocks noGrp="1"/>
          </p:cNvSpPr>
          <p:nvPr>
            <p:ph type="title"/>
          </p:nvPr>
        </p:nvSpPr>
        <p:spPr/>
        <p:txBody>
          <a:bodyPr/>
          <a:lstStyle/>
          <a:p>
            <a:r>
              <a:rPr lang="en-US" dirty="0"/>
              <a:t>The Availability Heuristic</a:t>
            </a:r>
          </a:p>
        </p:txBody>
      </p:sp>
    </p:spTree>
    <p:extLst>
      <p:ext uri="{BB962C8B-B14F-4D97-AF65-F5344CB8AC3E}">
        <p14:creationId xmlns:p14="http://schemas.microsoft.com/office/powerpoint/2010/main" val="75555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Heuristics</a:t>
            </a:r>
          </a:p>
        </p:txBody>
      </p:sp>
      <p:sp>
        <p:nvSpPr>
          <p:cNvPr id="3" name="Content Placeholder 2"/>
          <p:cNvSpPr>
            <a:spLocks noGrp="1"/>
          </p:cNvSpPr>
          <p:nvPr>
            <p:ph idx="1"/>
          </p:nvPr>
        </p:nvSpPr>
        <p:spPr>
          <a:xfrm>
            <a:off x="259307" y="1956178"/>
            <a:ext cx="7574572" cy="4901821"/>
          </a:xfrm>
        </p:spPr>
        <p:txBody>
          <a:bodyPr/>
          <a:lstStyle/>
          <a:p>
            <a:pPr marL="0" indent="0">
              <a:buNone/>
            </a:pPr>
            <a:endParaRPr lang="en-US" dirty="0"/>
          </a:p>
          <a:p>
            <a:r>
              <a:rPr lang="en-US" dirty="0"/>
              <a:t>Friend has odd bruise. She says she fell down the stairs. Likelihood that husband</a:t>
            </a:r>
          </a:p>
          <a:p>
            <a:pPr marL="0" indent="0">
              <a:buNone/>
            </a:pPr>
            <a:r>
              <a:rPr lang="en-US" dirty="0"/>
              <a:t>   is beating her vs. probability fell down stairs? </a:t>
            </a:r>
          </a:p>
          <a:p>
            <a:endParaRPr lang="en-US" dirty="0"/>
          </a:p>
          <a:p>
            <a:r>
              <a:rPr lang="en-US" dirty="0"/>
              <a:t>What questions do you want to ask to help determine?</a:t>
            </a:r>
          </a:p>
          <a:p>
            <a:pPr marL="0" indent="0">
              <a:buNone/>
            </a:pPr>
            <a:endParaRPr lang="en-US" dirty="0"/>
          </a:p>
        </p:txBody>
      </p:sp>
      <p:pic>
        <p:nvPicPr>
          <p:cNvPr id="4" name="Picture 3"/>
          <p:cNvPicPr>
            <a:picLocks noChangeAspect="1"/>
          </p:cNvPicPr>
          <p:nvPr/>
        </p:nvPicPr>
        <p:blipFill>
          <a:blip r:embed="rId3"/>
          <a:stretch>
            <a:fillRect/>
          </a:stretch>
        </p:blipFill>
        <p:spPr>
          <a:xfrm>
            <a:off x="7574508" y="1571459"/>
            <a:ext cx="3807591" cy="5057941"/>
          </a:xfrm>
          <a:prstGeom prst="rect">
            <a:avLst/>
          </a:prstGeom>
        </p:spPr>
      </p:pic>
      <p:cxnSp>
        <p:nvCxnSpPr>
          <p:cNvPr id="6" name="Straight Arrow Connector 5">
            <a:extLst>
              <a:ext uri="{FF2B5EF4-FFF2-40B4-BE49-F238E27FC236}">
                <a16:creationId xmlns:a16="http://schemas.microsoft.com/office/drawing/2014/main" id="{B1FE30DB-2144-48A6-8151-2945EB083B3F}"/>
              </a:ext>
            </a:extLst>
          </p:cNvPr>
          <p:cNvCxnSpPr>
            <a:cxnSpLocks/>
          </p:cNvCxnSpPr>
          <p:nvPr/>
        </p:nvCxnSpPr>
        <p:spPr>
          <a:xfrm>
            <a:off x="5707117" y="3216166"/>
            <a:ext cx="242789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3625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Heuristics</a:t>
            </a:r>
          </a:p>
        </p:txBody>
      </p:sp>
      <p:sp>
        <p:nvSpPr>
          <p:cNvPr id="3" name="Content Placeholder 2"/>
          <p:cNvSpPr>
            <a:spLocks noGrp="1"/>
          </p:cNvSpPr>
          <p:nvPr>
            <p:ph idx="1"/>
          </p:nvPr>
        </p:nvSpPr>
        <p:spPr>
          <a:xfrm>
            <a:off x="196245" y="1649518"/>
            <a:ext cx="7213548" cy="4901821"/>
          </a:xfrm>
        </p:spPr>
        <p:txBody>
          <a:bodyPr>
            <a:normAutofit fontScale="92500"/>
          </a:bodyPr>
          <a:lstStyle/>
          <a:p>
            <a:pPr marL="0" indent="0">
              <a:buNone/>
            </a:pPr>
            <a:endParaRPr lang="en-US" dirty="0"/>
          </a:p>
          <a:p>
            <a:r>
              <a:rPr lang="en-US" dirty="0"/>
              <a:t>Friend has odd bruise. She says she fell down the stairs. Likelihood that husband</a:t>
            </a:r>
          </a:p>
          <a:p>
            <a:pPr marL="0" indent="0">
              <a:buNone/>
            </a:pPr>
            <a:r>
              <a:rPr lang="en-US" dirty="0"/>
              <a:t>   is beating her vs. probability fell down stairs? </a:t>
            </a:r>
          </a:p>
          <a:p>
            <a:endParaRPr lang="en-US" dirty="0"/>
          </a:p>
          <a:p>
            <a:r>
              <a:rPr lang="en-US" dirty="0"/>
              <a:t>What questions do you want to ask to help determine?</a:t>
            </a:r>
          </a:p>
          <a:p>
            <a:r>
              <a:rPr lang="en-US" dirty="0"/>
              <a:t>Might your thinking have been unconsciously (or consciously) influenced by our mental image that comes to mind when we think of a “wife beater”</a:t>
            </a:r>
          </a:p>
          <a:p>
            <a:pPr marL="0" indent="0">
              <a:buNone/>
            </a:pPr>
            <a:endParaRPr lang="en-US" dirty="0"/>
          </a:p>
        </p:txBody>
      </p:sp>
      <p:pic>
        <p:nvPicPr>
          <p:cNvPr id="4" name="Picture 3"/>
          <p:cNvPicPr>
            <a:picLocks noChangeAspect="1"/>
          </p:cNvPicPr>
          <p:nvPr/>
        </p:nvPicPr>
        <p:blipFill>
          <a:blip r:embed="rId3"/>
          <a:stretch>
            <a:fillRect/>
          </a:stretch>
        </p:blipFill>
        <p:spPr>
          <a:xfrm>
            <a:off x="7574508" y="1571459"/>
            <a:ext cx="3807591" cy="5057941"/>
          </a:xfrm>
          <a:prstGeom prst="rect">
            <a:avLst/>
          </a:prstGeom>
        </p:spPr>
      </p:pic>
      <p:cxnSp>
        <p:nvCxnSpPr>
          <p:cNvPr id="6" name="Straight Arrow Connector 5">
            <a:extLst>
              <a:ext uri="{FF2B5EF4-FFF2-40B4-BE49-F238E27FC236}">
                <a16:creationId xmlns:a16="http://schemas.microsoft.com/office/drawing/2014/main" id="{B1FE30DB-2144-48A6-8151-2945EB083B3F}"/>
              </a:ext>
            </a:extLst>
          </p:cNvPr>
          <p:cNvCxnSpPr>
            <a:cxnSpLocks/>
          </p:cNvCxnSpPr>
          <p:nvPr/>
        </p:nvCxnSpPr>
        <p:spPr>
          <a:xfrm>
            <a:off x="4803228" y="2837793"/>
            <a:ext cx="3331779" cy="3783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1375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5139" y="1932940"/>
            <a:ext cx="11533948" cy="4559300"/>
          </a:xfrm>
        </p:spPr>
        <p:txBody>
          <a:bodyPr>
            <a:normAutofit/>
          </a:bodyPr>
          <a:lstStyle/>
          <a:p>
            <a:pPr>
              <a:buFont typeface="Arial" panose="020B0604020202020204" pitchFamily="34" charset="0"/>
              <a:buChar char="•"/>
            </a:pPr>
            <a:r>
              <a:rPr lang="en-US" sz="2400" dirty="0">
                <a:solidFill>
                  <a:srgbClr val="FF0000"/>
                </a:solidFill>
              </a:rPr>
              <a:t>*Representative Heuristic</a:t>
            </a:r>
            <a:r>
              <a:rPr lang="en-US" sz="2400" dirty="0"/>
              <a:t>: Tend to think it is likely </a:t>
            </a:r>
            <a:r>
              <a:rPr lang="en-US" sz="2400" dirty="0">
                <a:solidFill>
                  <a:srgbClr val="00B0F0"/>
                </a:solidFill>
              </a:rPr>
              <a:t>people</a:t>
            </a:r>
            <a:r>
              <a:rPr lang="en-US" sz="2400" dirty="0"/>
              <a:t>/events (e.g., husband) are part of a category (e.g., wife abusers) when they </a:t>
            </a:r>
            <a:r>
              <a:rPr lang="en-US" sz="2400" u="sng" dirty="0"/>
              <a:t>resemble the </a:t>
            </a:r>
            <a:r>
              <a:rPr lang="en-US" sz="2400" b="1" u="sng" dirty="0">
                <a:solidFill>
                  <a:srgbClr val="FF0000"/>
                </a:solidFill>
              </a:rPr>
              <a:t>typical</a:t>
            </a:r>
            <a:r>
              <a:rPr lang="en-US" sz="2400" u="sng" dirty="0">
                <a:solidFill>
                  <a:srgbClr val="FF0000"/>
                </a:solidFill>
              </a:rPr>
              <a:t> member of the category</a:t>
            </a:r>
          </a:p>
          <a:p>
            <a:pPr>
              <a:buFont typeface="Arial" panose="020B0604020202020204" pitchFamily="34" charset="0"/>
              <a:buChar char="•"/>
            </a:pPr>
            <a:endParaRPr lang="en-US" sz="2400" u="sng" dirty="0"/>
          </a:p>
          <a:p>
            <a:pPr>
              <a:buFont typeface="Arial" panose="020B0604020202020204" pitchFamily="34" charset="0"/>
              <a:buChar char="•"/>
            </a:pPr>
            <a:endParaRPr lang="en-US" sz="2400" u="sng" dirty="0"/>
          </a:p>
          <a:p>
            <a:pPr>
              <a:buFont typeface="Arial" panose="020B0604020202020204" pitchFamily="34" charset="0"/>
              <a:buChar char="•"/>
            </a:pPr>
            <a:r>
              <a:rPr lang="en-US" sz="2400" dirty="0"/>
              <a:t>More likely republican or member of the green party?</a:t>
            </a:r>
          </a:p>
          <a:p>
            <a:pPr lvl="1">
              <a:buFont typeface="Arial" panose="020B0604020202020204" pitchFamily="34" charset="0"/>
              <a:buChar char="•"/>
            </a:pPr>
            <a:r>
              <a:rPr lang="en-US" sz="2100" dirty="0"/>
              <a:t>Aurora: Passionate about recycling, Likes holistic medicine, Wears Birkenstocks</a:t>
            </a:r>
          </a:p>
          <a:p>
            <a:pPr lvl="1">
              <a:buFont typeface="Arial" panose="020B0604020202020204" pitchFamily="34" charset="0"/>
              <a:buChar char="•"/>
            </a:pP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prstClr val="white"/>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1400" b="1" i="0" u="none" strike="noStrike" kern="1200" cap="none" spc="0" normalizeH="0" baseline="0" noProof="0" dirty="0">
              <a:ln>
                <a:noFill/>
              </a:ln>
              <a:solidFill>
                <a:prstClr val="white"/>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Heuristics – Representative Heuristic</a:t>
            </a:r>
          </a:p>
        </p:txBody>
      </p:sp>
    </p:spTree>
    <p:extLst>
      <p:ext uri="{BB962C8B-B14F-4D97-AF65-F5344CB8AC3E}">
        <p14:creationId xmlns:p14="http://schemas.microsoft.com/office/powerpoint/2010/main" val="682796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73598-C28C-4A62-9D8D-29D0F4D91E18}"/>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8AA29008-277C-4829-8CCF-49656FD83E93}"/>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D6D50B7-19D6-403D-9CD6-FFF5CFD05CED}"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en-US" sz="1400" b="1" i="0" u="none" strike="noStrike" kern="1200" cap="none" spc="0" normalizeH="0" baseline="0" noProof="0">
              <a:ln>
                <a:noFill/>
              </a:ln>
              <a:solidFill>
                <a:srgbClr val="FFFFFF"/>
              </a:solidFill>
              <a:effectLst/>
              <a:uLnTx/>
              <a:uFillTx/>
              <a:latin typeface="Tw Cen MT"/>
              <a:ea typeface="+mn-ea"/>
              <a:cs typeface="+mn-cs"/>
            </a:endParaRPr>
          </a:p>
        </p:txBody>
      </p:sp>
      <p:pic>
        <p:nvPicPr>
          <p:cNvPr id="6" name="Content Placeholder 5">
            <a:extLst>
              <a:ext uri="{FF2B5EF4-FFF2-40B4-BE49-F238E27FC236}">
                <a16:creationId xmlns:a16="http://schemas.microsoft.com/office/drawing/2014/main" id="{83B95888-D1C7-4B4F-B3D6-904D85390577}"/>
              </a:ext>
            </a:extLst>
          </p:cNvPr>
          <p:cNvPicPr>
            <a:picLocks noGrp="1" noChangeAspect="1"/>
          </p:cNvPicPr>
          <p:nvPr>
            <p:ph sz="quarter" idx="1"/>
          </p:nvPr>
        </p:nvPicPr>
        <p:blipFill>
          <a:blip r:embed="rId2"/>
          <a:stretch>
            <a:fillRect/>
          </a:stretch>
        </p:blipFill>
        <p:spPr>
          <a:xfrm>
            <a:off x="711200" y="344606"/>
            <a:ext cx="10756010" cy="6151728"/>
          </a:xfrm>
        </p:spPr>
      </p:pic>
    </p:spTree>
    <p:extLst>
      <p:ext uri="{BB962C8B-B14F-4D97-AF65-F5344CB8AC3E}">
        <p14:creationId xmlns:p14="http://schemas.microsoft.com/office/powerpoint/2010/main" val="1816291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5139" y="1932940"/>
            <a:ext cx="11533948" cy="4559300"/>
          </a:xfrm>
        </p:spPr>
        <p:txBody>
          <a:bodyPr>
            <a:normAutofit lnSpcReduction="10000"/>
          </a:bodyPr>
          <a:lstStyle/>
          <a:p>
            <a:pPr>
              <a:buFont typeface="Arial" panose="020B0604020202020204" pitchFamily="34" charset="0"/>
              <a:buChar char="•"/>
            </a:pPr>
            <a:r>
              <a:rPr lang="en-US" sz="2400" dirty="0">
                <a:solidFill>
                  <a:srgbClr val="FF0000"/>
                </a:solidFill>
              </a:rPr>
              <a:t>*Representative Heuristic</a:t>
            </a:r>
            <a:r>
              <a:rPr lang="en-US" sz="2400" dirty="0"/>
              <a:t>: Tend to think it is likely </a:t>
            </a:r>
            <a:r>
              <a:rPr lang="en-US" sz="2400" dirty="0">
                <a:solidFill>
                  <a:srgbClr val="00B0F0"/>
                </a:solidFill>
              </a:rPr>
              <a:t>people</a:t>
            </a:r>
            <a:r>
              <a:rPr lang="en-US" sz="2400" dirty="0"/>
              <a:t>/events (e.g., husband) are part of a category (e.g., wife abusers) when they </a:t>
            </a:r>
            <a:r>
              <a:rPr lang="en-US" sz="2400" u="sng" dirty="0"/>
              <a:t>resemble the </a:t>
            </a:r>
            <a:r>
              <a:rPr lang="en-US" sz="2400" b="1" u="sng" dirty="0"/>
              <a:t>typical</a:t>
            </a:r>
            <a:r>
              <a:rPr lang="en-US" sz="2400" u="sng" dirty="0"/>
              <a:t> member of the category</a:t>
            </a:r>
          </a:p>
          <a:p>
            <a:pPr>
              <a:buFont typeface="Arial" panose="020B0604020202020204" pitchFamily="34" charset="0"/>
              <a:buChar char="•"/>
            </a:pPr>
            <a:r>
              <a:rPr lang="en-US" sz="2400" dirty="0"/>
              <a:t>More likely republican or member of the green party?</a:t>
            </a:r>
          </a:p>
          <a:p>
            <a:pPr lvl="1">
              <a:buFont typeface="Arial" panose="020B0604020202020204" pitchFamily="34" charset="0"/>
              <a:buChar char="•"/>
            </a:pPr>
            <a:r>
              <a:rPr lang="en-US" sz="2100" dirty="0"/>
              <a:t>Aurora: Passionate about recycling, Likes holistic medicine, Wears Birkenstocks</a:t>
            </a:r>
          </a:p>
          <a:p>
            <a:pPr lvl="2">
              <a:buFont typeface="Arial" panose="020B0604020202020204" pitchFamily="34" charset="0"/>
              <a:buChar char="•"/>
            </a:pPr>
            <a:endParaRPr lang="en-US" sz="1800" dirty="0"/>
          </a:p>
          <a:p>
            <a:pPr>
              <a:buFont typeface="Arial" panose="020B0604020202020204" pitchFamily="34" charset="0"/>
              <a:buChar char="•"/>
            </a:pPr>
            <a:r>
              <a:rPr lang="en-US" sz="2400" dirty="0"/>
              <a:t>We use: Picture typical member of Republican category vs. typical member of Green category</a:t>
            </a:r>
          </a:p>
          <a:p>
            <a:pPr lvl="1">
              <a:buFont typeface="Arial" panose="020B0604020202020204" pitchFamily="34" charset="0"/>
              <a:buChar char="•"/>
            </a:pPr>
            <a:endParaRPr lang="en-US" sz="2100" dirty="0"/>
          </a:p>
          <a:p>
            <a:pPr>
              <a:buFont typeface="Arial" panose="020B0604020202020204" pitchFamily="34" charset="0"/>
              <a:buChar char="•"/>
            </a:pPr>
            <a:r>
              <a:rPr lang="en-US" sz="2400" dirty="0"/>
              <a:t>We ignore: Recycling common in general and more generally. . .</a:t>
            </a:r>
          </a:p>
          <a:p>
            <a:pPr lvl="1">
              <a:buFont typeface="Arial" panose="020B0604020202020204" pitchFamily="34" charset="0"/>
              <a:buChar char="•"/>
            </a:pPr>
            <a:endParaRPr lang="en-US" sz="2100" dirty="0"/>
          </a:p>
          <a:p>
            <a:pPr>
              <a:buFont typeface="Arial" panose="020B0604020202020204" pitchFamily="34" charset="0"/>
              <a:buChar char="•"/>
            </a:pPr>
            <a:r>
              <a:rPr lang="en-US" sz="2500" u="sng" dirty="0">
                <a:solidFill>
                  <a:srgbClr val="00B050"/>
                </a:solidFill>
              </a:rPr>
              <a:t>We ignore base rates</a:t>
            </a:r>
          </a:p>
          <a:p>
            <a:pPr lvl="1">
              <a:buFont typeface="Arial" panose="020B0604020202020204" pitchFamily="34" charset="0"/>
              <a:buChar char="•"/>
            </a:pPr>
            <a:r>
              <a:rPr lang="en-US" sz="2200" dirty="0"/>
              <a:t>Average person about 7 times more likely to be a Republican than Green</a:t>
            </a:r>
          </a:p>
          <a:p>
            <a:pPr lvl="1">
              <a:buFont typeface="Arial" panose="020B0604020202020204" pitchFamily="34" charset="0"/>
              <a:buChar char="•"/>
            </a:pP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prstClr val="white"/>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1400" b="1" i="0" u="none" strike="noStrike" kern="1200" cap="none" spc="0" normalizeH="0" baseline="0" noProof="0" dirty="0">
              <a:ln>
                <a:noFill/>
              </a:ln>
              <a:solidFill>
                <a:prstClr val="white"/>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Heuristics – Representative Heuristic</a:t>
            </a:r>
          </a:p>
        </p:txBody>
      </p:sp>
    </p:spTree>
    <p:extLst>
      <p:ext uri="{BB962C8B-B14F-4D97-AF65-F5344CB8AC3E}">
        <p14:creationId xmlns:p14="http://schemas.microsoft.com/office/powerpoint/2010/main" val="411769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5139" y="1932940"/>
            <a:ext cx="11533948" cy="4559300"/>
          </a:xfrm>
        </p:spPr>
        <p:txBody>
          <a:bodyPr>
            <a:normAutofit/>
          </a:bodyPr>
          <a:lstStyle/>
          <a:p>
            <a:pPr>
              <a:buFont typeface="Arial" panose="020B0604020202020204" pitchFamily="34" charset="0"/>
              <a:buChar char="•"/>
            </a:pPr>
            <a:r>
              <a:rPr lang="en-US" sz="2400" dirty="0">
                <a:solidFill>
                  <a:srgbClr val="FF0000"/>
                </a:solidFill>
              </a:rPr>
              <a:t>*Representative Heuristic</a:t>
            </a:r>
            <a:r>
              <a:rPr lang="en-US" sz="2400" dirty="0"/>
              <a:t>: Tend to think it is likely </a:t>
            </a:r>
            <a:r>
              <a:rPr lang="en-US" sz="2400" dirty="0">
                <a:solidFill>
                  <a:srgbClr val="00B0F0"/>
                </a:solidFill>
              </a:rPr>
              <a:t>people</a:t>
            </a:r>
            <a:r>
              <a:rPr lang="en-US" sz="2400" dirty="0"/>
              <a:t>/events (e.g., husband) are part of a category (e.g., wife abusers) when they look similar to the </a:t>
            </a:r>
            <a:r>
              <a:rPr lang="en-US" sz="2400" b="1" dirty="0"/>
              <a:t>typical</a:t>
            </a:r>
            <a:r>
              <a:rPr lang="en-US" sz="2400" dirty="0"/>
              <a:t> member of the category</a:t>
            </a:r>
          </a:p>
          <a:p>
            <a:pPr lvl="1">
              <a:buFont typeface="Arial" panose="020B0604020202020204" pitchFamily="34" charset="0"/>
              <a:buChar char="•"/>
            </a:pPr>
            <a:r>
              <a:rPr lang="en-US" sz="2100" dirty="0"/>
              <a:t>More likely republican or member of the green party?</a:t>
            </a:r>
          </a:p>
          <a:p>
            <a:pPr lvl="2">
              <a:buFont typeface="Arial" panose="020B0604020202020204" pitchFamily="34" charset="0"/>
              <a:buChar char="•"/>
            </a:pPr>
            <a:r>
              <a:rPr lang="en-US" sz="1800" dirty="0"/>
              <a:t>Aurora: Passionate about recycling, Likes holistic medicine, Wears Birkenstocks</a:t>
            </a:r>
          </a:p>
          <a:p>
            <a:pPr lvl="1">
              <a:buFont typeface="Arial" panose="020B0604020202020204" pitchFamily="34" charset="0"/>
              <a:buChar char="•"/>
            </a:pPr>
            <a:r>
              <a:rPr lang="en-US" sz="2200" dirty="0"/>
              <a:t>We ignore base rates:</a:t>
            </a:r>
          </a:p>
          <a:p>
            <a:pPr lvl="1">
              <a:buFont typeface="Arial" panose="020B0604020202020204" pitchFamily="34" charset="0"/>
              <a:buChar char="•"/>
            </a:pPr>
            <a:r>
              <a:rPr lang="en-US" sz="2200" dirty="0"/>
              <a:t>When using Type I processing we ignore other information we could get</a:t>
            </a:r>
          </a:p>
          <a:p>
            <a:pPr lvl="1">
              <a:buFont typeface="Arial" panose="020B0604020202020204" pitchFamily="34" charset="0"/>
              <a:buChar char="•"/>
            </a:pP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prstClr val="white"/>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1400" b="1" i="0" u="none" strike="noStrike" kern="1200" cap="none" spc="0" normalizeH="0" baseline="0" noProof="0" dirty="0">
              <a:ln>
                <a:noFill/>
              </a:ln>
              <a:solidFill>
                <a:prstClr val="white"/>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Heuristics – Representative Heuristic</a:t>
            </a:r>
          </a:p>
        </p:txBody>
      </p:sp>
    </p:spTree>
    <p:extLst>
      <p:ext uri="{BB962C8B-B14F-4D97-AF65-F5344CB8AC3E}">
        <p14:creationId xmlns:p14="http://schemas.microsoft.com/office/powerpoint/2010/main" val="1465119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209800" y="584199"/>
            <a:ext cx="7772400" cy="1201615"/>
          </a:xfrm>
          <a:noFill/>
        </p:spPr>
        <p:txBody>
          <a:bodyPr/>
          <a:lstStyle/>
          <a:p>
            <a:r>
              <a:rPr lang="en-US" altLang="en-US" dirty="0"/>
              <a:t>Representative Heuristic</a:t>
            </a:r>
          </a:p>
        </p:txBody>
      </p:sp>
      <p:sp>
        <p:nvSpPr>
          <p:cNvPr id="17411" name="Rectangle 3"/>
          <p:cNvSpPr>
            <a:spLocks noGrp="1" noChangeArrowheads="1"/>
          </p:cNvSpPr>
          <p:nvPr>
            <p:ph type="body" idx="1"/>
          </p:nvPr>
        </p:nvSpPr>
        <p:spPr>
          <a:xfrm>
            <a:off x="1090246" y="1547446"/>
            <a:ext cx="8891954" cy="4114800"/>
          </a:xfrm>
          <a:noFill/>
        </p:spPr>
        <p:txBody>
          <a:bodyPr/>
          <a:lstStyle/>
          <a:p>
            <a:pPr>
              <a:spcBef>
                <a:spcPct val="0"/>
              </a:spcBef>
              <a:buFontTx/>
              <a:buNone/>
            </a:pPr>
            <a:endParaRPr lang="en-US" altLang="en-US" sz="2800" dirty="0"/>
          </a:p>
          <a:p>
            <a:pPr>
              <a:spcBef>
                <a:spcPct val="0"/>
              </a:spcBef>
              <a:buFont typeface="Arial" panose="020B0604020202020204" pitchFamily="34" charset="0"/>
              <a:buChar char="•"/>
            </a:pPr>
            <a:r>
              <a:rPr lang="en-US" altLang="en-US" sz="2800" dirty="0"/>
              <a:t>Being tricked/bad side: Who is the most prolific bank robber of modern times w/ 16 heists!!? </a:t>
            </a:r>
          </a:p>
          <a:p>
            <a:pPr>
              <a:spcBef>
                <a:spcPct val="0"/>
              </a:spcBef>
              <a:buFont typeface="Arial" panose="020B0604020202020204" pitchFamily="34" charset="0"/>
              <a:buChar char="•"/>
            </a:pPr>
            <a:endParaRPr lang="en-US" altLang="en-US" sz="2800" dirty="0"/>
          </a:p>
          <a:p>
            <a:pPr>
              <a:spcBef>
                <a:spcPct val="0"/>
              </a:spcBef>
              <a:buFont typeface="Arial" panose="020B0604020202020204" pitchFamily="34" charset="0"/>
              <a:buChar char="•"/>
            </a:pPr>
            <a:r>
              <a:rPr lang="en-US" altLang="en-US" sz="2800" dirty="0">
                <a:solidFill>
                  <a:srgbClr val="FFFF00"/>
                </a:solidFill>
              </a:rPr>
              <a:t>What does he/she look like?</a:t>
            </a:r>
          </a:p>
          <a:p>
            <a:pPr>
              <a:spcBef>
                <a:spcPct val="0"/>
              </a:spcBef>
              <a:buFont typeface="Wingdings" panose="05000000000000000000" pitchFamily="2" charset="2"/>
              <a:buChar char="q"/>
            </a:pPr>
            <a:endParaRPr lang="en-US" altLang="en-US" sz="2800" dirty="0"/>
          </a:p>
        </p:txBody>
      </p:sp>
    </p:spTree>
    <p:extLst>
      <p:ext uri="{BB962C8B-B14F-4D97-AF65-F5344CB8AC3E}">
        <p14:creationId xmlns:p14="http://schemas.microsoft.com/office/powerpoint/2010/main" val="29644905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914400" y="1152144"/>
            <a:ext cx="10363200" cy="1143000"/>
          </a:xfrm>
        </p:spPr>
        <p:txBody>
          <a:bodyPr/>
          <a:lstStyle/>
          <a:p>
            <a:r>
              <a:rPr lang="en-US" altLang="en-US" dirty="0"/>
              <a:t>Doesn’t look like or fit the category “bank robber!”</a:t>
            </a:r>
          </a:p>
        </p:txBody>
      </p:sp>
      <p:pic>
        <p:nvPicPr>
          <p:cNvPr id="33795" name="Picture 2" descr="http://www.lataco.com/taco/wp-content/uploads/geezer-bandit.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743325" y="3047620"/>
            <a:ext cx="4705350" cy="3438525"/>
          </a:xfrm>
          <a:noFill/>
        </p:spPr>
      </p:pic>
    </p:spTree>
    <p:extLst>
      <p:ext uri="{BB962C8B-B14F-4D97-AF65-F5344CB8AC3E}">
        <p14:creationId xmlns:p14="http://schemas.microsoft.com/office/powerpoint/2010/main" val="2089941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4ED73-2F62-47F3-9A5B-9C73AAEED50B}"/>
              </a:ext>
            </a:extLst>
          </p:cNvPr>
          <p:cNvSpPr>
            <a:spLocks noGrp="1"/>
          </p:cNvSpPr>
          <p:nvPr>
            <p:ph type="title"/>
          </p:nvPr>
        </p:nvSpPr>
        <p:spPr/>
        <p:txBody>
          <a:bodyPr/>
          <a:lstStyle/>
          <a:p>
            <a:r>
              <a:rPr lang="en-US" dirty="0"/>
              <a:t>Recap and outline</a:t>
            </a:r>
          </a:p>
        </p:txBody>
      </p:sp>
      <p:sp>
        <p:nvSpPr>
          <p:cNvPr id="3" name="Slide Number Placeholder 2">
            <a:extLst>
              <a:ext uri="{FF2B5EF4-FFF2-40B4-BE49-F238E27FC236}">
                <a16:creationId xmlns:a16="http://schemas.microsoft.com/office/drawing/2014/main" id="{55726DC2-D789-40F0-8FAB-99B4921A4709}"/>
              </a:ext>
            </a:extLst>
          </p:cNvPr>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D6D50B7-19D6-403D-9CD6-FFF5CFD05CED}"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400" b="1" i="0" u="none" strike="noStrike" kern="1200" cap="none" spc="0" normalizeH="0" baseline="0" noProof="0">
              <a:ln>
                <a:noFill/>
              </a:ln>
              <a:solidFill>
                <a:srgbClr val="FFFFFF"/>
              </a:solidFill>
              <a:effectLst/>
              <a:uLnTx/>
              <a:uFillTx/>
              <a:latin typeface="Tw Cen MT"/>
              <a:ea typeface="+mn-ea"/>
              <a:cs typeface="+mn-cs"/>
            </a:endParaRPr>
          </a:p>
        </p:txBody>
      </p:sp>
      <p:sp>
        <p:nvSpPr>
          <p:cNvPr id="4" name="Content Placeholder 3">
            <a:extLst>
              <a:ext uri="{FF2B5EF4-FFF2-40B4-BE49-F238E27FC236}">
                <a16:creationId xmlns:a16="http://schemas.microsoft.com/office/drawing/2014/main" id="{1B686586-C4C8-4EE9-998B-A2ABD4F90A6A}"/>
              </a:ext>
            </a:extLst>
          </p:cNvPr>
          <p:cNvSpPr>
            <a:spLocks noGrp="1"/>
          </p:cNvSpPr>
          <p:nvPr>
            <p:ph sz="quarter" idx="1"/>
          </p:nvPr>
        </p:nvSpPr>
        <p:spPr>
          <a:xfrm>
            <a:off x="245660" y="1600200"/>
            <a:ext cx="11778018" cy="5029200"/>
          </a:xfrm>
        </p:spPr>
        <p:txBody>
          <a:bodyPr/>
          <a:lstStyle/>
          <a:p>
            <a:r>
              <a:rPr lang="en-US" dirty="0"/>
              <a:t>How situations influence our thinking</a:t>
            </a:r>
          </a:p>
          <a:p>
            <a:pPr lvl="1"/>
            <a:r>
              <a:rPr lang="en-US" dirty="0">
                <a:solidFill>
                  <a:srgbClr val="7030A0"/>
                </a:solidFill>
              </a:rPr>
              <a:t>Pluralistic ignorance</a:t>
            </a:r>
          </a:p>
          <a:p>
            <a:pPr lvl="1"/>
            <a:r>
              <a:rPr lang="en-US" dirty="0">
                <a:solidFill>
                  <a:srgbClr val="7030A0"/>
                </a:solidFill>
              </a:rPr>
              <a:t>The fundamental attribution error (FAE)</a:t>
            </a:r>
          </a:p>
          <a:p>
            <a:pPr lvl="1"/>
            <a:r>
              <a:rPr lang="en-US" dirty="0"/>
              <a:t>Review Type I &amp; Type II processing + heuristics</a:t>
            </a:r>
          </a:p>
          <a:p>
            <a:endParaRPr lang="en-US" dirty="0"/>
          </a:p>
          <a:p>
            <a:r>
              <a:rPr lang="en-US" sz="2400" dirty="0"/>
              <a:t>How situations influence our behavior</a:t>
            </a:r>
          </a:p>
          <a:p>
            <a:endParaRPr lang="en-US" sz="2400" dirty="0"/>
          </a:p>
          <a:p>
            <a:r>
              <a:rPr lang="en-US" sz="2400" dirty="0"/>
              <a:t>Attitudes &amp; Attitude change – we’ll touch on how attitudes are a </a:t>
            </a:r>
            <a:r>
              <a:rPr lang="en-US" sz="2400" u="sng" dirty="0"/>
              <a:t>specific</a:t>
            </a:r>
            <a:r>
              <a:rPr lang="en-US" sz="2400" dirty="0"/>
              <a:t> type of beliefs</a:t>
            </a:r>
          </a:p>
          <a:p>
            <a:endParaRPr lang="en-US" sz="2400" dirty="0"/>
          </a:p>
          <a:p>
            <a:r>
              <a:rPr lang="en-US" sz="2400" dirty="0"/>
              <a:t>Perceptions of groups/group members – Serotypes &amp; Prejudice</a:t>
            </a:r>
          </a:p>
          <a:p>
            <a:endParaRPr lang="en-US" dirty="0"/>
          </a:p>
          <a:p>
            <a:endParaRPr lang="en-US" dirty="0"/>
          </a:p>
        </p:txBody>
      </p:sp>
    </p:spTree>
    <p:extLst>
      <p:ext uri="{BB962C8B-B14F-4D97-AF65-F5344CB8AC3E}">
        <p14:creationId xmlns:p14="http://schemas.microsoft.com/office/powerpoint/2010/main" val="2345833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3138" y="1905000"/>
            <a:ext cx="7026441" cy="4559300"/>
          </a:xfrm>
        </p:spPr>
        <p:txBody>
          <a:bodyPr>
            <a:normAutofit fontScale="92500" lnSpcReduction="10000"/>
          </a:bodyPr>
          <a:lstStyle/>
          <a:p>
            <a:pPr>
              <a:buFont typeface="Arial" panose="020B0604020202020204" pitchFamily="34" charset="0"/>
              <a:buChar char="•"/>
            </a:pPr>
            <a:r>
              <a:rPr lang="en-US" sz="2800" dirty="0">
                <a:solidFill>
                  <a:srgbClr val="FF0000"/>
                </a:solidFill>
              </a:rPr>
              <a:t>*Representative Heuristic</a:t>
            </a:r>
            <a:r>
              <a:rPr lang="en-US" sz="2800" dirty="0"/>
              <a:t>: Tend to think it is likely people/</a:t>
            </a:r>
            <a:r>
              <a:rPr lang="en-US" sz="2800" u="sng" dirty="0">
                <a:solidFill>
                  <a:srgbClr val="00B0F0"/>
                </a:solidFill>
              </a:rPr>
              <a:t>events</a:t>
            </a:r>
            <a:r>
              <a:rPr lang="en-US" sz="2800" dirty="0"/>
              <a:t> are part of a category when they look similar to the </a:t>
            </a:r>
            <a:r>
              <a:rPr lang="en-US" sz="2800" b="1" dirty="0"/>
              <a:t>typical</a:t>
            </a:r>
            <a:r>
              <a:rPr lang="en-US" sz="2800" dirty="0"/>
              <a:t> member of the category</a:t>
            </a:r>
          </a:p>
          <a:p>
            <a:pPr marL="0" indent="0">
              <a:buNone/>
            </a:pPr>
            <a:endParaRPr lang="en-US" sz="2800" dirty="0"/>
          </a:p>
          <a:p>
            <a:pPr>
              <a:buFont typeface="Arial" panose="020B0604020202020204" pitchFamily="34" charset="0"/>
              <a:buChar char="•"/>
            </a:pPr>
            <a:r>
              <a:rPr lang="en-US" sz="2800" dirty="0"/>
              <a:t>“Event”? – Is the camping trip </a:t>
            </a:r>
            <a:r>
              <a:rPr lang="en-US" sz="2800" b="1" dirty="0"/>
              <a:t>likely</a:t>
            </a:r>
            <a:r>
              <a:rPr lang="en-US" sz="2800" dirty="0"/>
              <a:t> to be awkward?</a:t>
            </a:r>
          </a:p>
          <a:p>
            <a:pPr>
              <a:buFont typeface="Arial" panose="020B0604020202020204" pitchFamily="34" charset="0"/>
              <a:buChar char="•"/>
            </a:pPr>
            <a:endParaRPr lang="en-US" sz="2800" dirty="0"/>
          </a:p>
          <a:p>
            <a:pPr>
              <a:buFont typeface="Arial" panose="020B0604020202020204" pitchFamily="34" charset="0"/>
              <a:buChar char="•"/>
            </a:pPr>
            <a:r>
              <a:rPr lang="en-US" sz="2800" dirty="0"/>
              <a:t>More common example = what we picture when we think about what it looks like when we think a romantic interest likes us back</a:t>
            </a:r>
          </a:p>
          <a:p>
            <a:pPr>
              <a:buFont typeface="Arial" panose="020B0604020202020204" pitchFamily="34" charset="0"/>
              <a:buChar char="•"/>
            </a:pPr>
            <a:endParaRPr lang="en-US" sz="1800" dirty="0"/>
          </a:p>
          <a:p>
            <a:pPr>
              <a:buFont typeface="Arial" panose="020B0604020202020204" pitchFamily="34" charset="0"/>
              <a:buChar char="•"/>
            </a:pPr>
            <a:endParaRPr lang="en-US" sz="1800" dirty="0"/>
          </a:p>
          <a:p>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prstClr val="white"/>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en-US" sz="1400" b="1" i="0" u="none" strike="noStrike" kern="1200" cap="none" spc="0" normalizeH="0" baseline="0" noProof="0" dirty="0">
              <a:ln>
                <a:noFill/>
              </a:ln>
              <a:solidFill>
                <a:prstClr val="white"/>
              </a:solidFill>
              <a:effectLst/>
              <a:uLnTx/>
              <a:uFillTx/>
              <a:latin typeface="Tw Cen MT"/>
              <a:ea typeface="+mn-ea"/>
              <a:cs typeface="+mn-cs"/>
            </a:endParaRPr>
          </a:p>
        </p:txBody>
      </p:sp>
      <p:sp>
        <p:nvSpPr>
          <p:cNvPr id="4" name="Title 3"/>
          <p:cNvSpPr>
            <a:spLocks noGrp="1"/>
          </p:cNvSpPr>
          <p:nvPr>
            <p:ph type="title"/>
          </p:nvPr>
        </p:nvSpPr>
        <p:spPr>
          <a:xfrm>
            <a:off x="711200" y="130277"/>
            <a:ext cx="10363200" cy="1143000"/>
          </a:xfrm>
        </p:spPr>
        <p:txBody>
          <a:bodyPr/>
          <a:lstStyle/>
          <a:p>
            <a:r>
              <a:rPr lang="en-US" dirty="0"/>
              <a:t>Heuristics – Representative Heuristic</a:t>
            </a:r>
          </a:p>
        </p:txBody>
      </p:sp>
      <p:pic>
        <p:nvPicPr>
          <p:cNvPr id="6" name="Picture 5"/>
          <p:cNvPicPr>
            <a:picLocks noChangeAspect="1"/>
          </p:cNvPicPr>
          <p:nvPr/>
        </p:nvPicPr>
        <p:blipFill>
          <a:blip r:embed="rId3"/>
          <a:stretch>
            <a:fillRect/>
          </a:stretch>
        </p:blipFill>
        <p:spPr>
          <a:xfrm>
            <a:off x="7290800" y="3024668"/>
            <a:ext cx="4618328" cy="2587856"/>
          </a:xfrm>
          <a:prstGeom prst="rect">
            <a:avLst/>
          </a:prstGeom>
        </p:spPr>
      </p:pic>
      <p:sp>
        <p:nvSpPr>
          <p:cNvPr id="7" name="TextBox 6"/>
          <p:cNvSpPr txBox="1"/>
          <p:nvPr/>
        </p:nvSpPr>
        <p:spPr>
          <a:xfrm>
            <a:off x="7943516" y="1781337"/>
            <a:ext cx="3230936"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Tw Cen MT"/>
                <a:ea typeface="+mn-ea"/>
                <a:cs typeface="+mn-cs"/>
              </a:rPr>
              <a:t>Is Sebastian going to be there?</a:t>
            </a:r>
          </a:p>
        </p:txBody>
      </p:sp>
    </p:spTree>
    <p:extLst>
      <p:ext uri="{BB962C8B-B14F-4D97-AF65-F5344CB8AC3E}">
        <p14:creationId xmlns:p14="http://schemas.microsoft.com/office/powerpoint/2010/main" val="57525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7999" y="1719070"/>
            <a:ext cx="11248862" cy="5138929"/>
          </a:xfrm>
        </p:spPr>
        <p:txBody>
          <a:bodyPr>
            <a:normAutofit/>
          </a:bodyPr>
          <a:lstStyle/>
          <a:p>
            <a:pPr>
              <a:buFont typeface="Wingdings" panose="05000000000000000000" pitchFamily="2" charset="2"/>
              <a:buChar char="§"/>
            </a:pPr>
            <a:r>
              <a:rPr lang="en-US" sz="2200" b="1" dirty="0">
                <a:solidFill>
                  <a:srgbClr val="FF0000"/>
                </a:solidFill>
                <a:cs typeface="Arial" charset="0"/>
                <a:sym typeface="Calibri" pitchFamily="34" charset="0"/>
              </a:rPr>
              <a:t>The fundamental attribution error (FAE)* </a:t>
            </a:r>
            <a:r>
              <a:rPr lang="en-US" sz="2200" dirty="0">
                <a:cs typeface="Arial" charset="0"/>
                <a:sym typeface="Calibri" pitchFamily="34" charset="0"/>
              </a:rPr>
              <a:t>– </a:t>
            </a:r>
            <a:r>
              <a:rPr lang="en-US" altLang="en-US" sz="2200" dirty="0"/>
              <a:t>Tendency for us to underestimate situational (external) influences and overestimate how much personality</a:t>
            </a:r>
            <a:r>
              <a:rPr lang="en-US" altLang="en-US" sz="2200" dirty="0">
                <a:solidFill>
                  <a:srgbClr val="00B050"/>
                </a:solidFill>
              </a:rPr>
              <a:t>*</a:t>
            </a:r>
            <a:r>
              <a:rPr lang="en-US" altLang="en-US" sz="2200" dirty="0"/>
              <a:t> (internal) influences on others’ behavior</a:t>
            </a:r>
            <a:endParaRPr lang="en-US" altLang="en-US" sz="2400" dirty="0"/>
          </a:p>
          <a:p>
            <a:pPr>
              <a:buFont typeface="Wingdings" panose="05000000000000000000" pitchFamily="2" charset="2"/>
              <a:buChar char="§"/>
            </a:pPr>
            <a:r>
              <a:rPr lang="en-US" sz="1900" dirty="0">
                <a:latin typeface="Calibri" pitchFamily="34" charset="0"/>
                <a:cs typeface="Arial" charset="0"/>
                <a:sym typeface="Calibri" pitchFamily="34" charset="0"/>
              </a:rPr>
              <a:t>FAE example: Dave Chappelle on Oscar the grouch: </a:t>
            </a:r>
            <a:r>
              <a:rPr lang="en-US" sz="1900" dirty="0">
                <a:latin typeface="Calibri" pitchFamily="34" charset="0"/>
                <a:cs typeface="Arial" charset="0"/>
                <a:sym typeface="Calibri" pitchFamily="34" charset="0"/>
                <a:hlinkClick r:id="rId3"/>
              </a:rPr>
              <a:t>https://www.youtube.com/watch?reload=9&amp;v=aVW-FB1q8FM</a:t>
            </a:r>
            <a:endParaRPr lang="en-US" sz="1900" dirty="0">
              <a:latin typeface="Calibri" pitchFamily="34" charset="0"/>
              <a:cs typeface="Arial" charset="0"/>
              <a:sym typeface="Calibri" pitchFamily="34" charset="0"/>
            </a:endParaRPr>
          </a:p>
          <a:p>
            <a:pPr>
              <a:buFont typeface="Wingdings" panose="05000000000000000000" pitchFamily="2" charset="2"/>
              <a:buChar char="§"/>
            </a:pPr>
            <a:endParaRPr lang="en-US" sz="2400" dirty="0">
              <a:cs typeface="Arial" charset="0"/>
              <a:sym typeface="Calibri" pitchFamily="34" charset="0"/>
            </a:endParaRPr>
          </a:p>
          <a:p>
            <a:pPr>
              <a:buFont typeface="Wingdings" panose="05000000000000000000" pitchFamily="2" charset="2"/>
              <a:buChar char="§"/>
            </a:pPr>
            <a:r>
              <a:rPr lang="en-US" sz="2400" dirty="0">
                <a:cs typeface="Arial" charset="0"/>
                <a:sym typeface="Calibri" pitchFamily="34" charset="0"/>
              </a:rPr>
              <a:t>Components of FAE</a:t>
            </a:r>
          </a:p>
          <a:p>
            <a:pPr marL="822960" lvl="1" indent="-457200">
              <a:buFont typeface="+mj-lt"/>
              <a:buAutoNum type="arabicPeriod"/>
            </a:pPr>
            <a:r>
              <a:rPr lang="en-US" dirty="0">
                <a:cs typeface="Arial" charset="0"/>
                <a:sym typeface="Calibri" pitchFamily="34" charset="0"/>
              </a:rPr>
              <a:t>The attribution is about someone else</a:t>
            </a:r>
          </a:p>
          <a:p>
            <a:pPr marL="822960" lvl="1" indent="-457200">
              <a:buFont typeface="+mj-lt"/>
              <a:buAutoNum type="arabicPeriod"/>
            </a:pPr>
            <a:r>
              <a:rPr lang="en-US" dirty="0">
                <a:cs typeface="Arial" charset="0"/>
                <a:sym typeface="Calibri" pitchFamily="34" charset="0"/>
              </a:rPr>
              <a:t>We attribute the behavior (or pattern of behaviors) to the actor’s personality (or other dispositional factors)</a:t>
            </a:r>
          </a:p>
          <a:p>
            <a:pPr marL="822960" lvl="1" indent="-457200">
              <a:buFont typeface="+mj-lt"/>
              <a:buAutoNum type="arabicPeriod"/>
            </a:pPr>
            <a:r>
              <a:rPr lang="en-US" dirty="0">
                <a:cs typeface="Arial" charset="0"/>
                <a:sym typeface="Calibri" pitchFamily="34" charset="0"/>
              </a:rPr>
              <a:t>The behavior was in a strong situation</a:t>
            </a:r>
          </a:p>
          <a:p>
            <a:pPr marL="822960" lvl="1" indent="-457200">
              <a:buFont typeface="+mj-lt"/>
              <a:buAutoNum type="arabicPeriod"/>
            </a:pPr>
            <a:r>
              <a:rPr lang="en-US" dirty="0">
                <a:cs typeface="Arial" charset="0"/>
                <a:sym typeface="Calibri" pitchFamily="34" charset="0"/>
              </a:rPr>
              <a:t>Our attribution was unfounded</a:t>
            </a: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dirty="0">
              <a:latin typeface="Calibri" pitchFamily="34" charset="0"/>
              <a:cs typeface="Arial" charset="0"/>
              <a:sym typeface="Calibri" pitchFamily="34" charset="0"/>
            </a:endParaRPr>
          </a:p>
          <a:p>
            <a:endParaRPr lang="en-US" dirty="0">
              <a:latin typeface="Calibri" pitchFamily="34" charset="0"/>
              <a:cs typeface="Arial" charset="0"/>
              <a:sym typeface="Calibri" pitchFamily="34" charset="0"/>
            </a:endParaRPr>
          </a:p>
          <a:p>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srgbClr val="064B64"/>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400" b="1" i="0" u="none" strike="noStrike" kern="1200" cap="none" spc="0" normalizeH="0" baseline="0" noProof="0" dirty="0">
              <a:ln>
                <a:noFill/>
              </a:ln>
              <a:solidFill>
                <a:srgbClr val="064B64"/>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The Fundamental Attribution Error</a:t>
            </a:r>
          </a:p>
        </p:txBody>
      </p:sp>
      <p:sp>
        <p:nvSpPr>
          <p:cNvPr id="5" name="TextBox 4">
            <a:extLst>
              <a:ext uri="{FF2B5EF4-FFF2-40B4-BE49-F238E27FC236}">
                <a16:creationId xmlns:a16="http://schemas.microsoft.com/office/drawing/2014/main" id="{C395D103-5EC8-40CB-8918-D4E891B8F372}"/>
              </a:ext>
            </a:extLst>
          </p:cNvPr>
          <p:cNvSpPr txBox="1"/>
          <p:nvPr/>
        </p:nvSpPr>
        <p:spPr>
          <a:xfrm>
            <a:off x="9369505" y="3282496"/>
            <a:ext cx="199871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50"/>
                </a:solidFill>
                <a:effectLst/>
                <a:uLnTx/>
                <a:uFillTx/>
                <a:latin typeface="Tw Cen MT"/>
                <a:ea typeface="+mn-ea"/>
                <a:cs typeface="+mn-cs"/>
              </a:rPr>
              <a:t>* </a:t>
            </a:r>
            <a:r>
              <a:rPr kumimoji="0" lang="en-US" sz="1800" b="0" i="0" u="none" strike="noStrike" kern="1200" cap="none" spc="0" normalizeH="0" baseline="0" noProof="0" dirty="0">
                <a:ln>
                  <a:noFill/>
                </a:ln>
                <a:solidFill>
                  <a:srgbClr val="242852"/>
                </a:solidFill>
                <a:effectLst/>
                <a:uLnTx/>
                <a:uFillTx/>
                <a:latin typeface="Tw Cen MT"/>
                <a:ea typeface="+mn-ea"/>
                <a:cs typeface="+mn-cs"/>
              </a:rPr>
              <a:t>Also other internal influences such as abilities (e.g., intelligence)</a:t>
            </a:r>
            <a:endParaRPr kumimoji="0" lang="en-US" sz="1800" b="0" i="0" u="none" strike="noStrike" kern="1200" cap="none" spc="0" normalizeH="0" baseline="0" noProof="0" dirty="0">
              <a:ln>
                <a:noFill/>
              </a:ln>
              <a:solidFill>
                <a:srgbClr val="00B050"/>
              </a:solidFill>
              <a:effectLst/>
              <a:uLnTx/>
              <a:uFillTx/>
              <a:latin typeface="Tw Cen MT"/>
              <a:ea typeface="+mn-ea"/>
              <a:cs typeface="+mn-cs"/>
            </a:endParaRPr>
          </a:p>
        </p:txBody>
      </p:sp>
    </p:spTree>
    <p:extLst>
      <p:ext uri="{BB962C8B-B14F-4D97-AF65-F5344CB8AC3E}">
        <p14:creationId xmlns:p14="http://schemas.microsoft.com/office/powerpoint/2010/main" val="4219669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6931" y="1490471"/>
            <a:ext cx="9686879" cy="5138929"/>
          </a:xfrm>
        </p:spPr>
        <p:txBody>
          <a:bodyPr>
            <a:normAutofit/>
          </a:bodyPr>
          <a:lstStyle/>
          <a:p>
            <a:endParaRPr lang="en-US" sz="2200" dirty="0">
              <a:latin typeface="Calibri" pitchFamily="34" charset="0"/>
              <a:cs typeface="Arial" charset="0"/>
              <a:sym typeface="Calibri" pitchFamily="34" charset="0"/>
            </a:endParaRPr>
          </a:p>
          <a:p>
            <a:r>
              <a:rPr lang="en-US" sz="2400" dirty="0">
                <a:latin typeface="Calibri" pitchFamily="34" charset="0"/>
                <a:cs typeface="Arial" charset="0"/>
                <a:sym typeface="Calibri" pitchFamily="34" charset="0"/>
              </a:rPr>
              <a:t>2 categories for ways in which we underestimate situation:</a:t>
            </a:r>
          </a:p>
          <a:p>
            <a:pPr marL="822960" lvl="1" indent="-457200">
              <a:buFont typeface="+mj-lt"/>
              <a:buAutoNum type="arabicPeriod"/>
            </a:pPr>
            <a:r>
              <a:rPr lang="en-US" sz="2400" dirty="0">
                <a:latin typeface="Calibri" pitchFamily="34" charset="0"/>
                <a:cs typeface="Arial" charset="0"/>
                <a:sym typeface="Calibri" pitchFamily="34" charset="0"/>
              </a:rPr>
              <a:t>We </a:t>
            </a:r>
            <a:r>
              <a:rPr lang="en-US" sz="2400" dirty="0">
                <a:solidFill>
                  <a:srgbClr val="FF0000"/>
                </a:solidFill>
                <a:latin typeface="Calibri" pitchFamily="34" charset="0"/>
                <a:cs typeface="Arial" charset="0"/>
                <a:sym typeface="Calibri" pitchFamily="34" charset="0"/>
              </a:rPr>
              <a:t>don’t comprehend</a:t>
            </a:r>
            <a:r>
              <a:rPr lang="en-US" sz="2400" dirty="0">
                <a:latin typeface="Calibri" pitchFamily="34" charset="0"/>
                <a:cs typeface="Arial" charset="0"/>
                <a:sym typeface="Calibri" pitchFamily="34" charset="0"/>
              </a:rPr>
              <a:t> the situation (i.e., the situation is invisible to us)</a:t>
            </a:r>
          </a:p>
          <a:p>
            <a:pPr marL="822960" lvl="1" indent="-457200">
              <a:buFont typeface="+mj-lt"/>
              <a:buAutoNum type="arabicPeriod"/>
            </a:pPr>
            <a:r>
              <a:rPr lang="en-US" sz="2400" dirty="0">
                <a:latin typeface="Calibri" pitchFamily="34" charset="0"/>
                <a:cs typeface="Arial" charset="0"/>
                <a:sym typeface="Calibri" pitchFamily="34" charset="0"/>
              </a:rPr>
              <a:t>We see the situation but </a:t>
            </a:r>
            <a:r>
              <a:rPr lang="en-US" sz="2400" dirty="0">
                <a:solidFill>
                  <a:srgbClr val="FF0000"/>
                </a:solidFill>
                <a:latin typeface="Calibri" pitchFamily="34" charset="0"/>
                <a:cs typeface="Arial" charset="0"/>
                <a:sym typeface="Calibri" pitchFamily="34" charset="0"/>
              </a:rPr>
              <a:t>don’t realize </a:t>
            </a:r>
            <a:r>
              <a:rPr lang="en-US" sz="2400" dirty="0">
                <a:latin typeface="Calibri" pitchFamily="34" charset="0"/>
                <a:cs typeface="Arial" charset="0"/>
                <a:sym typeface="Calibri" pitchFamily="34" charset="0"/>
              </a:rPr>
              <a:t>the extent to which it </a:t>
            </a:r>
            <a:r>
              <a:rPr lang="en-US" sz="2400" dirty="0">
                <a:solidFill>
                  <a:srgbClr val="FF0000"/>
                </a:solidFill>
                <a:latin typeface="Calibri" pitchFamily="34" charset="0"/>
                <a:cs typeface="Arial" charset="0"/>
                <a:sym typeface="Calibri" pitchFamily="34" charset="0"/>
              </a:rPr>
              <a:t>impacts behavior </a:t>
            </a:r>
            <a:r>
              <a:rPr lang="en-US" sz="2400" dirty="0">
                <a:latin typeface="Calibri" pitchFamily="34" charset="0"/>
                <a:cs typeface="Arial" charset="0"/>
                <a:sym typeface="Calibri" pitchFamily="34" charset="0"/>
              </a:rPr>
              <a:t>(In other words, we don’t realize the person was in a strong situation)</a:t>
            </a:r>
          </a:p>
          <a:p>
            <a:endParaRPr lang="en-US" sz="2200" dirty="0">
              <a:latin typeface="Calibri" pitchFamily="34" charset="0"/>
              <a:cs typeface="Arial" charset="0"/>
              <a:sym typeface="Calibri" pitchFamily="34" charset="0"/>
            </a:endParaRPr>
          </a:p>
          <a:p>
            <a:r>
              <a:rPr lang="en-US" dirty="0">
                <a:cs typeface="Arial" charset="0"/>
                <a:sym typeface="Calibri" pitchFamily="34" charset="0"/>
              </a:rPr>
              <a:t>The FAE suggests it’s often justified to be more empathetic and forgiving of other people for their negative behaviors (we don’t know what they were dealing with at the time)</a:t>
            </a:r>
          </a:p>
          <a:p>
            <a:pPr marL="45720" indent="0">
              <a:buNone/>
            </a:pPr>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sz="2200" dirty="0">
              <a:latin typeface="Calibri" pitchFamily="34" charset="0"/>
              <a:cs typeface="Arial" charset="0"/>
              <a:sym typeface="Calibri" pitchFamily="34" charset="0"/>
            </a:endParaRPr>
          </a:p>
          <a:p>
            <a:endParaRPr lang="en-US" dirty="0">
              <a:latin typeface="Calibri" pitchFamily="34" charset="0"/>
              <a:cs typeface="Arial" charset="0"/>
              <a:sym typeface="Calibri" pitchFamily="34" charset="0"/>
            </a:endParaRPr>
          </a:p>
          <a:p>
            <a:endParaRPr lang="en-US" dirty="0">
              <a:latin typeface="Calibri" pitchFamily="34" charset="0"/>
              <a:cs typeface="Arial" charset="0"/>
              <a:sym typeface="Calibri" pitchFamily="34" charset="0"/>
            </a:endParaRPr>
          </a:p>
          <a:p>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srgbClr val="064B64"/>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sz="1400" b="1" i="0" u="none" strike="noStrike" kern="1200" cap="none" spc="0" normalizeH="0" baseline="0" noProof="0" dirty="0">
              <a:ln>
                <a:noFill/>
              </a:ln>
              <a:solidFill>
                <a:srgbClr val="064B64"/>
              </a:solidFill>
              <a:effectLst/>
              <a:uLnTx/>
              <a:uFillTx/>
              <a:latin typeface="Tw Cen MT"/>
              <a:ea typeface="+mn-ea"/>
              <a:cs typeface="+mn-cs"/>
            </a:endParaRPr>
          </a:p>
        </p:txBody>
      </p:sp>
      <p:sp>
        <p:nvSpPr>
          <p:cNvPr id="4" name="Title 3"/>
          <p:cNvSpPr>
            <a:spLocks noGrp="1"/>
          </p:cNvSpPr>
          <p:nvPr>
            <p:ph type="title"/>
          </p:nvPr>
        </p:nvSpPr>
        <p:spPr/>
        <p:txBody>
          <a:bodyPr>
            <a:normAutofit/>
          </a:bodyPr>
          <a:lstStyle/>
          <a:p>
            <a:r>
              <a:rPr lang="en-US" dirty="0"/>
              <a:t>The Fundamental Attribution Error – </a:t>
            </a:r>
            <a:r>
              <a:rPr lang="en-US" dirty="0">
                <a:solidFill>
                  <a:srgbClr val="FF0000"/>
                </a:solidFill>
              </a:rPr>
              <a:t>extra detail</a:t>
            </a:r>
            <a:endParaRPr lang="en-US" dirty="0"/>
          </a:p>
        </p:txBody>
      </p:sp>
    </p:spTree>
    <p:extLst>
      <p:ext uri="{BB962C8B-B14F-4D97-AF65-F5344CB8AC3E}">
        <p14:creationId xmlns:p14="http://schemas.microsoft.com/office/powerpoint/2010/main" val="4291855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PChart">
            <a:extLst>
              <a:ext uri="{FF2B5EF4-FFF2-40B4-BE49-F238E27FC236}">
                <a16:creationId xmlns:a16="http://schemas.microsoft.com/office/drawing/2014/main" id="{71904C94-5669-4BC0-865D-C440A7037B05}"/>
              </a:ext>
            </a:extLst>
          </p:cNvPr>
          <p:cNvSpPr/>
          <p:nvPr>
            <p:custDataLst>
              <p:tags r:id="rId2"/>
            </p:custDataLst>
          </p:nvPr>
        </p:nvSpPr>
        <p:spPr>
          <a:xfrm>
            <a:off x="6032500" y="1600200"/>
            <a:ext cx="6096000" cy="5143500"/>
          </a:xfrm>
          <a:prstGeom prst="rect">
            <a:avLst/>
          </a:prstGeom>
          <a:blipFill>
            <a:blip r:embed="rId7"/>
            <a:stretch>
              <a:fillRect/>
            </a:stretch>
          </a:blip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2" name="TPQuestion" title="Question Text">
            <a:extLst>
              <a:ext uri="{FF2B5EF4-FFF2-40B4-BE49-F238E27FC236}">
                <a16:creationId xmlns:a16="http://schemas.microsoft.com/office/drawing/2014/main" id="{C02D5F0D-0A88-429B-9915-0CE3E09DBE0F}"/>
              </a:ext>
            </a:extLst>
          </p:cNvPr>
          <p:cNvSpPr>
            <a:spLocks noGrp="1"/>
          </p:cNvSpPr>
          <p:nvPr>
            <p:ph type="title"/>
          </p:nvPr>
        </p:nvSpPr>
        <p:spPr>
          <a:xfrm>
            <a:off x="326390" y="200025"/>
            <a:ext cx="11412220" cy="990600"/>
          </a:xfrm>
        </p:spPr>
        <p:txBody>
          <a:bodyPr>
            <a:noAutofit/>
          </a:bodyPr>
          <a:lstStyle/>
          <a:p>
            <a:r>
              <a:rPr lang="en-US" sz="2000" dirty="0"/>
              <a:t>Imagine Brady is an excellent flight attendant and is promoted to be a pilot. Employees were not informed that excellence as a flight attendant was the criterion for being promoted to piolet and had guessed different criteria. Based on what we know of employee evaluation research and organizational justice, which of the following is </a:t>
            </a:r>
            <a:r>
              <a:rPr lang="en-US" sz="2000" b="1" u="sng" dirty="0"/>
              <a:t>NOT</a:t>
            </a:r>
            <a:r>
              <a:rPr lang="en-US" sz="2000" dirty="0"/>
              <a:t> a concern we should have with this decisions?</a:t>
            </a:r>
          </a:p>
        </p:txBody>
      </p:sp>
      <p:sp>
        <p:nvSpPr>
          <p:cNvPr id="3" name="TPAnswers" title="Answer Text">
            <a:extLst>
              <a:ext uri="{FF2B5EF4-FFF2-40B4-BE49-F238E27FC236}">
                <a16:creationId xmlns:a16="http://schemas.microsoft.com/office/drawing/2014/main" id="{60164377-0474-462A-A584-A799F5D78C82}"/>
              </a:ext>
            </a:extLst>
          </p:cNvPr>
          <p:cNvSpPr>
            <a:spLocks noGrp="1"/>
          </p:cNvSpPr>
          <p:nvPr>
            <p:ph type="body" idx="1"/>
            <p:custDataLst>
              <p:tags r:id="rId3"/>
            </p:custDataLst>
          </p:nvPr>
        </p:nvSpPr>
        <p:spPr>
          <a:xfrm>
            <a:off x="816864" y="1600200"/>
            <a:ext cx="5279136" cy="4526280"/>
          </a:xfrm>
        </p:spPr>
        <p:txBody>
          <a:bodyPr>
            <a:normAutofit fontScale="92500"/>
          </a:bodyPr>
          <a:lstStyle/>
          <a:p>
            <a:pPr marL="514350" indent="-514350">
              <a:buFont typeface="Wingdings"/>
              <a:buAutoNum type="alphaUcPeriod"/>
            </a:pPr>
            <a:r>
              <a:rPr lang="en-US" dirty="0"/>
              <a:t>This decision demonstrates low interactional justice</a:t>
            </a:r>
          </a:p>
          <a:p>
            <a:pPr marL="514350" indent="-514350">
              <a:buFont typeface="Wingdings"/>
              <a:buAutoNum type="alphaUcPeriod"/>
            </a:pPr>
            <a:r>
              <a:rPr lang="en-US" dirty="0"/>
              <a:t>This decision demonstrates low procedural justice</a:t>
            </a:r>
          </a:p>
          <a:p>
            <a:pPr marL="514350" indent="-514350">
              <a:buFont typeface="Wingdings"/>
              <a:buAutoNum type="alphaUcPeriod"/>
            </a:pPr>
            <a:r>
              <a:rPr lang="en-US" dirty="0"/>
              <a:t>Brady may have been promoted to his level of incompetence (The Peter Principle)</a:t>
            </a:r>
          </a:p>
          <a:p>
            <a:pPr marL="514350" indent="-514350">
              <a:buFont typeface="Wingdings"/>
              <a:buAutoNum type="alphaUcPeriod"/>
            </a:pPr>
            <a:r>
              <a:rPr lang="en-US" dirty="0"/>
              <a:t>Brady is unlikely to have the SKIPs necessary for being a pilot</a:t>
            </a:r>
          </a:p>
        </p:txBody>
      </p:sp>
      <p:sp>
        <p:nvSpPr>
          <p:cNvPr id="4" name="TPPolling" title="Polling Shape">
            <a:extLst>
              <a:ext uri="{FF2B5EF4-FFF2-40B4-BE49-F238E27FC236}">
                <a16:creationId xmlns:a16="http://schemas.microsoft.com/office/drawing/2014/main" id="{3890327C-A167-4F90-954D-9447F886BB35}"/>
              </a:ext>
            </a:extLst>
          </p:cNvPr>
          <p:cNvSpPr/>
          <p:nvPr/>
        </p:nvSpPr>
        <p:spPr>
          <a:xfrm>
            <a:off x="0" y="0"/>
            <a:ext cx="12700" cy="12700"/>
          </a:xfrm>
          <a:prstGeom prst="rect">
            <a:avLst/>
          </a:prstGeom>
          <a:solidFill>
            <a:schemeClr val="accent1">
              <a:alpha val="10000"/>
            </a:schemeClr>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grpSp>
        <p:nvGrpSpPr>
          <p:cNvPr id="9" name="TPCountdown" title="Countdown Timer">
            <a:extLst>
              <a:ext uri="{FF2B5EF4-FFF2-40B4-BE49-F238E27FC236}">
                <a16:creationId xmlns:a16="http://schemas.microsoft.com/office/drawing/2014/main" id="{7D62644E-9037-4226-90B3-6617BB81A0AE}"/>
              </a:ext>
            </a:extLst>
          </p:cNvPr>
          <p:cNvGrpSpPr>
            <a:grpSpLocks noChangeAspect="1"/>
          </p:cNvGrpSpPr>
          <p:nvPr>
            <p:custDataLst>
              <p:tags r:id="rId4"/>
            </p:custDataLst>
          </p:nvPr>
        </p:nvGrpSpPr>
        <p:grpSpPr>
          <a:xfrm>
            <a:off x="4261197" y="5994400"/>
            <a:ext cx="1270000" cy="635000"/>
            <a:chOff x="7683500" y="5842000"/>
            <a:chExt cx="1270000" cy="635000"/>
          </a:xfrm>
        </p:grpSpPr>
        <p:sp>
          <p:nvSpPr>
            <p:cNvPr id="6" name="CountdownShape">
              <a:extLst>
                <a:ext uri="{FF2B5EF4-FFF2-40B4-BE49-F238E27FC236}">
                  <a16:creationId xmlns:a16="http://schemas.microsoft.com/office/drawing/2014/main" id="{D8A9EA1D-C20A-429E-BE0B-542C83FD129E}"/>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7" name="CountdownText">
              <a:extLst>
                <a:ext uri="{FF2B5EF4-FFF2-40B4-BE49-F238E27FC236}">
                  <a16:creationId xmlns:a16="http://schemas.microsoft.com/office/drawing/2014/main" id="{8D62A02E-649F-4273-BF2A-4F4F8FEBA91E}"/>
                </a:ext>
              </a:extLst>
            </p:cNvPr>
            <p:cNvSpPr txBox="1"/>
            <p:nvPr/>
          </p:nvSpPr>
          <p:spPr>
            <a:xfrm>
              <a:off x="7785100" y="6045200"/>
              <a:ext cx="889000" cy="381000"/>
            </a:xfrm>
            <a:prstGeom prst="rect">
              <a:avLst/>
            </a:prstGeom>
            <a:blipFill>
              <a:blip r:embed="rId8"/>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8" name="CountdownLine">
              <a:extLst>
                <a:ext uri="{FF2B5EF4-FFF2-40B4-BE49-F238E27FC236}">
                  <a16:creationId xmlns:a16="http://schemas.microsoft.com/office/drawing/2014/main" id="{312B2147-2544-42D0-8804-757F494D4C15}"/>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0" name="CAI1" title="Correct Answer Indicator">
            <a:extLst>
              <a:ext uri="{FF2B5EF4-FFF2-40B4-BE49-F238E27FC236}">
                <a16:creationId xmlns:a16="http://schemas.microsoft.com/office/drawing/2014/main" id="{44C23973-C8FF-4717-A153-B2D37F6EC2C4}"/>
              </a:ext>
            </a:extLst>
          </p:cNvPr>
          <p:cNvSpPr/>
          <p:nvPr>
            <p:custDataLst>
              <p:tags r:id="rId5"/>
            </p:custDataLst>
          </p:nvPr>
        </p:nvSpPr>
        <p:spPr>
          <a:xfrm rot="10800000">
            <a:off x="406400" y="1771650"/>
            <a:ext cx="406400" cy="4064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Tree>
    <p:custDataLst>
      <p:tags r:id="rId1"/>
    </p:custDataLst>
    <p:extLst>
      <p:ext uri="{BB962C8B-B14F-4D97-AF65-F5344CB8AC3E}">
        <p14:creationId xmlns:p14="http://schemas.microsoft.com/office/powerpoint/2010/main" val="27507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9"/>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4" grpId="1"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PChart" descr="A. got 0.38, B. got 0.13, C. got 0.5, "/>
          <p:cNvSpPr/>
          <p:nvPr>
            <p:custDataLst>
              <p:tags r:id="rId2"/>
            </p:custDataLst>
          </p:nvPr>
        </p:nvSpPr>
        <p:spPr>
          <a:xfrm>
            <a:off x="7478972" y="1600200"/>
            <a:ext cx="4649527" cy="5143500"/>
          </a:xfrm>
          <a:prstGeom prst="rect">
            <a:avLst/>
          </a:prstGeom>
          <a:blipFill>
            <a:blip r:embed="rId8"/>
            <a:stretch>
              <a:fillRect/>
            </a:stretch>
          </a:blip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2" name="TPQuestion" title="Question Text Shape"/>
          <p:cNvSpPr>
            <a:spLocks noGrp="1"/>
          </p:cNvSpPr>
          <p:nvPr>
            <p:ph type="title"/>
          </p:nvPr>
        </p:nvSpPr>
        <p:spPr/>
        <p:txBody>
          <a:bodyPr>
            <a:normAutofit fontScale="90000"/>
          </a:bodyPr>
          <a:lstStyle/>
          <a:p>
            <a:r>
              <a:rPr lang="en-US" dirty="0"/>
              <a:t>Which of the following is an example of pluralistic ignorance?</a:t>
            </a:r>
          </a:p>
        </p:txBody>
      </p:sp>
      <p:sp>
        <p:nvSpPr>
          <p:cNvPr id="3" name="TPAnswers" title="Answer Text Shape"/>
          <p:cNvSpPr>
            <a:spLocks noGrp="1"/>
          </p:cNvSpPr>
          <p:nvPr>
            <p:ph type="body" idx="1"/>
            <p:custDataLst>
              <p:tags r:id="rId3"/>
            </p:custDataLst>
          </p:nvPr>
        </p:nvSpPr>
        <p:spPr>
          <a:xfrm>
            <a:off x="816863" y="1600200"/>
            <a:ext cx="6320915" cy="5080000"/>
          </a:xfrm>
        </p:spPr>
        <p:txBody>
          <a:bodyPr>
            <a:noAutofit/>
          </a:bodyPr>
          <a:lstStyle/>
          <a:p>
            <a:pPr marL="514350" indent="-514350">
              <a:buFont typeface="Wingdings"/>
              <a:buAutoNum type="alphaUcPeriod"/>
            </a:pPr>
            <a:r>
              <a:rPr lang="en-US" sz="2400" dirty="0"/>
              <a:t>Zach thinks that other people think it’s inappropriate to call people rather than text them, so he goes along with this behavior despite his preferences to the contrary</a:t>
            </a:r>
          </a:p>
          <a:p>
            <a:pPr marL="514350" indent="-514350">
              <a:buFont typeface="Wingdings"/>
              <a:buAutoNum type="alphaUcPeriod"/>
            </a:pPr>
            <a:r>
              <a:rPr lang="en-US" sz="2400" dirty="0"/>
              <a:t>Jasmine likes to drive in a relaxed position with her left foot out the window. But she can’t even guess how others feel about this behavior, so she does not do it.</a:t>
            </a:r>
          </a:p>
          <a:p>
            <a:pPr marL="514350" indent="-514350">
              <a:buFont typeface="Wingdings"/>
              <a:buAutoNum type="alphaUcPeriod"/>
            </a:pPr>
            <a:r>
              <a:rPr lang="en-US" sz="2400" dirty="0"/>
              <a:t>Tim is sometimes confused in class because she doesn’t see anyone else asking questions, she assumes the rest of the class is having not difficulty understanding the concept.</a:t>
            </a:r>
          </a:p>
        </p:txBody>
      </p:sp>
      <p:sp>
        <p:nvSpPr>
          <p:cNvPr id="4" name="Slide Number Placeholder 3"/>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D6D50B7-19D6-403D-9CD6-FFF5CFD05CED}" type="slidenum">
              <a:rPr kumimoji="0" lang="en-US" sz="1400" b="1" i="0" u="none" strike="noStrike" kern="1200" cap="none" spc="0" normalizeH="0" baseline="0" noProof="0" smtClean="0">
                <a:ln>
                  <a:noFill/>
                </a:ln>
                <a:solidFill>
                  <a:srgbClr val="FFFFFF"/>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400" b="1" i="0" u="none" strike="noStrike" kern="1200" cap="none" spc="0" normalizeH="0" baseline="0" noProof="0">
              <a:ln>
                <a:noFill/>
              </a:ln>
              <a:solidFill>
                <a:srgbClr val="FFFFFF"/>
              </a:solidFill>
              <a:effectLst/>
              <a:uLnTx/>
              <a:uFillTx/>
              <a:latin typeface="Tw Cen MT"/>
              <a:ea typeface="+mn-ea"/>
              <a:cs typeface="+mn-cs"/>
            </a:endParaRPr>
          </a:p>
        </p:txBody>
      </p:sp>
      <p:sp>
        <p:nvSpPr>
          <p:cNvPr id="5" name="TPPolling"/>
          <p:cNvSpPr/>
          <p:nvPr/>
        </p:nvSpPr>
        <p:spPr>
          <a:xfrm>
            <a:off x="0" y="0"/>
            <a:ext cx="12700" cy="12700"/>
          </a:xfrm>
          <a:prstGeom prst="rect">
            <a:avLst/>
          </a:prstGeom>
          <a:solidFill>
            <a:schemeClr val="accent1">
              <a:alpha val="10000"/>
            </a:schemeClr>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7" name="CAI1" title="Correct Answer Indicator">
            <a:extLst>
              <a:ext uri="{FF2B5EF4-FFF2-40B4-BE49-F238E27FC236}">
                <a16:creationId xmlns:a16="http://schemas.microsoft.com/office/drawing/2014/main" id="{7FE22CCB-0D79-4A19-8865-B146EA6EFCDE}"/>
              </a:ext>
            </a:extLst>
          </p:cNvPr>
          <p:cNvSpPr/>
          <p:nvPr>
            <p:custDataLst>
              <p:tags r:id="rId4"/>
            </p:custDataLst>
          </p:nvPr>
        </p:nvSpPr>
        <p:spPr>
          <a:xfrm rot="10800000">
            <a:off x="337106" y="4796506"/>
            <a:ext cx="419100" cy="4191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19050" cap="flat" cmpd="sng" algn="ctr">
            <a:noFill/>
            <a:prstDash val="solid"/>
          </a:ln>
          <a:effectLst/>
          <a:extLst>
            <a:ext uri="{91240B29-F687-4F45-9708-019B960494DF}">
              <a14:hiddenLine xmlns:a14="http://schemas.microsoft.com/office/drawing/2010/main" w="1905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grpSp>
        <p:nvGrpSpPr>
          <p:cNvPr id="11" name="TPCountdown" title="Countdown Timer">
            <a:extLst>
              <a:ext uri="{FF2B5EF4-FFF2-40B4-BE49-F238E27FC236}">
                <a16:creationId xmlns:a16="http://schemas.microsoft.com/office/drawing/2014/main" id="{C0E57D1C-1761-4407-8331-54AF0407E2D7}"/>
              </a:ext>
            </a:extLst>
          </p:cNvPr>
          <p:cNvGrpSpPr>
            <a:grpSpLocks noChangeAspect="1"/>
          </p:cNvGrpSpPr>
          <p:nvPr>
            <p:custDataLst>
              <p:tags r:id="rId5"/>
            </p:custDataLst>
          </p:nvPr>
        </p:nvGrpSpPr>
        <p:grpSpPr>
          <a:xfrm>
            <a:off x="5613400" y="759460"/>
            <a:ext cx="1270000" cy="635000"/>
            <a:chOff x="7683500" y="5842000"/>
            <a:chExt cx="1270000" cy="635000"/>
          </a:xfrm>
        </p:grpSpPr>
        <p:sp>
          <p:nvSpPr>
            <p:cNvPr id="8" name="CountdownShape">
              <a:extLst>
                <a:ext uri="{FF2B5EF4-FFF2-40B4-BE49-F238E27FC236}">
                  <a16:creationId xmlns:a16="http://schemas.microsoft.com/office/drawing/2014/main" id="{93638E2A-D8AE-4DA7-8C03-46B0D71A3A21}"/>
                </a:ext>
              </a:extLst>
            </p:cNvPr>
            <p:cNvSpPr/>
            <p:nvPr/>
          </p:nvSpPr>
          <p:spPr>
            <a:xfrm>
              <a:off x="7683500" y="5842000"/>
              <a:ext cx="1270000" cy="635000"/>
            </a:xfrm>
            <a:prstGeom prst="cube">
              <a:avLst/>
            </a:prstGeom>
            <a:solidFill>
              <a:srgbClr val="3333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a:ea typeface="+mn-ea"/>
                <a:cs typeface="+mn-cs"/>
              </a:endParaRPr>
            </a:p>
          </p:txBody>
        </p:sp>
        <p:sp>
          <p:nvSpPr>
            <p:cNvPr id="9" name="CountdownText">
              <a:extLst>
                <a:ext uri="{FF2B5EF4-FFF2-40B4-BE49-F238E27FC236}">
                  <a16:creationId xmlns:a16="http://schemas.microsoft.com/office/drawing/2014/main" id="{E6D108FD-26A5-47D9-821D-839F0AFFD21D}"/>
                </a:ext>
              </a:extLst>
            </p:cNvPr>
            <p:cNvSpPr txBox="1"/>
            <p:nvPr/>
          </p:nvSpPr>
          <p:spPr>
            <a:xfrm>
              <a:off x="7785100" y="6045200"/>
              <a:ext cx="889000" cy="381000"/>
            </a:xfrm>
            <a:prstGeom prst="rect">
              <a:avLst/>
            </a:prstGeom>
            <a:blipFill>
              <a:blip r:embed="rId9"/>
              <a:stretch>
                <a:fillRect/>
              </a:stretch>
            </a:blipFill>
            <a:ln>
              <a:solidFill>
                <a:srgbClr val="000000"/>
              </a:solidFill>
            </a:ln>
          </p:spPr>
          <p:txBody>
            <a:bodyPr vert="horz" rtlCol="0" anchor="ctr" anchorCtr="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srgbClr val="FF0000"/>
                </a:solidFill>
                <a:effectLst/>
                <a:uLnTx/>
                <a:uFillTx/>
                <a:latin typeface="Segoe UI" panose="020B0502040204020203" pitchFamily="34" charset="0"/>
                <a:ea typeface="+mn-ea"/>
                <a:cs typeface="+mn-cs"/>
              </a:endParaRPr>
            </a:p>
          </p:txBody>
        </p:sp>
        <p:cxnSp>
          <p:nvCxnSpPr>
            <p:cNvPr id="10" name="CountdownLine">
              <a:extLst>
                <a:ext uri="{FF2B5EF4-FFF2-40B4-BE49-F238E27FC236}">
                  <a16:creationId xmlns:a16="http://schemas.microsoft.com/office/drawing/2014/main" id="{59892421-B041-40DE-8D12-2EF278DC99A7}"/>
                </a:ext>
              </a:extLst>
            </p:cNvPr>
            <p:cNvCxnSpPr/>
            <p:nvPr/>
          </p:nvCxnSpPr>
          <p:spPr>
            <a:xfrm>
              <a:off x="8001000" y="5943600"/>
              <a:ext cx="508000" cy="0"/>
            </a:xfrm>
            <a:prstGeom prst="line">
              <a:avLst/>
            </a:prstGeom>
            <a:ln w="38100"/>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066713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nodeType="afterEffect">
                                  <p:stCondLst>
                                    <p:cond delay="0"/>
                                  </p:stCondLst>
                                  <p:childTnLst>
                                    <p:set>
                                      <p:cBhvr>
                                        <p:cTn id="17" dur="1" fill="hold">
                                          <p:stCondLst>
                                            <p:cond delay="0"/>
                                          </p:stCondLst>
                                        </p:cTn>
                                        <p:tgtEl>
                                          <p:spTgt spid="11"/>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5" grpId="1"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We </a:t>
            </a:r>
            <a:r>
              <a:rPr lang="en-US" u="sng" dirty="0"/>
              <a:t>can’t possibly process all the information available </a:t>
            </a:r>
            <a:r>
              <a:rPr lang="en-US" dirty="0"/>
              <a:t>even when we need to make important decisions or judgements</a:t>
            </a:r>
          </a:p>
          <a:p>
            <a:endParaRPr lang="en-US" dirty="0"/>
          </a:p>
          <a:p>
            <a:r>
              <a:rPr lang="en-US" dirty="0">
                <a:solidFill>
                  <a:srgbClr val="FF0000"/>
                </a:solidFill>
              </a:rPr>
              <a:t>Cognitive misers</a:t>
            </a:r>
            <a:r>
              <a:rPr lang="en-US" dirty="0"/>
              <a:t> (“my-</a:t>
            </a:r>
            <a:r>
              <a:rPr lang="en-US" dirty="0" err="1"/>
              <a:t>zers</a:t>
            </a:r>
            <a:r>
              <a:rPr lang="en-US" dirty="0"/>
              <a:t>”): we want to conserve cognitive energy</a:t>
            </a:r>
          </a:p>
          <a:p>
            <a:pPr lvl="1"/>
            <a:r>
              <a:rPr lang="en-US" dirty="0"/>
              <a:t>Effortful thinking spends cognitive energy (which is a limited resource)</a:t>
            </a:r>
          </a:p>
          <a:p>
            <a:pPr lvl="2"/>
            <a:r>
              <a:rPr lang="en-US" dirty="0"/>
              <a:t>Remember selective attention and multitasking?</a:t>
            </a:r>
          </a:p>
          <a:p>
            <a:pPr lvl="1"/>
            <a:r>
              <a:rPr lang="en-US" dirty="0"/>
              <a:t>Practical to not care much about having optimal thinking quality in most cases</a:t>
            </a:r>
          </a:p>
          <a:p>
            <a:endParaRPr lang="en-US" dirty="0"/>
          </a:p>
          <a:p>
            <a:r>
              <a:rPr lang="en-US" dirty="0"/>
              <a:t>How do we successfully save cognitive energy?</a:t>
            </a:r>
          </a:p>
          <a:p>
            <a:pPr lvl="1"/>
            <a:endParaRPr lang="en-US" dirty="0"/>
          </a:p>
          <a:p>
            <a:pPr lvl="1"/>
            <a:endParaRPr lang="en-US" dirty="0"/>
          </a:p>
          <a:p>
            <a:pPr marL="45720" indent="0">
              <a:buNone/>
            </a:pPr>
            <a:endParaRPr lang="en-US" dirty="0"/>
          </a:p>
          <a:p>
            <a:endParaRPr lang="en-US" dirty="0"/>
          </a:p>
          <a:p>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srgbClr val="064B64"/>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400" b="1" i="0" u="none" strike="noStrike" kern="1200" cap="none" spc="0" normalizeH="0" baseline="0" noProof="0" dirty="0">
              <a:ln>
                <a:noFill/>
              </a:ln>
              <a:solidFill>
                <a:srgbClr val="064B64"/>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Thinking</a:t>
            </a:r>
          </a:p>
        </p:txBody>
      </p:sp>
    </p:spTree>
    <p:extLst>
      <p:ext uri="{BB962C8B-B14F-4D97-AF65-F5344CB8AC3E}">
        <p14:creationId xmlns:p14="http://schemas.microsoft.com/office/powerpoint/2010/main" val="2159087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508000" y="1410241"/>
            <a:ext cx="5384800" cy="4407408"/>
          </a:xfrm>
        </p:spPr>
        <p:txBody>
          <a:bodyPr>
            <a:normAutofit fontScale="92500"/>
          </a:bodyPr>
          <a:lstStyle/>
          <a:p>
            <a:pPr marL="365760" lvl="1" indent="0">
              <a:buNone/>
            </a:pPr>
            <a:endParaRPr lang="en-US" dirty="0"/>
          </a:p>
          <a:p>
            <a:r>
              <a:rPr lang="en-US" dirty="0"/>
              <a:t>Type I processing: automatic, unconscious, &amp; effortless</a:t>
            </a:r>
          </a:p>
          <a:p>
            <a:pPr lvl="1"/>
            <a:r>
              <a:rPr lang="en-US" dirty="0"/>
              <a:t>Most of our thinking is Type I processing</a:t>
            </a:r>
          </a:p>
          <a:p>
            <a:pPr lvl="1"/>
            <a:r>
              <a:rPr lang="en-US" dirty="0"/>
              <a:t>Saves cognitive energy (allows us to be cognitive misers)</a:t>
            </a:r>
          </a:p>
          <a:p>
            <a:pPr lvl="1"/>
            <a:r>
              <a:rPr lang="en-US" dirty="0"/>
              <a:t>Difficult to notice faulty or undesired Type I processing and override it</a:t>
            </a:r>
          </a:p>
          <a:p>
            <a:pPr lvl="1"/>
            <a:r>
              <a:rPr lang="en-US" dirty="0"/>
              <a:t>Allows Multitasking</a:t>
            </a:r>
          </a:p>
          <a:p>
            <a:endParaRPr lang="en-US" dirty="0"/>
          </a:p>
          <a:p>
            <a:pPr marL="45720" indent="0">
              <a:buNone/>
            </a:pPr>
            <a:endParaRPr lang="en-US" dirty="0"/>
          </a:p>
          <a:p>
            <a:endParaRPr lang="en-US" dirty="0"/>
          </a:p>
          <a:p>
            <a:endParaRPr lang="en-US" dirty="0"/>
          </a:p>
        </p:txBody>
      </p:sp>
      <p:sp>
        <p:nvSpPr>
          <p:cNvPr id="5" name="Content Placeholder 4">
            <a:extLst>
              <a:ext uri="{FF2B5EF4-FFF2-40B4-BE49-F238E27FC236}">
                <a16:creationId xmlns:a16="http://schemas.microsoft.com/office/drawing/2014/main" id="{A63F1F1D-23A3-4BB5-A862-16C9F605EB5E}"/>
              </a:ext>
            </a:extLst>
          </p:cNvPr>
          <p:cNvSpPr>
            <a:spLocks noGrp="1"/>
          </p:cNvSpPr>
          <p:nvPr>
            <p:ph sz="half" idx="2"/>
          </p:nvPr>
        </p:nvSpPr>
        <p:spPr/>
        <p:txBody>
          <a:bodyPr>
            <a:normAutofit fontScale="92500"/>
          </a:bodyPr>
          <a:lstStyle/>
          <a:p>
            <a:r>
              <a:rPr lang="en-US" dirty="0"/>
              <a:t>Type II processing: controlled, conscious, &amp; effortful</a:t>
            </a:r>
          </a:p>
          <a:p>
            <a:pPr lvl="1"/>
            <a:r>
              <a:rPr lang="en-US" dirty="0"/>
              <a:t>Does </a:t>
            </a:r>
            <a:r>
              <a:rPr lang="en-US" u="sng" dirty="0"/>
              <a:t>not</a:t>
            </a:r>
            <a:r>
              <a:rPr lang="en-US" dirty="0"/>
              <a:t> allow multitasking</a:t>
            </a:r>
          </a:p>
          <a:p>
            <a:pPr lvl="1"/>
            <a:r>
              <a:rPr lang="en-US" dirty="0"/>
              <a:t>We mostly only use this when we think what we’re reasoning about is </a:t>
            </a:r>
            <a:r>
              <a:rPr lang="en-US" u="sng" dirty="0"/>
              <a:t>important and have the time</a:t>
            </a:r>
          </a:p>
          <a:p>
            <a:pPr lvl="1"/>
            <a:r>
              <a:rPr lang="en-US" dirty="0"/>
              <a:t>Drains cognitive energy (“mentally exhausted” like how you feel immediately after an exam)</a:t>
            </a:r>
          </a:p>
          <a:p>
            <a:pPr lvl="1"/>
            <a:r>
              <a:rPr lang="en-US" dirty="0"/>
              <a:t>Ideal when “good enough” is not satisfactory</a:t>
            </a:r>
          </a:p>
          <a:p>
            <a:endParaRPr lang="en-US" dirty="0"/>
          </a:p>
        </p:txBody>
      </p:sp>
      <p:sp>
        <p:nvSpPr>
          <p:cNvPr id="3" name="Slide Number Placeholder 2"/>
          <p:cNvSpPr>
            <a:spLocks noGrp="1"/>
          </p:cNvSpPr>
          <p:nvPr>
            <p:ph type="sldNum" sz="quarter" idx="12"/>
          </p:nvPr>
        </p:nvSpPr>
        <p:spPr>
          <a:xfrm>
            <a:off x="10979573" y="6355080"/>
            <a:ext cx="777288" cy="274320"/>
          </a:xfrm>
          <a:prstGeom prst="rect">
            <a:avLst/>
          </a:prstGeom>
          <a:ln w="19050">
            <a:noFill/>
          </a:ln>
        </p:spPr>
        <p:txBody>
          <a:bodyPr vert="horz" lIns="91440" tIns="45720" rIns="91440" bIns="45720" rtlCol="0" anchor="ctr"/>
          <a:lstStyle>
            <a:defPPr>
              <a:defRPr lang="en-US"/>
            </a:defPPr>
            <a:lvl1pPr marL="0" algn="ctr" defTabSz="914400" rtl="0" eaLnBrk="1" latinLnBrk="0" hangingPunct="1">
              <a:defRPr sz="11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100" b="0" i="0" u="none" strike="noStrike" kern="1200" cap="none" spc="0" normalizeH="0" baseline="0" noProof="0" smtClean="0">
                <a:ln>
                  <a:noFill/>
                </a:ln>
                <a:solidFill>
                  <a:srgbClr val="064B64"/>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100" b="0" i="0" u="none" strike="noStrike" kern="1200" cap="none" spc="0" normalizeH="0" baseline="0" noProof="0" dirty="0">
              <a:ln>
                <a:noFill/>
              </a:ln>
              <a:solidFill>
                <a:srgbClr val="064B64"/>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Type I Processing vs. Type II processing</a:t>
            </a:r>
          </a:p>
        </p:txBody>
      </p:sp>
    </p:spTree>
    <p:extLst>
      <p:ext uri="{BB962C8B-B14F-4D97-AF65-F5344CB8AC3E}">
        <p14:creationId xmlns:p14="http://schemas.microsoft.com/office/powerpoint/2010/main" val="3116659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16864" y="1378424"/>
            <a:ext cx="11097632" cy="5479576"/>
          </a:xfrm>
        </p:spPr>
        <p:txBody>
          <a:bodyPr>
            <a:normAutofit fontScale="92500" lnSpcReduction="20000"/>
          </a:bodyPr>
          <a:lstStyle/>
          <a:p>
            <a:pPr marL="365760" lvl="1" indent="0">
              <a:buNone/>
            </a:pPr>
            <a:endParaRPr lang="en-US" sz="2300" dirty="0"/>
          </a:p>
          <a:p>
            <a:r>
              <a:rPr lang="en-US" sz="2300" dirty="0">
                <a:solidFill>
                  <a:srgbClr val="FF0000"/>
                </a:solidFill>
              </a:rPr>
              <a:t>Type I processing</a:t>
            </a:r>
            <a:r>
              <a:rPr lang="en-US" sz="2300" dirty="0"/>
              <a:t> is generally a good thing and reaches a helpful/accurate conclusion</a:t>
            </a:r>
          </a:p>
          <a:p>
            <a:pPr lvl="1"/>
            <a:r>
              <a:rPr lang="en-US" sz="2000" dirty="0"/>
              <a:t>Part of the reason Type I produces decent quality conclusions is we can use simple </a:t>
            </a:r>
            <a:r>
              <a:rPr lang="en-US" sz="2000" dirty="0">
                <a:solidFill>
                  <a:srgbClr val="FF0000"/>
                </a:solidFill>
              </a:rPr>
              <a:t>reasoning rules </a:t>
            </a:r>
          </a:p>
          <a:p>
            <a:pPr lvl="1"/>
            <a:r>
              <a:rPr lang="en-US" sz="2300" dirty="0"/>
              <a:t>It also makes some </a:t>
            </a:r>
            <a:r>
              <a:rPr lang="en-US" sz="2300" b="1" u="sng" dirty="0"/>
              <a:t>errors that follow patters</a:t>
            </a:r>
          </a:p>
          <a:p>
            <a:pPr lvl="1"/>
            <a:endParaRPr lang="en-US" dirty="0"/>
          </a:p>
          <a:p>
            <a:r>
              <a:rPr lang="en-US" dirty="0">
                <a:solidFill>
                  <a:srgbClr val="FF0000"/>
                </a:solidFill>
              </a:rPr>
              <a:t>Heuristics</a:t>
            </a:r>
            <a:r>
              <a:rPr lang="en-US" dirty="0"/>
              <a:t>: Rules that serve as </a:t>
            </a:r>
            <a:r>
              <a:rPr lang="en-US" dirty="0">
                <a:solidFill>
                  <a:srgbClr val="FF0000"/>
                </a:solidFill>
              </a:rPr>
              <a:t>mental shortcuts </a:t>
            </a:r>
            <a:r>
              <a:rPr lang="en-US" dirty="0"/>
              <a:t>to make decisions &amp; judgments</a:t>
            </a:r>
          </a:p>
          <a:p>
            <a:pPr lvl="1"/>
            <a:r>
              <a:rPr lang="en-US" sz="1900" dirty="0"/>
              <a:t>Specific examples: Price = Quality; Scarcity = Value; Confidence = Competence</a:t>
            </a:r>
          </a:p>
          <a:p>
            <a:pPr lvl="1"/>
            <a:endParaRPr lang="en-US" dirty="0"/>
          </a:p>
          <a:p>
            <a:r>
              <a:rPr lang="en-US" dirty="0"/>
              <a:t>Heuristics are helpful more often than not (sometimes Type II processing would be better)</a:t>
            </a:r>
          </a:p>
          <a:p>
            <a:pPr lvl="1"/>
            <a:endParaRPr lang="en-US" dirty="0"/>
          </a:p>
          <a:p>
            <a:r>
              <a:rPr lang="en-US" dirty="0"/>
              <a:t>Even if accurate/reasonable less often than Type II; Type I major benefit of conserve cognitive energy </a:t>
            </a:r>
          </a:p>
          <a:p>
            <a:pPr lvl="1"/>
            <a:r>
              <a:rPr lang="en-US" u="sng" dirty="0"/>
              <a:t>Tradeoff</a:t>
            </a:r>
            <a:r>
              <a:rPr lang="en-US" dirty="0"/>
              <a:t> is often worth it</a:t>
            </a:r>
          </a:p>
          <a:p>
            <a:endParaRPr lang="en-US" dirty="0"/>
          </a:p>
        </p:txBody>
      </p:sp>
      <p:sp>
        <p:nvSpPr>
          <p:cNvPr id="3" name="Slide Number Placeholder 2"/>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2A6CD65-B223-9C41-8CEC-A55C726DCCB3}" type="slidenum">
              <a:rPr kumimoji="0" lang="en-US" sz="1400" b="1" i="0" u="none" strike="noStrike" kern="1200" cap="none" spc="0" normalizeH="0" baseline="0" noProof="0" smtClean="0">
                <a:ln>
                  <a:noFill/>
                </a:ln>
                <a:solidFill>
                  <a:srgbClr val="064B64"/>
                </a:solidFill>
                <a:effectLst/>
                <a:uLnTx/>
                <a:uFillTx/>
                <a:latin typeface="Tw Cen M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1400" b="1" i="0" u="none" strike="noStrike" kern="1200" cap="none" spc="0" normalizeH="0" baseline="0" noProof="0" dirty="0">
              <a:ln>
                <a:noFill/>
              </a:ln>
              <a:solidFill>
                <a:srgbClr val="064B64"/>
              </a:solidFill>
              <a:effectLst/>
              <a:uLnTx/>
              <a:uFillTx/>
              <a:latin typeface="Tw Cen MT"/>
              <a:ea typeface="+mn-ea"/>
              <a:cs typeface="+mn-cs"/>
            </a:endParaRPr>
          </a:p>
        </p:txBody>
      </p:sp>
      <p:sp>
        <p:nvSpPr>
          <p:cNvPr id="4" name="Title 3"/>
          <p:cNvSpPr>
            <a:spLocks noGrp="1"/>
          </p:cNvSpPr>
          <p:nvPr>
            <p:ph type="title"/>
          </p:nvPr>
        </p:nvSpPr>
        <p:spPr/>
        <p:txBody>
          <a:bodyPr/>
          <a:lstStyle/>
          <a:p>
            <a:r>
              <a:rPr lang="en-US" dirty="0"/>
              <a:t>Type I processing</a:t>
            </a:r>
          </a:p>
        </p:txBody>
      </p:sp>
    </p:spTree>
    <p:extLst>
      <p:ext uri="{BB962C8B-B14F-4D97-AF65-F5344CB8AC3E}">
        <p14:creationId xmlns:p14="http://schemas.microsoft.com/office/powerpoint/2010/main" val="3880428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4815c81b-5f3a-4280-b4ff-48c1d490a91b"/>
  <p:tag name="TPVERSION" val="8"/>
  <p:tag name="TPFULLVERSION" val="9.0.5.7"/>
  <p:tag name="PPTVERSION" val="16"/>
  <p:tag name="TPOS" val="2"/>
  <p:tag name="TPLASTSAVEVERSION" val="6.4 PC"/>
</p:tagLst>
</file>

<file path=ppt/tags/tag10.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11.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2.xml><?xml version="1.0" encoding="utf-8"?>
<p:tagLst xmlns:a="http://schemas.openxmlformats.org/drawingml/2006/main" xmlns:r="http://schemas.openxmlformats.org/officeDocument/2006/relationships" xmlns:p="http://schemas.openxmlformats.org/presentationml/2006/main">
  <p:tag name="TYPE" val="MultiChoiceSlide"/>
  <p:tag name="AUTOOPENPOLL" val="True"/>
  <p:tag name="AUTOFORMATCHART" val="True"/>
  <p:tag name="RESULTS" val="{&quot;Title&quot;:&quot;Imagine Brady is an excellent flight attendant and is promoted to be a pilot. Employees were not informed that excellence as a flight attendant was the criterion for being promoted to piolet and had guessed different criteria. Based on what we know of employee evaluation research and organizational justice, which of the following is NOT a concern we should have with this decisions?&quot;,&quot;Responders&quot;:13,&quot;Participants&quot;:13,&quot;Responses&quot;:13,&quot;IsCaseSensitive&quot;:false,&quot;TotalCorrect&quot;:2,&quot;Mean&quot;:2.4615384615384617,&quot;Median&quot;:2.0,&quot;StandardDeviation&quot;:1.0088366960464616,&quot;Variance&quot;:1.0177514792899409,&quot;PageSize&quot;:0,&quot;Offset&quot;:0,&quot;CorrectValues&quot;:&quot;&quot;,&quot;Results&quot;:[{&quot;Count&quot;:2.0,&quot;PointResponses&quot;:null,&quot;Name&quot;:&quot;This decision demonstrates low interactional justice&quot;,&quot;Bullet&quot;:&quot;A&quot;,&quot;SecondaryName&quot;:&quot;&quot;,&quot;ValueType&quot;:1,&quot;Key&quot;:&quot;This decision demonstrates low interactional justice1&quot;},{&quot;Count&quot;:6.0,&quot;PointResponses&quot;:null,&quot;Name&quot;:&quot;This decision demonstrates low procedural justice&quot;,&quot;Bullet&quot;:&quot;B&quot;,&quot;SecondaryName&quot;:&quot;&quot;,&quot;ValueType&quot;:-1,&quot;Key&quot;:&quot;This decision demonstrates low procedural justice2&quot;},{&quot;Count&quot;:2.0,&quot;PointResponses&quot;:null,&quot;Name&quot;:&quot;Brady may have been promoted to his level of incompetence (The Peter Principle)&quot;,&quot;Bullet&quot;:&quot;C&quot;,&quot;SecondaryName&quot;:&quot;&quot;,&quot;ValueType&quot;:-1,&quot;Key&quot;:&quot;Brady may have been promoted to his level of incompetence (The Peter Principle)3&quot;},{&quot;Count&quot;:3.0,&quot;PointResponses&quot;:null,&quot;Name&quot;:&quot;Brady is unlikely to have the SKIPs necessary for being a pilot&quot;,&quot;Bullet&quot;:&quot;D&quot;,&quot;SecondaryName&quot;:&quot;&quot;,&quot;ValueType&quot;:-1,&quot;Key&quot;:&quot;Brady is unlikely to have the SKIPs necessary for being a pilot4&quot;}]}"/>
  <p:tag name="HASRESULTS" val="True"/>
  <p:tag name="LIVECHARTING" val="False"/>
  <p:tag name="TPQUESTIONXML" val="﻿&lt;?xml version=&quot;1.0&quot; encoding=&quot;utf-8&quot;?&gt;&#10;&lt;questionlist&gt;&#10;    &lt;properties&gt;&#10;        &lt;guid&gt;A5D488DEBE064F3C8334505330870594&lt;/guid&gt;&#10;        &lt;description /&gt;&#10;        &lt;date&gt;3/13/2020 10:26:01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DF911B577E854A2484DE8EA2C02DFD8C&lt;/guid&gt;&#10;            &lt;repollguid&gt;46C50805A55E48C29C6281FA5BEC863E&lt;/repollguid&gt;&#10;            &lt;sourceid&gt;B1F735BE809C431A9DEB02DAC9B67565&lt;/sourceid&gt;&#10;            &lt;narrativeguid&gt;00000000000000000000000000000000&lt;/narrativeguid&gt;&#10;            &lt;questiontext&gt;Imagine Brady is an excellent flight attendant and is promoted to be a pilot. Employees were not informed that excellence as a flight attendant was the criterion for being promoted to piolet and had guessed different criteria. Based on what we know of employee evaluation research and organizational justice, which of the following is NOT a concern we should have with this decisions?&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22&lt;/incorrectvalue&gt;&#10;            &lt;responselimit&gt;1&lt;/responselimit&gt;&#10;            &lt;bulletstyle&gt;2&lt;/bulletstyle&gt;&#10;            &lt;correctanswerindicator&gt;True&lt;/correctanswerindicator&gt;&#10;            &lt;answers&gt;&#10;                &lt;answer&gt;&#10;                    &lt;guid&gt;12479922F8634CBB8B05DB775515E0BB&lt;/guid&gt;&#10;                    &lt;answertext&gt;This decision demonstrates low interactional justice&lt;/answertext&gt;&#10;                    &lt;valuetype&gt;1&lt;/valuetype&gt;&#10;                &lt;/answer&gt;&#10;                &lt;answer&gt;&#10;                    &lt;guid&gt;B618E2CB35AB429A8132EF2040288C13&lt;/guid&gt;&#10;                    &lt;answertext&gt;This decision demonstrates low procedural justice&lt;/answertext&gt;&#10;                    &lt;valuetype&gt;-1&lt;/valuetype&gt;&#10;                &lt;/answer&gt;&#10;                &lt;answer&gt;&#10;                    &lt;guid&gt;E2CB35878B884002985857417A32CC1D&lt;/guid&gt;&#10;                    &lt;answertext&gt;Brady may have been promoted to his level of incompetence (The Peter Principle)&lt;/answertext&gt;&#10;                    &lt;valuetype&gt;-1&lt;/valuetype&gt;&#10;                &lt;/answer&gt;&#10;                &lt;answer&gt;&#10;                    &lt;guid&gt;9E824BD6B6DC4261B605F32B8AD46CB1&lt;/guid&gt;&#10;                    &lt;answertext&gt;Brady is unlikely to have the SKIPs necessary for being a pilot&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Lst>
</file>

<file path=ppt/tags/tag3.xml><?xml version="1.0" encoding="utf-8"?>
<p:tagLst xmlns:a="http://schemas.openxmlformats.org/drawingml/2006/main" xmlns:r="http://schemas.openxmlformats.org/officeDocument/2006/relationships" xmlns:p="http://schemas.openxmlformats.org/presentationml/2006/main">
  <p:tag name="TYPE" val="0"/>
  <p:tag name="COLORTYPE" val="SCHEME"/>
  <p:tag name="DEFINEDCOLORS" val="3,6,10,45,32,50,13,4,9,55,1"/>
  <p:tag name="LABELFORMAT" val="1"/>
  <p:tag name="NUMBERFORMAT" val="0"/>
</p:tagLst>
</file>

<file path=ppt/tags/tag4.xml><?xml version="1.0" encoding="utf-8"?>
<p:tagLst xmlns:a="http://schemas.openxmlformats.org/drawingml/2006/main" xmlns:r="http://schemas.openxmlformats.org/officeDocument/2006/relationships" xmlns:p="http://schemas.openxmlformats.org/presentationml/2006/main">
  <p:tag name="ZEROBASED" val="False"/>
</p:tagLst>
</file>

<file path=ppt/tags/tag5.xml><?xml version="1.0" encoding="utf-8"?>
<p:tagLst xmlns:a="http://schemas.openxmlformats.org/drawingml/2006/main" xmlns:r="http://schemas.openxmlformats.org/officeDocument/2006/relationships" xmlns:p="http://schemas.openxmlformats.org/presentationml/2006/main">
  <p:tag name="TYPE" val="2"/>
  <p:tag name="TPCOUNTDOWNSECONDS" val="10"/>
</p:tagLst>
</file>

<file path=ppt/tags/tag6.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7.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True"/>
  <p:tag name="RESULTS" val="{&quot;Title&quot;:&quot;Which of the following is an example of pluralistic ignorance?&quot;,&quot;Responders&quot;:12,&quot;Participants&quot;:13,&quot;Responses&quot;:12,&quot;IsCaseSensitive&quot;:false,&quot;TotalCorrect&quot;:6,&quot;Mean&quot;:2.0833333333333335,&quot;Median&quot;:2.5,&quot;StandardDeviation&quot;:0.95379359518829976,&quot;Variance&quot;:0.90972222222222221,&quot;PageSize&quot;:0,&quot;Offset&quot;:0,&quot;CorrectValues&quot;:&quot;&quot;,&quot;Results&quot;:[{&quot;Count&quot;:5.0,&quot;PointResponses&quot;:null,&quot;Name&quot;:&quot;Zach thinks that other people think it’s inappropriate to call people rather than text them, so he goes along with this behavior despite his preferences to the contrary&quot;,&quot;Bullet&quot;:&quot;A&quot;,&quot;SecondaryName&quot;:&quot;&quot;,&quot;ValueType&quot;:-1,&quot;Key&quot;:&quot;Zach thinks that other people think it’s inappropriate to call people rather than text them, so he goes along with this behavior despite his preferences to the contrary1&quot;},{&quot;Count&quot;:1.0,&quot;PointResponses&quot;:null,&quot;Name&quot;:&quot;Jasmine likes to drive in a relaxed position with her left foot out the window. But she can’t even guess how others feel about this behavior, so she does not do it.&quot;,&quot;Bullet&quot;:&quot;B&quot;,&quot;SecondaryName&quot;:&quot;&quot;,&quot;ValueType&quot;:-1,&quot;Key&quot;:&quot;Jasmine likes to drive in a relaxed position with her left foot out the window. But she can’t even guess how others feel about this behavior, so she does not do it.2&quot;},{&quot;Count&quot;:6.0,&quot;PointResponses&quot;:null,&quot;Name&quot;:&quot;Tim is sometimes confused in class because she doesn’t see anyone else asking questions, she assumes the rest of the class is having not difficulty understanding the concept.&quot;,&quot;Bullet&quot;:&quot;C&quot;,&quot;SecondaryName&quot;:&quot;&quot;,&quot;ValueType&quot;:1,&quot;Key&quot;:&quot;Tim is sometimes confused in class because she doesn’t see anyone else asking questions, she assumes the rest of the class is having not difficulty understanding the concept.3&quot;}]}"/>
  <p:tag name="HASRESULTS" val="True"/>
  <p:tag name="TPQUESTIONXML" val="﻿&lt;?xml version=&quot;1.0&quot; encoding=&quot;utf-8&quot;?&gt;&#10;&lt;questionlist&gt;&#10;    &lt;properties&gt;&#10;        &lt;guid&gt;E23DF868CE2346F6A7233B62161E1467&lt;/guid&gt;&#10;        &lt;description /&gt;&#10;        &lt;date&gt;3/25/2019 9:15:49 A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F1221AE4B97D4B4AB46F86F709F01367&lt;/guid&gt;&#10;            &lt;repollguid&gt;B9A693EFFFC94B7ABA36719829775988&lt;/repollguid&gt;&#10;            &lt;sourceid&gt;E734E7B48A934418935737FAFC4FB8B4&lt;/sourceid&gt;&#10;            &lt;narrativeguid&gt;00000000000000000000000000000000&lt;/narrativeguid&gt;&#10;            &lt;questiontext&gt;Which of the following is an example of pluralistic ignorance?&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D6018203F54D4ED6A711933CCE88D1E8&lt;/guid&gt;&#10;                    &lt;answertext&gt;Zach thinks that other people think it’s inappropriate to call people rather than text them, so he goes along with this behavior despite his preferences to the contrary&lt;/answertext&gt;&#10;                    &lt;valuetype&gt;-1&lt;/valuetype&gt;&#10;                &lt;/answer&gt;&#10;                &lt;answer&gt;&#10;                    &lt;guid&gt;6FB10800D56A4E7799F3820E7ECF8B9E&lt;/guid&gt;&#10;                    &lt;answertext&gt;Jasmine likes to drive in a relaxed position with her left foot out the window. But she can’t even guess how others feel about this behavior, so she does not do it.&lt;/answertext&gt;&#10;                    &lt;valuetype&gt;-1&lt;/valuetype&gt;&#10;                &lt;/answer&gt;&#10;                &lt;answer&gt;&#10;                    &lt;guid&gt;F893698DEC9844FEA2181F129F4DEB50&lt;/guid&gt;&#10;                    &lt;answertext&gt;Tim is sometimes confused in class because she doesn’t see anyone else asking questions, she assumes the rest of the class is having not difficulty understanding the concept.&lt;/answertext&gt;&#10;                    &lt;valuetype&gt;1&lt;/valuetype&gt;&#10;                &lt;/answer&gt;&#10;            &lt;/answers&gt;&#10;            &lt;metadata&gt;&#10;                &lt;entry&gt;&#10;                    &lt;key&gt;AUTOFORMATCHART&lt;/key&gt;&#10;                    &lt;value&gt;True&lt;/value&gt;&#10;                &lt;/entry&gt;&#10;                &lt;entry&gt;&#10;                    &lt;key&gt;AUTOOPENPOLL&lt;/key&gt;&#10;                    &lt;value&gt;True&lt;/value&gt;&#10;                &lt;/entry&gt;&#10;                &lt;entry&gt;&#10;                    &lt;key&gt;LIVECHARTING&lt;/key&gt;&#10;                    &lt;value&gt;False&lt;/value&gt;&#10;                &lt;/entry&gt;&#10;            &lt;/metadata&gt;&#10;        &lt;/multichoice&gt;&#10;    &lt;/questions&gt;&#10;&lt;/questionlist&gt;"/>
</p:tagLst>
</file>

<file path=ppt/tags/tag8.xml><?xml version="1.0" encoding="utf-8"?>
<p:tagLst xmlns:a="http://schemas.openxmlformats.org/drawingml/2006/main" xmlns:r="http://schemas.openxmlformats.org/officeDocument/2006/relationships" xmlns:p="http://schemas.openxmlformats.org/presentationml/2006/main">
  <p:tag name="TYPE" val="0"/>
  <p:tag name="CHARTFORMAT" val="UEsDBBQABgAIAAAAIQDvhfRvbQUAAK0RAAAPAAAAY2hhcnQvY2hhcnQueG1s3Fhtb9s2EP4+YP/B0HfHliy/ok7h2M02zGmCJm23faMpSuZMkRpJOXaH/fcdXyTLbpAWdQoMy5dQx+Pp7rmHd2e9er3LWWtLpKKCT4Pwohu0CMcioTybBu8frtujoKU04gligpNpsCcqeH354w+v8ASvkdT3BcKkBUa4muBpsNa6mHQ6Cq9JjtSFKAiHvVTIHGl4lFknkegRjOesE3W7g441EngD6BsM5Ijy6rz8mvMiTSkmC4HLnHDtvJCEIQ0IqDUtVHAJwSVIk3DcjVtbxKZBN+gYIUM8cwLC2+/vnVCKkickmQvJAcaGfo4nM6aJ5GBqLriGt/k4869CKkdyUxZtLPICnFtRRvXeugsOgu35WkAcrXfkr5JKoqYBDuMKCFh+BkVOsRRKpPoCLHYcClU2jNlhZ9SJfD4g2DCeKL1nxAUUdiMTbad+r3XhGjG2QnhjsGko16qHfXPwFAxzCjN5g4rbrTyfQqssnAZMh0FL72CVbGC1yiIji4wMVskGVghjyARo+EUlgX0nqXV6laRX6QCqTgeQdot+JelXkkElGQStNaN8A5kw/4JWKtjPTlCtHIPsHTBooFKLB6oZWRBGNEk89k5rS8ljb2HUpNC/NXhmBb8fC2Y8m+2ORAWQsyBY061P6cCSuoMnB8MpE0KaN+g1xRtOVJPOoFnvK5qQj5D8Z3SbKoYjX1BvqhRM6JkkyFhnaC9KbVY54iViy/p5dyMSHwpJMuJA2j8l9ECMLnrHf9Gbds8fc1ANL8JBNx73RtHQLuI3bctlPHn0WF6Mx+Gg8Td059fV9qg7Gg/7URjGPVM9eu4qnDoPUB7iWiHZW8xNLTVRwtOCSmcOC+bMZ1BjCiiaXsxKBWWFJG5zi+R+Lpioak/oxIrYTNLkmAZCJsSb90VN78x7lZbvSGquOGTfSiiHtqB/Sd+SDMpPxRp/KFmumLLnirvz7+7lKzTh4poydm4jgADQhPFzzRwcMogYi0ZC0hQu0FJVZfyb25WDWQF0FsK1eFySjPDkV7L3RPI5hJ0PCPqz6UFVXkE2R/otyj35fUYUyO+JfFJ+R6SpeZ/ZvipXK0bu6afPTS0JAqIsKRSBo2NkZwAwbsOqVUo6Df6evxn0e8NZ2F4MruftOB302+PFOGwPoyiex+O4P7q6+ufQmqBknowJX2hNYbMt9f3VAQxx2J+YsJ/2FYgMLlpCV06DqCYuRjaKJu+9CNA28fEyr2+EFcFpf6lqI+7tX0xdI0XfNXXN+DJUfKSJ9pUp7Nc+oMJnG++hGUGSHdfQ7hffb6IwisM4iv2J042BK2rQreoTVhNeflzKAM6ZrSQHxRPTCiNwITNoC0mBoXYIc3zLKb9BO+Obwf2gmNjWeMRJtLsTnqUrFwzk7jrX0HDN3DmHPjENfiIwniEG06wo4TYAszckqW9Vjv4U8gGa3g0MXc44tB1nDDw53eMwC7tNDWegFtYOcODag3B75oKfPde8TEFrPU6DQQ9I8FRlMwD7WmRGRFVNDi5bdb7tXlUOzKjyB5E+UvPkUPNViq3YjGXcybD2HAPpbZoq4itR2PUU4+KmZJoutwygbKQWHKtJBFfwaTbV/jVI8gyboBdT71dF28bB59nl2/ET7IKfTd+ZVzXj/h+sqsvLM6yyW1dEPxLiM7ZyD+Z6ATc8JWDVnBjN+gNVt5z5ZuopmVBVXMEvuI2a+WKhCsT9TYUusgDuqVuYeaDsnHCwGs5eDPr/1LDztbVB716onK1Esq9NnTNEwWCm9L39leq+QJxnrHiJsdEWUjRJSPoOYlSfoMWMXJ2DOdJvwqh3hyQyCuaTwjSoPycYHcttA7ZdHL6yXP4LAAD//wMAUEsDBBQABgAIAAAAIQC/uqyqxgYAADYbAAAWAAAAY2hhcnQvbWVkaWEvaW1hZ2UxLmJtcOyY2VNTVxzH6T/Q58700bpUpU0IQh+qD636UHcWK0slcQPZusBYBWULYYtEBBsFTSAJssomEAjUhJhAQCABBGVRAqKyCQi4UO1M+733AnNluAxXsdMHfkPOnJz8zu/3+X3POfdy73d7HD63Ic0B7QZ8OLOfT2w+Q48y46c2NsRnzv5ZtVUF/q8KPCetjTS1Wp2dnX3lypX4+Hh0PjYyMvf39yOz0Wikp0Z2MMAwCIMD3DCIzkohzaemUqBYxKcMefEV46Cq1JsL9b2NvW/Hxsaqq6v1en1VVVVfXx8wAAN/gLFCYlIbociK3ymZCj74oKWnOHJQE2etzVl3TGsXPmUX8WKbtyolJaWgoECpVBYVFVEyIgiwl8OD0uYXmko9X7LG0GZq6Z2YmLBYLE2kLQh4SxVr+eNHq5KvSziw7ugtimfrCQV4bty4oVKpoqOjL5NWXl5uMBgWTF/0K3ji4uLgjEImRp4OmHJR79M7+U6hldywKW749Pd+WTKZDPVSuwIyQn8YUshFJ1ukh3oVXvrzTmsFGm7YJDdi+tvjiuTkZIpHp9MtmnTpQZDExsYCaWL0qTbhAOptTDm4/aQC9QJpu3/OPE9ISAhVb1ZWFngKLp0mefi3E53W8ivswqcJnmMZSUlJ4MnMzEQVS6dm+hVVX79+XZqcWCMmeBqSXXf6qUieyR0BOXK5nNIHYtIjVCtjLdJD8Cd4vNTkek1/41MskUjAA2bsH7o/275Bp4HyiF+f7OpwLI+oN4zgmdenp6eHHrNKGWOWEvvHkOj8xeFSav84+hQnJiaCBwWWlJTQ/dn2rfeajRJnq1JgSnJxOF5A8IRPzfNgpRbwQJ9mcj8bEp3WeBYTPJEvHb2LKB7oU1paypaB7t/f2Vwrce5TETyOJ4rsIgh9dgbO6rMYT8wsj8R5jQf4J+0iXzl4z+qDc1pWVkaPz7b/qMtce8G5Tymou+CCsLiYgGeX/zVq/4Cnu7ubHhPr1XTpIPQ0XnDmHcmxC5vkRb7a4l0iFovz8/M/nOdxt6UuyQX61BI8N0me57sDZOApLCxchEdB8fBRBU+QzT03wYsCz01cx8CTk5OTkZFB52fbB0/DRddZfXxKeZEvuWETewIIfRbl0Shimi8R+xl68viZJM9rjq8OV4+8vLzc3FwcebYMdP8nPRZceaA/6nU8WU7wnBsHT3p6OnikUumC9arMmOWpv+jCE2RR+nB8a6APeKAPjhg9Ptt+e50aPFgvnLL1R7UQn3tubAmeinSRmTxfpiRXHv864HnCGfAIhcK0tLTU1FTcMtgy0P3vmWZ5cH3D/ZEX9Zp7dmxvoIxJH3W6iDpf2HU8vsoO+0c4s9H3jlarxRQYOvT4bPud9RXYD9AHPOuP63lRM5zQUfAkJCTgFoDbXFdXFz2mWh5N+eP6wPNSkus1s9Gvke7zIf3uhkpSf0HNeacNJwz2ED901EdSZ7VazWYz2gXBG8rT4U+cR4kzz0tBrdcmf/MCt/f+aiqVkfGP6MQHNviY7IV/gccj5p17Fj14Q7kcynTJD+P6wPGUY7NhyqYAy6PBcbrbe/fvqNNxf0S9uKt+4VWx0c/8pW+ju4jx/xacR01qUEGsJ9ptgWXYbARPYOujoefvzUCf2FSR0XrZDTzahP1Gg7H+/jP80R2W6G/1L+GGjtpHvwHPwNDkEp7L/8msUdxNdbOqBLfi9+PeuvyJ8KTxtA0MrwxPSxV43MFTHbevt6OJFY+HqJZ7dnSL6M2mn+8ODE+xmsvk3FatJHiUAk3svgeseYwUz+ZfOgaGp5lSsBrXZ8d3pHmApzJmb087u8uIe7SBEzK8RfR286/3B0ZWhseYm3Dvmkevkq+O3oP/pVnV4i4yUjy2v3XWtbJ71GJKVJsr7pT99FBB8IyPsOPxIHiGHGL+tg16YLr7mCkFq3FT/vlOmSd4yoW7x0eesJrrLqzhnCF5gsHDbi5TIvB0kfqURu0eG2YX012ow3o5iN5+FfzQ1M5OWyaeystB968R+tyM3MWWxy1KyzkzOMczyJSC1XhVajC1XsURu54NsdsDbpF/fn36Cbl/uus7hljlZXLWXj3VJfPEeS8K/2GULU9EtW3wQ/uoF7ZBPab2ldFHJzulFTvpxE6q0zuYmJnGC24PXCzs/v1qK9rHo6+Y3NiOT48P4Y/trFX//0YBvMb5wETUWzW0eGkDI98MEQ3e3sDwvEwZHnxgeGJaOh0c8OyGFnMRbflhqYmYu8AwThkFMIdTRtIZllM+GOCM6fOR50JKmWJSIpB6EA0l0dKFr/66qsDHUOBfAAAA//8DAFBLAwQUAAAACABSf0pGhI+kftcCAAAhDgAAHgAAAGNoYXJ0L3RoZW1lL3RoZW1lT3ZlcnJpZGUxLnhtbO1X3WoUMRS+VvAdwtzbWWsVKd2W7vZP+0u7LfTy7Gx2J938DEmmde6kvRQEsYo3gndeiFpowZv6NKsVrdBXMLO1NanNUBZBhGVhmZzzfSfnJCf5yMjYQ0bRJpaKCF4Obg2UAoR5JBqEt8rBam3q5r0AKQ28AVRwXA4yrIKx0RvXR2BYx5jhRcOVpIGRicPVMJSDWOtkOAxVZNygBkSCufE1hWSgzVC2woaELROf0XCwVLobMiA8MCGvmZgRlSs5ESMOzEy32GySCJ96Q8v9C94UXPvwuZ/BhpBTBpQbuhYKmnCkswQ3ITKEKlBSlwTNkVasA5QAF8qYS4OlqdJt85//hrpfQ0F4HgWDFcKyR+pP+1meSEWSJLocPDCTBBbu5PDdyeE+Ojnc62wfdLY/dnZ2OtsffOwZ4C2bffzm6Y9Xj9D3/dfHu88LSMomfXn/+POnZwVobaOPXux9Pdg7evnk29tdH2dcQt3m1AjDCi3gLbQsGHDvVLgue6DVYiA2bZy3FHDIiT7KpI4dykIGFHzgCnYXeU0S3vCip9MNp4iVWKaa+NCzMXPQ80LQipD+YmfN1M4apbxVkItMbfAywKY3leqFtphME3OWCHjxMXZSX6KmU6CFOdYo94k2xj7uOiHEKZtEUijR1GidoAoQ/4LVSF1fzpwhzGxiBgVtAg5zDVUE9U40gTddOJiFpt7gmDorPQ2pBuavAhi14XOgY2/iK5mMnI1RWppkMBVosoGV8hIXZeaUMGuut4JumacZc+FSk7YHnucshA2fEO1qDCzx10F4bBPuq7bpdkBLQvtzEvbZOx2bTQNe3CVrBOsebpJVc+9f3ly5J5Xec4aFe+Yz2gR8Ns1IaGnPuRgRfjUxuiBDd/oy1LMMjUsC9Kri0wVfVXKqQjbI/6k4E5DyJczjvuD0BacvOH9LcLq3xz+QGUtVjOGU7z6SmC54U/12G4MZu8+60Z9QSwMEFAAGAAgAAAAhAPzwneC+AAAAMQEAABoAAABjaGFydC9fcmVscy9jaGFydC54bWwucmVsc4SPwQrCMBBE74L/EPZu03oQkSa9iNCTIPoBIdm2wTYJSRT79y6eLAged4d5M1M3r2lkT4zJeiegKkpg6LQ31vUCbtfTZg8sZeWMGr1DATMmaOR6VV9wVJlMabAhMaK4JGDIORw4T3rASaXCB3SkdD5OKtMZex6Uvqse+bYsdzx+M0AumKw1AmJrKmDXOVDyf7bvOqvx6PVjQpd/RPBMvfBMc6M1SGAVe8wCPu+lWBVUHLis+WKofAMAAP//AwBQSwMEFAAGAAgAAAAhAITsoQcTAQAAVAIAABMAAABbQ29udGVudF9UeXBlc10ueG1spJLNTsMwDMfvSLxDlCtq0nFACK3dgY8jcBgPYFK3jciXkmxsb4/brhKbNi5crMT23/7FznK1s4ZtMSbtXcUXouQMnfKNdl3FP9YvxT1nKYNrwHiHFd9j4qv6+mq53gdMjNQuVbzPOTxImVSPFpLwAR1FWh8tZLrGTgZQX9ChvC3LO6m8y+hykYcavF4+YQsbk9nzjtwTyacNnD1OeUOrims76Ae/PKuIaNKJBEIwWkGmt8mta064igOTIOWYk3od0g2BX+gwRI6Zfjc46N5omFE3yN4h5lewRC5VT+fJir+LnKH0basVNl5tLM1MNBG+aTnWiLHqjHu5baadoBztnLT4N8VRuZlBjn+i/gEAAP//AwBQSwMEFAAGAAgAAAAhABmqkvPRAAAAswEAAAsAAABfcmVscy8ucmVsc6yQy4oCMRBF9wP+Q6i9Xd0uRAbTbkRwK/oBNUl1d7DzIImif2+c2UyLMJtZFpc693DXm5sdxZVjMt5JaKoaBDvltXG9hNNxN1+BSJmcptE7lnDnBJt29rE+8Ei5PKXBhCQKxSUJQ87hEzGpgS2lygd2Jel8tJTLGXsMpM7UMy7qeonxNwPaCVPstYS41wsQx3sozX+zfdcZxVuvLpZdflOBxpbuAqTYc5agBooZLWtDP1FTfdkA+N6k+U+Tqeur0rdYVaZ7uuBk6vYBAAD//wMAUEsBAi0AFAAGAAgAAAAhAO+F9G9tBQAArREAAA8AAAAAAAAAAAAAAAAAAAAAAGNoYXJ0L2NoYXJ0LnhtbFBLAQItABQABgAIAAAAIQC/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
  <p:tag name="COLORTYPE" val="SCHEME"/>
  <p:tag name="DEFINEDCOLORS" val="3,6,10,45,32,50,13,4,9,55,1"/>
  <p:tag name="LABELFORMAT" val="1"/>
  <p:tag name="NUMBERFORMAT" val="0"/>
</p:tagLst>
</file>

<file path=ppt/tags/tag9.xml><?xml version="1.0" encoding="utf-8"?>
<p:tagLst xmlns:a="http://schemas.openxmlformats.org/drawingml/2006/main" xmlns:r="http://schemas.openxmlformats.org/officeDocument/2006/relationships" xmlns:p="http://schemas.openxmlformats.org/presentationml/2006/main">
  <p:tag name="ZEROBASED" val="False"/>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2_Comet">
  <a:themeElements>
    <a:clrScheme name="Comet 1">
      <a:dk1>
        <a:srgbClr val="000080"/>
      </a:dk1>
      <a:lt1>
        <a:srgbClr val="FFFFFF"/>
      </a:lt1>
      <a:dk2>
        <a:srgbClr val="000000"/>
      </a:dk2>
      <a:lt2>
        <a:srgbClr val="FFCC66"/>
      </a:lt2>
      <a:accent1>
        <a:srgbClr val="3366FF"/>
      </a:accent1>
      <a:accent2>
        <a:srgbClr val="00CCCC"/>
      </a:accent2>
      <a:accent3>
        <a:srgbClr val="AAAAAA"/>
      </a:accent3>
      <a:accent4>
        <a:srgbClr val="DADADA"/>
      </a:accent4>
      <a:accent5>
        <a:srgbClr val="ADB8FF"/>
      </a:accent5>
      <a:accent6>
        <a:srgbClr val="00B9B9"/>
      </a:accent6>
      <a:hlink>
        <a:srgbClr val="FF0033"/>
      </a:hlink>
      <a:folHlink>
        <a:srgbClr val="CCECFF"/>
      </a:folHlink>
    </a:clrScheme>
    <a:fontScheme name="Come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omet 1">
        <a:dk1>
          <a:srgbClr val="000080"/>
        </a:dk1>
        <a:lt1>
          <a:srgbClr val="FFFFFF"/>
        </a:lt1>
        <a:dk2>
          <a:srgbClr val="000000"/>
        </a:dk2>
        <a:lt2>
          <a:srgbClr val="FFCC66"/>
        </a:lt2>
        <a:accent1>
          <a:srgbClr val="3366FF"/>
        </a:accent1>
        <a:accent2>
          <a:srgbClr val="00CCCC"/>
        </a:accent2>
        <a:accent3>
          <a:srgbClr val="AAAAAA"/>
        </a:accent3>
        <a:accent4>
          <a:srgbClr val="DADADA"/>
        </a:accent4>
        <a:accent5>
          <a:srgbClr val="ADB8FF"/>
        </a:accent5>
        <a:accent6>
          <a:srgbClr val="00B9B9"/>
        </a:accent6>
        <a:hlink>
          <a:srgbClr val="FF0033"/>
        </a:hlink>
        <a:folHlink>
          <a:srgbClr val="CCECFF"/>
        </a:folHlink>
      </a:clrScheme>
      <a:clrMap bg1="dk2" tx1="lt1" bg2="dk1" tx2="lt2" accent1="accent1" accent2="accent2" accent3="accent3" accent4="accent4" accent5="accent5" accent6="accent6" hlink="hlink" folHlink="folHlink"/>
    </a:extraClrScheme>
    <a:extraClrScheme>
      <a:clrScheme name="Comet 2">
        <a:dk1>
          <a:srgbClr val="000066"/>
        </a:dk1>
        <a:lt1>
          <a:srgbClr val="99CCFF"/>
        </a:lt1>
        <a:dk2>
          <a:srgbClr val="3366CC"/>
        </a:dk2>
        <a:lt2>
          <a:srgbClr val="000080"/>
        </a:lt2>
        <a:accent1>
          <a:srgbClr val="CCECFF"/>
        </a:accent1>
        <a:accent2>
          <a:srgbClr val="CCFFCC"/>
        </a:accent2>
        <a:accent3>
          <a:srgbClr val="CAE2FF"/>
        </a:accent3>
        <a:accent4>
          <a:srgbClr val="000056"/>
        </a:accent4>
        <a:accent5>
          <a:srgbClr val="E2F4FF"/>
        </a:accent5>
        <a:accent6>
          <a:srgbClr val="B9E7B9"/>
        </a:accent6>
        <a:hlink>
          <a:srgbClr val="FFCCFF"/>
        </a:hlink>
        <a:folHlink>
          <a:srgbClr val="FFFFFF"/>
        </a:folHlink>
      </a:clrScheme>
      <a:clrMap bg1="lt1" tx1="dk1" bg2="lt2" tx2="dk2" accent1="accent1" accent2="accent2" accent3="accent3" accent4="accent4" accent5="accent5" accent6="accent6" hlink="hlink" folHlink="folHlink"/>
    </a:extraClrScheme>
    <a:extraClrScheme>
      <a:clrScheme name="Comet 3">
        <a:dk1>
          <a:srgbClr val="000000"/>
        </a:dk1>
        <a:lt1>
          <a:srgbClr val="FFFFFF"/>
        </a:lt1>
        <a:dk2>
          <a:srgbClr val="000000"/>
        </a:dk2>
        <a:lt2>
          <a:srgbClr val="4D4D4D"/>
        </a:lt2>
        <a:accent1>
          <a:srgbClr val="EAEAEA"/>
        </a:accent1>
        <a:accent2>
          <a:srgbClr val="CBCBCB"/>
        </a:accent2>
        <a:accent3>
          <a:srgbClr val="FFFFFF"/>
        </a:accent3>
        <a:accent4>
          <a:srgbClr val="000000"/>
        </a:accent4>
        <a:accent5>
          <a:srgbClr val="F3F3F3"/>
        </a:accent5>
        <a:accent6>
          <a:srgbClr val="B8B8B8"/>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Comet 4">
        <a:dk1>
          <a:srgbClr val="000000"/>
        </a:dk1>
        <a:lt1>
          <a:srgbClr val="FFFFFF"/>
        </a:lt1>
        <a:dk2>
          <a:srgbClr val="003366"/>
        </a:dk2>
        <a:lt2>
          <a:srgbClr val="FF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CCCCFF"/>
        </a:folHlink>
      </a:clrScheme>
      <a:clrMap bg1="dk2" tx1="lt1" bg2="dk1" tx2="lt2" accent1="accent1" accent2="accent2" accent3="accent3" accent4="accent4" accent5="accent5" accent6="accent6" hlink="hlink" folHlink="folHlink"/>
    </a:extraClrScheme>
    <a:extraClrScheme>
      <a:clrScheme name="Comet 5">
        <a:dk1>
          <a:srgbClr val="000000"/>
        </a:dk1>
        <a:lt1>
          <a:srgbClr val="0099FF"/>
        </a:lt1>
        <a:dk2>
          <a:srgbClr val="000099"/>
        </a:dk2>
        <a:lt2>
          <a:srgbClr val="000066"/>
        </a:lt2>
        <a:accent1>
          <a:srgbClr val="99CCFF"/>
        </a:accent1>
        <a:accent2>
          <a:srgbClr val="FFFFCC"/>
        </a:accent2>
        <a:accent3>
          <a:srgbClr val="AACAFF"/>
        </a:accent3>
        <a:accent4>
          <a:srgbClr val="000000"/>
        </a:accent4>
        <a:accent5>
          <a:srgbClr val="CAE2FF"/>
        </a:accent5>
        <a:accent6>
          <a:srgbClr val="E7E7B9"/>
        </a:accent6>
        <a:hlink>
          <a:srgbClr val="00CCCC"/>
        </a:hlink>
        <a:folHlink>
          <a:srgbClr val="CCECFF"/>
        </a:folHlink>
      </a:clrScheme>
      <a:clrMap bg1="lt1" tx1="dk1" bg2="lt2" tx2="dk2" accent1="accent1" accent2="accent2" accent3="accent3" accent4="accent4" accent5="accent5" accent6="accent6" hlink="hlink" folHlink="folHlink"/>
    </a:extraClrScheme>
    <a:extraClrScheme>
      <a:clrScheme name="Comet 6">
        <a:dk1>
          <a:srgbClr val="000000"/>
        </a:dk1>
        <a:lt1>
          <a:srgbClr val="FFFFFF"/>
        </a:lt1>
        <a:dk2>
          <a:srgbClr val="660066"/>
        </a:dk2>
        <a:lt2>
          <a:srgbClr val="FFCC66"/>
        </a:lt2>
        <a:accent1>
          <a:srgbClr val="6600CC"/>
        </a:accent1>
        <a:accent2>
          <a:srgbClr val="0099CC"/>
        </a:accent2>
        <a:accent3>
          <a:srgbClr val="B8AAB8"/>
        </a:accent3>
        <a:accent4>
          <a:srgbClr val="DADADA"/>
        </a:accent4>
        <a:accent5>
          <a:srgbClr val="B8AAE2"/>
        </a:accent5>
        <a:accent6>
          <a:srgbClr val="008AB9"/>
        </a:accent6>
        <a:hlink>
          <a:srgbClr val="CC66FF"/>
        </a:hlink>
        <a:folHlink>
          <a:srgbClr val="CCCC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Median">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1822</Words>
  <Application>Microsoft Office PowerPoint</Application>
  <PresentationFormat>Widescreen</PresentationFormat>
  <Paragraphs>252</Paragraphs>
  <Slides>20</Slides>
  <Notes>17</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20</vt:i4>
      </vt:variant>
    </vt:vector>
  </HeadingPairs>
  <TitlesOfParts>
    <vt:vector size="30" baseType="lpstr">
      <vt:lpstr>Arial</vt:lpstr>
      <vt:lpstr>Calibri</vt:lpstr>
      <vt:lpstr>Segoe UI</vt:lpstr>
      <vt:lpstr>Times New Roman</vt:lpstr>
      <vt:lpstr>Tw Cen MT</vt:lpstr>
      <vt:lpstr>Wingdings</vt:lpstr>
      <vt:lpstr>Wingdings 2</vt:lpstr>
      <vt:lpstr>Median</vt:lpstr>
      <vt:lpstr>2_Comet</vt:lpstr>
      <vt:lpstr>2_Median</vt:lpstr>
      <vt:lpstr>Social Psychology: Chapter 12</vt:lpstr>
      <vt:lpstr>Recap and outline</vt:lpstr>
      <vt:lpstr>The Fundamental Attribution Error</vt:lpstr>
      <vt:lpstr>The Fundamental Attribution Error – extra detail</vt:lpstr>
      <vt:lpstr>Imagine Brady is an excellent flight attendant and is promoted to be a pilot. Employees were not informed that excellence as a flight attendant was the criterion for being promoted to piolet and had guessed different criteria. Based on what we know of employee evaluation research and organizational justice, which of the following is NOT a concern we should have with this decisions?</vt:lpstr>
      <vt:lpstr>Which of the following is an example of pluralistic ignorance?</vt:lpstr>
      <vt:lpstr>Thinking</vt:lpstr>
      <vt:lpstr>Type I Processing vs. Type II processing</vt:lpstr>
      <vt:lpstr>Type I processing</vt:lpstr>
      <vt:lpstr>The Availability Heuristic</vt:lpstr>
      <vt:lpstr>The Availability Heuristic</vt:lpstr>
      <vt:lpstr>Heuristics</vt:lpstr>
      <vt:lpstr>Heuristics</vt:lpstr>
      <vt:lpstr>Heuristics – Representative Heuristic</vt:lpstr>
      <vt:lpstr>PowerPoint Presentation</vt:lpstr>
      <vt:lpstr>Heuristics – Representative Heuristic</vt:lpstr>
      <vt:lpstr>Heuristics – Representative Heuristic</vt:lpstr>
      <vt:lpstr>Representative Heuristic</vt:lpstr>
      <vt:lpstr>Doesn’t look like or fit the category “bank robber!”</vt:lpstr>
      <vt:lpstr>Heuristics – Representative Heuristic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Psychology: Chapter 12</dc:title>
  <dc:creator>Alex McDiarmid</dc:creator>
  <cp:lastModifiedBy>Alex McDiarmid</cp:lastModifiedBy>
  <cp:revision>1</cp:revision>
  <dcterms:created xsi:type="dcterms:W3CDTF">2022-11-15T20:26:35Z</dcterms:created>
  <dcterms:modified xsi:type="dcterms:W3CDTF">2022-11-18T17:16:48Z</dcterms:modified>
</cp:coreProperties>
</file>