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3"/>
  </p:notesMasterIdLst>
  <p:sldIdLst>
    <p:sldId id="466" r:id="rId3"/>
    <p:sldId id="457" r:id="rId4"/>
    <p:sldId id="455" r:id="rId5"/>
    <p:sldId id="262" r:id="rId6"/>
    <p:sldId id="461" r:id="rId7"/>
    <p:sldId id="322" r:id="rId8"/>
    <p:sldId id="258" r:id="rId9"/>
    <p:sldId id="259" r:id="rId10"/>
    <p:sldId id="324" r:id="rId11"/>
    <p:sldId id="444" r:id="rId12"/>
    <p:sldId id="326" r:id="rId13"/>
    <p:sldId id="332" r:id="rId14"/>
    <p:sldId id="408" r:id="rId15"/>
    <p:sldId id="409" r:id="rId16"/>
    <p:sldId id="410" r:id="rId17"/>
    <p:sldId id="414" r:id="rId18"/>
    <p:sldId id="462" r:id="rId19"/>
    <p:sldId id="463" r:id="rId20"/>
    <p:sldId id="279" r:id="rId21"/>
    <p:sldId id="277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9376A-DAEE-4CC5-A403-2B348DD77331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FABEE-628A-46C7-AF9E-78623829E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060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a neighbor asks to borrow a pen are you going to think about the likelihood of getting it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24811A-5470-4B1A-8D30-1530F5A1B9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1675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a neighbor asks to borrow a pen are you going to think about the likelihood of getting it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24811A-5470-4B1A-8D30-1530F5A1B9A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405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21433B-175C-44AB-9DAB-3E65AA5253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700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Guilt – person compromised so we’d feel bad if we didn’t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21433B-175C-44AB-9DAB-3E65AA5253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983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Everyone starts wearing raincoats rather</a:t>
            </a:r>
            <a:r>
              <a:rPr lang="en-US" baseline="0" dirty="0"/>
              <a:t> than umbrella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Raincoat salesperson convinces us to buy a raincoat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/>
              <a:t>Parents insist we wear a raincoat rather than an umbrella</a:t>
            </a:r>
          </a:p>
          <a:p>
            <a:pPr marL="171450" indent="-171450">
              <a:buFontTx/>
              <a:buChar char="-"/>
            </a:pPr>
            <a:endParaRPr lang="en-US" baseline="0" dirty="0"/>
          </a:p>
          <a:p>
            <a:pPr marL="171450" indent="-171450">
              <a:buFontTx/>
              <a:buChar char="-"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411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Obligation – higher status or expertise</a:t>
            </a:r>
          </a:p>
          <a:p>
            <a:endParaRPr lang="en-US" dirty="0"/>
          </a:p>
          <a:p>
            <a:r>
              <a:rPr lang="en-US" dirty="0"/>
              <a:t>	Social consequences</a:t>
            </a:r>
          </a:p>
          <a:p>
            <a:r>
              <a:rPr lang="en-US" dirty="0"/>
              <a:t>	Maybe the authority figure is right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846DA0-EC23-4115-ACAE-56AB4E0A29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62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961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r>
              <a:rPr lang="en-US" baseline="0" dirty="0"/>
              <a:t>-blindfolded and wearing headphones (couldn’t tell what other people were doing)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were told goal to shout as loud as possible. 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shouted louder when told shouting alone than when shouting part of the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2DEBC-9EB6-48D1-A5C0-93E1BF5680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320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more</a:t>
            </a:r>
            <a:r>
              <a:rPr lang="en-US" baseline="0" dirty="0"/>
              <a:t> likely to slack off in the group context</a:t>
            </a:r>
          </a:p>
          <a:p>
            <a:endParaRPr lang="en-US" baseline="0" dirty="0"/>
          </a:p>
          <a:p>
            <a:r>
              <a:rPr lang="en-US" baseline="0" dirty="0"/>
              <a:t>-blindfolded and wearing headphones (couldn’t tell what other people were doing)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were told goal to shout as loud as possible. </a:t>
            </a:r>
          </a:p>
          <a:p>
            <a:r>
              <a:rPr lang="en-US" baseline="0" dirty="0"/>
              <a:t>-</a:t>
            </a:r>
            <a:r>
              <a:rPr lang="en-US" baseline="0" dirty="0" err="1"/>
              <a:t>particpants</a:t>
            </a:r>
            <a:r>
              <a:rPr lang="en-US" baseline="0" dirty="0"/>
              <a:t> shouted louder when told shouting alone than when shouting part of the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32DEBC-9EB6-48D1-A5C0-93E1BF5680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064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046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r>
              <a:rPr lang="en-US" baseline="0" dirty="0"/>
              <a:t>Normative: slowly convinced to text</a:t>
            </a:r>
          </a:p>
          <a:p>
            <a:endParaRPr lang="en-US" baseline="0" dirty="0"/>
          </a:p>
          <a:p>
            <a:r>
              <a:rPr lang="en-US" baseline="0" dirty="0"/>
              <a:t>Anyone have an example of informational conformity? (tougher)  Looked at weather forecast for a sunny day and told by several others going to be a thunder storm.</a:t>
            </a:r>
          </a:p>
          <a:p>
            <a:r>
              <a:rPr lang="en-US" baseline="0" dirty="0"/>
              <a:t>is ambiguous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269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 conform – everyone I know is quarantining themselves, guess they must be right and the risk was higher than thought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D02196-013E-4688-9145-52A897DF95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875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Boring to talk about cases when were influence by group to take actions would take anyway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Group vs. individual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Observation vs. explicit request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457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55F93-5E78-4944-A807-7D73647022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72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82D29F0-29E5-45FA-A96F-B44BF2A7D44F}" type="datetime1">
              <a:rPr lang="en-US" smtClean="0"/>
              <a:t>11/16/2022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ACCBF9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5661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55ECD-3931-48A2-926C-58A89DFA76E7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42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1754994D-FAC9-4FE5-A4ED-4E1C0554FBDD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38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375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D325E34-B914-4E48-B7B0-2AD1B618EE40}" type="datetimeFigureOut">
              <a:rPr lang="en-US" smtClean="0"/>
              <a:pPr/>
              <a:t>11/16/2022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ACCBF9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07F4F2-34AE-41B8-B12A-BD59C86D883C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 dirty="0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34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02233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6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54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428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476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07F4F2-34AE-41B8-B12A-BD59C86D883C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 dirty="0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2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6A3F3-842A-455B-B4E0-95BA5964654D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139797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32034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64944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5727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859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672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5BC06-87E0-4F3B-A73A-91BA73E5E4B5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45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92A4AA1-BF95-4475-B772-907D77CF0580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3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1125057-32C4-4439-8A32-756B6723786B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8919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FDCC6-43C1-4712-8C83-971A3190B5C3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8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7BFF6-FC24-4E22-8A62-FDBDE5349928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6D50B7-19D6-403D-9CD6-FFF5CFD05CED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46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4CD34-BFF8-4E6F-9416-6A94BEBC248F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05086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951FF3C7-9406-48C0-90E0-B911A6E8328E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011475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178461D-8517-482C-9467-7D17F9FAA524}" type="datetime1">
              <a:rPr lang="en-US" smtClean="0">
                <a:solidFill>
                  <a:srgbClr val="242852"/>
                </a:solidFill>
              </a:rPr>
              <a:t>11/16/2022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D6D50B7-19D6-403D-9CD6-FFF5CFD05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2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325E34-B914-4E48-B7B0-2AD1B618EE40}" type="datetimeFigureOut">
              <a:rPr lang="en-US" smtClean="0">
                <a:solidFill>
                  <a:srgbClr val="242852"/>
                </a:solidFill>
              </a:rPr>
              <a:pPr/>
              <a:t>11/16/2022</a:t>
            </a:fld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07F4F2-34AE-41B8-B12A-BD59C86D88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23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OYLCy5PVg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Social Psychology: Chapter 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 III Section 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ACCBF9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ACCBF9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20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235A1-F3B4-4EB1-8AA2-92DC86D7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1F18EF-2254-419B-8F47-C7C2E826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13ECA-FE34-44DC-9F91-438B5BE300C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Weather forecast</a:t>
            </a:r>
          </a:p>
          <a:p>
            <a:r>
              <a:rPr lang="en-US" dirty="0"/>
              <a:t>Peer communication style norms</a:t>
            </a:r>
          </a:p>
          <a:p>
            <a:r>
              <a:rPr lang="en-US" dirty="0"/>
              <a:t>Peer clothing style norms</a:t>
            </a:r>
          </a:p>
          <a:p>
            <a:r>
              <a:rPr lang="en-US" dirty="0"/>
              <a:t>Appropriate type of behavior in a novel social situation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332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Conformity vs. Compliance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Conformity – </a:t>
            </a:r>
            <a:r>
              <a:rPr lang="en-US" dirty="0">
                <a:solidFill>
                  <a:schemeClr val="accent1"/>
                </a:solidFill>
              </a:rPr>
              <a:t>Group behavior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convinces</a:t>
            </a:r>
            <a:r>
              <a:rPr lang="en-US" dirty="0"/>
              <a:t> us to take actions we normally wouldn’t take*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rgbClr val="FF0000"/>
                </a:solidFill>
              </a:rPr>
              <a:t>specific request </a:t>
            </a:r>
            <a:r>
              <a:rPr lang="en-US" dirty="0"/>
              <a:t>we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normally wouldn’t* agree 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4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6864" y="1181100"/>
            <a:ext cx="10871200" cy="54483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rgbClr val="00B0F0"/>
                </a:solidFill>
              </a:rPr>
              <a:t>specific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request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we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/>
              <a:t>normally wouldn’t agree to. 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Why? Sometimes, it’s just easier to say yes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/>
              <a:t>Avoid social consequences/awkwardness/stay in good mood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/>
              <a:t>We don’t put a lot of thought into if the requester has a good reason for the request (heuristics/Type I Processing)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Or, sometimes we are convinced that complying with the request is a good idea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DB4DE9-26B1-4BE1-BE9B-756366593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indent="-469900">
              <a:lnSpc>
                <a:spcPct val="90000"/>
              </a:lnSpc>
            </a:pPr>
            <a:r>
              <a:rPr lang="en-US" altLang="en-US" sz="2600" dirty="0"/>
              <a:t>Busy photocopier and someone tries to “cut” in line with the various wording:</a:t>
            </a:r>
          </a:p>
          <a:p>
            <a:pPr marL="469900" indent="-469900">
              <a:lnSpc>
                <a:spcPct val="90000"/>
              </a:lnSpc>
            </a:pPr>
            <a:endParaRPr lang="en-US" altLang="en-US" sz="26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 because I am very late to class.” 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 because I have to make copies.”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pPr marL="908050" lvl="1" indent="-436563">
              <a:lnSpc>
                <a:spcPct val="90000"/>
              </a:lnSpc>
            </a:pPr>
            <a:r>
              <a:rPr lang="en-US" altLang="en-US" sz="2400" dirty="0"/>
              <a:t>“Pardon, I have five pages may I use this machine before you?” </a:t>
            </a:r>
          </a:p>
          <a:p>
            <a:pPr marL="908050" lvl="1" indent="-436563">
              <a:lnSpc>
                <a:spcPct val="90000"/>
              </a:lnSpc>
            </a:pPr>
            <a:endParaRPr lang="en-US" altLang="en-US" sz="2400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1AB75-18B8-49E1-9830-AE3AA649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CF57D-D812-450E-910B-1211FC0B2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33552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469900" indent="-469900"/>
            <a:endParaRPr lang="en-US" altLang="en-US" sz="28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have to make copies.”</a:t>
            </a:r>
          </a:p>
          <a:p>
            <a:pPr marL="908050" lvl="1" indent="-436563"/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you?”</a:t>
            </a:r>
          </a:p>
          <a:p>
            <a:pPr marL="471487" lvl="1" indent="0">
              <a:buNone/>
            </a:pPr>
            <a:endParaRPr lang="en-US" altLang="en-US" sz="2400" dirty="0"/>
          </a:p>
          <a:p>
            <a:pPr marL="908050" lvl="1" indent="-436563"/>
            <a:endParaRPr lang="en-US" sz="2400" dirty="0"/>
          </a:p>
          <a:p>
            <a:pPr marL="908050" lvl="1" indent="-436563"/>
            <a:r>
              <a:rPr lang="en-US" sz="2400" b="1" dirty="0"/>
              <a:t>Guesses for the other two?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2573307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because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471487" lvl="1" indent="0">
              <a:buNone/>
            </a:pPr>
            <a:endParaRPr lang="en-US" altLang="en-US" sz="2400" dirty="0"/>
          </a:p>
          <a:p>
            <a:pPr marL="908050" lvl="1" indent="-436563"/>
            <a:r>
              <a:rPr lang="en-US" altLang="en-US" sz="2400" dirty="0"/>
              <a:t>“Pardon, I have five pages may I use this machine before you because I have to make copies.” </a:t>
            </a:r>
            <a:r>
              <a:rPr lang="en-US" altLang="en-US" sz="2400" dirty="0">
                <a:solidFill>
                  <a:schemeClr val="accent1"/>
                </a:solidFill>
              </a:rPr>
              <a:t>(93% compliance!!)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r>
              <a:rPr lang="en-US" altLang="en-US" sz="2400" dirty="0"/>
              <a:t>“Pardon, I have five pages may I use this machine before you?” (</a:t>
            </a:r>
            <a:r>
              <a:rPr lang="en-US" altLang="en-US" sz="2400" dirty="0">
                <a:solidFill>
                  <a:schemeClr val="accent1"/>
                </a:solidFill>
              </a:rPr>
              <a:t>60%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65968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1BA63C-AA69-49F7-98F2-D4667F8B5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69900" indent="-469900"/>
            <a:r>
              <a:rPr lang="en-US" altLang="en-US" sz="2800" dirty="0"/>
              <a:t>Busy photocopier and someone tries to “cut” in line with the various wording: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</a:t>
            </a:r>
            <a:r>
              <a:rPr lang="en-US" altLang="en-US" sz="2400" b="1" dirty="0"/>
              <a:t>because</a:t>
            </a:r>
            <a:r>
              <a:rPr lang="en-US" altLang="en-US" sz="2400" dirty="0"/>
              <a:t> I am very late to class.” (</a:t>
            </a:r>
            <a:r>
              <a:rPr lang="en-US" altLang="en-US" sz="2400" dirty="0">
                <a:solidFill>
                  <a:schemeClr val="accent1"/>
                </a:solidFill>
              </a:rPr>
              <a:t>94%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 </a:t>
            </a:r>
            <a:r>
              <a:rPr lang="en-US" altLang="en-US" sz="2400" b="1" dirty="0"/>
              <a:t>because</a:t>
            </a:r>
            <a:r>
              <a:rPr lang="en-US" altLang="en-US" sz="2400" dirty="0"/>
              <a:t> I have to make copies.” </a:t>
            </a:r>
            <a:r>
              <a:rPr lang="en-US" altLang="en-US" sz="2400" dirty="0">
                <a:solidFill>
                  <a:schemeClr val="accent1"/>
                </a:solidFill>
              </a:rPr>
              <a:t>(93% compliance!!)</a:t>
            </a:r>
          </a:p>
          <a:p>
            <a:pPr marL="908050" lvl="1" indent="-436563"/>
            <a:r>
              <a:rPr lang="en-US" altLang="en-US" sz="2400" dirty="0"/>
              <a:t>“Pardon, I have five pages may I use this machine before you?” (</a:t>
            </a:r>
            <a:r>
              <a:rPr lang="en-US" altLang="en-US" sz="2400" dirty="0">
                <a:solidFill>
                  <a:srgbClr val="00B0F0"/>
                </a:solidFill>
              </a:rPr>
              <a:t>60% compliance</a:t>
            </a:r>
            <a:r>
              <a:rPr lang="en-US" altLang="en-US" sz="2400" dirty="0"/>
              <a:t>)</a:t>
            </a: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endParaRPr lang="en-US" altLang="en-US" sz="2400" dirty="0">
              <a:solidFill>
                <a:schemeClr val="accent1"/>
              </a:solidFill>
            </a:endParaRPr>
          </a:p>
          <a:p>
            <a:pPr marL="908050" lvl="1" indent="-436563"/>
            <a:r>
              <a:rPr lang="en-US" altLang="en-US" sz="2400" dirty="0"/>
              <a:t>Mental shortcut – “because” = a reasonable request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6033F-CEBC-40AC-B8D9-5958DA468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E6B518-AC42-426D-B399-74DF33998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– Compliance </a:t>
            </a:r>
          </a:p>
        </p:txBody>
      </p:sp>
    </p:spTree>
    <p:extLst>
      <p:ext uri="{BB962C8B-B14F-4D97-AF65-F5344CB8AC3E}">
        <p14:creationId xmlns:p14="http://schemas.microsoft.com/office/powerpoint/2010/main" val="2662649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45EDFD-5D08-4AD1-8213-EC22C4ED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– mechanisms/techniques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4C7DBE-7C6A-431E-AC74-5BEC9F8FE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9" y="1719070"/>
            <a:ext cx="11210524" cy="4910329"/>
          </a:xfrm>
        </p:spPr>
        <p:txBody>
          <a:bodyPr>
            <a:normAutofit/>
          </a:bodyPr>
          <a:lstStyle/>
          <a:p>
            <a:endParaRPr lang="en-US" sz="2200" dirty="0"/>
          </a:p>
          <a:p>
            <a:r>
              <a:rPr lang="en-US" sz="2200" dirty="0">
                <a:solidFill>
                  <a:srgbClr val="FF0000"/>
                </a:solidFill>
              </a:rPr>
              <a:t>Door-in-the-face technique </a:t>
            </a:r>
            <a:r>
              <a:rPr lang="en-US" sz="2200" dirty="0"/>
              <a:t>(DIF) - a.k.a. Reject and retreat technique – influencer wants compliance on smaller request. Start big request (expect reject) go smaller request</a:t>
            </a:r>
          </a:p>
          <a:p>
            <a:endParaRPr lang="en-US" sz="2200" dirty="0">
              <a:solidFill>
                <a:srgbClr val="FF0000"/>
              </a:solidFill>
            </a:endParaRPr>
          </a:p>
          <a:p>
            <a:r>
              <a:rPr lang="en-US" sz="2200" dirty="0"/>
              <a:t>Experiment:</a:t>
            </a:r>
          </a:p>
          <a:p>
            <a:pPr lvl="1">
              <a:defRPr/>
            </a:pPr>
            <a:r>
              <a:rPr lang="en-US" sz="2200" dirty="0"/>
              <a:t>Donate blood tomorrow? </a:t>
            </a:r>
          </a:p>
          <a:p>
            <a:pPr lvl="2">
              <a:defRPr/>
            </a:pPr>
            <a:r>
              <a:rPr lang="en-US" sz="2200" dirty="0">
                <a:solidFill>
                  <a:srgbClr val="00B050"/>
                </a:solidFill>
              </a:rPr>
              <a:t>32% </a:t>
            </a:r>
            <a:r>
              <a:rPr lang="en-US" sz="2200" dirty="0"/>
              <a:t>agreed</a:t>
            </a:r>
          </a:p>
          <a:p>
            <a:pPr marL="685800" lvl="2" indent="0">
              <a:buNone/>
              <a:defRPr/>
            </a:pPr>
            <a:r>
              <a:rPr lang="en-US" sz="2200" dirty="0"/>
              <a:t>VS</a:t>
            </a:r>
          </a:p>
          <a:p>
            <a:pPr marL="685800" lvl="2" indent="0">
              <a:buNone/>
              <a:defRPr/>
            </a:pPr>
            <a:endParaRPr lang="en-US" sz="2200" dirty="0"/>
          </a:p>
          <a:p>
            <a:pPr lvl="1">
              <a:defRPr/>
            </a:pPr>
            <a:r>
              <a:rPr lang="en-US" sz="2200" dirty="0"/>
              <a:t>Donate blood for long-term commitment? “No!”</a:t>
            </a:r>
          </a:p>
          <a:p>
            <a:pPr lvl="1">
              <a:defRPr/>
            </a:pPr>
            <a:r>
              <a:rPr lang="en-US" sz="2200" dirty="0"/>
              <a:t>2</a:t>
            </a:r>
            <a:r>
              <a:rPr lang="en-US" sz="2200" baseline="30000" dirty="0"/>
              <a:t>nd</a:t>
            </a:r>
            <a:r>
              <a:rPr lang="en-US" sz="2200" dirty="0"/>
              <a:t> question: Donate tomorrow?</a:t>
            </a:r>
          </a:p>
          <a:p>
            <a:pPr lvl="2">
              <a:defRPr/>
            </a:pPr>
            <a:r>
              <a:rPr lang="en-US" sz="2200" dirty="0">
                <a:solidFill>
                  <a:srgbClr val="00B050"/>
                </a:solidFill>
              </a:rPr>
              <a:t>50% </a:t>
            </a:r>
            <a:r>
              <a:rPr lang="en-US" sz="2200" dirty="0"/>
              <a:t>agreed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F47A8D-00F1-465D-99E4-DBE7E17B5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89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45EDFD-5D08-4AD1-8213-EC22C4ED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- why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4C7DBE-7C6A-431E-AC74-5BEC9F8FE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Door in the face (DIF) - a.k.a. Reject and retreat technique</a:t>
            </a:r>
          </a:p>
          <a:p>
            <a:r>
              <a:rPr lang="en-US" sz="2400" dirty="0"/>
              <a:t>Why does DIF technique work?</a:t>
            </a:r>
          </a:p>
          <a:p>
            <a:endParaRPr lang="en-US" sz="2400" dirty="0"/>
          </a:p>
          <a:p>
            <a:pPr lvl="1"/>
            <a:r>
              <a:rPr lang="en-US" sz="2400" dirty="0"/>
              <a:t>They compromised (asked for something smaller rather than what they really wanted), our impulse is to compromise also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More accustomed to requests from our friends; we feel guilty when we deny favors our friends request (“I’ll make it up to you”)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F47A8D-00F1-465D-99E4-DBE7E17B5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64B64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64B64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5105400"/>
          </a:xfrm>
        </p:spPr>
        <p:txBody>
          <a:bodyPr>
            <a:normAutofit/>
          </a:bodyPr>
          <a:lstStyle/>
          <a:p>
            <a:r>
              <a:rPr lang="en-US" dirty="0"/>
              <a:t>Conformity – </a:t>
            </a:r>
            <a:r>
              <a:rPr lang="en-US" dirty="0">
                <a:solidFill>
                  <a:srgbClr val="FF0000"/>
                </a:solidFill>
              </a:rPr>
              <a:t>Group</a:t>
            </a:r>
            <a:r>
              <a:rPr lang="en-US" dirty="0"/>
              <a:t> behavior convinces us to take actions we normally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Compliance – Convinced to agree to a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request </a:t>
            </a:r>
            <a:r>
              <a:rPr lang="en-US" dirty="0"/>
              <a:t>normally wouldn’t.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Obedience – </a:t>
            </a:r>
            <a:r>
              <a:rPr lang="en-US" dirty="0">
                <a:solidFill>
                  <a:srgbClr val="00B050"/>
                </a:solidFill>
              </a:rPr>
              <a:t>Authority</a:t>
            </a:r>
            <a:r>
              <a:rPr lang="en-US" dirty="0"/>
              <a:t> figure’s </a:t>
            </a:r>
            <a:r>
              <a:rPr lang="en-US" dirty="0">
                <a:solidFill>
                  <a:srgbClr val="0070C0"/>
                </a:solidFill>
              </a:rPr>
              <a:t>instructions</a:t>
            </a:r>
            <a:r>
              <a:rPr lang="en-US" dirty="0"/>
              <a:t> (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order</a:t>
            </a:r>
            <a:r>
              <a:rPr lang="en-US" dirty="0"/>
              <a:t>) convince us to take actions we normally wouldn’t. Perceive: </a:t>
            </a:r>
            <a:r>
              <a:rPr lang="en-US" dirty="0">
                <a:solidFill>
                  <a:srgbClr val="00B050"/>
                </a:solidFill>
              </a:rPr>
              <a:t>obligation &amp; relation hierarchy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Raincoat example – imitate, convinced to buy, required by parents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6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E8123-23EA-4E21-91CD-69A2FE606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Availability Heuristic Activity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AB874-3D97-479D-ABE7-EC41E4C98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A1A0F-00BE-4482-AC16-B769F04C492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62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Obedience: Milgram’s Experiment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Do people take actions they normally wouldn’t (e.g., unethical) when instructed by an authority figure?</a:t>
            </a:r>
          </a:p>
          <a:p>
            <a:endParaRPr lang="en-US" dirty="0">
              <a:hlinkClick r:id="rId3"/>
            </a:endParaRPr>
          </a:p>
          <a:p>
            <a:r>
              <a:rPr lang="en-US" sz="2000" dirty="0">
                <a:hlinkClick r:id="rId3"/>
              </a:rPr>
              <a:t>https://www.youtube.com/watch?v=xOYLCy5PVgM</a:t>
            </a:r>
            <a:r>
              <a:rPr lang="en-US" sz="2000" dirty="0"/>
              <a:t> (0:45 onward) 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Side note: Some of you may have heard of the Stanford Prison</a:t>
            </a:r>
          </a:p>
          <a:p>
            <a:pPr marL="0" indent="0">
              <a:buNone/>
            </a:pPr>
            <a:r>
              <a:rPr lang="en-US" sz="2000" dirty="0"/>
              <a:t>     Experiment, but these results are now doubted by many</a:t>
            </a:r>
          </a:p>
          <a:p>
            <a:pPr marL="0" indent="0">
              <a:buNone/>
            </a:pPr>
            <a:r>
              <a:rPr lang="en-US" sz="2000" dirty="0"/>
              <a:t>     psychologists</a:t>
            </a:r>
          </a:p>
          <a:p>
            <a:endParaRPr lang="en-US" dirty="0"/>
          </a:p>
        </p:txBody>
      </p:sp>
      <p:pic>
        <p:nvPicPr>
          <p:cNvPr id="1026" name="Picture 2" descr="https://www.simplypsychology.org/milgr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300" y="2754110"/>
            <a:ext cx="3667125" cy="301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0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4ED73-2F62-47F3-9A5B-9C73AAEED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&amp; 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726DC2-D789-40F0-8FAB-99B4921A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86586-C4C8-4EE9-998B-A2ABD4F90A6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How situations influence our thinking</a:t>
            </a:r>
          </a:p>
          <a:p>
            <a:pPr lvl="1"/>
            <a:r>
              <a:rPr lang="en-US" dirty="0"/>
              <a:t>Type 1 processing vs. Type II; Cognitive Misers</a:t>
            </a:r>
          </a:p>
          <a:p>
            <a:pPr lvl="1"/>
            <a:r>
              <a:rPr lang="en-US" dirty="0"/>
              <a:t>Heuristics in general; Availability Heuristic, Representative Heuristic</a:t>
            </a:r>
          </a:p>
          <a:p>
            <a:endParaRPr lang="en-US" dirty="0"/>
          </a:p>
          <a:p>
            <a:r>
              <a:rPr lang="en-US" dirty="0"/>
              <a:t>How situations influence our behavior – </a:t>
            </a:r>
            <a:r>
              <a:rPr lang="en-US" dirty="0">
                <a:solidFill>
                  <a:srgbClr val="FF0000"/>
                </a:solidFill>
              </a:rPr>
              <a:t>Social Influence</a:t>
            </a:r>
          </a:p>
          <a:p>
            <a:pPr lvl="1"/>
            <a:r>
              <a:rPr lang="en-US" dirty="0"/>
              <a:t>Performance: </a:t>
            </a:r>
            <a:r>
              <a:rPr lang="en-US" dirty="0">
                <a:solidFill>
                  <a:srgbClr val="00B050"/>
                </a:solidFill>
              </a:rPr>
              <a:t>Social Loafing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Conformity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Compliance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Obedience</a:t>
            </a:r>
          </a:p>
          <a:p>
            <a:endParaRPr lang="en-US" dirty="0"/>
          </a:p>
          <a:p>
            <a:r>
              <a:rPr lang="en-US" dirty="0"/>
              <a:t>Attitudes &amp; Attitude Change </a:t>
            </a:r>
          </a:p>
          <a:p>
            <a:endParaRPr lang="en-US" dirty="0"/>
          </a:p>
          <a:p>
            <a:r>
              <a:rPr lang="en-US" dirty="0"/>
              <a:t>Perceptions of groups/group members – Stereotypes &amp; Prejudice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05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Social Influence – Performance – Social Loafing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3633" y="1600200"/>
            <a:ext cx="8872152" cy="52578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Social Loafing </a:t>
            </a:r>
            <a:r>
              <a:rPr lang="en-US" dirty="0"/>
              <a:t>– people don’t work as hard in a group (compared to alone) when </a:t>
            </a:r>
            <a:r>
              <a:rPr lang="en-US" b="1" u="sng" dirty="0"/>
              <a:t>their personal contribution</a:t>
            </a:r>
            <a:r>
              <a:rPr lang="en-US" b="1" dirty="0"/>
              <a:t> </a:t>
            </a:r>
            <a:r>
              <a:rPr lang="en-US" b="1" u="sng" dirty="0"/>
              <a:t>is not obvious</a:t>
            </a:r>
            <a:r>
              <a:rPr lang="en-US" b="1" dirty="0"/>
              <a:t> </a:t>
            </a:r>
            <a:r>
              <a:rPr lang="en-US" dirty="0"/>
              <a:t>to the people they are concerned about evaluating them.</a:t>
            </a:r>
          </a:p>
          <a:p>
            <a:pPr lvl="1"/>
            <a:r>
              <a:rPr lang="en-US" dirty="0"/>
              <a:t>Motivation heightened when </a:t>
            </a:r>
            <a:r>
              <a:rPr lang="en-US" b="1" u="sng" dirty="0">
                <a:solidFill>
                  <a:srgbClr val="7030A0"/>
                </a:solidFill>
              </a:rPr>
              <a:t>accountable</a:t>
            </a:r>
            <a:r>
              <a:rPr lang="en-US" dirty="0"/>
              <a:t> to the rest of </a:t>
            </a:r>
            <a:r>
              <a:rPr lang="en-US" dirty="0">
                <a:solidFill>
                  <a:srgbClr val="00B050"/>
                </a:solidFill>
              </a:rPr>
              <a:t>group</a:t>
            </a:r>
            <a:r>
              <a:rPr lang="en-US" dirty="0"/>
              <a:t> or </a:t>
            </a:r>
            <a:r>
              <a:rPr lang="en-US" dirty="0">
                <a:solidFill>
                  <a:srgbClr val="00B050"/>
                </a:solidFill>
              </a:rPr>
              <a:t>consequential evaluator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r>
              <a:rPr lang="en-US" dirty="0"/>
              <a:t>Class demonstration: </a:t>
            </a:r>
            <a:r>
              <a:rPr lang="en-US" b="1" dirty="0"/>
              <a:t>ICANAEM</a:t>
            </a:r>
            <a:endParaRPr lang="en-US" dirty="0"/>
          </a:p>
          <a:p>
            <a:pPr lvl="2"/>
            <a:r>
              <a:rPr lang="en-US" dirty="0">
                <a:solidFill>
                  <a:srgbClr val="7030A0"/>
                </a:solidFill>
              </a:rPr>
              <a:t>Okapi accountable </a:t>
            </a:r>
            <a:r>
              <a:rPr lang="en-US" dirty="0"/>
              <a:t>to each other for when because know how many examples each member contributed</a:t>
            </a:r>
          </a:p>
          <a:p>
            <a:pPr lvl="2"/>
            <a:r>
              <a:rPr lang="en-US" b="1" u="sng" dirty="0"/>
              <a:t>Blobfish</a:t>
            </a:r>
            <a:r>
              <a:rPr lang="en-US" dirty="0"/>
              <a:t> perhaps not quite as motivated because teammates won’t know if they were in top, middle, or bottom of class for number of items contributed. </a:t>
            </a:r>
            <a:r>
              <a:rPr lang="en-US" i="1" dirty="0"/>
              <a:t>I’m not exactly saying weren’t trying just didn’t have the extra motivation.</a:t>
            </a:r>
            <a:endParaRPr lang="en-US" dirty="0"/>
          </a:p>
        </p:txBody>
      </p:sp>
      <p:pic>
        <p:nvPicPr>
          <p:cNvPr id="5124" name="Picture 4" descr="Image result for tug of w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441" y="2772073"/>
            <a:ext cx="3109364" cy="20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1FDBE9-09A1-4D29-A586-2BB5DA32C426}"/>
              </a:ext>
            </a:extLst>
          </p:cNvPr>
          <p:cNvSpPr txBox="1"/>
          <p:nvPr/>
        </p:nvSpPr>
        <p:spPr>
          <a:xfrm>
            <a:off x="9440562" y="5004486"/>
            <a:ext cx="24178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“insightful cats abused national attractions early Monday”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0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Social Influence – Performance – Social Loafing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Social Loafing </a:t>
            </a:r>
            <a:r>
              <a:rPr lang="en-US" dirty="0"/>
              <a:t>– people don’t work as hard in a group (compared to alone) when </a:t>
            </a:r>
            <a:r>
              <a:rPr lang="en-US" b="1" u="sng" dirty="0"/>
              <a:t>their personal contribution</a:t>
            </a:r>
            <a:r>
              <a:rPr lang="en-US" b="1" dirty="0"/>
              <a:t> </a:t>
            </a:r>
            <a:r>
              <a:rPr lang="en-US" b="1" u="sng" dirty="0"/>
              <a:t>is not obvious </a:t>
            </a:r>
            <a:r>
              <a:rPr lang="en-US" dirty="0"/>
              <a:t>to the people they are concerned about evaluating them.</a:t>
            </a:r>
          </a:p>
          <a:p>
            <a:pPr lvl="1"/>
            <a:r>
              <a:rPr lang="en-US" dirty="0"/>
              <a:t>Motivation heightened when </a:t>
            </a:r>
            <a:r>
              <a:rPr lang="en-US" b="1" u="sng" dirty="0">
                <a:solidFill>
                  <a:srgbClr val="7030A0"/>
                </a:solidFill>
              </a:rPr>
              <a:t>accountable</a:t>
            </a:r>
            <a:r>
              <a:rPr lang="en-US" dirty="0"/>
              <a:t> to the rest of </a:t>
            </a:r>
            <a:r>
              <a:rPr lang="en-US" dirty="0">
                <a:solidFill>
                  <a:srgbClr val="00B050"/>
                </a:solidFill>
              </a:rPr>
              <a:t>group</a:t>
            </a:r>
            <a:r>
              <a:rPr lang="en-US" dirty="0"/>
              <a:t> or </a:t>
            </a:r>
            <a:r>
              <a:rPr lang="en-US" dirty="0">
                <a:solidFill>
                  <a:srgbClr val="00B050"/>
                </a:solidFill>
              </a:rPr>
              <a:t>consequential evaluator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Experiment: Blindfolded and </a:t>
            </a:r>
          </a:p>
          <a:p>
            <a:pPr marL="365760" lvl="1" indent="0">
              <a:buNone/>
            </a:pPr>
            <a:r>
              <a:rPr lang="en-US" dirty="0"/>
              <a:t>ear-muffed participants asked to </a:t>
            </a:r>
          </a:p>
          <a:p>
            <a:pPr marL="365760" lvl="1" indent="0">
              <a:buNone/>
            </a:pPr>
            <a:r>
              <a:rPr lang="en-US" dirty="0"/>
              <a:t>yell as loud as they can for maximum</a:t>
            </a:r>
          </a:p>
          <a:p>
            <a:pPr marL="365760" lvl="1" indent="0">
              <a:buNone/>
            </a:pPr>
            <a:r>
              <a:rPr lang="en-US" dirty="0"/>
              <a:t>group loudness.</a:t>
            </a:r>
          </a:p>
          <a:p>
            <a:pPr marL="365760" lvl="1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Quieter when part of a group than </a:t>
            </a:r>
          </a:p>
          <a:p>
            <a:pPr marL="365760" lvl="1" indent="0">
              <a:buNone/>
            </a:pPr>
            <a:r>
              <a:rPr lang="en-US" dirty="0"/>
              <a:t>Asked to yell alone.</a:t>
            </a:r>
          </a:p>
        </p:txBody>
      </p:sp>
      <p:pic>
        <p:nvPicPr>
          <p:cNvPr id="5122" name="Picture 2" descr="https://images.chesscomfiles.com/proxy/d1lalstwiwz2br.cloudfront.net/images_users/tiny_mce/SonofPearl/phpmNcqzz/http/9072b8ec2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63" y="3167053"/>
            <a:ext cx="2779742" cy="337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33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F14ED-5737-404E-94EC-31F4695AC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Performance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C0825D-149C-4038-868C-9D9C8D1E1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48E0B-B959-4348-9E99-70A5AE474E6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Real world examples:</a:t>
            </a:r>
          </a:p>
          <a:p>
            <a:pPr lvl="1"/>
            <a:r>
              <a:rPr lang="en-US" dirty="0"/>
              <a:t>Class group work</a:t>
            </a:r>
          </a:p>
          <a:p>
            <a:pPr lvl="1"/>
            <a:r>
              <a:rPr lang="en-US" dirty="0"/>
              <a:t>Carrying a couch</a:t>
            </a:r>
          </a:p>
          <a:p>
            <a:pPr lvl="1"/>
            <a:r>
              <a:rPr lang="en-US" dirty="0"/>
              <a:t>Cheering for a band to come back for an encore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7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CONFORMITY</a:t>
            </a:r>
            <a:r>
              <a:rPr lang="en-US" dirty="0"/>
              <a:t>: Matching </a:t>
            </a:r>
            <a:r>
              <a:rPr lang="en-US" u="sng" dirty="0"/>
              <a:t>behavior, beliefs, and appearance </a:t>
            </a:r>
            <a:r>
              <a:rPr lang="en-US" dirty="0"/>
              <a:t>to perceived social norms. (simple distinction: no explicit request made)</a:t>
            </a:r>
          </a:p>
          <a:p>
            <a:r>
              <a:rPr lang="en-US" dirty="0">
                <a:solidFill>
                  <a:srgbClr val="00B0F0"/>
                </a:solidFill>
              </a:rPr>
              <a:t>What are your preliminary thoughts on when this can be helpful vs. harmful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useful</a:t>
            </a:r>
            <a:r>
              <a:rPr lang="en-US" dirty="0"/>
              <a:t> when others have more information than us</a:t>
            </a:r>
          </a:p>
          <a:p>
            <a:pPr lvl="1"/>
            <a:r>
              <a:rPr lang="en-US" dirty="0"/>
              <a:t>Can be </a:t>
            </a:r>
            <a:r>
              <a:rPr lang="en-US" u="sng" dirty="0"/>
              <a:t>harmful</a:t>
            </a:r>
            <a:r>
              <a:rPr lang="en-US" dirty="0"/>
              <a:t> when it leads us to be uncritical of our decisions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Remember pluralistic ignorance? Sometimes we</a:t>
            </a:r>
          </a:p>
          <a:p>
            <a:pPr marL="365760" lvl="1" indent="0">
              <a:buNone/>
            </a:pPr>
            <a:r>
              <a:rPr lang="en-US" dirty="0"/>
              <a:t>try to match other’s behaviors even though</a:t>
            </a:r>
            <a:r>
              <a:rPr lang="en-US" u="sng" dirty="0"/>
              <a:t> both</a:t>
            </a:r>
          </a:p>
          <a:p>
            <a:pPr marL="365760" lvl="1" indent="0">
              <a:buNone/>
            </a:pPr>
            <a:r>
              <a:rPr lang="en-US" u="sng" dirty="0"/>
              <a:t>them and us would like to behave differently.</a:t>
            </a:r>
            <a:r>
              <a:rPr lang="en-US" dirty="0"/>
              <a:t> But </a:t>
            </a:r>
          </a:p>
          <a:p>
            <a:pPr marL="365760" lvl="1" indent="0">
              <a:buNone/>
            </a:pPr>
            <a:r>
              <a:rPr lang="en-US" dirty="0"/>
              <a:t>don’t realize that the other shares our wish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  <p:pic>
        <p:nvPicPr>
          <p:cNvPr id="6" name="Picture 5" descr="Conformit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46" y="4035972"/>
            <a:ext cx="3437690" cy="2441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08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sch Conformity Experimen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1200" y="1516698"/>
            <a:ext cx="7032349" cy="5274736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A6CD65-B223-9C41-8CEC-A55C726DCCB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influence - Conformity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89842" y="1818070"/>
            <a:ext cx="400215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Informational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others have correct info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and that you are wrong. Common when “correct” behavior is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ambiguous.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Normative Conformity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– Believe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negative social consequences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 for going against the group even though </a:t>
            </a: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believe that you are right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“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Level of distortion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12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C6CBD-F2E0-4335-9808-CE43F6EF0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Informational Conformity vs. Normative Conformity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AEC80B-94BD-4BA5-927E-C3570354E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962" y="1600200"/>
            <a:ext cx="4669267" cy="370272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43AE9-E6EB-41AE-A1F1-351811B52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6430098" cy="468448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Example: The Pittsburgh Left</a:t>
            </a:r>
          </a:p>
          <a:p>
            <a:endParaRPr lang="en-US" dirty="0"/>
          </a:p>
          <a:p>
            <a:r>
              <a:rPr lang="en-US" dirty="0"/>
              <a:t>Normative conformity – individual thinks community behavior is ridiculous but does Pittsburgh Left anyway to </a:t>
            </a:r>
            <a:r>
              <a:rPr lang="en-US" dirty="0">
                <a:solidFill>
                  <a:srgbClr val="FF0000"/>
                </a:solidFill>
              </a:rPr>
              <a:t>avoid the social consequences </a:t>
            </a:r>
            <a:r>
              <a:rPr lang="en-US" dirty="0"/>
              <a:t>of not doing so (e.g., being honked at).</a:t>
            </a:r>
          </a:p>
          <a:p>
            <a:endParaRPr lang="en-US" dirty="0"/>
          </a:p>
          <a:p>
            <a:r>
              <a:rPr lang="en-US" dirty="0"/>
              <a:t>Informational conformity – individual was initially opposed to the Pittsburgh Left but eventually starts engaging in this behavior because </a:t>
            </a:r>
            <a:r>
              <a:rPr lang="en-US" dirty="0">
                <a:solidFill>
                  <a:srgbClr val="00B0F0"/>
                </a:solidFill>
              </a:rPr>
              <a:t>if so many people embrace this practice</a:t>
            </a:r>
            <a:r>
              <a:rPr lang="en-US" dirty="0"/>
              <a:t>, individual thinks the majority </a:t>
            </a:r>
            <a:r>
              <a:rPr lang="en-US" dirty="0">
                <a:solidFill>
                  <a:srgbClr val="00B0F0"/>
                </a:solidFill>
              </a:rPr>
              <a:t>must be right </a:t>
            </a:r>
            <a:r>
              <a:rPr lang="en-US" dirty="0"/>
              <a:t>(e.g., the Pittsburgh Left improves city traffic conditions)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78DFD-4EDC-46AA-9EEA-DFB189FBC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D50B7-19D6-403D-9CD6-FFF5CFD05CED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70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00e51ac3-3f90-467a-83ce-17724c1bba9c"/>
  <p:tag name="TPVERSION" val="8"/>
  <p:tag name="TPFULLVERSION" val="9.0.5.7"/>
  <p:tag name="PPTVERSION" val="16"/>
  <p:tag name="TPOS" val="2"/>
  <p:tag name="TPLASTSAVEVERSION" val="6.4 PC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edia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1605</Words>
  <Application>Microsoft Office PowerPoint</Application>
  <PresentationFormat>Widescreen</PresentationFormat>
  <Paragraphs>224</Paragraphs>
  <Slides>20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Calibri</vt:lpstr>
      <vt:lpstr>Franklin Gothic Medium</vt:lpstr>
      <vt:lpstr>Tw Cen MT</vt:lpstr>
      <vt:lpstr>Wingdings</vt:lpstr>
      <vt:lpstr>Wingdings 2</vt:lpstr>
      <vt:lpstr>Median</vt:lpstr>
      <vt:lpstr>1_Median</vt:lpstr>
      <vt:lpstr>Social Psychology: Chapter 12</vt:lpstr>
      <vt:lpstr>Availability Heuristic Activity</vt:lpstr>
      <vt:lpstr>Recap &amp; Outline</vt:lpstr>
      <vt:lpstr>Social Influence – Performance – Social Loafing</vt:lpstr>
      <vt:lpstr>Social Influence – Performance – Social Loafing</vt:lpstr>
      <vt:lpstr>Group Performance</vt:lpstr>
      <vt:lpstr>Social influence - Conformity</vt:lpstr>
      <vt:lpstr>Social influence - Conformity</vt:lpstr>
      <vt:lpstr>Informational Conformity vs. Normative Conformity</vt:lpstr>
      <vt:lpstr>Informational Conformity vs. Normative Conformity Examples</vt:lpstr>
      <vt:lpstr>Social Influence – Conformity vs. Compliance </vt:lpstr>
      <vt:lpstr>Social Influence – Compliance </vt:lpstr>
      <vt:lpstr>Social Influence – Compliance </vt:lpstr>
      <vt:lpstr>Social Influence – Compliance </vt:lpstr>
      <vt:lpstr>Social Influence – Compliance </vt:lpstr>
      <vt:lpstr>Social Influence – Compliance </vt:lpstr>
      <vt:lpstr>Compliance – mechanisms/techniques</vt:lpstr>
      <vt:lpstr>Compliance - why</vt:lpstr>
      <vt:lpstr>Social Influence</vt:lpstr>
      <vt:lpstr>Obedience: Milgram’s Experiment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Psychology: Chapter 12</dc:title>
  <dc:creator>Alex McDiarmid</dc:creator>
  <cp:lastModifiedBy>Alex McDiarmid</cp:lastModifiedBy>
  <cp:revision>1</cp:revision>
  <dcterms:created xsi:type="dcterms:W3CDTF">2022-11-16T12:16:51Z</dcterms:created>
  <dcterms:modified xsi:type="dcterms:W3CDTF">2022-11-16T12:20:25Z</dcterms:modified>
</cp:coreProperties>
</file>