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112" d="100"/>
          <a:sy n="112" d="100"/>
        </p:scale>
        <p:origin x="492" y="96"/>
      </p:cViewPr>
      <p:guideLst/>
    </p:cSldViewPr>
  </p:slideViewPr>
  <p:notesTextViewPr>
    <p:cViewPr>
      <p:scale>
        <a:sx n="3" d="2"/>
        <a:sy n="3" d="2"/>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n-US"/>
              <a:t>Click to edit Master title style</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F70EE6E1-F057-4C52-93BC-448E950185E4}" type="datetimeFigureOut">
              <a:rPr lang="en-US" smtClean="0"/>
              <a:t>2/2/2022</a:t>
            </a:fld>
            <a:endParaRPr lang="en-US"/>
          </a:p>
        </p:txBody>
      </p:sp>
      <p:sp>
        <p:nvSpPr>
          <p:cNvPr id="5" name="Footer Placeholder 4"/>
          <p:cNvSpPr>
            <a:spLocks noGrp="1"/>
          </p:cNvSpPr>
          <p:nvPr>
            <p:ph type="ftr" sz="quarter" idx="11"/>
          </p:nvPr>
        </p:nvSpPr>
        <p:spPr/>
        <p:txBody>
          <a:bodyPr/>
          <a:lstStyle/>
          <a:p>
            <a:endParaRPr lang="en-US"/>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375295000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n-US"/>
              <a:t>Click to edit Master title style</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F70EE6E1-F057-4C52-93BC-448E950185E4}" type="datetimeFigureOut">
              <a:rPr lang="en-US" smtClean="0"/>
              <a:t>2/2/2022</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279358092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a:t>Click to edit Master title style</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F70EE6E1-F057-4C52-93BC-448E950185E4}" type="datetimeFigureOut">
              <a:rPr lang="en-US" smtClean="0"/>
              <a:t>2/2/2022</a:t>
            </a:fld>
            <a:endParaRPr lang="en-US"/>
          </a:p>
        </p:txBody>
      </p:sp>
      <p:sp>
        <p:nvSpPr>
          <p:cNvPr id="5" name="Footer Placeholder 4"/>
          <p:cNvSpPr>
            <a:spLocks noGrp="1"/>
          </p:cNvSpPr>
          <p:nvPr>
            <p:ph type="ftr" sz="quarter" idx="11"/>
          </p:nvPr>
        </p:nvSpPr>
        <p:spPr/>
        <p:txBody>
          <a:bodyPr/>
          <a:lstStyle/>
          <a:p>
            <a:endParaRPr lang="en-US"/>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89C94779-676C-49E6-8410-EF6FBCEA5257}" type="slidenum">
              <a:rPr lang="en-US" smtClean="0"/>
              <a:t>‹#›</a:t>
            </a:fld>
            <a:endParaRPr lang="en-US"/>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34727177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n-US"/>
              <a:t>Click to edit Master title style</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a:t>Edit Master text styles</a:t>
            </a:r>
          </a:p>
        </p:txBody>
      </p:sp>
      <p:sp>
        <p:nvSpPr>
          <p:cNvPr id="5" name="Date Placeholder 4"/>
          <p:cNvSpPr>
            <a:spLocks noGrp="1"/>
          </p:cNvSpPr>
          <p:nvPr>
            <p:ph type="dt" sz="half" idx="10"/>
          </p:nvPr>
        </p:nvSpPr>
        <p:spPr/>
        <p:txBody>
          <a:bodyPr/>
          <a:lstStyle/>
          <a:p>
            <a:fld id="{F70EE6E1-F057-4C52-93BC-448E950185E4}" type="datetimeFigureOut">
              <a:rPr lang="en-US" smtClean="0"/>
              <a:t>2/2/2022</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10940606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n-US"/>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a:t>Edit Master text styles</a:t>
            </a:r>
          </a:p>
        </p:txBody>
      </p:sp>
      <p:sp>
        <p:nvSpPr>
          <p:cNvPr id="5" name="Date Placeholder 4"/>
          <p:cNvSpPr>
            <a:spLocks noGrp="1"/>
          </p:cNvSpPr>
          <p:nvPr>
            <p:ph type="dt" sz="half" idx="10"/>
          </p:nvPr>
        </p:nvSpPr>
        <p:spPr/>
        <p:txBody>
          <a:bodyPr/>
          <a:lstStyle/>
          <a:p>
            <a:fld id="{F70EE6E1-F057-4C52-93BC-448E950185E4}" type="datetimeFigureOut">
              <a:rPr lang="en-US" smtClean="0"/>
              <a:t>2/2/2022</a:t>
            </a:fld>
            <a:endParaRPr lang="en-US"/>
          </a:p>
        </p:txBody>
      </p:sp>
      <p:sp>
        <p:nvSpPr>
          <p:cNvPr id="6" name="Footer Placeholder 5"/>
          <p:cNvSpPr>
            <a:spLocks noGrp="1"/>
          </p:cNvSpPr>
          <p:nvPr>
            <p:ph type="ftr" sz="quarter" idx="11"/>
          </p:nvPr>
        </p:nvSpPr>
        <p:spPr/>
        <p:txBody>
          <a:bodyPr/>
          <a:lstStyle/>
          <a:p>
            <a:endParaRPr lang="en-US"/>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89C94779-676C-49E6-8410-EF6FBCEA5257}" type="slidenum">
              <a:rPr lang="en-US" smtClean="0"/>
              <a:t>‹#›</a:t>
            </a:fld>
            <a:endParaRPr lang="en-US"/>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154136142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n-US"/>
              <a:t>Click to edit Master title style</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a:t>Edit Master text styles</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n-US"/>
              <a:t>Edit Master text styles</a:t>
            </a:r>
          </a:p>
        </p:txBody>
      </p:sp>
      <p:sp>
        <p:nvSpPr>
          <p:cNvPr id="5" name="Date Placeholder 4"/>
          <p:cNvSpPr>
            <a:spLocks noGrp="1"/>
          </p:cNvSpPr>
          <p:nvPr>
            <p:ph type="dt" sz="half" idx="10"/>
          </p:nvPr>
        </p:nvSpPr>
        <p:spPr/>
        <p:txBody>
          <a:bodyPr/>
          <a:lstStyle/>
          <a:p>
            <a:fld id="{F70EE6E1-F057-4C52-93BC-448E950185E4}" type="datetimeFigureOut">
              <a:rPr lang="en-US" smtClean="0"/>
              <a:t>2/2/2022</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2547661525"/>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70EE6E1-F057-4C52-93BC-448E950185E4}" type="datetimeFigureOut">
              <a:rPr lang="en-US" smtClean="0"/>
              <a:t>2/2/2022</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315206976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n-US"/>
              <a:t>Click to edit Master title style</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70EE6E1-F057-4C52-93BC-448E950185E4}" type="datetimeFigureOut">
              <a:rPr lang="en-US" smtClean="0"/>
              <a:t>2/2/2022</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118904140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n-US"/>
              <a:t>Click to edit Master title style</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F70EE6E1-F057-4C52-93BC-448E950185E4}" type="datetimeFigureOut">
              <a:rPr lang="en-US" smtClean="0"/>
              <a:t>2/2/2022</a:t>
            </a:fld>
            <a:endParaRPr lang="en-US"/>
          </a:p>
        </p:txBody>
      </p:sp>
      <p:sp>
        <p:nvSpPr>
          <p:cNvPr id="5" name="Footer Placeholder 4"/>
          <p:cNvSpPr>
            <a:spLocks noGrp="1"/>
          </p:cNvSpPr>
          <p:nvPr>
            <p:ph type="ftr" sz="quarter" idx="11"/>
          </p:nvPr>
        </p:nvSpPr>
        <p:spPr/>
        <p:txBody>
          <a:bodyPr/>
          <a:lstStyle/>
          <a:p>
            <a:endParaRPr lang="en-US"/>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5320197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F70EE6E1-F057-4C52-93BC-448E950185E4}" type="datetimeFigureOut">
              <a:rPr lang="en-US" smtClean="0"/>
              <a:t>2/2/2022</a:t>
            </a:fld>
            <a:endParaRPr lang="en-US"/>
          </a:p>
        </p:txBody>
      </p:sp>
      <p:sp>
        <p:nvSpPr>
          <p:cNvPr id="5" name="Footer Placeholder 4"/>
          <p:cNvSpPr>
            <a:spLocks noGrp="1"/>
          </p:cNvSpPr>
          <p:nvPr>
            <p:ph type="ftr" sz="quarter" idx="11"/>
          </p:nvPr>
        </p:nvSpPr>
        <p:spPr/>
        <p:txBody>
          <a:bodyPr/>
          <a:lstStyle/>
          <a:p>
            <a:endParaRPr lang="en-US"/>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296632514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F70EE6E1-F057-4C52-93BC-448E950185E4}" type="datetimeFigureOut">
              <a:rPr lang="en-US" smtClean="0"/>
              <a:t>2/2/2022</a:t>
            </a:fld>
            <a:endParaRPr lang="en-US"/>
          </a:p>
        </p:txBody>
      </p:sp>
      <p:sp>
        <p:nvSpPr>
          <p:cNvPr id="6" name="Footer Placeholder 5"/>
          <p:cNvSpPr>
            <a:spLocks noGrp="1"/>
          </p:cNvSpPr>
          <p:nvPr>
            <p:ph type="ftr" sz="quarter" idx="11"/>
          </p:nvPr>
        </p:nvSpPr>
        <p:spPr/>
        <p:txBody>
          <a:bodyPr/>
          <a:lstStyle/>
          <a:p>
            <a:endParaRPr lang="en-US"/>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393296726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n-US"/>
              <a:t>Click to edit Master title style</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F70EE6E1-F057-4C52-93BC-448E950185E4}" type="datetimeFigureOut">
              <a:rPr lang="en-US" smtClean="0"/>
              <a:t>2/2/2022</a:t>
            </a:fld>
            <a:endParaRPr lang="en-US"/>
          </a:p>
        </p:txBody>
      </p:sp>
      <p:sp>
        <p:nvSpPr>
          <p:cNvPr id="8" name="Footer Placeholder 7"/>
          <p:cNvSpPr>
            <a:spLocks noGrp="1"/>
          </p:cNvSpPr>
          <p:nvPr>
            <p:ph type="ftr" sz="quarter" idx="11"/>
          </p:nvPr>
        </p:nvSpPr>
        <p:spPr/>
        <p:txBody>
          <a:bodyPr/>
          <a:lstStyle/>
          <a:p>
            <a:endParaRPr lang="en-US"/>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37569459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F70EE6E1-F057-4C52-93BC-448E950185E4}" type="datetimeFigureOut">
              <a:rPr lang="en-US" smtClean="0"/>
              <a:t>2/2/2022</a:t>
            </a:fld>
            <a:endParaRPr lang="en-US"/>
          </a:p>
        </p:txBody>
      </p:sp>
      <p:sp>
        <p:nvSpPr>
          <p:cNvPr id="4" name="Footer Placeholder 3"/>
          <p:cNvSpPr>
            <a:spLocks noGrp="1"/>
          </p:cNvSpPr>
          <p:nvPr>
            <p:ph type="ftr" sz="quarter" idx="11"/>
          </p:nvPr>
        </p:nvSpPr>
        <p:spPr/>
        <p:txBody>
          <a:bodyPr/>
          <a:lstStyle/>
          <a:p>
            <a:endParaRPr lang="en-US"/>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38478244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70EE6E1-F057-4C52-93BC-448E950185E4}" type="datetimeFigureOut">
              <a:rPr lang="en-US" smtClean="0"/>
              <a:t>2/2/2022</a:t>
            </a:fld>
            <a:endParaRPr lang="en-US"/>
          </a:p>
        </p:txBody>
      </p:sp>
      <p:sp>
        <p:nvSpPr>
          <p:cNvPr id="3" name="Footer Placeholder 2"/>
          <p:cNvSpPr>
            <a:spLocks noGrp="1"/>
          </p:cNvSpPr>
          <p:nvPr>
            <p:ph type="ftr" sz="quarter" idx="11"/>
          </p:nvPr>
        </p:nvSpPr>
        <p:spPr/>
        <p:txBody>
          <a:bodyPr/>
          <a:lstStyle/>
          <a:p>
            <a:endParaRPr lang="en-US"/>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4291745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n-US"/>
              <a:t>Click to edit Master title style</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F70EE6E1-F057-4C52-93BC-448E950185E4}" type="datetimeFigureOut">
              <a:rPr lang="en-US" smtClean="0"/>
              <a:t>2/2/2022</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8684891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F70EE6E1-F057-4C52-93BC-448E950185E4}" type="datetimeFigureOut">
              <a:rPr lang="en-US" smtClean="0"/>
              <a:t>2/2/2022</a:t>
            </a:fld>
            <a:endParaRPr lang="en-US"/>
          </a:p>
        </p:txBody>
      </p:sp>
      <p:sp>
        <p:nvSpPr>
          <p:cNvPr id="6" name="Footer Placeholder 5"/>
          <p:cNvSpPr>
            <a:spLocks noGrp="1"/>
          </p:cNvSpPr>
          <p:nvPr>
            <p:ph type="ftr" sz="quarter" idx="11"/>
          </p:nvPr>
        </p:nvSpPr>
        <p:spPr/>
        <p:txBody>
          <a:bodyPr/>
          <a:lstStyle/>
          <a:p>
            <a:endParaRPr lang="en-US"/>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89C94779-676C-49E6-8410-EF6FBCEA5257}" type="slidenum">
              <a:rPr lang="en-US" smtClean="0"/>
              <a:t>‹#›</a:t>
            </a:fld>
            <a:endParaRPr lang="en-US"/>
          </a:p>
        </p:txBody>
      </p:sp>
    </p:spTree>
    <p:extLst>
      <p:ext uri="{BB962C8B-B14F-4D97-AF65-F5344CB8AC3E}">
        <p14:creationId xmlns:p14="http://schemas.microsoft.com/office/powerpoint/2010/main" val="264085419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F70EE6E1-F057-4C52-93BC-448E950185E4}" type="datetimeFigureOut">
              <a:rPr lang="en-US" smtClean="0"/>
              <a:t>2/2/2022</a:t>
            </a:fld>
            <a:endParaRPr lang="en-US"/>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89C94779-676C-49E6-8410-EF6FBCEA5257}" type="slidenum">
              <a:rPr lang="en-US" smtClean="0"/>
              <a:t>‹#›</a:t>
            </a:fld>
            <a:endParaRPr lang="en-US"/>
          </a:p>
        </p:txBody>
      </p:sp>
    </p:spTree>
    <p:extLst>
      <p:ext uri="{BB962C8B-B14F-4D97-AF65-F5344CB8AC3E}">
        <p14:creationId xmlns:p14="http://schemas.microsoft.com/office/powerpoint/2010/main" val="74224425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pPr algn="ctr"/>
            <a:r>
              <a:rPr lang="en-US" dirty="0"/>
              <a:t>The Emergence of the Modern Mind</a:t>
            </a:r>
          </a:p>
        </p:txBody>
      </p:sp>
      <p:sp>
        <p:nvSpPr>
          <p:cNvPr id="3" name="Subtitle 2"/>
          <p:cNvSpPr>
            <a:spLocks noGrp="1"/>
          </p:cNvSpPr>
          <p:nvPr>
            <p:ph type="subTitle" idx="1"/>
          </p:nvPr>
        </p:nvSpPr>
        <p:spPr/>
        <p:txBody>
          <a:bodyPr/>
          <a:lstStyle/>
          <a:p>
            <a:r>
              <a:rPr lang="en-US" dirty="0"/>
              <a:t>The Rise of Modern Science and Modern Philosophy</a:t>
            </a:r>
          </a:p>
        </p:txBody>
      </p:sp>
    </p:spTree>
    <p:extLst>
      <p:ext uri="{BB962C8B-B14F-4D97-AF65-F5344CB8AC3E}">
        <p14:creationId xmlns:p14="http://schemas.microsoft.com/office/powerpoint/2010/main" val="110287502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The Modern Mind: The Reemergence of Skepticism</a:t>
            </a:r>
          </a:p>
        </p:txBody>
      </p:sp>
      <p:sp>
        <p:nvSpPr>
          <p:cNvPr id="3" name="Content Placeholder 2"/>
          <p:cNvSpPr>
            <a:spLocks noGrp="1"/>
          </p:cNvSpPr>
          <p:nvPr>
            <p:ph idx="1"/>
          </p:nvPr>
        </p:nvSpPr>
        <p:spPr/>
        <p:txBody>
          <a:bodyPr/>
          <a:lstStyle/>
          <a:p>
            <a:r>
              <a:rPr lang="en-US" dirty="0"/>
              <a:t>Christian Pyrrhonism was used by the counter-reformation. Calvinists argued that they had a new way to talk about and to know God. Pyrrhonistic skepticism was the weapon to use against this: we can’t know this stuff, so all we can do is rely on faith and God’s Church.</a:t>
            </a:r>
          </a:p>
        </p:txBody>
      </p:sp>
    </p:spTree>
    <p:extLst>
      <p:ext uri="{BB962C8B-B14F-4D97-AF65-F5344CB8AC3E}">
        <p14:creationId xmlns:p14="http://schemas.microsoft.com/office/powerpoint/2010/main" val="260567713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Pulling It All Together:</a:t>
            </a:r>
          </a:p>
        </p:txBody>
      </p:sp>
      <p:sp>
        <p:nvSpPr>
          <p:cNvPr id="3" name="Content Placeholder 2"/>
          <p:cNvSpPr>
            <a:spLocks noGrp="1"/>
          </p:cNvSpPr>
          <p:nvPr>
            <p:ph idx="1"/>
          </p:nvPr>
        </p:nvSpPr>
        <p:spPr/>
        <p:txBody>
          <a:bodyPr/>
          <a:lstStyle/>
          <a:p>
            <a:r>
              <a:rPr lang="en-US" dirty="0"/>
              <a:t>The rise of the skeptical arguments, the rise of modern science, the downfall of teleology, the reformation and the breakup of the Church, the ongoing attacks against the Aristotelian and Augustinian world views: all of this together points to a culture in turmoil. </a:t>
            </a:r>
          </a:p>
          <a:p>
            <a:r>
              <a:rPr lang="en-US" dirty="0"/>
              <a:t>This was the challenge of Skepticism that Descartes was facing.  </a:t>
            </a:r>
          </a:p>
        </p:txBody>
      </p:sp>
    </p:spTree>
    <p:extLst>
      <p:ext uri="{BB962C8B-B14F-4D97-AF65-F5344CB8AC3E}">
        <p14:creationId xmlns:p14="http://schemas.microsoft.com/office/powerpoint/2010/main" val="233032856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Rene Descartes (1596-1650)</a:t>
            </a:r>
          </a:p>
        </p:txBody>
      </p:sp>
      <p:sp>
        <p:nvSpPr>
          <p:cNvPr id="3" name="Content Placeholder 2"/>
          <p:cNvSpPr>
            <a:spLocks noGrp="1"/>
          </p:cNvSpPr>
          <p:nvPr>
            <p:ph idx="1"/>
          </p:nvPr>
        </p:nvSpPr>
        <p:spPr/>
        <p:txBody>
          <a:bodyPr/>
          <a:lstStyle/>
          <a:p>
            <a:r>
              <a:rPr lang="en-US" dirty="0"/>
              <a:t>Commonly called the Founder of Modern Philosophy</a:t>
            </a:r>
          </a:p>
          <a:p>
            <a:r>
              <a:rPr lang="en-US" dirty="0"/>
              <a:t>Descartes’ big influences:</a:t>
            </a:r>
          </a:p>
          <a:p>
            <a:pPr lvl="1"/>
            <a:r>
              <a:rPr lang="en-US" dirty="0"/>
              <a:t>The form of mathematical thought. Advocated a geometrical method for philosophy</a:t>
            </a:r>
          </a:p>
          <a:p>
            <a:pPr lvl="1"/>
            <a:r>
              <a:rPr lang="en-US" dirty="0"/>
              <a:t>He was intrigued by the new science and the mechanical world view, especially the mathematical correlation between cause and effect</a:t>
            </a:r>
          </a:p>
          <a:p>
            <a:pPr lvl="1"/>
            <a:r>
              <a:rPr lang="en-US" dirty="0"/>
              <a:t>Religion: the notions of God and soul play a significant role in his philosophy</a:t>
            </a:r>
          </a:p>
          <a:p>
            <a:r>
              <a:rPr lang="en-US" dirty="0"/>
              <a:t>Descartes uses the very methods of the people he was attacking. He applied skepticism more thoroughly than even the skeptics and found indubitable truth.</a:t>
            </a:r>
          </a:p>
        </p:txBody>
      </p:sp>
    </p:spTree>
    <p:extLst>
      <p:ext uri="{BB962C8B-B14F-4D97-AF65-F5344CB8AC3E}">
        <p14:creationId xmlns:p14="http://schemas.microsoft.com/office/powerpoint/2010/main" val="13099238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grpId="0" nodeType="clickEffect">
                                  <p:stCondLst>
                                    <p:cond delay="0"/>
                                  </p:stCondLst>
                                  <p:childTnLst>
                                    <p:set>
                                      <p:cBhvr>
                                        <p:cTn id="1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Descartes: The Method of Systematic Doubt</a:t>
            </a:r>
          </a:p>
        </p:txBody>
      </p:sp>
      <p:sp>
        <p:nvSpPr>
          <p:cNvPr id="3" name="Content Placeholder 2"/>
          <p:cNvSpPr>
            <a:spLocks noGrp="1"/>
          </p:cNvSpPr>
          <p:nvPr>
            <p:ph idx="1"/>
          </p:nvPr>
        </p:nvSpPr>
        <p:spPr/>
        <p:txBody>
          <a:bodyPr/>
          <a:lstStyle/>
          <a:p>
            <a:r>
              <a:rPr lang="en-US" dirty="0"/>
              <a:t>The goal of which is to doubt until you find that which is impossible to doubt</a:t>
            </a:r>
          </a:p>
          <a:p>
            <a:r>
              <a:rPr lang="en-US" dirty="0"/>
              <a:t>The characteristics of the method:</a:t>
            </a:r>
          </a:p>
          <a:p>
            <a:pPr lvl="1"/>
            <a:r>
              <a:rPr lang="en-US" dirty="0"/>
              <a:t>It’s deliberate. You doubt on purpose.</a:t>
            </a:r>
          </a:p>
          <a:p>
            <a:pPr lvl="1"/>
            <a:r>
              <a:rPr lang="en-US" dirty="0"/>
              <a:t>It’s universal. You doubt everything you can conceivably doubt.</a:t>
            </a:r>
          </a:p>
          <a:p>
            <a:pPr lvl="1"/>
            <a:r>
              <a:rPr lang="en-US" dirty="0"/>
              <a:t>It’s economical. You can’t doubt every individual belief, so you doubt kinds of belief</a:t>
            </a:r>
          </a:p>
          <a:p>
            <a:pPr lvl="1"/>
            <a:r>
              <a:rPr lang="en-US" dirty="0"/>
              <a:t>It’s foundational. If you can undermine the foundations of belief, then anything resting on those foundations falls</a:t>
            </a:r>
          </a:p>
          <a:p>
            <a:r>
              <a:rPr lang="en-US" dirty="0"/>
              <a:t>The method uses three devices: doubt via the senses, the dreaming problem (used also by Cicero and Montaigne), and the evil genius (a Cartesian original). </a:t>
            </a:r>
          </a:p>
        </p:txBody>
      </p:sp>
    </p:spTree>
    <p:extLst>
      <p:ext uri="{BB962C8B-B14F-4D97-AF65-F5344CB8AC3E}">
        <p14:creationId xmlns:p14="http://schemas.microsoft.com/office/powerpoint/2010/main" val="200946093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92925" y="673986"/>
            <a:ext cx="8911687" cy="1280890"/>
          </a:xfrm>
        </p:spPr>
        <p:txBody>
          <a:bodyPr/>
          <a:lstStyle/>
          <a:p>
            <a:r>
              <a:rPr lang="en-US" dirty="0"/>
              <a:t>The Modern Mind: Precursors</a:t>
            </a:r>
          </a:p>
        </p:txBody>
      </p:sp>
      <p:sp>
        <p:nvSpPr>
          <p:cNvPr id="3" name="Content Placeholder 2"/>
          <p:cNvSpPr>
            <a:spLocks noGrp="1"/>
          </p:cNvSpPr>
          <p:nvPr>
            <p:ph idx="1"/>
          </p:nvPr>
        </p:nvSpPr>
        <p:spPr/>
        <p:txBody>
          <a:bodyPr/>
          <a:lstStyle/>
          <a:p>
            <a:r>
              <a:rPr lang="en-US" dirty="0"/>
              <a:t>For the Classical mind, the universe was teleological. Everything had a purpose, a goal. Everything aimed at the Good.</a:t>
            </a:r>
          </a:p>
          <a:p>
            <a:r>
              <a:rPr lang="en-US" dirty="0"/>
              <a:t>The Advent of Christianity: Early Christianity (100-1000) followed the lead of Plato, through Origen (184-253) and (primarily) Augustine (354-430). </a:t>
            </a:r>
          </a:p>
          <a:p>
            <a:r>
              <a:rPr lang="en-US" dirty="0"/>
              <a:t>Rome was pillaged in 410, and the empire was pretty much gone by 476.</a:t>
            </a:r>
          </a:p>
          <a:p>
            <a:r>
              <a:rPr lang="en-US" dirty="0"/>
              <a:t>The result: the Dark Ages. The Church grew in influence, and filled the power vacuum left by the fall of the empire. By the ninth century, the Western world was under the dominion of the Church.</a:t>
            </a:r>
          </a:p>
          <a:p>
            <a:r>
              <a:rPr lang="en-US" dirty="0"/>
              <a:t>Around 1000, things began to pick up. People began moving around again. A remarkable resurgence of genuine scholarship.</a:t>
            </a:r>
          </a:p>
          <a:p>
            <a:pPr marL="0" indent="0">
              <a:buNone/>
            </a:pPr>
            <a:endParaRPr lang="en-US" dirty="0"/>
          </a:p>
        </p:txBody>
      </p:sp>
    </p:spTree>
    <p:extLst>
      <p:ext uri="{BB962C8B-B14F-4D97-AF65-F5344CB8AC3E}">
        <p14:creationId xmlns:p14="http://schemas.microsoft.com/office/powerpoint/2010/main" val="19987551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The Modern Mind: The Rise of Modern Science</a:t>
            </a:r>
          </a:p>
        </p:txBody>
      </p:sp>
      <p:sp>
        <p:nvSpPr>
          <p:cNvPr id="3" name="Content Placeholder 2"/>
          <p:cNvSpPr>
            <a:spLocks noGrp="1"/>
          </p:cNvSpPr>
          <p:nvPr>
            <p:ph idx="1"/>
          </p:nvPr>
        </p:nvSpPr>
        <p:spPr>
          <a:xfrm>
            <a:off x="2589212" y="2133600"/>
            <a:ext cx="8915400" cy="4017818"/>
          </a:xfrm>
        </p:spPr>
        <p:txBody>
          <a:bodyPr/>
          <a:lstStyle/>
          <a:p>
            <a:r>
              <a:rPr lang="en-US" dirty="0"/>
              <a:t>Christians wanted to take their Holy Land back from the Infidels.</a:t>
            </a:r>
          </a:p>
          <a:p>
            <a:r>
              <a:rPr lang="en-US" dirty="0"/>
              <a:t>Dramatic change: the rediscovery by the west of the writings of Aristotle.</a:t>
            </a:r>
          </a:p>
          <a:p>
            <a:r>
              <a:rPr lang="en-US" dirty="0"/>
              <a:t>Plato had been their guide for 1000 years, but in Aristotle, they found a much more sophisticated and complete picture of humanity, society, and cosmos. </a:t>
            </a:r>
          </a:p>
          <a:p>
            <a:r>
              <a:rPr lang="en-US" dirty="0"/>
              <a:t>Thomas Aquinas (1225-1274) was charged to write a new theology grounded in Aristotle’s metaphysics: The Medieval Synthesis.</a:t>
            </a:r>
          </a:p>
          <a:p>
            <a:r>
              <a:rPr lang="en-US" dirty="0"/>
              <a:t>Medieval science was teleological, though instead of aiming at the Good, now everything aimed at God.</a:t>
            </a:r>
          </a:p>
          <a:p>
            <a:r>
              <a:rPr lang="en-US" dirty="0"/>
              <a:t>Universe: a vast sacerdotal system. The universe had no meaning in and of itself, but only as it plays a role in the salvation of humanity</a:t>
            </a:r>
          </a:p>
          <a:p>
            <a:endParaRPr lang="en-US" dirty="0"/>
          </a:p>
        </p:txBody>
      </p:sp>
    </p:spTree>
    <p:extLst>
      <p:ext uri="{BB962C8B-B14F-4D97-AF65-F5344CB8AC3E}">
        <p14:creationId xmlns:p14="http://schemas.microsoft.com/office/powerpoint/2010/main" val="10898986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The Modern Mind: The Renaissance</a:t>
            </a:r>
          </a:p>
        </p:txBody>
      </p:sp>
      <p:sp>
        <p:nvSpPr>
          <p:cNvPr id="3" name="Content Placeholder 2"/>
          <p:cNvSpPr>
            <a:spLocks noGrp="1"/>
          </p:cNvSpPr>
          <p:nvPr>
            <p:ph idx="1"/>
          </p:nvPr>
        </p:nvSpPr>
        <p:spPr/>
        <p:txBody>
          <a:bodyPr/>
          <a:lstStyle/>
          <a:p>
            <a:r>
              <a:rPr lang="en-US" dirty="0"/>
              <a:t>The focus became one of achieving an efficient relation to our fellow human beings. </a:t>
            </a:r>
          </a:p>
          <a:p>
            <a:r>
              <a:rPr lang="en-US" dirty="0"/>
              <a:t>With the advent of the new physics, the modern mind became hostile to the use of purpose as an explanatory principle. </a:t>
            </a:r>
          </a:p>
          <a:p>
            <a:r>
              <a:rPr lang="en-US" dirty="0"/>
              <a:t>This is one of the reasons the Church almost killed Galileo. </a:t>
            </a:r>
          </a:p>
          <a:p>
            <a:r>
              <a:rPr lang="en-US" dirty="0"/>
              <a:t>The abandonment of teleology resulted in the loss of an easy way of establishing the objectivity of value.</a:t>
            </a:r>
          </a:p>
          <a:p>
            <a:r>
              <a:rPr lang="en-US" dirty="0"/>
              <a:t>The Fact/Value distinction. </a:t>
            </a:r>
          </a:p>
        </p:txBody>
      </p:sp>
    </p:spTree>
    <p:extLst>
      <p:ext uri="{BB962C8B-B14F-4D97-AF65-F5344CB8AC3E}">
        <p14:creationId xmlns:p14="http://schemas.microsoft.com/office/powerpoint/2010/main" val="135781465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The Modern Mind: The Rise of Modern Science</a:t>
            </a:r>
          </a:p>
        </p:txBody>
      </p:sp>
      <p:sp>
        <p:nvSpPr>
          <p:cNvPr id="3" name="Content Placeholder 2"/>
          <p:cNvSpPr>
            <a:spLocks noGrp="1"/>
          </p:cNvSpPr>
          <p:nvPr>
            <p:ph idx="1"/>
          </p:nvPr>
        </p:nvSpPr>
        <p:spPr/>
        <p:txBody>
          <a:bodyPr/>
          <a:lstStyle/>
          <a:p>
            <a:r>
              <a:rPr lang="en-US" dirty="0"/>
              <a:t>To save value: early modern philosophers made a distinction between matter and mind. Matter: determined, governed by laws, cause and effect, unthinking, and material. Mind: free, the place of value, capable of knowing the physical world and God. </a:t>
            </a:r>
          </a:p>
          <a:p>
            <a:r>
              <a:rPr lang="en-US" dirty="0"/>
              <a:t>The world is thus divided. </a:t>
            </a:r>
          </a:p>
          <a:p>
            <a:r>
              <a:rPr lang="en-US" dirty="0"/>
              <a:t>Galileo: matter exhibited the real characteristics of the world (shape, size, location, etc.) while perceived qualities were subjective (color, taste, smell, beauty, etc.). Without eyes and ears there would be no color or sound in the universe.</a:t>
            </a:r>
          </a:p>
        </p:txBody>
      </p:sp>
    </p:spTree>
    <p:extLst>
      <p:ext uri="{BB962C8B-B14F-4D97-AF65-F5344CB8AC3E}">
        <p14:creationId xmlns:p14="http://schemas.microsoft.com/office/powerpoint/2010/main" val="8318763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The Modern Mind: The Reformation</a:t>
            </a:r>
          </a:p>
        </p:txBody>
      </p:sp>
      <p:sp>
        <p:nvSpPr>
          <p:cNvPr id="3" name="Content Placeholder 2"/>
          <p:cNvSpPr>
            <a:spLocks noGrp="1"/>
          </p:cNvSpPr>
          <p:nvPr>
            <p:ph idx="1"/>
          </p:nvPr>
        </p:nvSpPr>
        <p:spPr/>
        <p:txBody>
          <a:bodyPr/>
          <a:lstStyle/>
          <a:p>
            <a:r>
              <a:rPr lang="en-US" dirty="0"/>
              <a:t>Back to Aquinas: the stability of his world allowed him to construct a very stable, orderly conception of God, humanity, and creation.</a:t>
            </a:r>
          </a:p>
          <a:p>
            <a:r>
              <a:rPr lang="en-US" dirty="0"/>
              <a:t>The stability did not last. A mere 30 years after Aquinas’ death, the church began to fall apart.</a:t>
            </a:r>
          </a:p>
          <a:p>
            <a:pPr lvl="1"/>
            <a:r>
              <a:rPr lang="en-US" dirty="0"/>
              <a:t>From 1305-1376, the Pope abdicated from Rome to Avignon, France.</a:t>
            </a:r>
          </a:p>
          <a:p>
            <a:pPr lvl="1"/>
            <a:r>
              <a:rPr lang="en-US" dirty="0"/>
              <a:t>Rome had lost the Papacy, and to try to get it back, they began appointing new popes. At one time, there were three so call Popes.</a:t>
            </a:r>
          </a:p>
          <a:p>
            <a:pPr lvl="1"/>
            <a:r>
              <a:rPr lang="en-US" dirty="0"/>
              <a:t>This crushed their credibility, so they began to lose donations, which led to selling positions to the highest bidder and forgiving mortal since through the selling of indulgences.</a:t>
            </a:r>
          </a:p>
          <a:p>
            <a:pPr lvl="1"/>
            <a:r>
              <a:rPr lang="en-US" dirty="0"/>
              <a:t>Add to this the Black Death of 1340, stability was no longer the order of the day.</a:t>
            </a:r>
          </a:p>
        </p:txBody>
      </p:sp>
    </p:spTree>
    <p:extLst>
      <p:ext uri="{BB962C8B-B14F-4D97-AF65-F5344CB8AC3E}">
        <p14:creationId xmlns:p14="http://schemas.microsoft.com/office/powerpoint/2010/main" val="251980687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par>
                                <p:cTn id="7" presetID="1" presetClass="entr" presetSubtype="0" fill="hold" grpId="0" nodeType="withEffect">
                                  <p:stCondLst>
                                    <p:cond delay="0"/>
                                  </p:stCondLst>
                                  <p:childTnLst>
                                    <p:set>
                                      <p:cBhvr>
                                        <p:cTn id="8" dur="1" fill="hold">
                                          <p:stCondLst>
                                            <p:cond delay="0"/>
                                          </p:stCondLst>
                                        </p:cTn>
                                        <p:tgtEl>
                                          <p:spTgt spid="3">
                                            <p:txEl>
                                              <p:pRg st="2" end="2"/>
                                            </p:txEl>
                                          </p:spTgt>
                                        </p:tgtEl>
                                        <p:attrNameLst>
                                          <p:attrName>style.visibility</p:attrName>
                                        </p:attrNameLst>
                                      </p:cBhvr>
                                      <p:to>
                                        <p:strVal val="visible"/>
                                      </p:to>
                                    </p:set>
                                  </p:childTnLst>
                                </p:cTn>
                              </p:par>
                              <p:par>
                                <p:cTn id="9" presetID="1" presetClass="entr" presetSubtype="0" fill="hold" grpId="0" nodeType="withEffect">
                                  <p:stCondLst>
                                    <p:cond delay="0"/>
                                  </p:stCondLst>
                                  <p:childTnLst>
                                    <p:set>
                                      <p:cBhvr>
                                        <p:cTn id="10" dur="1" fill="hold">
                                          <p:stCondLst>
                                            <p:cond delay="0"/>
                                          </p:stCondLst>
                                        </p:cTn>
                                        <p:tgtEl>
                                          <p:spTgt spid="3">
                                            <p:txEl>
                                              <p:pRg st="3" end="3"/>
                                            </p:txEl>
                                          </p:spTgt>
                                        </p:tgtEl>
                                        <p:attrNameLst>
                                          <p:attrName>style.visibility</p:attrName>
                                        </p:attrNameLst>
                                      </p:cBhvr>
                                      <p:to>
                                        <p:strVal val="visible"/>
                                      </p:to>
                                    </p:set>
                                  </p:childTnLst>
                                </p:cTn>
                              </p:par>
                              <p:par>
                                <p:cTn id="11" presetID="1" presetClass="entr" presetSubtype="0" fill="hold" grpId="0" nodeType="with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childTnLst>
                                </p:cTn>
                              </p:par>
                              <p:par>
                                <p:cTn id="13" presetID="1" presetClass="entr" presetSubtype="0" fill="hold" grpId="0" nodeType="withEffect">
                                  <p:stCondLst>
                                    <p:cond delay="0"/>
                                  </p:stCondLst>
                                  <p:childTnLst>
                                    <p:set>
                                      <p:cBhvr>
                                        <p:cTn id="14"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The Modern Mind: The Reformation</a:t>
            </a:r>
          </a:p>
        </p:txBody>
      </p:sp>
      <p:sp>
        <p:nvSpPr>
          <p:cNvPr id="3" name="Content Placeholder 2"/>
          <p:cNvSpPr>
            <a:spLocks noGrp="1"/>
          </p:cNvSpPr>
          <p:nvPr>
            <p:ph idx="1"/>
          </p:nvPr>
        </p:nvSpPr>
        <p:spPr/>
        <p:txBody>
          <a:bodyPr/>
          <a:lstStyle/>
          <a:p>
            <a:r>
              <a:rPr lang="en-US" dirty="0"/>
              <a:t>Finally, in 1517, Martin Luther (supposedly) posted 95 theses on the door of the church in Wittenberg protesting the practices of the Church.</a:t>
            </a:r>
          </a:p>
          <a:p>
            <a:r>
              <a:rPr lang="en-US" dirty="0"/>
              <a:t>The cornerstone of Reformation theology is Luther’s doctrine of salvation by faith alone through grace which is a free gift of God. </a:t>
            </a:r>
          </a:p>
          <a:p>
            <a:r>
              <a:rPr lang="en-US" dirty="0"/>
              <a:t>The Priesthood of all believers: a radical idea. </a:t>
            </a:r>
          </a:p>
          <a:p>
            <a:r>
              <a:rPr lang="en-US" dirty="0"/>
              <a:t>Salvation is a free gift from God to the individual—the church becomes secondary.</a:t>
            </a:r>
          </a:p>
        </p:txBody>
      </p:sp>
    </p:spTree>
    <p:extLst>
      <p:ext uri="{BB962C8B-B14F-4D97-AF65-F5344CB8AC3E}">
        <p14:creationId xmlns:p14="http://schemas.microsoft.com/office/powerpoint/2010/main" val="262840238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The Modern Mind: The Reemergence of Skepticism</a:t>
            </a:r>
          </a:p>
        </p:txBody>
      </p:sp>
      <p:sp>
        <p:nvSpPr>
          <p:cNvPr id="3" name="Content Placeholder 2"/>
          <p:cNvSpPr>
            <a:spLocks noGrp="1"/>
          </p:cNvSpPr>
          <p:nvPr>
            <p:ph idx="1"/>
          </p:nvPr>
        </p:nvSpPr>
        <p:spPr/>
        <p:txBody>
          <a:bodyPr/>
          <a:lstStyle/>
          <a:p>
            <a:r>
              <a:rPr lang="en-US" dirty="0"/>
              <a:t>Rene Descartes’ predicament: the challenge of skepticism</a:t>
            </a:r>
          </a:p>
          <a:p>
            <a:r>
              <a:rPr lang="en-US" dirty="0"/>
              <a:t>An early school: Pyrrhonian Skepticism, from Pyrrho of Elis (360-270 BCE).</a:t>
            </a:r>
          </a:p>
          <a:p>
            <a:r>
              <a:rPr lang="en-US" dirty="0"/>
              <a:t>Taught that human reason cannot penetrate to the inner substance of things: we can know only how things appear to us.</a:t>
            </a:r>
          </a:p>
          <a:p>
            <a:r>
              <a:rPr lang="en-US" dirty="0"/>
              <a:t>We should be certain of nothing. Rather than saying “this is so,” we should say “So it appears to me,” or “It may be so.”</a:t>
            </a:r>
          </a:p>
          <a:p>
            <a:r>
              <a:rPr lang="en-US" dirty="0"/>
              <a:t>The suspension of judgement is extended to everyday life. Nothing is in itself ugly or beautiful, right or wrong. </a:t>
            </a:r>
          </a:p>
          <a:p>
            <a:r>
              <a:rPr lang="en-US" dirty="0"/>
              <a:t>Pyrrho never wrote anything, but his pupil </a:t>
            </a:r>
            <a:r>
              <a:rPr lang="en-US" dirty="0" err="1"/>
              <a:t>Timon</a:t>
            </a:r>
            <a:r>
              <a:rPr lang="en-US" dirty="0"/>
              <a:t> did, usually in mocking verses. </a:t>
            </a:r>
          </a:p>
        </p:txBody>
      </p:sp>
    </p:spTree>
    <p:extLst>
      <p:ext uri="{BB962C8B-B14F-4D97-AF65-F5344CB8AC3E}">
        <p14:creationId xmlns:p14="http://schemas.microsoft.com/office/powerpoint/2010/main" val="284086885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dirty="0"/>
              <a:t>The Modern Mind: The Reemergence of Skepticism</a:t>
            </a:r>
          </a:p>
        </p:txBody>
      </p:sp>
      <p:sp>
        <p:nvSpPr>
          <p:cNvPr id="3" name="Content Placeholder 2"/>
          <p:cNvSpPr>
            <a:spLocks noGrp="1"/>
          </p:cNvSpPr>
          <p:nvPr>
            <p:ph idx="1"/>
          </p:nvPr>
        </p:nvSpPr>
        <p:spPr>
          <a:xfrm>
            <a:off x="2589212" y="2133600"/>
            <a:ext cx="8915400" cy="4333702"/>
          </a:xfrm>
        </p:spPr>
        <p:txBody>
          <a:bodyPr/>
          <a:lstStyle/>
          <a:p>
            <a:r>
              <a:rPr lang="en-US" dirty="0" err="1"/>
              <a:t>Timon</a:t>
            </a:r>
            <a:r>
              <a:rPr lang="en-US" dirty="0"/>
              <a:t>: we should suspend all judgement, and then we can attain true tranquility of the soul.</a:t>
            </a:r>
          </a:p>
          <a:p>
            <a:r>
              <a:rPr lang="en-US" dirty="0"/>
              <a:t>Sextus Empiricus (160-210 CE) is a descendant of this school. </a:t>
            </a:r>
          </a:p>
          <a:p>
            <a:r>
              <a:rPr lang="en-US" dirty="0"/>
              <a:t>Back to the Crusades: In addition to preserving the writings of Aristotle, the Muslims also preserved the writings of the skeptics. During the Renaissance, those works were rediscovered by the West.</a:t>
            </a:r>
          </a:p>
          <a:p>
            <a:r>
              <a:rPr lang="en-US" dirty="0"/>
              <a:t>Skepticism was the primary source of dispute between Erasmus and Luther. Erasmus: our metaphysical problems are too complex, so we should suspend judgment and trust the Church. Luther: no, the Christian must be certain because salvation is at stake. </a:t>
            </a:r>
          </a:p>
          <a:p>
            <a:r>
              <a:rPr lang="en-US" dirty="0"/>
              <a:t>Classical skepticism became a living issue. Christian Pyrrhonism was born.</a:t>
            </a:r>
          </a:p>
        </p:txBody>
      </p:sp>
    </p:spTree>
    <p:extLst>
      <p:ext uri="{BB962C8B-B14F-4D97-AF65-F5344CB8AC3E}">
        <p14:creationId xmlns:p14="http://schemas.microsoft.com/office/powerpoint/2010/main" val="42733404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uiExpand="1" build="p"/>
    </p:bldLst>
  </p:timing>
</p:sld>
</file>

<file path=ppt/theme/theme1.xml><?xml version="1.0" encoding="utf-8"?>
<a:theme xmlns:a="http://schemas.openxmlformats.org/drawingml/2006/main" name="Wisp">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1566</TotalTime>
  <Words>1304</Words>
  <Application>Microsoft Office PowerPoint</Application>
  <PresentationFormat>Widescreen</PresentationFormat>
  <Paragraphs>70</Paragraphs>
  <Slides>13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13</vt:i4>
      </vt:variant>
    </vt:vector>
  </HeadingPairs>
  <TitlesOfParts>
    <vt:vector size="17" baseType="lpstr">
      <vt:lpstr>Arial</vt:lpstr>
      <vt:lpstr>Century Gothic</vt:lpstr>
      <vt:lpstr>Wingdings 3</vt:lpstr>
      <vt:lpstr>Wisp</vt:lpstr>
      <vt:lpstr>The Emergence of the Modern Mind</vt:lpstr>
      <vt:lpstr>The Modern Mind: Precursors</vt:lpstr>
      <vt:lpstr>The Modern Mind: The Rise of Modern Science</vt:lpstr>
      <vt:lpstr>The Modern Mind: The Renaissance</vt:lpstr>
      <vt:lpstr>The Modern Mind: The Rise of Modern Science</vt:lpstr>
      <vt:lpstr>The Modern Mind: The Reformation</vt:lpstr>
      <vt:lpstr>The Modern Mind: The Reformation</vt:lpstr>
      <vt:lpstr>The Modern Mind: The Reemergence of Skepticism</vt:lpstr>
      <vt:lpstr>The Modern Mind: The Reemergence of Skepticism</vt:lpstr>
      <vt:lpstr>The Modern Mind: The Reemergence of Skepticism</vt:lpstr>
      <vt:lpstr>Pulling It All Together:</vt:lpstr>
      <vt:lpstr>Rene Descartes (1596-1650)</vt:lpstr>
      <vt:lpstr>Descartes: The Method of Systematic Doubt</vt:lpstr>
    </vt:vector>
  </TitlesOfParts>
  <Company>Birmingham-Southern College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Emergence of the Modern Mind</dc:title>
  <dc:creator>Myers, Bill</dc:creator>
  <cp:lastModifiedBy>William Myers</cp:lastModifiedBy>
  <cp:revision>20</cp:revision>
  <dcterms:created xsi:type="dcterms:W3CDTF">2021-01-12T19:08:03Z</dcterms:created>
  <dcterms:modified xsi:type="dcterms:W3CDTF">2022-02-03T01:49:10Z</dcterms:modified>
</cp:coreProperties>
</file>

<file path=docProps/thumbnail.jpeg>
</file>