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4" r:id="rId8"/>
    <p:sldId id="265"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9" autoAdjust="0"/>
    <p:restoredTop sz="94660"/>
  </p:normalViewPr>
  <p:slideViewPr>
    <p:cSldViewPr snapToGrid="0">
      <p:cViewPr varScale="1">
        <p:scale>
          <a:sx n="115" d="100"/>
          <a:sy n="115" d="100"/>
        </p:scale>
        <p:origin x="25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262252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2699313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F75D58-EBA8-40F8-8194-37483B494C03}"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87332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2878249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F75D58-EBA8-40F8-8194-37483B494C03}"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89597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1144729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1114545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56737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3082764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3D047B-F57D-452B-ACE9-5821E751CE36}" type="datetimeFigureOut">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3228343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3700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3D047B-F57D-452B-ACE9-5821E751CE36}" type="datetimeFigureOut">
              <a:rPr lang="en-US" smtClean="0"/>
              <a:t>1/27/2021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1628550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43D047B-F57D-452B-ACE9-5821E751CE36}" type="datetimeFigureOut">
              <a:rPr lang="en-US" smtClean="0"/>
              <a:t>1/27/2021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2444878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3D047B-F57D-452B-ACE9-5821E751CE36}" type="datetimeFigureOut">
              <a:rPr lang="en-US" smtClean="0"/>
              <a:t>1/27/2021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1672183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413239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43D047B-F57D-452B-ACE9-5821E751CE36}" type="datetimeFigureOut">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F75D58-EBA8-40F8-8194-37483B494C03}" type="slidenum">
              <a:rPr lang="en-US" smtClean="0"/>
              <a:t>‹#›</a:t>
            </a:fld>
            <a:endParaRPr lang="en-US"/>
          </a:p>
        </p:txBody>
      </p:sp>
    </p:spTree>
    <p:extLst>
      <p:ext uri="{BB962C8B-B14F-4D97-AF65-F5344CB8AC3E}">
        <p14:creationId xmlns:p14="http://schemas.microsoft.com/office/powerpoint/2010/main" val="344623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43D047B-F57D-452B-ACE9-5821E751CE36}" type="datetimeFigureOut">
              <a:rPr lang="en-US" smtClean="0"/>
              <a:t>1/27/2021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2F75D58-EBA8-40F8-8194-37483B494C03}" type="slidenum">
              <a:rPr lang="en-US" smtClean="0"/>
              <a:t>‹#›</a:t>
            </a:fld>
            <a:endParaRPr lang="en-US"/>
          </a:p>
        </p:txBody>
      </p:sp>
    </p:spTree>
    <p:extLst>
      <p:ext uri="{BB962C8B-B14F-4D97-AF65-F5344CB8AC3E}">
        <p14:creationId xmlns:p14="http://schemas.microsoft.com/office/powerpoint/2010/main" val="914402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CA2C7-E5EE-4443-A90A-D704B51AB645}"/>
              </a:ext>
            </a:extLst>
          </p:cNvPr>
          <p:cNvSpPr>
            <a:spLocks noGrp="1"/>
          </p:cNvSpPr>
          <p:nvPr>
            <p:ph type="ctrTitle"/>
          </p:nvPr>
        </p:nvSpPr>
        <p:spPr/>
        <p:txBody>
          <a:bodyPr/>
          <a:lstStyle/>
          <a:p>
            <a:r>
              <a:rPr lang="en-US" dirty="0"/>
              <a:t>Rene Descartes: Med VI	</a:t>
            </a:r>
          </a:p>
        </p:txBody>
      </p:sp>
      <p:sp>
        <p:nvSpPr>
          <p:cNvPr id="3" name="Subtitle 2">
            <a:extLst>
              <a:ext uri="{FF2B5EF4-FFF2-40B4-BE49-F238E27FC236}">
                <a16:creationId xmlns:a16="http://schemas.microsoft.com/office/drawing/2014/main" id="{78A1C50D-8B15-44D0-BAAB-1714667EB58A}"/>
              </a:ext>
            </a:extLst>
          </p:cNvPr>
          <p:cNvSpPr>
            <a:spLocks noGrp="1"/>
          </p:cNvSpPr>
          <p:nvPr>
            <p:ph type="subTitle" idx="1"/>
          </p:nvPr>
        </p:nvSpPr>
        <p:spPr/>
        <p:txBody>
          <a:bodyPr/>
          <a:lstStyle/>
          <a:p>
            <a:r>
              <a:rPr lang="en-US" dirty="0"/>
              <a:t>And Critical Comments </a:t>
            </a:r>
          </a:p>
        </p:txBody>
      </p:sp>
    </p:spTree>
    <p:extLst>
      <p:ext uri="{BB962C8B-B14F-4D97-AF65-F5344CB8AC3E}">
        <p14:creationId xmlns:p14="http://schemas.microsoft.com/office/powerpoint/2010/main" val="2496914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05843-3DBB-47BB-9EDA-B3FEE6BFA2E8}"/>
              </a:ext>
            </a:extLst>
          </p:cNvPr>
          <p:cNvSpPr>
            <a:spLocks noGrp="1"/>
          </p:cNvSpPr>
          <p:nvPr>
            <p:ph type="title"/>
          </p:nvPr>
        </p:nvSpPr>
        <p:spPr/>
        <p:txBody>
          <a:bodyPr/>
          <a:lstStyle/>
          <a:p>
            <a:r>
              <a:rPr lang="en-US" dirty="0"/>
              <a:t>Descartes: Critical Comments </a:t>
            </a:r>
          </a:p>
        </p:txBody>
      </p:sp>
      <p:sp>
        <p:nvSpPr>
          <p:cNvPr id="3" name="Content Placeholder 2">
            <a:extLst>
              <a:ext uri="{FF2B5EF4-FFF2-40B4-BE49-F238E27FC236}">
                <a16:creationId xmlns:a16="http://schemas.microsoft.com/office/drawing/2014/main" id="{E6F4C4BE-60F3-4C72-B91C-6A68C7C7D48D}"/>
              </a:ext>
            </a:extLst>
          </p:cNvPr>
          <p:cNvSpPr>
            <a:spLocks noGrp="1"/>
          </p:cNvSpPr>
          <p:nvPr>
            <p:ph idx="1"/>
          </p:nvPr>
        </p:nvSpPr>
        <p:spPr/>
        <p:txBody>
          <a:bodyPr/>
          <a:lstStyle/>
          <a:p>
            <a:r>
              <a:rPr lang="en-US" dirty="0"/>
              <a:t>Descartes: they meet in the pineal gland. What??? Isn’t that somewhere? If the mind is nowhere, how can it be there?</a:t>
            </a:r>
          </a:p>
          <a:p>
            <a:r>
              <a:rPr lang="en-US" dirty="0"/>
              <a:t>Cause and effect is a transfer of energy. How does the mind transfer its energy to the body? Descartes: It’s very intimate. If they are so intimate, how can they be so different? </a:t>
            </a:r>
          </a:p>
          <a:p>
            <a:r>
              <a:rPr lang="en-US" dirty="0"/>
              <a:t>An insurmountable problem?</a:t>
            </a:r>
          </a:p>
        </p:txBody>
      </p:sp>
    </p:spTree>
    <p:extLst>
      <p:ext uri="{BB962C8B-B14F-4D97-AF65-F5344CB8AC3E}">
        <p14:creationId xmlns:p14="http://schemas.microsoft.com/office/powerpoint/2010/main" val="940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255CB-B5CC-49FF-9302-25ABF275470B}"/>
              </a:ext>
            </a:extLst>
          </p:cNvPr>
          <p:cNvSpPr>
            <a:spLocks noGrp="1"/>
          </p:cNvSpPr>
          <p:nvPr>
            <p:ph type="title"/>
          </p:nvPr>
        </p:nvSpPr>
        <p:spPr/>
        <p:txBody>
          <a:bodyPr/>
          <a:lstStyle/>
          <a:p>
            <a:r>
              <a:rPr lang="en-US" dirty="0"/>
              <a:t>Descartes: Sixth Meditation</a:t>
            </a:r>
          </a:p>
        </p:txBody>
      </p:sp>
      <p:sp>
        <p:nvSpPr>
          <p:cNvPr id="3" name="Content Placeholder 2">
            <a:extLst>
              <a:ext uri="{FF2B5EF4-FFF2-40B4-BE49-F238E27FC236}">
                <a16:creationId xmlns:a16="http://schemas.microsoft.com/office/drawing/2014/main" id="{23D351B8-E1D1-4ABD-805D-A053B8B9D237}"/>
              </a:ext>
            </a:extLst>
          </p:cNvPr>
          <p:cNvSpPr>
            <a:spLocks noGrp="1"/>
          </p:cNvSpPr>
          <p:nvPr>
            <p:ph idx="1"/>
          </p:nvPr>
        </p:nvSpPr>
        <p:spPr/>
        <p:txBody>
          <a:bodyPr/>
          <a:lstStyle/>
          <a:p>
            <a:r>
              <a:rPr lang="en-US" dirty="0"/>
              <a:t>Clear and Distinct Ideas: Even before God, I know they are true when I think them. I need God to guarantee the truth of C&amp;D ideas even I do not think them.</a:t>
            </a:r>
          </a:p>
          <a:p>
            <a:r>
              <a:rPr lang="en-US" dirty="0"/>
              <a:t>Second Meditation: The mind is unextended substance whose essential attribute is thought.</a:t>
            </a:r>
          </a:p>
          <a:p>
            <a:r>
              <a:rPr lang="en-US" dirty="0"/>
              <a:t>Sixth Meditation: Page 64: I am distinct from my body. My body is corporeal. What are these corporeal things? I do not yet know that they exist, but it sure seems like they exist. </a:t>
            </a:r>
          </a:p>
        </p:txBody>
      </p:sp>
    </p:spTree>
    <p:extLst>
      <p:ext uri="{BB962C8B-B14F-4D97-AF65-F5344CB8AC3E}">
        <p14:creationId xmlns:p14="http://schemas.microsoft.com/office/powerpoint/2010/main" val="323951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D428C-EDAB-46FC-B53E-C450A641357A}"/>
              </a:ext>
            </a:extLst>
          </p:cNvPr>
          <p:cNvSpPr>
            <a:spLocks noGrp="1"/>
          </p:cNvSpPr>
          <p:nvPr>
            <p:ph type="title"/>
          </p:nvPr>
        </p:nvSpPr>
        <p:spPr/>
        <p:txBody>
          <a:bodyPr/>
          <a:lstStyle/>
          <a:p>
            <a:r>
              <a:rPr lang="en-US" dirty="0"/>
              <a:t>Descartes: Sixth Meditation</a:t>
            </a:r>
          </a:p>
        </p:txBody>
      </p:sp>
      <p:sp>
        <p:nvSpPr>
          <p:cNvPr id="3" name="Content Placeholder 2">
            <a:extLst>
              <a:ext uri="{FF2B5EF4-FFF2-40B4-BE49-F238E27FC236}">
                <a16:creationId xmlns:a16="http://schemas.microsoft.com/office/drawing/2014/main" id="{287C78C3-EA4F-49CB-9D41-792E2314C5D7}"/>
              </a:ext>
            </a:extLst>
          </p:cNvPr>
          <p:cNvSpPr>
            <a:spLocks noGrp="1"/>
          </p:cNvSpPr>
          <p:nvPr>
            <p:ph idx="1"/>
          </p:nvPr>
        </p:nvSpPr>
        <p:spPr>
          <a:xfrm>
            <a:off x="2589211" y="1652631"/>
            <a:ext cx="9474157" cy="4258591"/>
          </a:xfrm>
        </p:spPr>
        <p:txBody>
          <a:bodyPr>
            <a:normAutofit lnSpcReduction="10000"/>
          </a:bodyPr>
          <a:lstStyle/>
          <a:p>
            <a:r>
              <a:rPr lang="en-US" dirty="0"/>
              <a:t>That is, it seems that this world outside of me, this material world, exists. </a:t>
            </a:r>
          </a:p>
          <a:p>
            <a:r>
              <a:rPr lang="en-US" dirty="0"/>
              <a:t>It seems that (1) it exists external and independent of my mind. That is, it doesn't seem to need my perception in order to exist. As well, </a:t>
            </a:r>
          </a:p>
          <a:p>
            <a:r>
              <a:rPr lang="en-US" dirty="0"/>
              <a:t>(2) it seems to be a world of substance and attribute, like the wax. </a:t>
            </a:r>
          </a:p>
          <a:p>
            <a:r>
              <a:rPr lang="en-US" dirty="0"/>
              <a:t>(3) Also, the world seems to work on a law of cause and effect, like the causal doctrine says. </a:t>
            </a:r>
          </a:p>
          <a:p>
            <a:r>
              <a:rPr lang="en-US" dirty="0"/>
              <a:t>(4) The world seems to contain many different things. That is, it seems that everything isn't the same thing, but there is a huge variety of things. </a:t>
            </a:r>
          </a:p>
          <a:p>
            <a:r>
              <a:rPr lang="en-US" dirty="0"/>
              <a:t>(5) They don't think. That is, it doesn't look like material things are thinking things. So, if thought is essential to me, what is essential to the material world?</a:t>
            </a:r>
          </a:p>
          <a:p>
            <a:r>
              <a:rPr lang="en-US" dirty="0"/>
              <a:t>(6) It's extended in space; that is, extension is the essential attribute of material things. Things in the material world take up space. So that, (6a) they are movable, and (6b) they generate a physics, or suggest physical laws.</a:t>
            </a:r>
          </a:p>
        </p:txBody>
      </p:sp>
    </p:spTree>
    <p:extLst>
      <p:ext uri="{BB962C8B-B14F-4D97-AF65-F5344CB8AC3E}">
        <p14:creationId xmlns:p14="http://schemas.microsoft.com/office/powerpoint/2010/main" val="3572856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AFA02-F04C-4F3E-845B-6CA29753EF92}"/>
              </a:ext>
            </a:extLst>
          </p:cNvPr>
          <p:cNvSpPr>
            <a:spLocks noGrp="1"/>
          </p:cNvSpPr>
          <p:nvPr>
            <p:ph type="title"/>
          </p:nvPr>
        </p:nvSpPr>
        <p:spPr/>
        <p:txBody>
          <a:bodyPr/>
          <a:lstStyle/>
          <a:p>
            <a:r>
              <a:rPr lang="en-US" dirty="0"/>
              <a:t>Descartes: Sixth Meditation</a:t>
            </a:r>
          </a:p>
        </p:txBody>
      </p:sp>
      <p:sp>
        <p:nvSpPr>
          <p:cNvPr id="3" name="Content Placeholder 2">
            <a:extLst>
              <a:ext uri="{FF2B5EF4-FFF2-40B4-BE49-F238E27FC236}">
                <a16:creationId xmlns:a16="http://schemas.microsoft.com/office/drawing/2014/main" id="{13A5A5F2-DCF4-4E8D-97FA-A9C4127D8DA0}"/>
              </a:ext>
            </a:extLst>
          </p:cNvPr>
          <p:cNvSpPr>
            <a:spLocks noGrp="1"/>
          </p:cNvSpPr>
          <p:nvPr>
            <p:ph idx="1"/>
          </p:nvPr>
        </p:nvSpPr>
        <p:spPr/>
        <p:txBody>
          <a:bodyPr>
            <a:normAutofit lnSpcReduction="10000"/>
          </a:bodyPr>
          <a:lstStyle/>
          <a:p>
            <a:r>
              <a:rPr lang="en-US" dirty="0"/>
              <a:t>Does this world exist? Yes! </a:t>
            </a:r>
          </a:p>
          <a:p>
            <a:r>
              <a:rPr lang="en-US" dirty="0"/>
              <a:t>A Proof for the Existence of the Material World:</a:t>
            </a:r>
          </a:p>
          <a:p>
            <a:r>
              <a:rPr lang="en-US" dirty="0"/>
              <a:t>1) There is a God (see Third and Fifth Meditations).</a:t>
            </a:r>
          </a:p>
          <a:p>
            <a:r>
              <a:rPr lang="en-US" dirty="0"/>
              <a:t>2) If there is no material world, then I'm systematically flawed and I'm almost always wrong.</a:t>
            </a:r>
          </a:p>
          <a:p>
            <a:r>
              <a:rPr lang="en-US" dirty="0"/>
              <a:t>3) If I'm almost always wrong, then God is a deceiver, since God made me this way.</a:t>
            </a:r>
          </a:p>
          <a:p>
            <a:r>
              <a:rPr lang="en-US" dirty="0"/>
              <a:t>4) But God is no deceiver as deception is a lack and God has no lack.</a:t>
            </a:r>
          </a:p>
          <a:p>
            <a:pPr marL="0" indent="0">
              <a:buNone/>
            </a:pPr>
            <a:endParaRPr lang="en-US" dirty="0"/>
          </a:p>
          <a:p>
            <a:r>
              <a:rPr lang="en-US" dirty="0"/>
              <a:t>Therefore, the material world must exist and, generally, I can trust my senses and my intuitions.</a:t>
            </a:r>
          </a:p>
          <a:p>
            <a:endParaRPr lang="en-US" dirty="0"/>
          </a:p>
          <a:p>
            <a:endParaRPr lang="en-US" dirty="0"/>
          </a:p>
        </p:txBody>
      </p:sp>
    </p:spTree>
    <p:extLst>
      <p:ext uri="{BB962C8B-B14F-4D97-AF65-F5344CB8AC3E}">
        <p14:creationId xmlns:p14="http://schemas.microsoft.com/office/powerpoint/2010/main" val="164289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5E2F6-04E1-4496-8018-F33AD403D91A}"/>
              </a:ext>
            </a:extLst>
          </p:cNvPr>
          <p:cNvSpPr>
            <a:spLocks noGrp="1"/>
          </p:cNvSpPr>
          <p:nvPr>
            <p:ph type="title"/>
          </p:nvPr>
        </p:nvSpPr>
        <p:spPr/>
        <p:txBody>
          <a:bodyPr/>
          <a:lstStyle/>
          <a:p>
            <a:r>
              <a:rPr lang="en-US" dirty="0"/>
              <a:t>Descartes: Sixth Meditation</a:t>
            </a:r>
          </a:p>
        </p:txBody>
      </p:sp>
      <p:sp>
        <p:nvSpPr>
          <p:cNvPr id="3" name="Content Placeholder 2">
            <a:extLst>
              <a:ext uri="{FF2B5EF4-FFF2-40B4-BE49-F238E27FC236}">
                <a16:creationId xmlns:a16="http://schemas.microsoft.com/office/drawing/2014/main" id="{31B42E83-4350-4D57-A130-D5FB0C082B6F}"/>
              </a:ext>
            </a:extLst>
          </p:cNvPr>
          <p:cNvSpPr>
            <a:spLocks noGrp="1"/>
          </p:cNvSpPr>
          <p:nvPr>
            <p:ph idx="1"/>
          </p:nvPr>
        </p:nvSpPr>
        <p:spPr/>
        <p:txBody>
          <a:bodyPr/>
          <a:lstStyle/>
          <a:p>
            <a:r>
              <a:rPr lang="en-US" dirty="0"/>
              <a:t>What does this make me? P. 64</a:t>
            </a:r>
          </a:p>
          <a:p>
            <a:r>
              <a:rPr lang="en-US" dirty="0"/>
              <a:t>For Descartes, heat, sound, colors, taste, and flavors are not proper properties of objects. Instead, they are confused ideas that exist in the mind due to its interaction with the body. Flowers, then, are not really colored.</a:t>
            </a:r>
          </a:p>
          <a:p>
            <a:r>
              <a:rPr lang="en-US" dirty="0"/>
              <a:t>The tree has only the properties of extension: place, shape, size, mass, etc.</a:t>
            </a:r>
          </a:p>
          <a:p>
            <a:r>
              <a:rPr lang="en-US" dirty="0"/>
              <a:t>The essential property of mind is thought; the essential property of matter is extension.</a:t>
            </a:r>
          </a:p>
          <a:p>
            <a:r>
              <a:rPr lang="en-US" dirty="0"/>
              <a:t>We </a:t>
            </a:r>
            <a:r>
              <a:rPr lang="en-US" b="1" i="1" dirty="0"/>
              <a:t>are</a:t>
            </a:r>
            <a:r>
              <a:rPr lang="en-US" dirty="0"/>
              <a:t> a mind; we </a:t>
            </a:r>
            <a:r>
              <a:rPr lang="en-US" b="1" i="1" dirty="0"/>
              <a:t>have</a:t>
            </a:r>
            <a:r>
              <a:rPr lang="en-US" dirty="0"/>
              <a:t> a body. Our bodies, like the rest of the extended world, is a machine. </a:t>
            </a:r>
          </a:p>
          <a:p>
            <a:r>
              <a:rPr lang="en-US" dirty="0"/>
              <a:t>Thus we have dualism. We are composed of two different substances. </a:t>
            </a:r>
          </a:p>
        </p:txBody>
      </p:sp>
    </p:spTree>
    <p:extLst>
      <p:ext uri="{BB962C8B-B14F-4D97-AF65-F5344CB8AC3E}">
        <p14:creationId xmlns:p14="http://schemas.microsoft.com/office/powerpoint/2010/main" val="343954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Elisabeth, Princess of Bohemia, and Descartes</a:t>
            </a:r>
            <a:endParaRPr lang="en-US" dirty="0"/>
          </a:p>
        </p:txBody>
      </p:sp>
      <p:sp>
        <p:nvSpPr>
          <p:cNvPr id="3" name="Content Placeholder 2"/>
          <p:cNvSpPr>
            <a:spLocks noGrp="1"/>
          </p:cNvSpPr>
          <p:nvPr>
            <p:ph idx="1"/>
          </p:nvPr>
        </p:nvSpPr>
        <p:spPr/>
        <p:txBody>
          <a:bodyPr/>
          <a:lstStyle/>
          <a:p>
            <a:r>
              <a:rPr lang="en-US" dirty="0" smtClean="0"/>
              <a:t>E: How is it possible that a separate and immortal soul could move a material extended body? How could pure reason move a body?</a:t>
            </a:r>
          </a:p>
          <a:p>
            <a:r>
              <a:rPr lang="en-US" dirty="0" smtClean="0"/>
              <a:t>D: First reply did not take her seriously, but a response to a royal was required.</a:t>
            </a:r>
          </a:p>
          <a:p>
            <a:r>
              <a:rPr lang="en-US" dirty="0" smtClean="0"/>
              <a:t>D: explains why he hasn’t said much about the interaction of the mind and body and offers words of flattery to Elisabeth.</a:t>
            </a:r>
          </a:p>
          <a:p>
            <a:r>
              <a:rPr lang="en-US" dirty="0" smtClean="0"/>
              <a:t>D’s reply: P 95</a:t>
            </a:r>
          </a:p>
          <a:p>
            <a:r>
              <a:rPr lang="en-US" dirty="0" smtClean="0"/>
              <a:t>E: Calls him on his BS: deflates his flattery and his less than satisfactory answer, and she shows a keen understanding of his physics. </a:t>
            </a:r>
            <a:endParaRPr lang="en-US" dirty="0"/>
          </a:p>
        </p:txBody>
      </p:sp>
    </p:spTree>
    <p:extLst>
      <p:ext uri="{BB962C8B-B14F-4D97-AF65-F5344CB8AC3E}">
        <p14:creationId xmlns:p14="http://schemas.microsoft.com/office/powerpoint/2010/main" val="317143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Elisabeth and Descartes</a:t>
            </a:r>
            <a:endParaRPr lang="en-US" dirty="0"/>
          </a:p>
        </p:txBody>
      </p:sp>
      <p:sp>
        <p:nvSpPr>
          <p:cNvPr id="3" name="Content Placeholder 2"/>
          <p:cNvSpPr>
            <a:spLocks noGrp="1"/>
          </p:cNvSpPr>
          <p:nvPr>
            <p:ph idx="1"/>
          </p:nvPr>
        </p:nvSpPr>
        <p:spPr/>
        <p:txBody>
          <a:bodyPr/>
          <a:lstStyle/>
          <a:p>
            <a:r>
              <a:rPr lang="en-US" dirty="0" smtClean="0"/>
              <a:t>E: makes a strong statement about the problem of interaction, p. 96.</a:t>
            </a:r>
          </a:p>
          <a:p>
            <a:r>
              <a:rPr lang="en-US" dirty="0" smtClean="0"/>
              <a:t>D: His reply takes her much more seriously. What is his answer?</a:t>
            </a:r>
          </a:p>
          <a:p>
            <a:r>
              <a:rPr lang="en-US" dirty="0" smtClean="0"/>
              <a:t>D: The soul can be recognized by the understanding alone. The body can also be recognized by the understanding alone, but it’s better recognized with the help of the imagination.</a:t>
            </a:r>
          </a:p>
          <a:p>
            <a:r>
              <a:rPr lang="en-US" dirty="0" smtClean="0"/>
              <a:t>Descartes suggests his dualism as a cure for her illness: “A rational mind separate from the body can refrain from disturbing the healthy workings of the body. Even if demands made on the body made health impossible, the rational mind can learn to view illness and grief from a comfortable distance.” Dualistic metaphysic put to practice!</a:t>
            </a:r>
            <a:endParaRPr lang="en-US" dirty="0"/>
          </a:p>
        </p:txBody>
      </p:sp>
    </p:spTree>
    <p:extLst>
      <p:ext uri="{BB962C8B-B14F-4D97-AF65-F5344CB8AC3E}">
        <p14:creationId xmlns:p14="http://schemas.microsoft.com/office/powerpoint/2010/main" val="130417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Elisabeth and Descartes</a:t>
            </a:r>
            <a:endParaRPr lang="en-US" dirty="0"/>
          </a:p>
        </p:txBody>
      </p:sp>
      <p:sp>
        <p:nvSpPr>
          <p:cNvPr id="3" name="Content Placeholder 2"/>
          <p:cNvSpPr>
            <a:spLocks noGrp="1"/>
          </p:cNvSpPr>
          <p:nvPr>
            <p:ph idx="1"/>
          </p:nvPr>
        </p:nvSpPr>
        <p:spPr/>
        <p:txBody>
          <a:bodyPr/>
          <a:lstStyle/>
          <a:p>
            <a:r>
              <a:rPr lang="en-US" dirty="0" smtClean="0"/>
              <a:t>Descartes suggested a “provisional ethics” in which one would obey the customs and laws of one’s country and abide by the traditional religion, i.e., Roman Catholicism. </a:t>
            </a:r>
          </a:p>
          <a:p>
            <a:r>
              <a:rPr lang="en-US" dirty="0" smtClean="0"/>
              <a:t>Anathema to Elisabeth’s instincts. She was Protestant and believed in an open future. </a:t>
            </a:r>
          </a:p>
          <a:p>
            <a:r>
              <a:rPr lang="en-US" dirty="0" smtClean="0"/>
              <a:t>Remember Descartes’ telling her to separate her rational mind from her bodily emotions? Her reply: Elisabeth attributes to her sex not a weakened power of mind, but a heightened interaction between body and mind. She suggests that her greater sensitivity may lead to better judgment. </a:t>
            </a:r>
            <a:endParaRPr lang="en-US" dirty="0"/>
          </a:p>
        </p:txBody>
      </p:sp>
    </p:spTree>
    <p:extLst>
      <p:ext uri="{BB962C8B-B14F-4D97-AF65-F5344CB8AC3E}">
        <p14:creationId xmlns:p14="http://schemas.microsoft.com/office/powerpoint/2010/main" val="87714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4420D-440E-4265-8F31-15EE15AFF7DC}"/>
              </a:ext>
            </a:extLst>
          </p:cNvPr>
          <p:cNvSpPr>
            <a:spLocks noGrp="1"/>
          </p:cNvSpPr>
          <p:nvPr>
            <p:ph type="title"/>
          </p:nvPr>
        </p:nvSpPr>
        <p:spPr/>
        <p:txBody>
          <a:bodyPr/>
          <a:lstStyle/>
          <a:p>
            <a:r>
              <a:rPr lang="en-US" dirty="0"/>
              <a:t>Descartes: Critical Comments </a:t>
            </a:r>
          </a:p>
        </p:txBody>
      </p:sp>
      <p:sp>
        <p:nvSpPr>
          <p:cNvPr id="3" name="Content Placeholder 2">
            <a:extLst>
              <a:ext uri="{FF2B5EF4-FFF2-40B4-BE49-F238E27FC236}">
                <a16:creationId xmlns:a16="http://schemas.microsoft.com/office/drawing/2014/main" id="{B58F42B4-440D-4309-BEBF-562BFAE004DA}"/>
              </a:ext>
            </a:extLst>
          </p:cNvPr>
          <p:cNvSpPr>
            <a:spLocks noGrp="1"/>
          </p:cNvSpPr>
          <p:nvPr>
            <p:ph idx="1"/>
          </p:nvPr>
        </p:nvSpPr>
        <p:spPr/>
        <p:txBody>
          <a:bodyPr/>
          <a:lstStyle/>
          <a:p>
            <a:r>
              <a:rPr lang="en-US" dirty="0"/>
              <a:t>Descartes ends up the three substances: Mind, Matter, and God. God is infinite substance and creates the two finite substances. </a:t>
            </a:r>
          </a:p>
          <a:p>
            <a:r>
              <a:rPr lang="en-US" dirty="0"/>
              <a:t>Descartes’ dualism faces at least one major problem: The Problem of Interaction. </a:t>
            </a:r>
          </a:p>
          <a:p>
            <a:r>
              <a:rPr lang="en-US" dirty="0"/>
              <a:t>The mind and body are utterly different from one another. The body is extended; the mind is unextended. </a:t>
            </a:r>
          </a:p>
          <a:p>
            <a:r>
              <a:rPr lang="en-US" dirty="0"/>
              <a:t>Given the radical differences, how can they interact? 	Physics tells us that there is no action at a distance. The mind and body, then have to come into contact to truly interact. Where do they do that? Note: the mind is NO-where, given its lack of extension.</a:t>
            </a:r>
          </a:p>
        </p:txBody>
      </p:sp>
    </p:spTree>
    <p:extLst>
      <p:ext uri="{BB962C8B-B14F-4D97-AF65-F5344CB8AC3E}">
        <p14:creationId xmlns:p14="http://schemas.microsoft.com/office/powerpoint/2010/main" val="89559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263</TotalTime>
  <Words>1059</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Wisp</vt:lpstr>
      <vt:lpstr>Rene Descartes: Med VI </vt:lpstr>
      <vt:lpstr>Descartes: Sixth Meditation</vt:lpstr>
      <vt:lpstr>Descartes: Sixth Meditation</vt:lpstr>
      <vt:lpstr>Descartes: Sixth Meditation</vt:lpstr>
      <vt:lpstr>Descartes: Sixth Meditation</vt:lpstr>
      <vt:lpstr>Elisabeth, Princess of Bohemia, and Descartes</vt:lpstr>
      <vt:lpstr>Elisabeth and Descartes</vt:lpstr>
      <vt:lpstr>Elisabeth and Descartes</vt:lpstr>
      <vt:lpstr>Descartes: Critical Comments </vt:lpstr>
      <vt:lpstr>Descartes: Critical Comments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Rene Descartes: Med VI</dc:title>
  <dc:creator>billmye@gmail.com</dc:creator>
  <cp:lastModifiedBy>Myers, Bill</cp:lastModifiedBy>
  <cp:revision>9</cp:revision>
  <dcterms:created xsi:type="dcterms:W3CDTF">2021-01-21T21:27:50Z</dcterms:created>
  <dcterms:modified xsi:type="dcterms:W3CDTF">2021-01-27T21:02:15Z</dcterms:modified>
</cp:coreProperties>
</file>