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5" r:id="rId8"/>
    <p:sldId id="262" r:id="rId9"/>
    <p:sldId id="264" r:id="rId1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varScale="1">
        <p:scale>
          <a:sx n="115" d="100"/>
          <a:sy n="115" d="100"/>
        </p:scale>
        <p:origin x="372" y="108"/>
      </p:cViewPr>
      <p:guideLst/>
    </p:cSldViewPr>
  </p:slideViewPr>
  <p:notesTextViewPr>
    <p:cViewPr>
      <p:scale>
        <a:sx n="3" d="2"/>
        <a:sy n="3" d="2"/>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smtClean="0"/>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800B2E4D-B307-410E-8D40-462B967A3B23}" type="datetimeFigureOut">
              <a:rPr lang="en-US" smtClean="0"/>
              <a:t>2/19/2021</a:t>
            </a:fld>
            <a:endParaRPr lang="en-US"/>
          </a:p>
        </p:txBody>
      </p:sp>
      <p:sp>
        <p:nvSpPr>
          <p:cNvPr id="5" name="Footer Placeholder 4"/>
          <p:cNvSpPr>
            <a:spLocks noGrp="1"/>
          </p:cNvSpPr>
          <p:nvPr>
            <p:ph type="ftr" sz="quarter" idx="11"/>
          </p:nvPr>
        </p:nvSpPr>
        <p:spPr/>
        <p:txBody>
          <a:bodyPr/>
          <a:lstStyle/>
          <a:p>
            <a:endParaRPr lang="en-US"/>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9093977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800B2E4D-B307-410E-8D40-462B967A3B23}" type="datetimeFigureOut">
              <a:rPr lang="en-US" smtClean="0"/>
              <a:t>2/19/2021</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30178708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800B2E4D-B307-410E-8D40-462B967A3B23}" type="datetimeFigureOut">
              <a:rPr lang="en-US" smtClean="0"/>
              <a:t>2/19/2021</a:t>
            </a:fld>
            <a:endParaRPr lang="en-US"/>
          </a:p>
        </p:txBody>
      </p:sp>
      <p:sp>
        <p:nvSpPr>
          <p:cNvPr id="5" name="Footer Placeholder 4"/>
          <p:cNvSpPr>
            <a:spLocks noGrp="1"/>
          </p:cNvSpPr>
          <p:nvPr>
            <p:ph type="ftr" sz="quarter" idx="11"/>
          </p:nvPr>
        </p:nvSpPr>
        <p:spPr/>
        <p:txBody>
          <a:bodyPr/>
          <a:lstStyle/>
          <a:p>
            <a:endParaRPr lang="en-US"/>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A5F21C18-7AFB-4DF9-B8DD-C74CE75B3E81}" type="slidenum">
              <a:rPr lang="en-US" smtClean="0"/>
              <a:t>‹#›</a:t>
            </a:fld>
            <a:endParaRPr lang="en-US"/>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48747844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smtClean="0"/>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Edit Master text styles</a:t>
            </a:r>
          </a:p>
        </p:txBody>
      </p:sp>
      <p:sp>
        <p:nvSpPr>
          <p:cNvPr id="5" name="Date Placeholder 4"/>
          <p:cNvSpPr>
            <a:spLocks noGrp="1"/>
          </p:cNvSpPr>
          <p:nvPr>
            <p:ph type="dt" sz="half" idx="10"/>
          </p:nvPr>
        </p:nvSpPr>
        <p:spPr/>
        <p:txBody>
          <a:bodyPr/>
          <a:lstStyle/>
          <a:p>
            <a:fld id="{800B2E4D-B307-410E-8D40-462B967A3B23}" type="datetimeFigureOut">
              <a:rPr lang="en-US" smtClean="0"/>
              <a:t>2/19/2021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139806235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Edit Master text styles</a:t>
            </a:r>
          </a:p>
        </p:txBody>
      </p:sp>
      <p:sp>
        <p:nvSpPr>
          <p:cNvPr id="5" name="Date Placeholder 4"/>
          <p:cNvSpPr>
            <a:spLocks noGrp="1"/>
          </p:cNvSpPr>
          <p:nvPr>
            <p:ph type="dt" sz="half" idx="10"/>
          </p:nvPr>
        </p:nvSpPr>
        <p:spPr/>
        <p:txBody>
          <a:bodyPr/>
          <a:lstStyle/>
          <a:p>
            <a:fld id="{800B2E4D-B307-410E-8D40-462B967A3B23}" type="datetimeFigureOut">
              <a:rPr lang="en-US" smtClean="0"/>
              <a:t>2/19/2021</a:t>
            </a:fld>
            <a:endParaRPr lang="en-US"/>
          </a:p>
        </p:txBody>
      </p:sp>
      <p:sp>
        <p:nvSpPr>
          <p:cNvPr id="6" name="Footer Placeholder 5"/>
          <p:cNvSpPr>
            <a:spLocks noGrp="1"/>
          </p:cNvSpPr>
          <p:nvPr>
            <p:ph type="ftr" sz="quarter" idx="11"/>
          </p:nvPr>
        </p:nvSpPr>
        <p:spPr/>
        <p:txBody>
          <a:bodyPr/>
          <a:lstStyle/>
          <a:p>
            <a:endParaRPr lang="en-US"/>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A5F21C18-7AFB-4DF9-B8DD-C74CE75B3E81}" type="slidenum">
              <a:rPr lang="en-US" smtClean="0"/>
              <a:t>‹#›</a:t>
            </a:fld>
            <a:endParaRPr lang="en-US"/>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82554366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Edit Master text styles</a:t>
            </a:r>
          </a:p>
        </p:txBody>
      </p:sp>
      <p:sp>
        <p:nvSpPr>
          <p:cNvPr id="5" name="Date Placeholder 4"/>
          <p:cNvSpPr>
            <a:spLocks noGrp="1"/>
          </p:cNvSpPr>
          <p:nvPr>
            <p:ph type="dt" sz="half" idx="10"/>
          </p:nvPr>
        </p:nvSpPr>
        <p:spPr/>
        <p:txBody>
          <a:bodyPr/>
          <a:lstStyle/>
          <a:p>
            <a:fld id="{800B2E4D-B307-410E-8D40-462B967A3B23}" type="datetimeFigureOut">
              <a:rPr lang="en-US" smtClean="0"/>
              <a:t>2/19/2021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4013120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00B2E4D-B307-410E-8D40-462B967A3B23}" type="datetimeFigureOut">
              <a:rPr lang="en-US" smtClean="0"/>
              <a:t>2/19/2021</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71779946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00B2E4D-B307-410E-8D40-462B967A3B23}" type="datetimeFigureOut">
              <a:rPr lang="en-US" smtClean="0"/>
              <a:t>2/19/2021</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402720821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00B2E4D-B307-410E-8D40-462B967A3B23}" type="datetimeFigureOut">
              <a:rPr lang="en-US" smtClean="0"/>
              <a:t>2/19/2021</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329276446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800B2E4D-B307-410E-8D40-462B967A3B23}" type="datetimeFigureOut">
              <a:rPr lang="en-US" smtClean="0"/>
              <a:t>2/19/2021</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14943382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800B2E4D-B307-410E-8D40-462B967A3B23}" type="datetimeFigureOut">
              <a:rPr lang="en-US" smtClean="0"/>
              <a:t>2/19/2021</a:t>
            </a:fld>
            <a:endParaRPr lang="en-US"/>
          </a:p>
        </p:txBody>
      </p:sp>
      <p:sp>
        <p:nvSpPr>
          <p:cNvPr id="6" name="Footer Placeholder 5"/>
          <p:cNvSpPr>
            <a:spLocks noGrp="1"/>
          </p:cNvSpPr>
          <p:nvPr>
            <p:ph type="ftr" sz="quarter" idx="11"/>
          </p:nvPr>
        </p:nvSpPr>
        <p:spPr/>
        <p:txBody>
          <a:bodyPr/>
          <a:lstStyle/>
          <a:p>
            <a:endParaRPr lang="en-US"/>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124066622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800B2E4D-B307-410E-8D40-462B967A3B23}" type="datetimeFigureOut">
              <a:rPr lang="en-US" smtClean="0"/>
              <a:t>2/19/2021</a:t>
            </a:fld>
            <a:endParaRPr lang="en-US"/>
          </a:p>
        </p:txBody>
      </p:sp>
      <p:sp>
        <p:nvSpPr>
          <p:cNvPr id="8" name="Footer Placeholder 7"/>
          <p:cNvSpPr>
            <a:spLocks noGrp="1"/>
          </p:cNvSpPr>
          <p:nvPr>
            <p:ph type="ftr" sz="quarter" idx="11"/>
          </p:nvPr>
        </p:nvSpPr>
        <p:spPr/>
        <p:txBody>
          <a:bodyPr/>
          <a:lstStyle/>
          <a:p>
            <a:endParaRPr lang="en-US"/>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173462585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800B2E4D-B307-410E-8D40-462B967A3B23}" type="datetimeFigureOut">
              <a:rPr lang="en-US" smtClean="0"/>
              <a:t>2/19/2021</a:t>
            </a:fld>
            <a:endParaRPr lang="en-US"/>
          </a:p>
        </p:txBody>
      </p:sp>
      <p:sp>
        <p:nvSpPr>
          <p:cNvPr id="4" name="Footer Placeholder 3"/>
          <p:cNvSpPr>
            <a:spLocks noGrp="1"/>
          </p:cNvSpPr>
          <p:nvPr>
            <p:ph type="ftr" sz="quarter" idx="11"/>
          </p:nvPr>
        </p:nvSpPr>
        <p:spPr/>
        <p:txBody>
          <a:bodyPr/>
          <a:lstStyle/>
          <a:p>
            <a:endParaRPr lang="en-US"/>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40059672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00B2E4D-B307-410E-8D40-462B967A3B23}" type="datetimeFigureOut">
              <a:rPr lang="en-US" smtClean="0"/>
              <a:t>2/19/2021</a:t>
            </a:fld>
            <a:endParaRPr lang="en-US"/>
          </a:p>
        </p:txBody>
      </p:sp>
      <p:sp>
        <p:nvSpPr>
          <p:cNvPr id="3" name="Footer Placeholder 2"/>
          <p:cNvSpPr>
            <a:spLocks noGrp="1"/>
          </p:cNvSpPr>
          <p:nvPr>
            <p:ph type="ftr" sz="quarter" idx="11"/>
          </p:nvPr>
        </p:nvSpPr>
        <p:spPr/>
        <p:txBody>
          <a:bodyPr/>
          <a:lstStyle/>
          <a:p>
            <a:endParaRPr lang="en-US"/>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337236296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Date Placeholder 4"/>
          <p:cNvSpPr>
            <a:spLocks noGrp="1"/>
          </p:cNvSpPr>
          <p:nvPr>
            <p:ph type="dt" sz="half" idx="10"/>
          </p:nvPr>
        </p:nvSpPr>
        <p:spPr/>
        <p:txBody>
          <a:bodyPr/>
          <a:lstStyle/>
          <a:p>
            <a:fld id="{800B2E4D-B307-410E-8D40-462B967A3B23}" type="datetimeFigureOut">
              <a:rPr lang="en-US" smtClean="0"/>
              <a:t>2/19/2021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5989631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Date Placeholder 4"/>
          <p:cNvSpPr>
            <a:spLocks noGrp="1"/>
          </p:cNvSpPr>
          <p:nvPr>
            <p:ph type="dt" sz="half" idx="10"/>
          </p:nvPr>
        </p:nvSpPr>
        <p:spPr/>
        <p:txBody>
          <a:bodyPr/>
          <a:lstStyle/>
          <a:p>
            <a:fld id="{800B2E4D-B307-410E-8D40-462B967A3B23}" type="datetimeFigureOut">
              <a:rPr lang="en-US" smtClean="0"/>
              <a:t>2/19/2021</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A5F21C18-7AFB-4DF9-B8DD-C74CE75B3E81}" type="slidenum">
              <a:rPr lang="en-US" smtClean="0"/>
              <a:t>‹#›</a:t>
            </a:fld>
            <a:endParaRPr lang="en-US"/>
          </a:p>
        </p:txBody>
      </p:sp>
    </p:spTree>
    <p:extLst>
      <p:ext uri="{BB962C8B-B14F-4D97-AF65-F5344CB8AC3E}">
        <p14:creationId xmlns:p14="http://schemas.microsoft.com/office/powerpoint/2010/main" val="135773235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800B2E4D-B307-410E-8D40-462B967A3B23}" type="datetimeFigureOut">
              <a:rPr lang="en-US" smtClean="0"/>
              <a:t>2/19/2021</a:t>
            </a:fld>
            <a:endParaRPr lang="en-US"/>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A5F21C18-7AFB-4DF9-B8DD-C74CE75B3E81}" type="slidenum">
              <a:rPr lang="en-US" smtClean="0"/>
              <a:t>‹#›</a:t>
            </a:fld>
            <a:endParaRPr lang="en-US"/>
          </a:p>
        </p:txBody>
      </p:sp>
    </p:spTree>
    <p:extLst>
      <p:ext uri="{BB962C8B-B14F-4D97-AF65-F5344CB8AC3E}">
        <p14:creationId xmlns:p14="http://schemas.microsoft.com/office/powerpoint/2010/main" val="3094506667"/>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Baruch de Spinoza:</a:t>
            </a:r>
            <a:br>
              <a:rPr lang="en-US" dirty="0" smtClean="0"/>
            </a:br>
            <a:r>
              <a:rPr lang="en-US" sz="3200" dirty="0" smtClean="0"/>
              <a:t>The Blessed One</a:t>
            </a:r>
            <a:endParaRPr lang="en-US" sz="6600" dirty="0"/>
          </a:p>
        </p:txBody>
      </p:sp>
      <p:sp>
        <p:nvSpPr>
          <p:cNvPr id="3" name="Subtitle 2"/>
          <p:cNvSpPr>
            <a:spLocks noGrp="1"/>
          </p:cNvSpPr>
          <p:nvPr>
            <p:ph type="subTitle" idx="1"/>
          </p:nvPr>
        </p:nvSpPr>
        <p:spPr/>
        <p:txBody>
          <a:bodyPr/>
          <a:lstStyle/>
          <a:p>
            <a:r>
              <a:rPr lang="en-US" i="1" dirty="0" smtClean="0"/>
              <a:t>The Ethics </a:t>
            </a:r>
            <a:r>
              <a:rPr lang="en-US" dirty="0" smtClean="0"/>
              <a:t>(1677)</a:t>
            </a:r>
            <a:endParaRPr lang="en-US" dirty="0"/>
          </a:p>
        </p:txBody>
      </p:sp>
    </p:spTree>
    <p:extLst>
      <p:ext uri="{BB962C8B-B14F-4D97-AF65-F5344CB8AC3E}">
        <p14:creationId xmlns:p14="http://schemas.microsoft.com/office/powerpoint/2010/main" val="108601541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Spinoza: 1632-1677</a:t>
            </a:r>
            <a:endParaRPr lang="en-US" dirty="0"/>
          </a:p>
        </p:txBody>
      </p:sp>
      <p:sp>
        <p:nvSpPr>
          <p:cNvPr id="3" name="Content Placeholder 2"/>
          <p:cNvSpPr>
            <a:spLocks noGrp="1"/>
          </p:cNvSpPr>
          <p:nvPr>
            <p:ph idx="1"/>
          </p:nvPr>
        </p:nvSpPr>
        <p:spPr>
          <a:xfrm>
            <a:off x="2589212" y="1905000"/>
            <a:ext cx="8915400" cy="4703618"/>
          </a:xfrm>
        </p:spPr>
        <p:txBody>
          <a:bodyPr/>
          <a:lstStyle/>
          <a:p>
            <a:r>
              <a:rPr lang="en-US" dirty="0" smtClean="0"/>
              <a:t>Spinoza remains a much admired philosopher, and his influence is growing even today. </a:t>
            </a:r>
          </a:p>
          <a:p>
            <a:r>
              <a:rPr lang="en-US" dirty="0" smtClean="0"/>
              <a:t>In his day, he was reviled for being an atheist, in spite of the fact that his entire philosophy centers around God as being the ultimate reality.</a:t>
            </a:r>
          </a:p>
          <a:p>
            <a:r>
              <a:rPr lang="en-US" dirty="0" smtClean="0"/>
              <a:t>Background: Descartes’ Influence:</a:t>
            </a:r>
          </a:p>
          <a:p>
            <a:pPr lvl="1"/>
            <a:r>
              <a:rPr lang="en-US" dirty="0" smtClean="0"/>
              <a:t>Method</a:t>
            </a:r>
          </a:p>
          <a:p>
            <a:pPr lvl="1"/>
            <a:r>
              <a:rPr lang="en-US" dirty="0" smtClean="0"/>
              <a:t>A great deal of terminology, notably is definitions of substance and attribute</a:t>
            </a:r>
          </a:p>
          <a:p>
            <a:pPr lvl="1"/>
            <a:r>
              <a:rPr lang="en-US" dirty="0" smtClean="0"/>
              <a:t>Assumes some of Descartes’s basics: that philosophy should inquire into efficient rather than final causes (next slide) and the ontological argument</a:t>
            </a:r>
          </a:p>
          <a:p>
            <a:pPr lvl="1"/>
            <a:r>
              <a:rPr lang="en-US" dirty="0" smtClean="0"/>
              <a:t>The belief that the rational is the real</a:t>
            </a:r>
          </a:p>
          <a:p>
            <a:pPr lvl="1"/>
            <a:r>
              <a:rPr lang="en-US" dirty="0" err="1" smtClean="0"/>
              <a:t>Cartesianism</a:t>
            </a:r>
            <a:r>
              <a:rPr lang="en-US" dirty="0" smtClean="0"/>
              <a:t> set up the problems to be discussed, esp. the relation between the body and the mind</a:t>
            </a:r>
          </a:p>
          <a:p>
            <a:pPr lvl="1"/>
            <a:r>
              <a:rPr lang="en-US" dirty="0" smtClean="0"/>
              <a:t>Some claim that Spinoza is </a:t>
            </a:r>
            <a:r>
              <a:rPr lang="en-US" dirty="0" err="1" smtClean="0"/>
              <a:t>Cartesianism</a:t>
            </a:r>
            <a:r>
              <a:rPr lang="en-US" dirty="0" smtClean="0"/>
              <a:t> carried to its logical conclusions.</a:t>
            </a:r>
          </a:p>
          <a:p>
            <a:pPr marL="457200" lvl="1" indent="0">
              <a:buNone/>
            </a:pPr>
            <a:endParaRPr lang="en-US" dirty="0" smtClean="0"/>
          </a:p>
        </p:txBody>
      </p:sp>
    </p:spTree>
    <p:extLst>
      <p:ext uri="{BB962C8B-B14F-4D97-AF65-F5344CB8AC3E}">
        <p14:creationId xmlns:p14="http://schemas.microsoft.com/office/powerpoint/2010/main" val="36842508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childTnLst>
                                </p:cTn>
                              </p:par>
                              <p:par>
                                <p:cTn id="21" presetID="1" presetClass="entr" presetSubtype="0" fill="hold" grpId="0" nodeType="withEffect">
                                  <p:stCondLst>
                                    <p:cond delay="0"/>
                                  </p:stCondLst>
                                  <p:childTnLst>
                                    <p:set>
                                      <p:cBhvr>
                                        <p:cTn id="22" dur="1" fill="hold">
                                          <p:stCondLst>
                                            <p:cond delay="0"/>
                                          </p:stCondLst>
                                        </p:cTn>
                                        <p:tgtEl>
                                          <p:spTgt spid="3">
                                            <p:txEl>
                                              <p:pRg st="6" end="6"/>
                                            </p:txEl>
                                          </p:spTgt>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3">
                                            <p:txEl>
                                              <p:pRg st="7" end="7"/>
                                            </p:txEl>
                                          </p:spTgt>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Spinoza: Background</a:t>
            </a:r>
            <a:endParaRPr lang="en-US" dirty="0"/>
          </a:p>
        </p:txBody>
      </p:sp>
      <p:sp>
        <p:nvSpPr>
          <p:cNvPr id="3" name="Content Placeholder 2"/>
          <p:cNvSpPr>
            <a:spLocks noGrp="1"/>
          </p:cNvSpPr>
          <p:nvPr>
            <p:ph idx="1"/>
          </p:nvPr>
        </p:nvSpPr>
        <p:spPr/>
        <p:txBody>
          <a:bodyPr>
            <a:normAutofit/>
          </a:bodyPr>
          <a:lstStyle/>
          <a:p>
            <a:r>
              <a:rPr lang="en-US" dirty="0" smtClean="0"/>
              <a:t>Aristotle’s Four Causes:</a:t>
            </a:r>
          </a:p>
          <a:p>
            <a:pPr lvl="1"/>
            <a:r>
              <a:rPr lang="en-US" dirty="0"/>
              <a:t>Efficient cause: that by which some change is brought </a:t>
            </a:r>
            <a:r>
              <a:rPr lang="en-US" dirty="0" smtClean="0"/>
              <a:t>about</a:t>
            </a:r>
            <a:r>
              <a:rPr lang="en-US" dirty="0"/>
              <a:t> </a:t>
            </a:r>
          </a:p>
          <a:p>
            <a:pPr lvl="1"/>
            <a:r>
              <a:rPr lang="en-US" dirty="0"/>
              <a:t>Final cause: end or purpose for which a change is </a:t>
            </a:r>
            <a:r>
              <a:rPr lang="en-US" dirty="0" smtClean="0"/>
              <a:t>produced</a:t>
            </a:r>
            <a:endParaRPr lang="en-US" dirty="0"/>
          </a:p>
          <a:p>
            <a:pPr lvl="1"/>
            <a:r>
              <a:rPr lang="en-US" dirty="0"/>
              <a:t>Material cause: that in which a change is brought </a:t>
            </a:r>
            <a:r>
              <a:rPr lang="en-US" dirty="0" smtClean="0"/>
              <a:t>about</a:t>
            </a:r>
            <a:endParaRPr lang="en-US" dirty="0"/>
          </a:p>
          <a:p>
            <a:pPr lvl="1"/>
            <a:r>
              <a:rPr lang="en-US" dirty="0"/>
              <a:t>Formal cause: that into which something is changed</a:t>
            </a:r>
            <a:r>
              <a:rPr lang="en-US" dirty="0" smtClean="0"/>
              <a:t>.</a:t>
            </a:r>
            <a:endParaRPr lang="en-US" dirty="0"/>
          </a:p>
          <a:p>
            <a:r>
              <a:rPr lang="en-US" dirty="0"/>
              <a:t>Example: A statue is produced by a sculptor (efficient cause) by imposing changes upon a piece of marble (material cause) for the purpose of possessing a beautiful object (final cause), the marble thereby acquiring the form, or distinctive properties, of a stature (formal cause). </a:t>
            </a:r>
          </a:p>
          <a:p>
            <a:pPr marL="0" indent="0">
              <a:buNone/>
            </a:pPr>
            <a:endParaRPr lang="en-US" dirty="0" smtClean="0"/>
          </a:p>
          <a:p>
            <a:pPr marL="0" indent="0">
              <a:buNone/>
            </a:pPr>
            <a:endParaRPr lang="en-US" dirty="0"/>
          </a:p>
        </p:txBody>
      </p:sp>
    </p:spTree>
    <p:extLst>
      <p:ext uri="{BB962C8B-B14F-4D97-AF65-F5344CB8AC3E}">
        <p14:creationId xmlns:p14="http://schemas.microsoft.com/office/powerpoint/2010/main" val="257974108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Spinoza: Background</a:t>
            </a:r>
            <a:endParaRPr lang="en-US" dirty="0"/>
          </a:p>
        </p:txBody>
      </p:sp>
      <p:sp>
        <p:nvSpPr>
          <p:cNvPr id="3" name="Content Placeholder 2"/>
          <p:cNvSpPr>
            <a:spLocks noGrp="1"/>
          </p:cNvSpPr>
          <p:nvPr>
            <p:ph idx="1"/>
          </p:nvPr>
        </p:nvSpPr>
        <p:spPr/>
        <p:txBody>
          <a:bodyPr/>
          <a:lstStyle/>
          <a:p>
            <a:r>
              <a:rPr lang="en-US" dirty="0" smtClean="0"/>
              <a:t>Difference from Descartes and the Scholastics: God was his very starting point. Begin with that which is ontologically and logically prior, i.e., the divine essence, and then proceed by logically deducible stages.</a:t>
            </a:r>
          </a:p>
          <a:p>
            <a:r>
              <a:rPr lang="en-US" dirty="0" smtClean="0"/>
              <a:t>Two consequences: 1) to start with God and demonstrate it as an essence, it must be shown that its essence involves its existence (the ontological argument). 2) If we start with God (the infinite), then proceed to finite things, assimilating causal dependence to logical dependence, contingency is ruled out of the universe.</a:t>
            </a:r>
          </a:p>
          <a:p>
            <a:r>
              <a:rPr lang="en-US" dirty="0" smtClean="0"/>
              <a:t>Let’s start with some definitions and axioms, page 172.</a:t>
            </a:r>
            <a:endParaRPr lang="en-US" dirty="0"/>
          </a:p>
        </p:txBody>
      </p:sp>
    </p:spTree>
    <p:extLst>
      <p:ext uri="{BB962C8B-B14F-4D97-AF65-F5344CB8AC3E}">
        <p14:creationId xmlns:p14="http://schemas.microsoft.com/office/powerpoint/2010/main" val="176956921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Spinoza: God</a:t>
            </a:r>
            <a:endParaRPr lang="en-US"/>
          </a:p>
        </p:txBody>
      </p:sp>
      <p:sp>
        <p:nvSpPr>
          <p:cNvPr id="3" name="Content Placeholder 2"/>
          <p:cNvSpPr>
            <a:spLocks noGrp="1"/>
          </p:cNvSpPr>
          <p:nvPr>
            <p:ph idx="1"/>
          </p:nvPr>
        </p:nvSpPr>
        <p:spPr>
          <a:xfrm>
            <a:off x="2589212" y="1905000"/>
            <a:ext cx="8915400" cy="4836622"/>
          </a:xfrm>
        </p:spPr>
        <p:txBody>
          <a:bodyPr/>
          <a:lstStyle/>
          <a:p>
            <a:pPr marL="0" indent="0">
              <a:buNone/>
            </a:pPr>
            <a:r>
              <a:rPr lang="en-US" dirty="0" smtClean="0"/>
              <a:t>Six Themes About Spinoza’s God</a:t>
            </a:r>
          </a:p>
          <a:p>
            <a:pPr>
              <a:buFont typeface="+mj-lt"/>
              <a:buAutoNum type="arabicPeriod"/>
            </a:pPr>
            <a:r>
              <a:rPr lang="en-US" dirty="0" smtClean="0"/>
              <a:t>God exists: if you conceive of substance, you conceive of God. If you know substance, you know God. This idea for Spinoza is the clearest, most definite of all certainties. See P8 (175) and P11 (175-6</a:t>
            </a:r>
            <a:r>
              <a:rPr lang="en-US" dirty="0" smtClean="0"/>
              <a:t>)</a:t>
            </a:r>
            <a:endParaRPr lang="en-US" dirty="0" smtClean="0"/>
          </a:p>
        </p:txBody>
      </p:sp>
    </p:spTree>
    <p:extLst>
      <p:ext uri="{BB962C8B-B14F-4D97-AF65-F5344CB8AC3E}">
        <p14:creationId xmlns:p14="http://schemas.microsoft.com/office/powerpoint/2010/main" val="189192267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idx="1"/>
          </p:nvPr>
        </p:nvSpPr>
        <p:spPr>
          <a:xfrm>
            <a:off x="1882775" y="122238"/>
            <a:ext cx="9596438" cy="6527800"/>
          </a:xfrm>
        </p:spPr>
        <p:txBody>
          <a:bodyPr/>
          <a:lstStyle/>
          <a:p>
            <a:pPr marL="0" indent="0">
              <a:buNone/>
            </a:pPr>
            <a:r>
              <a:rPr lang="en-US" dirty="0" smtClean="0"/>
              <a:t>Spinoza on the Existence of God (adapted from Karl Jaspers, </a:t>
            </a:r>
            <a:r>
              <a:rPr lang="en-US" i="1" dirty="0" smtClean="0"/>
              <a:t>Spinoza</a:t>
            </a:r>
            <a:r>
              <a:rPr lang="en-US" dirty="0" smtClean="0"/>
              <a:t>):	</a:t>
            </a:r>
          </a:p>
          <a:p>
            <a:pPr marL="0" indent="0">
              <a:buNone/>
            </a:pPr>
            <a:r>
              <a:rPr lang="en-US" dirty="0" smtClean="0"/>
              <a:t>	The </a:t>
            </a:r>
            <a:r>
              <a:rPr lang="en-US" dirty="0"/>
              <a:t>fact that we exist shows that at least something exists. But, our existence is transient and contingent--it didn't have to be and we can imagine that it were not.  Yet, we do exist and so our existence, our Being, must have a ground.  We can find our ground in some other existence (our parents, for example), and of this second existence is some other (grandparents), and so on ad infinitum, without ever arriving at some absolute ground.  The only possible absolute ground is something that does not exist contingently, but rather it must exist necessarily--that is, it must be necessary in that it doesn't exist through anything else--it must exist only through itself.  Such a necessary existence is necessary only if it is impossible to think that there is nothing.  If nothing could be, then Being wouldn't be necessary. But, nothing can't be, so Being is necessary.  There is either nothing, or absolutely infinite Being exists.</a:t>
            </a:r>
          </a:p>
          <a:p>
            <a:pPr marL="0" indent="0">
              <a:buNone/>
            </a:pPr>
            <a:r>
              <a:rPr lang="en-US" dirty="0" smtClean="0"/>
              <a:t>	Further</a:t>
            </a:r>
            <a:r>
              <a:rPr lang="en-US" dirty="0"/>
              <a:t>, since the real is the rational, everything that exists, exists for a reason. Likewise, unless there is a cause or reason for a things not existing, then it must exist. In a wholly rational universe, everything is necessarily what it is. Everything can be deduced from something else until some ultimate reality is reached. But, if everything necessarily is what it is, a merely possible something is as much a contradiction as a round square.  If there is not possible, then all we are left with is the impossible and the necessary. So, if a thing is not impossible (that is, if it can be shown that there is no cause or reason that makes it impossible), then it is necessary. Since there can be no cause for God’s non-existence, God must exist. </a:t>
            </a:r>
          </a:p>
          <a:p>
            <a:pPr marL="0" indent="0">
              <a:buNone/>
            </a:pPr>
            <a:endParaRPr lang="en-US" dirty="0"/>
          </a:p>
        </p:txBody>
      </p:sp>
    </p:spTree>
    <p:extLst>
      <p:ext uri="{BB962C8B-B14F-4D97-AF65-F5344CB8AC3E}">
        <p14:creationId xmlns:p14="http://schemas.microsoft.com/office/powerpoint/2010/main" val="154170614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Spinoza: God</a:t>
            </a:r>
            <a:endParaRPr lang="en-US" dirty="0"/>
          </a:p>
        </p:txBody>
      </p:sp>
      <p:sp>
        <p:nvSpPr>
          <p:cNvPr id="3" name="Content Placeholder 2"/>
          <p:cNvSpPr>
            <a:spLocks noGrp="1"/>
          </p:cNvSpPr>
          <p:nvPr>
            <p:ph idx="1"/>
          </p:nvPr>
        </p:nvSpPr>
        <p:spPr/>
        <p:txBody>
          <a:bodyPr/>
          <a:lstStyle/>
          <a:p>
            <a:pPr>
              <a:buFont typeface="+mj-lt"/>
              <a:buAutoNum type="arabicPeriod" startAt="2"/>
            </a:pPr>
            <a:r>
              <a:rPr lang="en-US" dirty="0"/>
              <a:t>God is infinite. Any being that is necessary and any being that is the ground of all being must be infinite. If such a being were not infinite, then it could not exist through itself, but must exist through something else. In God’s infinity, God has infinite attributes (P 8, 174). We can know only two of God’s infinite attributes: thought and extension.</a:t>
            </a:r>
          </a:p>
          <a:p>
            <a:pPr>
              <a:buFont typeface="+mj-lt"/>
              <a:buAutoNum type="arabicPeriod" startAt="2"/>
            </a:pPr>
            <a:r>
              <a:rPr lang="en-US" dirty="0"/>
              <a:t>God is indivisible. In God, there is no division and no distinction between actuality and potentiality. What God could create, God did create. God does not have freedom in the way that we think we have freedom. It does no good to ask God for anything. That would be for us to be able to change God’s will, but God is infinite and immutable. P 12-14, 19-20</a:t>
            </a:r>
          </a:p>
          <a:p>
            <a:pPr marL="0" indent="0">
              <a:buNone/>
            </a:pPr>
            <a:r>
              <a:rPr lang="en-US" dirty="0"/>
              <a:t>	God is not a person, nor is God personal. P 21 and 29 </a:t>
            </a:r>
          </a:p>
          <a:p>
            <a:endParaRPr lang="en-US" dirty="0"/>
          </a:p>
        </p:txBody>
      </p:sp>
    </p:spTree>
    <p:extLst>
      <p:ext uri="{BB962C8B-B14F-4D97-AF65-F5344CB8AC3E}">
        <p14:creationId xmlns:p14="http://schemas.microsoft.com/office/powerpoint/2010/main" val="32812239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Spinoza: God	</a:t>
            </a:r>
            <a:endParaRPr lang="en-US" dirty="0"/>
          </a:p>
        </p:txBody>
      </p:sp>
      <p:sp>
        <p:nvSpPr>
          <p:cNvPr id="3" name="Content Placeholder 2"/>
          <p:cNvSpPr>
            <a:spLocks noGrp="1"/>
          </p:cNvSpPr>
          <p:nvPr>
            <p:ph idx="1"/>
          </p:nvPr>
        </p:nvSpPr>
        <p:spPr>
          <a:xfrm>
            <a:off x="2589212" y="1496291"/>
            <a:ext cx="8915400" cy="4771505"/>
          </a:xfrm>
        </p:spPr>
        <p:txBody>
          <a:bodyPr/>
          <a:lstStyle/>
          <a:p>
            <a:pPr>
              <a:buAutoNum type="arabicPeriod" startAt="4"/>
            </a:pPr>
            <a:r>
              <a:rPr lang="en-US" dirty="0" smtClean="0"/>
              <a:t>God is one. </a:t>
            </a:r>
            <a:r>
              <a:rPr lang="en-US" dirty="0"/>
              <a:t>Since substance is infinite, there can only be one substance, otherwise substance would be limited by another </a:t>
            </a:r>
            <a:r>
              <a:rPr lang="en-US" dirty="0" smtClean="0"/>
              <a:t>infinity</a:t>
            </a:r>
            <a:r>
              <a:rPr lang="en-US" dirty="0"/>
              <a:t> </a:t>
            </a:r>
            <a:r>
              <a:rPr lang="en-US" dirty="0" smtClean="0"/>
              <a:t>(D 2, P 8). Since God is infinite, and God can be only one, everything must be of God. Substance = God = Nature. We are modes of God. Every substance we perceive exhibits one of God’s two knowable attributes: thought or extension. (Thompson, p 56)</a:t>
            </a:r>
          </a:p>
          <a:p>
            <a:pPr marL="0" indent="0">
              <a:buNone/>
            </a:pPr>
            <a:r>
              <a:rPr lang="en-US" dirty="0" smtClean="0"/>
              <a:t>	Mind and body do not divide reality. The whole of reality is mind, and the 	whole of reality is body. Your mind is a mode of substance under the 	attribute of thought, and your body is a mode of substance under the 	attribute of extension. The body and the mind are the same mode looked 	at in two ways.</a:t>
            </a:r>
          </a:p>
        </p:txBody>
      </p:sp>
    </p:spTree>
    <p:extLst>
      <p:ext uri="{BB962C8B-B14F-4D97-AF65-F5344CB8AC3E}">
        <p14:creationId xmlns:p14="http://schemas.microsoft.com/office/powerpoint/2010/main" val="271551120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Spinoza: God</a:t>
            </a:r>
            <a:endParaRPr lang="en-US" dirty="0"/>
          </a:p>
        </p:txBody>
      </p:sp>
      <p:sp>
        <p:nvSpPr>
          <p:cNvPr id="3" name="Content Placeholder 2"/>
          <p:cNvSpPr>
            <a:spLocks noGrp="1"/>
          </p:cNvSpPr>
          <p:nvPr>
            <p:ph idx="1"/>
          </p:nvPr>
        </p:nvSpPr>
        <p:spPr>
          <a:xfrm>
            <a:off x="2589212" y="1695796"/>
            <a:ext cx="8915400" cy="4215426"/>
          </a:xfrm>
        </p:spPr>
        <p:txBody>
          <a:bodyPr/>
          <a:lstStyle/>
          <a:p>
            <a:pPr>
              <a:buFont typeface="Wingdings 3" charset="2"/>
              <a:buAutoNum type="arabicPeriod" startAt="5"/>
            </a:pPr>
            <a:r>
              <a:rPr lang="en-US" dirty="0" smtClean="0"/>
              <a:t>God is far and near. </a:t>
            </a:r>
            <a:r>
              <a:rPr lang="en-US" dirty="0"/>
              <a:t>In God’s infinite extension, God is absolutely other. But </a:t>
            </a:r>
            <a:r>
              <a:rPr lang="en-US" dirty="0" smtClean="0"/>
              <a:t>in </a:t>
            </a:r>
            <a:r>
              <a:rPr lang="en-US" dirty="0"/>
              <a:t>God’s consequences, God is present to the world and to us. God has </a:t>
            </a:r>
            <a:r>
              <a:rPr lang="en-US" dirty="0" smtClean="0"/>
              <a:t>no </a:t>
            </a:r>
            <a:r>
              <a:rPr lang="en-US" dirty="0"/>
              <a:t>history. History belongs to the world of </a:t>
            </a:r>
            <a:r>
              <a:rPr lang="en-US" dirty="0" smtClean="0"/>
              <a:t>modes, while God is eternal and unchanging.</a:t>
            </a:r>
          </a:p>
          <a:p>
            <a:pPr>
              <a:buFont typeface="Wingdings 3" charset="2"/>
              <a:buAutoNum type="arabicPeriod" startAt="5"/>
            </a:pPr>
            <a:r>
              <a:rPr lang="en-US" dirty="0" smtClean="0"/>
              <a:t>God is indeterminable and unimaginable. God is without personality because God is without determinations: there is nothing for God to decide. God is ahistorical, impersonal, and logical. God has immense power. </a:t>
            </a:r>
          </a:p>
          <a:p>
            <a:r>
              <a:rPr lang="en-US" dirty="0" smtClean="0"/>
              <a:t>Two questions remain: What about miracles? Is Spinoza an atheist?</a:t>
            </a:r>
            <a:endParaRPr lang="en-US" dirty="0"/>
          </a:p>
          <a:p>
            <a:pPr>
              <a:buAutoNum type="arabicPeriod" startAt="5"/>
            </a:pPr>
            <a:endParaRPr lang="en-US" dirty="0"/>
          </a:p>
          <a:p>
            <a:endParaRPr lang="en-US" dirty="0"/>
          </a:p>
        </p:txBody>
      </p:sp>
    </p:spTree>
    <p:extLst>
      <p:ext uri="{BB962C8B-B14F-4D97-AF65-F5344CB8AC3E}">
        <p14:creationId xmlns:p14="http://schemas.microsoft.com/office/powerpoint/2010/main" val="394189991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354</TotalTime>
  <Words>687</Words>
  <Application>Microsoft Office PowerPoint</Application>
  <PresentationFormat>Widescreen</PresentationFormat>
  <Paragraphs>40</Paragraphs>
  <Slides>9</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9</vt:i4>
      </vt:variant>
    </vt:vector>
  </HeadingPairs>
  <TitlesOfParts>
    <vt:vector size="13" baseType="lpstr">
      <vt:lpstr>Arial</vt:lpstr>
      <vt:lpstr>Century Gothic</vt:lpstr>
      <vt:lpstr>Wingdings 3</vt:lpstr>
      <vt:lpstr>Wisp</vt:lpstr>
      <vt:lpstr>Baruch de Spinoza: The Blessed One</vt:lpstr>
      <vt:lpstr>Spinoza: 1632-1677</vt:lpstr>
      <vt:lpstr>Spinoza: Background</vt:lpstr>
      <vt:lpstr>Spinoza: Background</vt:lpstr>
      <vt:lpstr>Spinoza: God</vt:lpstr>
      <vt:lpstr>PowerPoint Presentation</vt:lpstr>
      <vt:lpstr>Spinoza: God</vt:lpstr>
      <vt:lpstr>Spinoza: God </vt:lpstr>
      <vt:lpstr>Spinoza: God</vt:lpstr>
    </vt:vector>
  </TitlesOfParts>
  <Company>Birmingham-Southern 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Myers, Bill</dc:creator>
  <cp:lastModifiedBy>Myers, Bill</cp:lastModifiedBy>
  <cp:revision>16</cp:revision>
  <dcterms:created xsi:type="dcterms:W3CDTF">2021-01-27T16:54:34Z</dcterms:created>
  <dcterms:modified xsi:type="dcterms:W3CDTF">2021-02-19T16:09:00Z</dcterms:modified>
</cp:coreProperties>
</file>

<file path=docProps/thumbnail.jpeg>
</file>