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varScale="1">
        <p:scale>
          <a:sx n="115" d="100"/>
          <a:sy n="115" d="100"/>
        </p:scale>
        <p:origin x="372" y="108"/>
      </p:cViewPr>
      <p:guideLst/>
    </p:cSldViewPr>
  </p:slideViewPr>
  <p:notesTextViewPr>
    <p:cViewPr>
      <p:scale>
        <a:sx n="3" d="2"/>
        <a:sy n="3" d="2"/>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smtClean="0"/>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33210B64-F63E-417A-A0C9-7A3116C45C45}" type="datetimeFigureOut">
              <a:rPr lang="en-US" smtClean="0"/>
              <a:t>3/8/2021</a:t>
            </a:fld>
            <a:endParaRPr lang="en-US"/>
          </a:p>
        </p:txBody>
      </p:sp>
      <p:sp>
        <p:nvSpPr>
          <p:cNvPr id="5" name="Footer Placeholder 4"/>
          <p:cNvSpPr>
            <a:spLocks noGrp="1"/>
          </p:cNvSpPr>
          <p:nvPr>
            <p:ph type="ftr" sz="quarter" idx="11"/>
          </p:nvPr>
        </p:nvSpPr>
        <p:spPr/>
        <p:txBody>
          <a:bodyPr/>
          <a:lstStyle/>
          <a:p>
            <a:endParaRPr lang="en-US"/>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20585318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33210B64-F63E-417A-A0C9-7A3116C45C45}" type="datetimeFigureOut">
              <a:rPr lang="en-US" smtClean="0"/>
              <a:t>3/8/2021</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243448921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33210B64-F63E-417A-A0C9-7A3116C45C45}" type="datetimeFigureOut">
              <a:rPr lang="en-US" smtClean="0"/>
              <a:t>3/8/2021</a:t>
            </a:fld>
            <a:endParaRPr lang="en-US"/>
          </a:p>
        </p:txBody>
      </p:sp>
      <p:sp>
        <p:nvSpPr>
          <p:cNvPr id="5" name="Footer Placeholder 4"/>
          <p:cNvSpPr>
            <a:spLocks noGrp="1"/>
          </p:cNvSpPr>
          <p:nvPr>
            <p:ph type="ftr" sz="quarter" idx="11"/>
          </p:nvPr>
        </p:nvSpPr>
        <p:spPr/>
        <p:txBody>
          <a:bodyPr/>
          <a:lstStyle/>
          <a:p>
            <a:endParaRPr lang="en-US"/>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407CF9FD-1CCF-463F-B1C6-3501F2B93B02}" type="slidenum">
              <a:rPr lang="en-US" smtClean="0"/>
              <a:t>‹#›</a:t>
            </a:fld>
            <a:endParaRPr lang="en-US"/>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25090217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smtClean="0"/>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Edit Master text styles</a:t>
            </a:r>
          </a:p>
        </p:txBody>
      </p:sp>
      <p:sp>
        <p:nvSpPr>
          <p:cNvPr id="5" name="Date Placeholder 4"/>
          <p:cNvSpPr>
            <a:spLocks noGrp="1"/>
          </p:cNvSpPr>
          <p:nvPr>
            <p:ph type="dt" sz="half" idx="10"/>
          </p:nvPr>
        </p:nvSpPr>
        <p:spPr/>
        <p:txBody>
          <a:bodyPr/>
          <a:lstStyle/>
          <a:p>
            <a:fld id="{33210B64-F63E-417A-A0C9-7A3116C45C45}" type="datetimeFigureOut">
              <a:rPr lang="en-US" smtClean="0"/>
              <a:t>3/8/2021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174489394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Edit Master text styles</a:t>
            </a:r>
          </a:p>
        </p:txBody>
      </p:sp>
      <p:sp>
        <p:nvSpPr>
          <p:cNvPr id="5" name="Date Placeholder 4"/>
          <p:cNvSpPr>
            <a:spLocks noGrp="1"/>
          </p:cNvSpPr>
          <p:nvPr>
            <p:ph type="dt" sz="half" idx="10"/>
          </p:nvPr>
        </p:nvSpPr>
        <p:spPr/>
        <p:txBody>
          <a:bodyPr/>
          <a:lstStyle/>
          <a:p>
            <a:fld id="{33210B64-F63E-417A-A0C9-7A3116C45C45}" type="datetimeFigureOut">
              <a:rPr lang="en-US" smtClean="0"/>
              <a:t>3/8/2021</a:t>
            </a:fld>
            <a:endParaRPr lang="en-US"/>
          </a:p>
        </p:txBody>
      </p:sp>
      <p:sp>
        <p:nvSpPr>
          <p:cNvPr id="6" name="Footer Placeholder 5"/>
          <p:cNvSpPr>
            <a:spLocks noGrp="1"/>
          </p:cNvSpPr>
          <p:nvPr>
            <p:ph type="ftr" sz="quarter" idx="11"/>
          </p:nvPr>
        </p:nvSpPr>
        <p:spPr/>
        <p:txBody>
          <a:bodyPr/>
          <a:lstStyle/>
          <a:p>
            <a:endParaRPr lang="en-US"/>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407CF9FD-1CCF-463F-B1C6-3501F2B93B02}" type="slidenum">
              <a:rPr lang="en-US" smtClean="0"/>
              <a:t>‹#›</a:t>
            </a:fld>
            <a:endParaRPr lang="en-US"/>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50838761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Edit Master text styles</a:t>
            </a:r>
          </a:p>
        </p:txBody>
      </p:sp>
      <p:sp>
        <p:nvSpPr>
          <p:cNvPr id="5" name="Date Placeholder 4"/>
          <p:cNvSpPr>
            <a:spLocks noGrp="1"/>
          </p:cNvSpPr>
          <p:nvPr>
            <p:ph type="dt" sz="half" idx="10"/>
          </p:nvPr>
        </p:nvSpPr>
        <p:spPr/>
        <p:txBody>
          <a:bodyPr/>
          <a:lstStyle/>
          <a:p>
            <a:fld id="{33210B64-F63E-417A-A0C9-7A3116C45C45}" type="datetimeFigureOut">
              <a:rPr lang="en-US" smtClean="0"/>
              <a:t>3/8/2021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114010687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33210B64-F63E-417A-A0C9-7A3116C45C45}" type="datetimeFigureOut">
              <a:rPr lang="en-US" smtClean="0"/>
              <a:t>3/8/2021</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265038863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33210B64-F63E-417A-A0C9-7A3116C45C45}" type="datetimeFigureOut">
              <a:rPr lang="en-US" smtClean="0"/>
              <a:t>3/8/2021</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42943676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33210B64-F63E-417A-A0C9-7A3116C45C45}" type="datetimeFigureOut">
              <a:rPr lang="en-US" smtClean="0"/>
              <a:t>3/8/2021</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36241220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33210B64-F63E-417A-A0C9-7A3116C45C45}" type="datetimeFigureOut">
              <a:rPr lang="en-US" smtClean="0"/>
              <a:t>3/8/2021</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33278776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33210B64-F63E-417A-A0C9-7A3116C45C45}" type="datetimeFigureOut">
              <a:rPr lang="en-US" smtClean="0"/>
              <a:t>3/8/2021</a:t>
            </a:fld>
            <a:endParaRPr lang="en-US"/>
          </a:p>
        </p:txBody>
      </p:sp>
      <p:sp>
        <p:nvSpPr>
          <p:cNvPr id="6" name="Footer Placeholder 5"/>
          <p:cNvSpPr>
            <a:spLocks noGrp="1"/>
          </p:cNvSpPr>
          <p:nvPr>
            <p:ph type="ftr" sz="quarter" idx="11"/>
          </p:nvPr>
        </p:nvSpPr>
        <p:spPr/>
        <p:txBody>
          <a:bodyPr/>
          <a:lstStyle/>
          <a:p>
            <a:endParaRPr lang="en-US"/>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41655972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33210B64-F63E-417A-A0C9-7A3116C45C45}" type="datetimeFigureOut">
              <a:rPr lang="en-US" smtClean="0"/>
              <a:t>3/8/2021</a:t>
            </a:fld>
            <a:endParaRPr lang="en-US"/>
          </a:p>
        </p:txBody>
      </p:sp>
      <p:sp>
        <p:nvSpPr>
          <p:cNvPr id="8" name="Footer Placeholder 7"/>
          <p:cNvSpPr>
            <a:spLocks noGrp="1"/>
          </p:cNvSpPr>
          <p:nvPr>
            <p:ph type="ftr" sz="quarter" idx="11"/>
          </p:nvPr>
        </p:nvSpPr>
        <p:spPr/>
        <p:txBody>
          <a:bodyPr/>
          <a:lstStyle/>
          <a:p>
            <a:endParaRPr lang="en-US"/>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22371485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33210B64-F63E-417A-A0C9-7A3116C45C45}" type="datetimeFigureOut">
              <a:rPr lang="en-US" smtClean="0"/>
              <a:t>3/8/2021</a:t>
            </a:fld>
            <a:endParaRPr lang="en-US"/>
          </a:p>
        </p:txBody>
      </p:sp>
      <p:sp>
        <p:nvSpPr>
          <p:cNvPr id="4" name="Footer Placeholder 3"/>
          <p:cNvSpPr>
            <a:spLocks noGrp="1"/>
          </p:cNvSpPr>
          <p:nvPr>
            <p:ph type="ftr" sz="quarter" idx="11"/>
          </p:nvPr>
        </p:nvSpPr>
        <p:spPr/>
        <p:txBody>
          <a:bodyPr/>
          <a:lstStyle/>
          <a:p>
            <a:endParaRPr lang="en-US"/>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921205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3210B64-F63E-417A-A0C9-7A3116C45C45}" type="datetimeFigureOut">
              <a:rPr lang="en-US" smtClean="0"/>
              <a:t>3/8/2021</a:t>
            </a:fld>
            <a:endParaRPr lang="en-US"/>
          </a:p>
        </p:txBody>
      </p:sp>
      <p:sp>
        <p:nvSpPr>
          <p:cNvPr id="3" name="Footer Placeholder 2"/>
          <p:cNvSpPr>
            <a:spLocks noGrp="1"/>
          </p:cNvSpPr>
          <p:nvPr>
            <p:ph type="ftr" sz="quarter" idx="11"/>
          </p:nvPr>
        </p:nvSpPr>
        <p:spPr/>
        <p:txBody>
          <a:bodyPr/>
          <a:lstStyle/>
          <a:p>
            <a:endParaRPr lang="en-US"/>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370230378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Date Placeholder 4"/>
          <p:cNvSpPr>
            <a:spLocks noGrp="1"/>
          </p:cNvSpPr>
          <p:nvPr>
            <p:ph type="dt" sz="half" idx="10"/>
          </p:nvPr>
        </p:nvSpPr>
        <p:spPr/>
        <p:txBody>
          <a:bodyPr/>
          <a:lstStyle/>
          <a:p>
            <a:fld id="{33210B64-F63E-417A-A0C9-7A3116C45C45}" type="datetimeFigureOut">
              <a:rPr lang="en-US" smtClean="0"/>
              <a:t>3/8/2021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216013807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Date Placeholder 4"/>
          <p:cNvSpPr>
            <a:spLocks noGrp="1"/>
          </p:cNvSpPr>
          <p:nvPr>
            <p:ph type="dt" sz="half" idx="10"/>
          </p:nvPr>
        </p:nvSpPr>
        <p:spPr/>
        <p:txBody>
          <a:bodyPr/>
          <a:lstStyle/>
          <a:p>
            <a:fld id="{33210B64-F63E-417A-A0C9-7A3116C45C45}" type="datetimeFigureOut">
              <a:rPr lang="en-US" smtClean="0"/>
              <a:t>3/8/2021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407CF9FD-1CCF-463F-B1C6-3501F2B93B02}" type="slidenum">
              <a:rPr lang="en-US" smtClean="0"/>
              <a:t>‹#›</a:t>
            </a:fld>
            <a:endParaRPr lang="en-US"/>
          </a:p>
        </p:txBody>
      </p:sp>
    </p:spTree>
    <p:extLst>
      <p:ext uri="{BB962C8B-B14F-4D97-AF65-F5344CB8AC3E}">
        <p14:creationId xmlns:p14="http://schemas.microsoft.com/office/powerpoint/2010/main" val="87680638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33210B64-F63E-417A-A0C9-7A3116C45C45}" type="datetimeFigureOut">
              <a:rPr lang="en-US" smtClean="0"/>
              <a:t>3/8/2021</a:t>
            </a:fld>
            <a:endParaRPr lang="en-US"/>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407CF9FD-1CCF-463F-B1C6-3501F2B93B02}" type="slidenum">
              <a:rPr lang="en-US" smtClean="0"/>
              <a:t>‹#›</a:t>
            </a:fld>
            <a:endParaRPr lang="en-US"/>
          </a:p>
        </p:txBody>
      </p:sp>
    </p:spTree>
    <p:extLst>
      <p:ext uri="{BB962C8B-B14F-4D97-AF65-F5344CB8AC3E}">
        <p14:creationId xmlns:p14="http://schemas.microsoft.com/office/powerpoint/2010/main" val="250374417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Leibniz III</a:t>
            </a:r>
            <a:endParaRPr lang="en-US" dirty="0"/>
          </a:p>
        </p:txBody>
      </p:sp>
      <p:sp>
        <p:nvSpPr>
          <p:cNvPr id="3" name="Subtitle 2"/>
          <p:cNvSpPr>
            <a:spLocks noGrp="1"/>
          </p:cNvSpPr>
          <p:nvPr>
            <p:ph type="subTitle" idx="1"/>
          </p:nvPr>
        </p:nvSpPr>
        <p:spPr/>
        <p:txBody>
          <a:bodyPr/>
          <a:lstStyle/>
          <a:p>
            <a:r>
              <a:rPr lang="en-US" dirty="0" smtClean="0"/>
              <a:t>God!</a:t>
            </a:r>
            <a:endParaRPr lang="en-US" dirty="0"/>
          </a:p>
        </p:txBody>
      </p:sp>
    </p:spTree>
    <p:extLst>
      <p:ext uri="{BB962C8B-B14F-4D97-AF65-F5344CB8AC3E}">
        <p14:creationId xmlns:p14="http://schemas.microsoft.com/office/powerpoint/2010/main" val="93008275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Leibniz: God	</a:t>
            </a:r>
            <a:endParaRPr lang="en-US" dirty="0"/>
          </a:p>
        </p:txBody>
      </p:sp>
      <p:sp>
        <p:nvSpPr>
          <p:cNvPr id="3" name="Content Placeholder 2"/>
          <p:cNvSpPr>
            <a:spLocks noGrp="1"/>
          </p:cNvSpPr>
          <p:nvPr>
            <p:ph idx="1"/>
          </p:nvPr>
        </p:nvSpPr>
        <p:spPr/>
        <p:txBody>
          <a:bodyPr/>
          <a:lstStyle/>
          <a:p>
            <a:r>
              <a:rPr lang="en-US" b="1" dirty="0">
                <a:ea typeface="Times New Roman" panose="02020603050405020304" pitchFamily="18" charset="0"/>
              </a:rPr>
              <a:t>The Ontological Argument</a:t>
            </a:r>
            <a:r>
              <a:rPr lang="en-US" dirty="0">
                <a:ea typeface="Times New Roman" panose="02020603050405020304" pitchFamily="18" charset="0"/>
              </a:rPr>
              <a:t>: 1) Existence is a perfection, therefore God must exist. Based on Descartes and Anselm. 2) A necessary being is one whose essence includes existence. By definition, a necessary being must exist, necessarily. Based on Spinoza</a:t>
            </a:r>
            <a:r>
              <a:rPr lang="en-US" dirty="0" smtClean="0">
                <a:ea typeface="Times New Roman" panose="02020603050405020304" pitchFamily="18" charset="0"/>
              </a:rPr>
              <a:t>.</a:t>
            </a:r>
          </a:p>
          <a:p>
            <a:r>
              <a:rPr lang="en-US" b="1" dirty="0"/>
              <a:t>The Argument for the possibility of God’s existence</a:t>
            </a:r>
            <a:r>
              <a:rPr lang="en-US" dirty="0"/>
              <a:t>: God is a conjunction of simple, unanalyzable perfections. Since the conjunction of these perfections is not self-evidently contradictory, they must be shown to be contradictory through analysis. But, this is impossible, because simples are unanalyzable. Therefore, God is possible.</a:t>
            </a:r>
          </a:p>
          <a:p>
            <a:endParaRPr lang="en-US" dirty="0">
              <a:ea typeface="Times New Roman" panose="02020603050405020304" pitchFamily="18" charset="0"/>
            </a:endParaRPr>
          </a:p>
          <a:p>
            <a:endParaRPr lang="en-US" dirty="0"/>
          </a:p>
        </p:txBody>
      </p:sp>
    </p:spTree>
    <p:extLst>
      <p:ext uri="{BB962C8B-B14F-4D97-AF65-F5344CB8AC3E}">
        <p14:creationId xmlns:p14="http://schemas.microsoft.com/office/powerpoint/2010/main" val="339201967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Leibniz: God</a:t>
            </a:r>
            <a:endParaRPr lang="en-US" dirty="0"/>
          </a:p>
        </p:txBody>
      </p:sp>
      <p:sp>
        <p:nvSpPr>
          <p:cNvPr id="3" name="Content Placeholder 2"/>
          <p:cNvSpPr>
            <a:spLocks noGrp="1"/>
          </p:cNvSpPr>
          <p:nvPr>
            <p:ph idx="1"/>
          </p:nvPr>
        </p:nvSpPr>
        <p:spPr/>
        <p:txBody>
          <a:bodyPr/>
          <a:lstStyle/>
          <a:p>
            <a:r>
              <a:rPr lang="en-US" b="1" dirty="0"/>
              <a:t>The Cosmological Argument</a:t>
            </a:r>
            <a:r>
              <a:rPr lang="en-US" dirty="0"/>
              <a:t>: The chain of causal events that make up the universe may well be infinite. But, according to the Principle of Sufficient Reason, we must have an explanation as to why the series as a whole exists, and why it proceeds as it does. There must be an explanation and that explanation for the whole must be outside of that whole, that is, it must be found in a necessary being. And that being is God</a:t>
            </a:r>
            <a:r>
              <a:rPr lang="en-US" dirty="0" smtClean="0"/>
              <a:t>.</a:t>
            </a:r>
            <a:endParaRPr lang="en-US" dirty="0"/>
          </a:p>
          <a:p>
            <a:r>
              <a:rPr lang="en-US" dirty="0"/>
              <a:t>The </a:t>
            </a:r>
            <a:r>
              <a:rPr lang="en-US" b="1" dirty="0"/>
              <a:t>Argument from </a:t>
            </a:r>
            <a:r>
              <a:rPr lang="en-US" b="1" dirty="0" err="1"/>
              <a:t>Preestablished</a:t>
            </a:r>
            <a:r>
              <a:rPr lang="en-US" b="1" dirty="0"/>
              <a:t> Harmony</a:t>
            </a:r>
            <a:r>
              <a:rPr lang="en-US" dirty="0"/>
              <a:t>: Since there cannot be causal connections between substances (monads), there must be a God as the source of the harmony in the world.</a:t>
            </a:r>
          </a:p>
          <a:p>
            <a:endParaRPr lang="en-US" dirty="0"/>
          </a:p>
        </p:txBody>
      </p:sp>
    </p:spTree>
    <p:extLst>
      <p:ext uri="{BB962C8B-B14F-4D97-AF65-F5344CB8AC3E}">
        <p14:creationId xmlns:p14="http://schemas.microsoft.com/office/powerpoint/2010/main" val="151937938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Leibniz: Critical Comments</a:t>
            </a:r>
            <a:endParaRPr lang="en-US" dirty="0"/>
          </a:p>
        </p:txBody>
      </p:sp>
      <p:sp>
        <p:nvSpPr>
          <p:cNvPr id="3" name="Content Placeholder 2"/>
          <p:cNvSpPr>
            <a:spLocks noGrp="1"/>
          </p:cNvSpPr>
          <p:nvPr>
            <p:ph idx="1"/>
          </p:nvPr>
        </p:nvSpPr>
        <p:spPr/>
        <p:txBody>
          <a:bodyPr/>
          <a:lstStyle/>
          <a:p>
            <a:r>
              <a:rPr lang="en-US" dirty="0" smtClean="0"/>
              <a:t>Leibniz wanted to be a diplomat, hoping to show that apparently contradictory position weren’t really contradictory.</a:t>
            </a:r>
          </a:p>
          <a:p>
            <a:r>
              <a:rPr lang="en-US" dirty="0" smtClean="0"/>
              <a:t>For example: he wants freedom, but his conceptions of God and monads requires a rather funky definition of contingency (the free choice of God?)</a:t>
            </a:r>
          </a:p>
          <a:p>
            <a:r>
              <a:rPr lang="en-US" dirty="0" smtClean="0"/>
              <a:t>Is God a monad? If so, what is the relation of God to the world? Is God the dominant monad of the world? How can monad God interact with the world</a:t>
            </a:r>
            <a:r>
              <a:rPr lang="en-US" dirty="0" smtClean="0"/>
              <a:t>? What does God do? If all monads run </a:t>
            </a:r>
            <a:r>
              <a:rPr lang="en-US" dirty="0" smtClean="0"/>
              <a:t>according to the pre-established harmony, then there is </a:t>
            </a:r>
            <a:r>
              <a:rPr lang="en-US" smtClean="0"/>
              <a:t>nothing for God to do.</a:t>
            </a:r>
            <a:endParaRPr lang="en-US" dirty="0" smtClean="0"/>
          </a:p>
          <a:p>
            <a:r>
              <a:rPr lang="en-US" dirty="0" smtClean="0"/>
              <a:t>How an Leibniz prove the existence of other monads?</a:t>
            </a:r>
          </a:p>
          <a:p>
            <a:r>
              <a:rPr lang="en-US" dirty="0" smtClean="0"/>
              <a:t>Maybe Leibniz ends up with one substance as well: Spinoza’s was a self-transcending whole, while Leibniz’s was a whole consuming self. </a:t>
            </a:r>
            <a:endParaRPr lang="en-US" dirty="0"/>
          </a:p>
        </p:txBody>
      </p:sp>
    </p:spTree>
    <p:extLst>
      <p:ext uri="{BB962C8B-B14F-4D97-AF65-F5344CB8AC3E}">
        <p14:creationId xmlns:p14="http://schemas.microsoft.com/office/powerpoint/2010/main" val="342346997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Rationalism: Summary</a:t>
            </a:r>
            <a:endParaRPr lang="en-US" dirty="0"/>
          </a:p>
        </p:txBody>
      </p:sp>
      <p:sp>
        <p:nvSpPr>
          <p:cNvPr id="3" name="Content Placeholder 2"/>
          <p:cNvSpPr>
            <a:spLocks noGrp="1"/>
          </p:cNvSpPr>
          <p:nvPr>
            <p:ph idx="1"/>
          </p:nvPr>
        </p:nvSpPr>
        <p:spPr/>
        <p:txBody>
          <a:bodyPr/>
          <a:lstStyle/>
          <a:p>
            <a:r>
              <a:rPr lang="en-US" dirty="0" smtClean="0"/>
              <a:t>The view that reason, without the aid of sense experience, can yield some knowledge. </a:t>
            </a:r>
          </a:p>
          <a:p>
            <a:r>
              <a:rPr lang="en-US" dirty="0" smtClean="0"/>
              <a:t>This view is based in part on the principle of sufficient reason. Rationalist believe that everything must have a complete explanation. Given the totality of causes, everything is as it must be. </a:t>
            </a:r>
          </a:p>
          <a:p>
            <a:r>
              <a:rPr lang="en-US" dirty="0" smtClean="0"/>
              <a:t>Four consequences of this principle: 1) Ideal knowledge is a deductive system of truths. 2) Sense experience and perception are inferior forms of reasoning. 3) All big truths are knowable a priori. 4) Because of 1-3, it’s difficult to let contingency in the world.</a:t>
            </a:r>
            <a:endParaRPr lang="en-US" dirty="0"/>
          </a:p>
        </p:txBody>
      </p:sp>
    </p:spTree>
    <p:extLst>
      <p:ext uri="{BB962C8B-B14F-4D97-AF65-F5344CB8AC3E}">
        <p14:creationId xmlns:p14="http://schemas.microsoft.com/office/powerpoint/2010/main" val="33275401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Rationalism: Summary</a:t>
            </a:r>
          </a:p>
        </p:txBody>
      </p:sp>
      <p:sp>
        <p:nvSpPr>
          <p:cNvPr id="3" name="Content Placeholder 2"/>
          <p:cNvSpPr>
            <a:spLocks noGrp="1"/>
          </p:cNvSpPr>
          <p:nvPr>
            <p:ph idx="1"/>
          </p:nvPr>
        </p:nvSpPr>
        <p:spPr/>
        <p:txBody>
          <a:bodyPr/>
          <a:lstStyle/>
          <a:p>
            <a:r>
              <a:rPr lang="en-US" dirty="0" smtClean="0"/>
              <a:t>Some differences: Spinoza and Leibniz are more alike one another than Descartes. Descartes isn’t as rationalistic as the other two.</a:t>
            </a:r>
            <a:endParaRPr lang="en-US" dirty="0"/>
          </a:p>
          <a:p>
            <a:r>
              <a:rPr lang="en-US" dirty="0" smtClean="0"/>
              <a:t>Descartes is less metaphysical and more epistemological. With the empiricists, Descartes claims that mental states are incorrigible and self-evident, that we know and only know our own ideas. More like Locke.</a:t>
            </a:r>
          </a:p>
          <a:p>
            <a:r>
              <a:rPr lang="en-US" dirty="0" smtClean="0"/>
              <a:t>For Spinoza, every object has an idea and vice-versa, whether that idea is known or not. Leibniz’s monads have unconscious perceptions. </a:t>
            </a:r>
          </a:p>
          <a:p>
            <a:r>
              <a:rPr lang="en-US" dirty="0" smtClean="0"/>
              <a:t>Descartes is a dualist and the other two reject dualism: Spinoza in favor of monism, and Leibniz in favor of pluralism. </a:t>
            </a:r>
          </a:p>
        </p:txBody>
      </p:sp>
    </p:spTree>
    <p:extLst>
      <p:ext uri="{BB962C8B-B14F-4D97-AF65-F5344CB8AC3E}">
        <p14:creationId xmlns:p14="http://schemas.microsoft.com/office/powerpoint/2010/main" val="19286527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theme/theme1.xml><?xml version="1.0" encoding="utf-8"?>
<a:theme xmlns:a="http://schemas.openxmlformats.org/drawingml/2006/main" name="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40</TotalTime>
  <Words>601</Words>
  <Application>Microsoft Office PowerPoint</Application>
  <PresentationFormat>Widescreen</PresentationFormat>
  <Paragraphs>23</Paragraphs>
  <Slides>6</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6</vt:i4>
      </vt:variant>
    </vt:vector>
  </HeadingPairs>
  <TitlesOfParts>
    <vt:vector size="11" baseType="lpstr">
      <vt:lpstr>Arial</vt:lpstr>
      <vt:lpstr>Century Gothic</vt:lpstr>
      <vt:lpstr>Times New Roman</vt:lpstr>
      <vt:lpstr>Wingdings 3</vt:lpstr>
      <vt:lpstr>Wisp</vt:lpstr>
      <vt:lpstr>Leibniz III</vt:lpstr>
      <vt:lpstr>Leibniz: God </vt:lpstr>
      <vt:lpstr>Leibniz: God</vt:lpstr>
      <vt:lpstr>Leibniz: Critical Comments</vt:lpstr>
      <vt:lpstr>Rationalism: Summary</vt:lpstr>
      <vt:lpstr>Rationalism: Summary</vt:lpstr>
    </vt:vector>
  </TitlesOfParts>
  <Company>Birmingham-Southern 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Leibniz III</dc:title>
  <dc:creator>Myers, Bill</dc:creator>
  <cp:lastModifiedBy>Myers, Bill</cp:lastModifiedBy>
  <cp:revision>7</cp:revision>
  <dcterms:created xsi:type="dcterms:W3CDTF">2021-02-01T20:23:45Z</dcterms:created>
  <dcterms:modified xsi:type="dcterms:W3CDTF">2021-03-08T17:34:56Z</dcterms:modified>
</cp:coreProperties>
</file>

<file path=docProps/thumbnail.jpeg>
</file>