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DB6CC177-A7EB-4F4D-A5E5-350634355F1A}"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45083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96045D0-4A10-4E2A-86EA-43FD01E3D944}" type="datetimeFigureOut">
              <a:rPr lang="en-US" smtClean="0"/>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CC177-A7EB-4F4D-A5E5-350634355F1A}" type="slidenum">
              <a:rPr lang="en-US" smtClean="0"/>
              <a:t>‹#›</a:t>
            </a:fld>
            <a:endParaRPr lang="en-US"/>
          </a:p>
        </p:txBody>
      </p:sp>
    </p:spTree>
    <p:extLst>
      <p:ext uri="{BB962C8B-B14F-4D97-AF65-F5344CB8AC3E}">
        <p14:creationId xmlns:p14="http://schemas.microsoft.com/office/powerpoint/2010/main" val="847937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3467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4679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spTree>
    <p:extLst>
      <p:ext uri="{BB962C8B-B14F-4D97-AF65-F5344CB8AC3E}">
        <p14:creationId xmlns:p14="http://schemas.microsoft.com/office/powerpoint/2010/main" val="18471794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6401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77241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3513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5363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spTree>
    <p:extLst>
      <p:ext uri="{BB962C8B-B14F-4D97-AF65-F5344CB8AC3E}">
        <p14:creationId xmlns:p14="http://schemas.microsoft.com/office/powerpoint/2010/main" val="426623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96045D0-4A10-4E2A-86EA-43FD01E3D944}" type="datetimeFigureOut">
              <a:rPr lang="en-US" smtClean="0"/>
              <a:t>4/2/2021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6CC177-A7EB-4F4D-A5E5-350634355F1A}"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354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6045D0-4A10-4E2A-86EA-43FD01E3D944}" type="datetimeFigureOut">
              <a:rPr lang="en-US" smtClean="0"/>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CC177-A7EB-4F4D-A5E5-350634355F1A}" type="slidenum">
              <a:rPr lang="en-US" smtClean="0"/>
              <a:t>‹#›</a:t>
            </a:fld>
            <a:endParaRPr lang="en-US"/>
          </a:p>
        </p:txBody>
      </p:sp>
    </p:spTree>
    <p:extLst>
      <p:ext uri="{BB962C8B-B14F-4D97-AF65-F5344CB8AC3E}">
        <p14:creationId xmlns:p14="http://schemas.microsoft.com/office/powerpoint/2010/main" val="3937434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6045D0-4A10-4E2A-86EA-43FD01E3D944}" type="datetimeFigureOut">
              <a:rPr lang="en-US" smtClean="0"/>
              <a:t>4/2/2021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6CC177-A7EB-4F4D-A5E5-350634355F1A}"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325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96045D0-4A10-4E2A-86EA-43FD01E3D944}" type="datetimeFigureOut">
              <a:rPr lang="en-US" smtClean="0"/>
              <a:t>4/2/2021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6CC177-A7EB-4F4D-A5E5-350634355F1A}"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460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6045D0-4A10-4E2A-86EA-43FD01E3D944}" type="datetimeFigureOut">
              <a:rPr lang="en-US" smtClean="0"/>
              <a:t>4/2/2021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6CC177-A7EB-4F4D-A5E5-350634355F1A}" type="slidenum">
              <a:rPr lang="en-US" smtClean="0"/>
              <a:t>‹#›</a:t>
            </a:fld>
            <a:endParaRPr lang="en-US"/>
          </a:p>
        </p:txBody>
      </p:sp>
    </p:spTree>
    <p:extLst>
      <p:ext uri="{BB962C8B-B14F-4D97-AF65-F5344CB8AC3E}">
        <p14:creationId xmlns:p14="http://schemas.microsoft.com/office/powerpoint/2010/main" val="3468249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96045D0-4A10-4E2A-86EA-43FD01E3D944}" type="datetimeFigureOut">
              <a:rPr lang="en-US" smtClean="0"/>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CC177-A7EB-4F4D-A5E5-350634355F1A}"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4441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96045D0-4A10-4E2A-86EA-43FD01E3D944}" type="datetimeFigureOut">
              <a:rPr lang="en-US" smtClean="0"/>
              <a:t>4/2/2021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6CC177-A7EB-4F4D-A5E5-350634355F1A}" type="slidenum">
              <a:rPr lang="en-US" smtClean="0"/>
              <a:t>‹#›</a:t>
            </a:fld>
            <a:endParaRPr lang="en-US"/>
          </a:p>
        </p:txBody>
      </p:sp>
    </p:spTree>
    <p:extLst>
      <p:ext uri="{BB962C8B-B14F-4D97-AF65-F5344CB8AC3E}">
        <p14:creationId xmlns:p14="http://schemas.microsoft.com/office/powerpoint/2010/main" val="55466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96045D0-4A10-4E2A-86EA-43FD01E3D944}" type="datetimeFigureOut">
              <a:rPr lang="en-US" smtClean="0"/>
              <a:t>4/2/2021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B6CC177-A7EB-4F4D-A5E5-350634355F1A}" type="slidenum">
              <a:rPr lang="en-US" smtClean="0"/>
              <a:t>‹#›</a:t>
            </a:fld>
            <a:endParaRPr lang="en-US"/>
          </a:p>
        </p:txBody>
      </p:sp>
    </p:spTree>
    <p:extLst>
      <p:ext uri="{BB962C8B-B14F-4D97-AF65-F5344CB8AC3E}">
        <p14:creationId xmlns:p14="http://schemas.microsoft.com/office/powerpoint/2010/main" val="3251897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Berkeley III</a:t>
            </a:r>
            <a:endParaRPr lang="en-US" dirty="0"/>
          </a:p>
        </p:txBody>
      </p:sp>
      <p:sp>
        <p:nvSpPr>
          <p:cNvPr id="3" name="Subtitle 2"/>
          <p:cNvSpPr>
            <a:spLocks noGrp="1"/>
          </p:cNvSpPr>
          <p:nvPr>
            <p:ph type="subTitle" idx="1"/>
          </p:nvPr>
        </p:nvSpPr>
        <p:spPr/>
        <p:txBody>
          <a:bodyPr/>
          <a:lstStyle/>
          <a:p>
            <a:r>
              <a:rPr lang="en-US" dirty="0" smtClean="0"/>
              <a:t>The Dialogues and Critical Comments</a:t>
            </a:r>
            <a:endParaRPr lang="en-US" dirty="0"/>
          </a:p>
        </p:txBody>
      </p:sp>
    </p:spTree>
    <p:extLst>
      <p:ext uri="{BB962C8B-B14F-4D97-AF65-F5344CB8AC3E}">
        <p14:creationId xmlns:p14="http://schemas.microsoft.com/office/powerpoint/2010/main" val="2821373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Critical Comments</a:t>
            </a:r>
            <a:endParaRPr lang="en-US" dirty="0"/>
          </a:p>
        </p:txBody>
      </p:sp>
      <p:sp>
        <p:nvSpPr>
          <p:cNvPr id="3" name="Content Placeholder 2"/>
          <p:cNvSpPr>
            <a:spLocks noGrp="1"/>
          </p:cNvSpPr>
          <p:nvPr>
            <p:ph idx="1"/>
          </p:nvPr>
        </p:nvSpPr>
        <p:spPr/>
        <p:txBody>
          <a:bodyPr/>
          <a:lstStyle/>
          <a:p>
            <a:r>
              <a:rPr lang="en-US" dirty="0" smtClean="0"/>
              <a:t>Two big problems: First, there are no abstract ideas, which means that all perceptions are particular. If so, then can we have the same idea, or must we see numerically different images? How, then, can we talk about the same thing? Berkeley wants to say that, in a sense, we can have the same idea, at least qualitatively. But is that what we mean by the “same” idea? They may be qualitatively the same, but they cannot be numerically the same. That is, they aren’t what we mean by “the same thing.”</a:t>
            </a:r>
            <a:endParaRPr lang="en-US" dirty="0"/>
          </a:p>
        </p:txBody>
      </p:sp>
    </p:spTree>
    <p:extLst>
      <p:ext uri="{BB962C8B-B14F-4D97-AF65-F5344CB8AC3E}">
        <p14:creationId xmlns:p14="http://schemas.microsoft.com/office/powerpoint/2010/main" val="3724346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Critical Comments</a:t>
            </a:r>
            <a:endParaRPr lang="en-US" dirty="0"/>
          </a:p>
        </p:txBody>
      </p:sp>
      <p:sp>
        <p:nvSpPr>
          <p:cNvPr id="3" name="Content Placeholder 2"/>
          <p:cNvSpPr>
            <a:spLocks noGrp="1"/>
          </p:cNvSpPr>
          <p:nvPr>
            <p:ph idx="1"/>
          </p:nvPr>
        </p:nvSpPr>
        <p:spPr/>
        <p:txBody>
          <a:bodyPr/>
          <a:lstStyle/>
          <a:p>
            <a:r>
              <a:rPr lang="en-US" dirty="0" smtClean="0"/>
              <a:t>Second, it </a:t>
            </a:r>
            <a:r>
              <a:rPr lang="en-US" dirty="0"/>
              <a:t>seems </a:t>
            </a:r>
            <a:r>
              <a:rPr lang="en-US" dirty="0" smtClean="0"/>
              <a:t>from </a:t>
            </a:r>
            <a:r>
              <a:rPr lang="en-US" dirty="0"/>
              <a:t>Berkeley’s thesis </a:t>
            </a:r>
            <a:r>
              <a:rPr lang="en-US" dirty="0" smtClean="0"/>
              <a:t>that if </a:t>
            </a:r>
            <a:r>
              <a:rPr lang="en-US" dirty="0"/>
              <a:t>there are ideas, then there are minds to perceive those ideas, I can only prove that my own mind exists. Can he argue for the existence of other minds? All I can perceive are my own ideas, and even those are put there by God. Do I have any reason to believe that you too are a mind and that you have a will</a:t>
            </a:r>
            <a:r>
              <a:rPr lang="en-US" dirty="0" smtClean="0"/>
              <a:t>? Or, even more, do have an idea of mind? He says that we don’t have an idea of mind, but we do have a notion of it. Is there a real difference?</a:t>
            </a:r>
            <a:endParaRPr lang="en-US" dirty="0"/>
          </a:p>
        </p:txBody>
      </p:sp>
    </p:spTree>
    <p:extLst>
      <p:ext uri="{BB962C8B-B14F-4D97-AF65-F5344CB8AC3E}">
        <p14:creationId xmlns:p14="http://schemas.microsoft.com/office/powerpoint/2010/main" val="27307135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Berkeley: Critical Comments</a:t>
            </a:r>
          </a:p>
        </p:txBody>
      </p:sp>
      <p:sp>
        <p:nvSpPr>
          <p:cNvPr id="3" name="Content Placeholder 2"/>
          <p:cNvSpPr>
            <a:spLocks noGrp="1"/>
          </p:cNvSpPr>
          <p:nvPr>
            <p:ph idx="1"/>
          </p:nvPr>
        </p:nvSpPr>
        <p:spPr/>
        <p:txBody>
          <a:bodyPr>
            <a:normAutofit lnSpcReduction="10000"/>
          </a:bodyPr>
          <a:lstStyle/>
          <a:p>
            <a:r>
              <a:rPr lang="en-US" dirty="0" smtClean="0"/>
              <a:t>If there is no matter, why not no mind? His answer: matter is contradictory, mind isn’t.</a:t>
            </a:r>
          </a:p>
          <a:p>
            <a:r>
              <a:rPr lang="en-US" dirty="0" smtClean="0"/>
              <a:t>Since we have no idea of mind, do we have any reason think it exists? Answer: there must be a mind in order to perceive ideas.</a:t>
            </a:r>
          </a:p>
          <a:p>
            <a:r>
              <a:rPr lang="en-US" dirty="0" smtClean="0"/>
              <a:t>Given that we have no idea of mind, how do we acquire the notion of it? Answer: we know it by reflection, and I have immediate knowledge of it.</a:t>
            </a:r>
          </a:p>
          <a:p>
            <a:r>
              <a:rPr lang="en-US" dirty="0" smtClean="0"/>
              <a:t>But, isn’t this just another abstract idea? How is matter an abstract idea, but mind isn’t?</a:t>
            </a:r>
            <a:endParaRPr lang="en-US" dirty="0"/>
          </a:p>
        </p:txBody>
      </p:sp>
    </p:spTree>
    <p:extLst>
      <p:ext uri="{BB962C8B-B14F-4D97-AF65-F5344CB8AC3E}">
        <p14:creationId xmlns:p14="http://schemas.microsoft.com/office/powerpoint/2010/main" val="4142726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Critical Comments</a:t>
            </a:r>
            <a:endParaRPr lang="en-US" dirty="0"/>
          </a:p>
        </p:txBody>
      </p:sp>
      <p:sp>
        <p:nvSpPr>
          <p:cNvPr id="3" name="Content Placeholder 2"/>
          <p:cNvSpPr>
            <a:spLocks noGrp="1"/>
          </p:cNvSpPr>
          <p:nvPr>
            <p:ph idx="1"/>
          </p:nvPr>
        </p:nvSpPr>
        <p:spPr/>
        <p:txBody>
          <a:bodyPr/>
          <a:lstStyle/>
          <a:p>
            <a:r>
              <a:rPr lang="en-US" dirty="0" smtClean="0"/>
              <a:t>It seems that Berkeley saw that his own empiricism wasn’t quite taken to its logical conclusion, just as he saw with Locke. Apparently, he didn’t like where it was going. Hume doesn’t share those concerns, as </a:t>
            </a:r>
            <a:r>
              <a:rPr lang="en-US" smtClean="0"/>
              <a:t>we shall see.</a:t>
            </a:r>
            <a:endParaRPr lang="en-US"/>
          </a:p>
        </p:txBody>
      </p:sp>
    </p:spTree>
    <p:extLst>
      <p:ext uri="{BB962C8B-B14F-4D97-AF65-F5344CB8AC3E}">
        <p14:creationId xmlns:p14="http://schemas.microsoft.com/office/powerpoint/2010/main" val="1682612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on God</a:t>
            </a:r>
            <a:endParaRPr lang="en-US" dirty="0"/>
          </a:p>
        </p:txBody>
      </p:sp>
      <p:sp>
        <p:nvSpPr>
          <p:cNvPr id="3" name="Content Placeholder 2"/>
          <p:cNvSpPr>
            <a:spLocks noGrp="1"/>
          </p:cNvSpPr>
          <p:nvPr>
            <p:ph idx="1"/>
          </p:nvPr>
        </p:nvSpPr>
        <p:spPr/>
        <p:txBody>
          <a:bodyPr>
            <a:normAutofit lnSpcReduction="10000"/>
          </a:bodyPr>
          <a:lstStyle/>
          <a:p>
            <a:r>
              <a:rPr lang="en-US" dirty="0" smtClean="0"/>
              <a:t>Berkeley’s Causal Argument for the Existence of God:</a:t>
            </a:r>
          </a:p>
          <a:p>
            <a:pPr lvl="1"/>
            <a:r>
              <a:rPr lang="en-US" dirty="0"/>
              <a:t>a) Our ideas of sense must have a cause</a:t>
            </a:r>
          </a:p>
          <a:p>
            <a:pPr lvl="1"/>
            <a:r>
              <a:rPr lang="en-US" dirty="0"/>
              <a:t>b) Ideas of sense, unlike those of imagination, do not depend on our own will, so they must have some other cause</a:t>
            </a:r>
            <a:r>
              <a:rPr lang="en-US" dirty="0" smtClean="0"/>
              <a:t>.</a:t>
            </a:r>
          </a:p>
          <a:p>
            <a:pPr lvl="1"/>
            <a:r>
              <a:rPr lang="en-US" dirty="0"/>
              <a:t>c) Ideas of sense are not caused by material objects, since matter does not exist.</a:t>
            </a:r>
          </a:p>
          <a:p>
            <a:pPr lvl="1"/>
            <a:r>
              <a:rPr lang="en-US" dirty="0"/>
              <a:t>d) Ideas of sense cannot be caused by other ideas; since ideas are inactive and have no power or agency, they cannot be the cause of anything</a:t>
            </a:r>
            <a:r>
              <a:rPr lang="en-US" dirty="0" smtClean="0"/>
              <a:t>.</a:t>
            </a:r>
          </a:p>
          <a:p>
            <a:pPr lvl="1"/>
            <a:r>
              <a:rPr lang="en-US" dirty="0"/>
              <a:t>e) Therefore, our ideas of sense must be caused by some other mind, since this is the only other possible explanation.</a:t>
            </a:r>
          </a:p>
        </p:txBody>
      </p:sp>
    </p:spTree>
    <p:extLst>
      <p:ext uri="{BB962C8B-B14F-4D97-AF65-F5344CB8AC3E}">
        <p14:creationId xmlns:p14="http://schemas.microsoft.com/office/powerpoint/2010/main" val="3669839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Berkeley’s Causal Proof, Continued</a:t>
            </a:r>
            <a:endParaRPr lang="en-US" dirty="0"/>
          </a:p>
        </p:txBody>
      </p:sp>
      <p:sp>
        <p:nvSpPr>
          <p:cNvPr id="3" name="Content Placeholder 2"/>
          <p:cNvSpPr>
            <a:spLocks noGrp="1"/>
          </p:cNvSpPr>
          <p:nvPr>
            <p:ph idx="1"/>
          </p:nvPr>
        </p:nvSpPr>
        <p:spPr/>
        <p:txBody>
          <a:bodyPr/>
          <a:lstStyle/>
          <a:p>
            <a:r>
              <a:rPr lang="en-US" dirty="0"/>
              <a:t>This mind must be God. Why? Consider our ideas of sense. First, they are always internally consistent, so they are the product of only one mind. Second, they are incredibly complex and varied, so this source mind must be of unimaginable power. Third, despite their infinite variety and complexity, these ideas are ordered to such a minute detail so as to make the most detailed scientific investigations show consistency.  So, this mind must be benevolent. This cause, then, must be unique, unimaginably powerful and benevolent. Sounds like God</a:t>
            </a:r>
            <a:r>
              <a:rPr lang="en-US" dirty="0" smtClean="0"/>
              <a:t>! (Thomson, p. 219-220)</a:t>
            </a:r>
            <a:endParaRPr lang="en-US" dirty="0"/>
          </a:p>
          <a:p>
            <a:endParaRPr lang="en-US" dirty="0"/>
          </a:p>
        </p:txBody>
      </p:sp>
    </p:spTree>
    <p:extLst>
      <p:ext uri="{BB962C8B-B14F-4D97-AF65-F5344CB8AC3E}">
        <p14:creationId xmlns:p14="http://schemas.microsoft.com/office/powerpoint/2010/main" val="840221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on God</a:t>
            </a:r>
            <a:endParaRPr lang="en-US" dirty="0"/>
          </a:p>
        </p:txBody>
      </p:sp>
      <p:sp>
        <p:nvSpPr>
          <p:cNvPr id="3" name="Content Placeholder 2"/>
          <p:cNvSpPr>
            <a:spLocks noGrp="1"/>
          </p:cNvSpPr>
          <p:nvPr>
            <p:ph idx="1"/>
          </p:nvPr>
        </p:nvSpPr>
        <p:spPr/>
        <p:txBody>
          <a:bodyPr/>
          <a:lstStyle/>
          <a:p>
            <a:r>
              <a:rPr lang="en-US" dirty="0" smtClean="0"/>
              <a:t>A second argument: </a:t>
            </a:r>
          </a:p>
          <a:p>
            <a:pPr lvl="1"/>
            <a:r>
              <a:rPr lang="en-US" dirty="0" smtClean="0"/>
              <a:t>a) All ideas must be perceived</a:t>
            </a:r>
          </a:p>
          <a:p>
            <a:pPr lvl="1"/>
            <a:r>
              <a:rPr lang="en-US" dirty="0" smtClean="0"/>
              <a:t>b) Sensible objects are collections of ideas.</a:t>
            </a:r>
          </a:p>
          <a:p>
            <a:pPr lvl="1"/>
            <a:r>
              <a:rPr lang="en-US" dirty="0" smtClean="0"/>
              <a:t>c) Objects continue to exist even when they are not perceived by finite minds.</a:t>
            </a:r>
          </a:p>
          <a:p>
            <a:pPr lvl="1"/>
            <a:r>
              <a:rPr lang="en-US" dirty="0" smtClean="0"/>
              <a:t>d) Therefore, there is a nonfinite spirit or mind that perceives objects.</a:t>
            </a:r>
          </a:p>
          <a:p>
            <a:endParaRPr lang="en-US" dirty="0"/>
          </a:p>
        </p:txBody>
      </p:sp>
    </p:spTree>
    <p:extLst>
      <p:ext uri="{BB962C8B-B14F-4D97-AF65-F5344CB8AC3E}">
        <p14:creationId xmlns:p14="http://schemas.microsoft.com/office/powerpoint/2010/main" val="1253064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Third Dialogue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Hylas has become a skeptic. Philonus points out that his belief in material substance is responsible for his skepticism. Look at his response, 525-26. </a:t>
            </a:r>
          </a:p>
          <a:p>
            <a:r>
              <a:rPr lang="en-US" dirty="0" smtClean="0"/>
              <a:t>Leads Philonus to restate the continuity </a:t>
            </a:r>
            <a:r>
              <a:rPr lang="en-US" dirty="0"/>
              <a:t>thesis: </a:t>
            </a:r>
            <a:r>
              <a:rPr lang="en-US" dirty="0" smtClean="0"/>
              <a:t>“I </a:t>
            </a:r>
            <a:r>
              <a:rPr lang="en-US" dirty="0"/>
              <a:t>can; but then it must be in another mind. When I say that sensible things can’t exist out of the mind, I don’t mean my mind in particular, but all minds. Now, they clearly have an existence exterior to my mind, since I find by experience that they are independent of it. There is therefore some other mind in which they exist during the intervals between the times when I perceive them; as likewise they did before my birth, and would do after my supposed annihilation. And as the same is true with regard to all other finite created minds, it necessarily follows that there is an omnipresent, eternal Mind which knows and comprehends all things, and lets us experience them in a certain manner according to rules that he himself has ordained and that we call the ‘laws of nature</a:t>
            </a:r>
            <a:r>
              <a:rPr lang="en-US" dirty="0" smtClean="0"/>
              <a:t>’ (526).</a:t>
            </a:r>
            <a:endParaRPr lang="en-US" dirty="0"/>
          </a:p>
        </p:txBody>
      </p:sp>
    </p:spTree>
    <p:extLst>
      <p:ext uri="{BB962C8B-B14F-4D97-AF65-F5344CB8AC3E}">
        <p14:creationId xmlns:p14="http://schemas.microsoft.com/office/powerpoint/2010/main" val="1881226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Third Dialogue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Hylas raises </a:t>
            </a:r>
            <a:r>
              <a:rPr lang="en-US" dirty="0"/>
              <a:t>a problem: “If you have no idea of the mind of God, how can you conceive it to be possible that things exist in his mind? </a:t>
            </a:r>
            <a:r>
              <a:rPr lang="en-US" dirty="0" smtClean="0"/>
              <a:t>That </a:t>
            </a:r>
            <a:r>
              <a:rPr lang="en-US" dirty="0"/>
              <a:t>is, if you have no idea of his mind, how can you have any thought about his mind?· On the other hand, </a:t>
            </a:r>
            <a:r>
              <a:rPr lang="en-US" dirty="0" smtClean="0"/>
              <a:t>if </a:t>
            </a:r>
            <a:r>
              <a:rPr lang="en-US" dirty="0"/>
              <a:t>you can have a thought about the mind of God without having an idea of him, then why can’t I conceive the existence of matter without having an idea of it</a:t>
            </a:r>
            <a:r>
              <a:rPr lang="en-US" dirty="0" smtClean="0"/>
              <a:t>?” (527)</a:t>
            </a:r>
          </a:p>
          <a:p>
            <a:r>
              <a:rPr lang="en-US" dirty="0" smtClean="0"/>
              <a:t>Philonus’ long response: He admits that he doesn’t have an idea of God, properly, or of any other spirit. Spirits are active while ideas are inert, so spirits cannot be represented by ideas. But he does have a “notion” of God. “I have, therefore,  though not an inactive idea, yet in myself some sort of an active thinking image of the Deity” (527). Really??</a:t>
            </a:r>
            <a:endParaRPr lang="en-US" dirty="0"/>
          </a:p>
        </p:txBody>
      </p:sp>
    </p:spTree>
    <p:extLst>
      <p:ext uri="{BB962C8B-B14F-4D97-AF65-F5344CB8AC3E}">
        <p14:creationId xmlns:p14="http://schemas.microsoft.com/office/powerpoint/2010/main" val="2558065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Third Dialogue</a:t>
            </a:r>
            <a:endParaRPr lang="en-US" dirty="0"/>
          </a:p>
        </p:txBody>
      </p:sp>
      <p:sp>
        <p:nvSpPr>
          <p:cNvPr id="3" name="Content Placeholder 2"/>
          <p:cNvSpPr>
            <a:spLocks noGrp="1"/>
          </p:cNvSpPr>
          <p:nvPr>
            <p:ph idx="1"/>
          </p:nvPr>
        </p:nvSpPr>
        <p:spPr/>
        <p:txBody>
          <a:bodyPr/>
          <a:lstStyle/>
          <a:p>
            <a:r>
              <a:rPr lang="en-US" dirty="0" smtClean="0"/>
              <a:t>Berkeley defends his view as </a:t>
            </a:r>
            <a:r>
              <a:rPr lang="en-US" dirty="0"/>
              <a:t>common sense: “I am content, Hylas, to appeal to the common sense of the world for the truth of my view. Ask the gardener why he thinks that cherry tree over there exists in the garden, and he will tell you, because he sees and feels it—in short, because he perceives it by his senses. Ask him why he thinks there is no orange-tree there, and he will tell you, because he doesn’t perceive one. When he perceives something by sense, he terms it a real thing and says that it exists; and anything that isn’t perceivable he says doesn’t exist</a:t>
            </a:r>
            <a:r>
              <a:rPr lang="en-US" dirty="0" smtClean="0"/>
              <a:t>.” (528)</a:t>
            </a:r>
            <a:endParaRPr lang="en-US" dirty="0"/>
          </a:p>
        </p:txBody>
      </p:sp>
    </p:spTree>
    <p:extLst>
      <p:ext uri="{BB962C8B-B14F-4D97-AF65-F5344CB8AC3E}">
        <p14:creationId xmlns:p14="http://schemas.microsoft.com/office/powerpoint/2010/main" val="3342263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Berkeley: Third Dialogue</a:t>
            </a:r>
            <a:endParaRPr lang="en-US" dirty="0"/>
          </a:p>
        </p:txBody>
      </p:sp>
      <p:sp>
        <p:nvSpPr>
          <p:cNvPr id="3" name="Content Placeholder 2"/>
          <p:cNvSpPr>
            <a:spLocks noGrp="1"/>
          </p:cNvSpPr>
          <p:nvPr>
            <p:ph idx="1"/>
          </p:nvPr>
        </p:nvSpPr>
        <p:spPr/>
        <p:txBody>
          <a:bodyPr/>
          <a:lstStyle/>
          <a:p>
            <a:r>
              <a:rPr lang="en-US" dirty="0" smtClean="0"/>
              <a:t>Hylas: what about dreams? Doesn’t your thesis entail that dream things have to be real as well? </a:t>
            </a:r>
          </a:p>
          <a:p>
            <a:r>
              <a:rPr lang="en-US" dirty="0" smtClean="0"/>
              <a:t>Philonus: Not if we make a distinction between ideas of imagination and ideas of sense. The latter differ from imagination in the following ways: First, they are stronger and livelier. Second, they are ordered and have coherence. Third, they are passively received, so they do not depend on our will. </a:t>
            </a:r>
            <a:endParaRPr lang="en-US" dirty="0"/>
          </a:p>
        </p:txBody>
      </p:sp>
    </p:spTree>
    <p:extLst>
      <p:ext uri="{BB962C8B-B14F-4D97-AF65-F5344CB8AC3E}">
        <p14:creationId xmlns:p14="http://schemas.microsoft.com/office/powerpoint/2010/main" val="8604453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Berkeley: Third Dialogue</a:t>
            </a:r>
          </a:p>
        </p:txBody>
      </p:sp>
      <p:sp>
        <p:nvSpPr>
          <p:cNvPr id="3" name="Content Placeholder 2"/>
          <p:cNvSpPr>
            <a:spLocks noGrp="1"/>
          </p:cNvSpPr>
          <p:nvPr>
            <p:ph idx="1"/>
          </p:nvPr>
        </p:nvSpPr>
        <p:spPr/>
        <p:txBody>
          <a:bodyPr/>
          <a:lstStyle/>
          <a:p>
            <a:r>
              <a:rPr lang="en-US" dirty="0" smtClean="0"/>
              <a:t>Hylas: If God is the cause of all of our ideas, then God is the author of murder, sacrilege, adultery, and the like heinous sins.</a:t>
            </a:r>
          </a:p>
          <a:p>
            <a:r>
              <a:rPr lang="en-US" dirty="0" smtClean="0"/>
              <a:t>Philonus’ response: 529-530. God isn’t the only agent who produces all the motions in bodies.</a:t>
            </a:r>
          </a:p>
        </p:txBody>
      </p:sp>
    </p:spTree>
    <p:extLst>
      <p:ext uri="{BB962C8B-B14F-4D97-AF65-F5344CB8AC3E}">
        <p14:creationId xmlns:p14="http://schemas.microsoft.com/office/powerpoint/2010/main" val="13592586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143</TotalTime>
  <Words>1351</Words>
  <Application>Microsoft Office PowerPoint</Application>
  <PresentationFormat>Widescreen</PresentationFormat>
  <Paragraphs>42</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Garamond</vt:lpstr>
      <vt:lpstr>Organic</vt:lpstr>
      <vt:lpstr>Berkeley III</vt:lpstr>
      <vt:lpstr>Berkeley on God</vt:lpstr>
      <vt:lpstr>Berkeley’s Causal Proof, Continued</vt:lpstr>
      <vt:lpstr>Berkeley on God</vt:lpstr>
      <vt:lpstr>Berkeley, Third Dialogue</vt:lpstr>
      <vt:lpstr>Berkeley: Third Dialogue</vt:lpstr>
      <vt:lpstr>Berkeley: Third Dialogue</vt:lpstr>
      <vt:lpstr>Berkeley: Third Dialogue</vt:lpstr>
      <vt:lpstr>Berkeley: Third Dialogue</vt:lpstr>
      <vt:lpstr>Berkeley: Critical Comments</vt:lpstr>
      <vt:lpstr>Berkeley: Critical Comments</vt:lpstr>
      <vt:lpstr>Berkeley: Critical Comments</vt:lpstr>
      <vt:lpstr>Berkeley: Critical Comments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Berkeley III</dc:title>
  <dc:creator>Myers, Bill</dc:creator>
  <cp:lastModifiedBy>Myers, Bill</cp:lastModifiedBy>
  <cp:revision>14</cp:revision>
  <dcterms:created xsi:type="dcterms:W3CDTF">2020-04-07T15:33:19Z</dcterms:created>
  <dcterms:modified xsi:type="dcterms:W3CDTF">2021-04-02T19:08:40Z</dcterms:modified>
</cp:coreProperties>
</file>