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3" r:id="rId8"/>
    <p:sldId id="262" r:id="rId9"/>
    <p:sldId id="264" r:id="rId10"/>
    <p:sldId id="265"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4" d="100"/>
          <a:sy n="114" d="100"/>
        </p:scale>
        <p:origin x="414" y="1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28068157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36651690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0DA55ED-85DF-4C98-89B5-CB86ACE2A43A}"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2816123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Click to edit Master text styles</a:t>
            </a:r>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420772982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Click to edit Master text styles</a:t>
            </a:r>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0DA55ED-85DF-4C98-89B5-CB86ACE2A43A}"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426756557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Click to edit Master text styles</a:t>
            </a:r>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80417549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392306273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7903656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17666199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55380D8-2742-4B74-BBA2-D4B59358CB86}" type="datetimeFigureOut">
              <a:rPr lang="en-US" smtClean="0"/>
              <a:t>4/23/2021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16044428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26619922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255380D8-2742-4B74-BBA2-D4B59358CB86}" type="datetimeFigureOut">
              <a:rPr lang="en-US" smtClean="0"/>
              <a:t>4/23/2021</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34680954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255380D8-2742-4B74-BBA2-D4B59358CB86}" type="datetimeFigureOut">
              <a:rPr lang="en-US" smtClean="0"/>
              <a:t>4/23/2021</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21133990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55380D8-2742-4B74-BBA2-D4B59358CB86}" type="datetimeFigureOut">
              <a:rPr lang="en-US" smtClean="0"/>
              <a:t>4/23/2021</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14447199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19118435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55380D8-2742-4B74-BBA2-D4B59358CB86}" type="datetimeFigureOut">
              <a:rPr lang="en-US" smtClean="0"/>
              <a:t>4/23/2021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0DA55ED-85DF-4C98-89B5-CB86ACE2A43A}" type="slidenum">
              <a:rPr lang="en-US" smtClean="0"/>
              <a:t>‹#›</a:t>
            </a:fld>
            <a:endParaRPr lang="en-US"/>
          </a:p>
        </p:txBody>
      </p:sp>
    </p:spTree>
    <p:extLst>
      <p:ext uri="{BB962C8B-B14F-4D97-AF65-F5344CB8AC3E}">
        <p14:creationId xmlns:p14="http://schemas.microsoft.com/office/powerpoint/2010/main" val="25084054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255380D8-2742-4B74-BBA2-D4B59358CB86}" type="datetimeFigureOut">
              <a:rPr lang="en-US" smtClean="0"/>
              <a:t>4/23/2021</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10DA55ED-85DF-4C98-89B5-CB86ACE2A43A}" type="slidenum">
              <a:rPr lang="en-US" smtClean="0"/>
              <a:t>‹#›</a:t>
            </a:fld>
            <a:endParaRPr lang="en-US"/>
          </a:p>
        </p:txBody>
      </p:sp>
    </p:spTree>
    <p:extLst>
      <p:ext uri="{BB962C8B-B14F-4D97-AF65-F5344CB8AC3E}">
        <p14:creationId xmlns:p14="http://schemas.microsoft.com/office/powerpoint/2010/main" val="305841003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2D1350-C257-45D2-877F-7CED66784486}"/>
              </a:ext>
            </a:extLst>
          </p:cNvPr>
          <p:cNvSpPr>
            <a:spLocks noGrp="1"/>
          </p:cNvSpPr>
          <p:nvPr>
            <p:ph type="ctrTitle"/>
          </p:nvPr>
        </p:nvSpPr>
        <p:spPr/>
        <p:txBody>
          <a:bodyPr/>
          <a:lstStyle/>
          <a:p>
            <a:r>
              <a:rPr lang="en-US" dirty="0"/>
              <a:t>Kant II</a:t>
            </a:r>
          </a:p>
        </p:txBody>
      </p:sp>
      <p:sp>
        <p:nvSpPr>
          <p:cNvPr id="3" name="Subtitle 2">
            <a:extLst>
              <a:ext uri="{FF2B5EF4-FFF2-40B4-BE49-F238E27FC236}">
                <a16:creationId xmlns:a16="http://schemas.microsoft.com/office/drawing/2014/main" id="{75E8DC0B-1DB7-4216-9A41-67382A4F00D0}"/>
              </a:ext>
            </a:extLst>
          </p:cNvPr>
          <p:cNvSpPr>
            <a:spLocks noGrp="1"/>
          </p:cNvSpPr>
          <p:nvPr>
            <p:ph type="subTitle" idx="1"/>
          </p:nvPr>
        </p:nvSpPr>
        <p:spPr/>
        <p:txBody>
          <a:bodyPr/>
          <a:lstStyle/>
          <a:p>
            <a:r>
              <a:rPr lang="en-US" dirty="0"/>
              <a:t>The Transcendental Analytic</a:t>
            </a:r>
          </a:p>
        </p:txBody>
      </p:sp>
    </p:spTree>
    <p:extLst>
      <p:ext uri="{BB962C8B-B14F-4D97-AF65-F5344CB8AC3E}">
        <p14:creationId xmlns:p14="http://schemas.microsoft.com/office/powerpoint/2010/main" val="392638185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E8895F-D1AB-4729-99C7-2ED2CD7D9AE2}"/>
              </a:ext>
            </a:extLst>
          </p:cNvPr>
          <p:cNvSpPr>
            <a:spLocks noGrp="1"/>
          </p:cNvSpPr>
          <p:nvPr>
            <p:ph type="title"/>
          </p:nvPr>
        </p:nvSpPr>
        <p:spPr/>
        <p:txBody>
          <a:bodyPr/>
          <a:lstStyle/>
          <a:p>
            <a:r>
              <a:rPr lang="en-US" dirty="0"/>
              <a:t>Objects and Selves</a:t>
            </a:r>
          </a:p>
        </p:txBody>
      </p:sp>
      <p:sp>
        <p:nvSpPr>
          <p:cNvPr id="3" name="Content Placeholder 2">
            <a:extLst>
              <a:ext uri="{FF2B5EF4-FFF2-40B4-BE49-F238E27FC236}">
                <a16:creationId xmlns:a16="http://schemas.microsoft.com/office/drawing/2014/main" id="{0183688E-5D94-4E8C-B7D0-0D029ED38606}"/>
              </a:ext>
            </a:extLst>
          </p:cNvPr>
          <p:cNvSpPr>
            <a:spLocks noGrp="1"/>
          </p:cNvSpPr>
          <p:nvPr>
            <p:ph idx="1"/>
          </p:nvPr>
        </p:nvSpPr>
        <p:spPr/>
        <p:txBody>
          <a:bodyPr/>
          <a:lstStyle/>
          <a:p>
            <a:r>
              <a:rPr lang="en-US" dirty="0"/>
              <a:t>From one point of view, experience is a self that knows a world of objects; from the opposite point of view, experience is a world of objects known by a self. Selves and objects are correlative concepts.</a:t>
            </a:r>
          </a:p>
          <a:p>
            <a:r>
              <a:rPr lang="en-US" dirty="0"/>
              <a:t>Kant held that self and objects are both ordered elements in </a:t>
            </a:r>
            <a:r>
              <a:rPr lang="en-US"/>
              <a:t>our experience. </a:t>
            </a:r>
          </a:p>
        </p:txBody>
      </p:sp>
    </p:spTree>
    <p:extLst>
      <p:ext uri="{BB962C8B-B14F-4D97-AF65-F5344CB8AC3E}">
        <p14:creationId xmlns:p14="http://schemas.microsoft.com/office/powerpoint/2010/main" val="36603874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090124-1BB1-44CE-85A7-09A537FBFFCF}"/>
              </a:ext>
            </a:extLst>
          </p:cNvPr>
          <p:cNvSpPr>
            <a:spLocks noGrp="1"/>
          </p:cNvSpPr>
          <p:nvPr>
            <p:ph type="title"/>
          </p:nvPr>
        </p:nvSpPr>
        <p:spPr/>
        <p:txBody>
          <a:bodyPr/>
          <a:lstStyle/>
          <a:p>
            <a:r>
              <a:rPr lang="en-US" dirty="0"/>
              <a:t>Kant</a:t>
            </a:r>
          </a:p>
        </p:txBody>
      </p:sp>
      <p:sp>
        <p:nvSpPr>
          <p:cNvPr id="3" name="Content Placeholder 2">
            <a:extLst>
              <a:ext uri="{FF2B5EF4-FFF2-40B4-BE49-F238E27FC236}">
                <a16:creationId xmlns:a16="http://schemas.microsoft.com/office/drawing/2014/main" id="{97E241C0-35B1-4050-BDD1-F28793ED0A90}"/>
              </a:ext>
            </a:extLst>
          </p:cNvPr>
          <p:cNvSpPr>
            <a:spLocks noGrp="1"/>
          </p:cNvSpPr>
          <p:nvPr>
            <p:ph idx="1"/>
          </p:nvPr>
        </p:nvSpPr>
        <p:spPr>
          <a:xfrm>
            <a:off x="2589211" y="2133600"/>
            <a:ext cx="9524491" cy="4233644"/>
          </a:xfrm>
        </p:spPr>
        <p:txBody>
          <a:bodyPr/>
          <a:lstStyle/>
          <a:p>
            <a:r>
              <a:rPr lang="en-US" dirty="0"/>
              <a:t>Recap: The necessary conditions for experience. Experience requires both sensible intuitions (sense experience) and concepts (understanding). Sense is passively received and then ordered by the understanding. The Transcendental Aesthetic analyzes the necessary conditions for sense experience while the Analytic does it for understanding. </a:t>
            </a:r>
          </a:p>
          <a:p>
            <a:r>
              <a:rPr lang="en-US" dirty="0"/>
              <a:t>For Kant, the understanding is about making judgments and classifications. To possess concepts means to have the ability to make judgements of a certain kind. Three advantages</a:t>
            </a:r>
          </a:p>
          <a:p>
            <a:pPr lvl="1"/>
            <a:r>
              <a:rPr lang="en-US" dirty="0"/>
              <a:t>Solves the problem of treating concepts like mental images.</a:t>
            </a:r>
          </a:p>
          <a:p>
            <a:pPr lvl="1"/>
            <a:r>
              <a:rPr lang="en-US" dirty="0"/>
              <a:t>Overcomes the dichotomy that concepts must come by abstraction or be innate.</a:t>
            </a:r>
          </a:p>
          <a:p>
            <a:pPr lvl="1"/>
            <a:r>
              <a:rPr lang="en-US" dirty="0"/>
              <a:t>Concepts account for the ordering of our experience. Ordinary empirical concepts form the content of our judgements while the categories relate to the </a:t>
            </a:r>
            <a:r>
              <a:rPr lang="en-US" b="1" dirty="0"/>
              <a:t>form</a:t>
            </a:r>
            <a:r>
              <a:rPr lang="en-US" dirty="0"/>
              <a:t> that judgements must take.</a:t>
            </a:r>
          </a:p>
        </p:txBody>
      </p:sp>
    </p:spTree>
    <p:extLst>
      <p:ext uri="{BB962C8B-B14F-4D97-AF65-F5344CB8AC3E}">
        <p14:creationId xmlns:p14="http://schemas.microsoft.com/office/powerpoint/2010/main" val="12333252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E745D5-498C-4707-B161-1534FDD13A9F}"/>
              </a:ext>
            </a:extLst>
          </p:cNvPr>
          <p:cNvSpPr>
            <a:spLocks noGrp="1"/>
          </p:cNvSpPr>
          <p:nvPr>
            <p:ph type="title"/>
          </p:nvPr>
        </p:nvSpPr>
        <p:spPr/>
        <p:txBody>
          <a:bodyPr/>
          <a:lstStyle/>
          <a:p>
            <a:r>
              <a:rPr lang="en-US" dirty="0"/>
              <a:t>The Metaphysical Deduction</a:t>
            </a:r>
          </a:p>
        </p:txBody>
      </p:sp>
      <p:sp>
        <p:nvSpPr>
          <p:cNvPr id="3" name="Content Placeholder 2">
            <a:extLst>
              <a:ext uri="{FF2B5EF4-FFF2-40B4-BE49-F238E27FC236}">
                <a16:creationId xmlns:a16="http://schemas.microsoft.com/office/drawing/2014/main" id="{F8DD2CFD-F767-4690-A6F2-44C8D2F2C2B6}"/>
              </a:ext>
            </a:extLst>
          </p:cNvPr>
          <p:cNvSpPr>
            <a:spLocks noGrp="1"/>
          </p:cNvSpPr>
          <p:nvPr>
            <p:ph idx="1"/>
          </p:nvPr>
        </p:nvSpPr>
        <p:spPr/>
        <p:txBody>
          <a:bodyPr/>
          <a:lstStyle/>
          <a:p>
            <a:r>
              <a:rPr lang="en-US" dirty="0"/>
              <a:t>Task: to find the most basic concepts that relate to the forms rather than the contents of our judgements. </a:t>
            </a:r>
          </a:p>
          <a:p>
            <a:pPr lvl="1"/>
            <a:r>
              <a:rPr lang="en-US" dirty="0"/>
              <a:t>Example: “All crows are black.” </a:t>
            </a:r>
          </a:p>
          <a:p>
            <a:pPr lvl="1"/>
            <a:r>
              <a:rPr lang="en-US" dirty="0"/>
              <a:t>Requires sense experience to understand the content of that judgement, crows and black. </a:t>
            </a:r>
          </a:p>
          <a:p>
            <a:pPr lvl="1"/>
            <a:r>
              <a:rPr lang="en-US" dirty="0"/>
              <a:t>But to understand that, we must first understand the generic relationship “All ___ are ____” which is a pure a priori concept, antecedent to all experience. </a:t>
            </a:r>
          </a:p>
          <a:p>
            <a:r>
              <a:rPr lang="en-US" dirty="0"/>
              <a:t>Kant’s categories, page 798-9. Wants to show that every judgment the mind makes presupposes one of these twelve synthetical operations or categories.</a:t>
            </a:r>
          </a:p>
        </p:txBody>
      </p:sp>
    </p:spTree>
    <p:extLst>
      <p:ext uri="{BB962C8B-B14F-4D97-AF65-F5344CB8AC3E}">
        <p14:creationId xmlns:p14="http://schemas.microsoft.com/office/powerpoint/2010/main" val="19911804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8EA5F6-65CC-4AE8-A681-AD6957BDB3B5}"/>
              </a:ext>
            </a:extLst>
          </p:cNvPr>
          <p:cNvSpPr>
            <a:spLocks noGrp="1"/>
          </p:cNvSpPr>
          <p:nvPr>
            <p:ph type="title"/>
          </p:nvPr>
        </p:nvSpPr>
        <p:spPr/>
        <p:txBody>
          <a:bodyPr/>
          <a:lstStyle/>
          <a:p>
            <a:r>
              <a:rPr lang="en-US" dirty="0"/>
              <a:t>The Transcendental Deduction</a:t>
            </a:r>
          </a:p>
        </p:txBody>
      </p:sp>
      <p:sp>
        <p:nvSpPr>
          <p:cNvPr id="3" name="Content Placeholder 2">
            <a:extLst>
              <a:ext uri="{FF2B5EF4-FFF2-40B4-BE49-F238E27FC236}">
                <a16:creationId xmlns:a16="http://schemas.microsoft.com/office/drawing/2014/main" id="{F97C19A2-E083-4DC9-8F10-C5823F0CB3D4}"/>
              </a:ext>
            </a:extLst>
          </p:cNvPr>
          <p:cNvSpPr>
            <a:spLocks noGrp="1"/>
          </p:cNvSpPr>
          <p:nvPr>
            <p:ph idx="1"/>
          </p:nvPr>
        </p:nvSpPr>
        <p:spPr>
          <a:xfrm>
            <a:off x="2589212" y="1786855"/>
            <a:ext cx="8915400" cy="4882393"/>
          </a:xfrm>
        </p:spPr>
        <p:txBody>
          <a:bodyPr>
            <a:normAutofit/>
          </a:bodyPr>
          <a:lstStyle/>
          <a:p>
            <a:r>
              <a:rPr lang="en-US" dirty="0"/>
              <a:t>In the Metaphysical Deduction, Kant was interested in showing that pure a priori concepts underlie all our acts if judging. The Transcendental Deduction is to show that these same categories make </a:t>
            </a:r>
            <a:r>
              <a:rPr lang="en-US" b="1" dirty="0"/>
              <a:t>this</a:t>
            </a:r>
            <a:r>
              <a:rPr lang="en-US" dirty="0"/>
              <a:t> world possible.</a:t>
            </a:r>
          </a:p>
          <a:p>
            <a:r>
              <a:rPr lang="en-US" dirty="0"/>
              <a:t>The Transcendental deduction:</a:t>
            </a:r>
          </a:p>
          <a:p>
            <a:pPr marL="0" indent="0">
              <a:buNone/>
            </a:pPr>
            <a:r>
              <a:rPr lang="en-US" dirty="0">
                <a:latin typeface="+mj-lt"/>
              </a:rPr>
              <a:t>	</a:t>
            </a:r>
            <a:r>
              <a:rPr lang="en-US" sz="1800" dirty="0">
                <a:effectLst/>
                <a:latin typeface="+mj-lt"/>
                <a:ea typeface="Times New Roman" panose="02020603050405020304" pitchFamily="18" charset="0"/>
              </a:rPr>
              <a:t>(1) All experience, whatever else it involves, is of the succession of a variety of contents. </a:t>
            </a:r>
          </a:p>
          <a:p>
            <a:pPr marL="0" indent="0">
              <a:buNone/>
            </a:pPr>
            <a:r>
              <a:rPr lang="en-US" dirty="0">
                <a:latin typeface="+mj-lt"/>
                <a:ea typeface="Times New Roman" panose="02020603050405020304" pitchFamily="18" charset="0"/>
              </a:rPr>
              <a:t>	</a:t>
            </a:r>
            <a:r>
              <a:rPr lang="en-US" sz="1800" dirty="0">
                <a:effectLst/>
                <a:latin typeface="+mj-lt"/>
                <a:ea typeface="Times New Roman" panose="02020603050405020304" pitchFamily="18" charset="0"/>
              </a:rPr>
              <a:t>(2) To be experienced at all, these successive data have to be combined, or held together in a unity for a consciousness. </a:t>
            </a:r>
          </a:p>
          <a:p>
            <a:pPr marL="0" indent="0">
              <a:buNone/>
            </a:pPr>
            <a:r>
              <a:rPr lang="en-US" sz="1800" dirty="0">
                <a:effectLst/>
                <a:latin typeface="+mj-lt"/>
                <a:ea typeface="Times New Roman" panose="02020603050405020304" pitchFamily="18" charset="0"/>
              </a:rPr>
              <a:t>	(3) Unity of experience, therefore, implies a unity of self. </a:t>
            </a:r>
          </a:p>
          <a:p>
            <a:pPr marL="0" indent="0">
              <a:buNone/>
            </a:pPr>
            <a:r>
              <a:rPr lang="en-US" dirty="0">
                <a:latin typeface="+mj-lt"/>
                <a:ea typeface="Times New Roman" panose="02020603050405020304" pitchFamily="18" charset="0"/>
              </a:rPr>
              <a:t>	</a:t>
            </a:r>
            <a:r>
              <a:rPr lang="en-US" sz="1800" dirty="0">
                <a:effectLst/>
                <a:latin typeface="+mj-lt"/>
                <a:ea typeface="Times New Roman" panose="02020603050405020304" pitchFamily="18" charset="0"/>
              </a:rPr>
              <a:t>(4) This unity of self is as much an object of experience as anything else is. </a:t>
            </a:r>
          </a:p>
          <a:p>
            <a:pPr marL="0" indent="0">
              <a:buNone/>
            </a:pPr>
            <a:r>
              <a:rPr lang="en-US" sz="1800" dirty="0">
                <a:effectLst/>
                <a:latin typeface="+mj-lt"/>
                <a:ea typeface="Times New Roman" panose="02020603050405020304" pitchFamily="18" charset="0"/>
              </a:rPr>
              <a:t>	(5) It follows that experience of both the self and its objects rests on prior acts of synthesis, which, because they are the conditions of any experience at all, are not themselves experienced. </a:t>
            </a:r>
          </a:p>
          <a:p>
            <a:pPr marL="0" indent="0">
              <a:buNone/>
            </a:pPr>
            <a:r>
              <a:rPr lang="en-US" dirty="0">
                <a:latin typeface="+mj-lt"/>
                <a:ea typeface="Times New Roman" panose="02020603050405020304" pitchFamily="18" charset="0"/>
              </a:rPr>
              <a:t>	</a:t>
            </a:r>
            <a:r>
              <a:rPr lang="en-US" sz="1800" dirty="0">
                <a:effectLst/>
                <a:latin typeface="+mj-lt"/>
                <a:ea typeface="Times New Roman" panose="02020603050405020304" pitchFamily="18" charset="0"/>
              </a:rPr>
              <a:t>(6) These prior syntheses are made possible by the categories.</a:t>
            </a:r>
          </a:p>
          <a:p>
            <a:pPr marL="0" indent="0">
              <a:buNone/>
            </a:pPr>
            <a:endParaRPr lang="en-US" sz="1800" dirty="0">
              <a:effectLst/>
              <a:latin typeface="Times New Roman" panose="02020603050405020304" pitchFamily="18" charset="0"/>
              <a:ea typeface="Times New Roman" panose="02020603050405020304" pitchFamily="18" charset="0"/>
            </a:endParaRPr>
          </a:p>
          <a:p>
            <a:pPr marL="0" indent="0">
              <a:buNone/>
            </a:pPr>
            <a:endParaRPr lang="en-US" sz="1800" dirty="0">
              <a:effectLst/>
              <a:latin typeface="Times New Roman" panose="02020603050405020304" pitchFamily="18" charset="0"/>
              <a:ea typeface="Times New Roman" panose="02020603050405020304" pitchFamily="18" charset="0"/>
            </a:endParaRPr>
          </a:p>
          <a:p>
            <a:pPr marL="0" indent="0">
              <a:buNone/>
            </a:pPr>
            <a:endParaRPr lang="en-US" dirty="0"/>
          </a:p>
          <a:p>
            <a:pPr lvl="1"/>
            <a:endParaRPr lang="en-US" dirty="0"/>
          </a:p>
        </p:txBody>
      </p:sp>
    </p:spTree>
    <p:extLst>
      <p:ext uri="{BB962C8B-B14F-4D97-AF65-F5344CB8AC3E}">
        <p14:creationId xmlns:p14="http://schemas.microsoft.com/office/powerpoint/2010/main" val="426293506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34E16A-5973-4557-85A1-B9D1E44C4AC7}"/>
              </a:ext>
            </a:extLst>
          </p:cNvPr>
          <p:cNvSpPr>
            <a:spLocks noGrp="1"/>
          </p:cNvSpPr>
          <p:nvPr>
            <p:ph type="title"/>
          </p:nvPr>
        </p:nvSpPr>
        <p:spPr/>
        <p:txBody>
          <a:bodyPr/>
          <a:lstStyle/>
          <a:p>
            <a:r>
              <a:rPr lang="en-US" dirty="0"/>
              <a:t>The Transcendental Deduction</a:t>
            </a:r>
          </a:p>
        </p:txBody>
      </p:sp>
      <p:sp>
        <p:nvSpPr>
          <p:cNvPr id="3" name="Content Placeholder 2">
            <a:extLst>
              <a:ext uri="{FF2B5EF4-FFF2-40B4-BE49-F238E27FC236}">
                <a16:creationId xmlns:a16="http://schemas.microsoft.com/office/drawing/2014/main" id="{69F0CA5C-F303-4886-B64E-0463F4E8815A}"/>
              </a:ext>
            </a:extLst>
          </p:cNvPr>
          <p:cNvSpPr>
            <a:spLocks noGrp="1"/>
          </p:cNvSpPr>
          <p:nvPr>
            <p:ph idx="1"/>
          </p:nvPr>
        </p:nvSpPr>
        <p:spPr/>
        <p:txBody>
          <a:bodyPr/>
          <a:lstStyle/>
          <a:p>
            <a:r>
              <a:rPr lang="en-US" dirty="0"/>
              <a:t>Locke: The mind somehow “collects” certain of its ideas, such as cause and effect and substance. He never defines this “somehow.” The Transcendental Deduction is an attempt to do just that. Kant saw that the ideas of substance and cause do not have their origins in experience; rather they make possible the very experience that would explain them.</a:t>
            </a:r>
          </a:p>
          <a:p>
            <a:r>
              <a:rPr lang="en-US" dirty="0"/>
              <a:t>Kant’s argument depends on the consciousness being a unity (“The Transcendental Unity of Apperception”). Example: 20 separate notes do not make a song. To make a song, the experience of the notes must belong to the same consciousness.</a:t>
            </a:r>
          </a:p>
          <a:p>
            <a:r>
              <a:rPr lang="en-US" dirty="0"/>
              <a:t>For Kant, self and object are not independent entities, but are reciprocal elements in experience. The experience of one requires the experience of the other. </a:t>
            </a:r>
          </a:p>
        </p:txBody>
      </p:sp>
    </p:spTree>
    <p:extLst>
      <p:ext uri="{BB962C8B-B14F-4D97-AF65-F5344CB8AC3E}">
        <p14:creationId xmlns:p14="http://schemas.microsoft.com/office/powerpoint/2010/main" val="31667453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858E1C-984C-485A-9514-FD49A277F0FC}"/>
              </a:ext>
            </a:extLst>
          </p:cNvPr>
          <p:cNvSpPr>
            <a:spLocks noGrp="1"/>
          </p:cNvSpPr>
          <p:nvPr>
            <p:ph type="title"/>
          </p:nvPr>
        </p:nvSpPr>
        <p:spPr/>
        <p:txBody>
          <a:bodyPr/>
          <a:lstStyle/>
          <a:p>
            <a:r>
              <a:rPr lang="en-US" dirty="0"/>
              <a:t>An Example: The clock strikes three</a:t>
            </a:r>
          </a:p>
        </p:txBody>
      </p:sp>
      <p:sp>
        <p:nvSpPr>
          <p:cNvPr id="3" name="Content Placeholder 2">
            <a:extLst>
              <a:ext uri="{FF2B5EF4-FFF2-40B4-BE49-F238E27FC236}">
                <a16:creationId xmlns:a16="http://schemas.microsoft.com/office/drawing/2014/main" id="{DAE83DCB-92A0-4873-81AC-E46BE0E4C536}"/>
              </a:ext>
            </a:extLst>
          </p:cNvPr>
          <p:cNvSpPr>
            <a:spLocks noGrp="1"/>
          </p:cNvSpPr>
          <p:nvPr>
            <p:ph idx="1"/>
          </p:nvPr>
        </p:nvSpPr>
        <p:spPr/>
        <p:txBody>
          <a:bodyPr/>
          <a:lstStyle/>
          <a:p>
            <a:r>
              <a:rPr lang="en-US" dirty="0"/>
              <a:t>A Cartesian analysis:</a:t>
            </a:r>
          </a:p>
          <a:p>
            <a:pPr lvl="1"/>
            <a:r>
              <a:rPr lang="en-US" dirty="0"/>
              <a:t>The clock is an object out there, independent of me. Even if there were no me, there would still be a clock, and the clock would still strike three, unaffected by my nonexistence. </a:t>
            </a:r>
          </a:p>
          <a:p>
            <a:pPr lvl="1"/>
            <a:r>
              <a:rPr lang="en-US" dirty="0"/>
              <a:t>I am over here, another independent object. If there were no clock, then I would still be here, unaffected by its nonexistence, except, of course, that I wouldn’t hear it strike</a:t>
            </a:r>
          </a:p>
          <a:p>
            <a:pPr lvl="1"/>
            <a:r>
              <a:rPr lang="en-US" dirty="0"/>
              <a:t>But both the clock and I exist, so I do hear it strike and I judge: "That is a clock striking three!"</a:t>
            </a:r>
          </a:p>
        </p:txBody>
      </p:sp>
    </p:spTree>
    <p:extLst>
      <p:ext uri="{BB962C8B-B14F-4D97-AF65-F5344CB8AC3E}">
        <p14:creationId xmlns:p14="http://schemas.microsoft.com/office/powerpoint/2010/main" val="2087331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227D4D-B24C-4403-99CD-839D01203010}"/>
              </a:ext>
            </a:extLst>
          </p:cNvPr>
          <p:cNvSpPr>
            <a:spLocks noGrp="1"/>
          </p:cNvSpPr>
          <p:nvPr>
            <p:ph type="title"/>
          </p:nvPr>
        </p:nvSpPr>
        <p:spPr/>
        <p:txBody>
          <a:bodyPr/>
          <a:lstStyle/>
          <a:p>
            <a:r>
              <a:rPr lang="en-US" dirty="0"/>
              <a:t>The Clock Strikes Three</a:t>
            </a:r>
          </a:p>
        </p:txBody>
      </p:sp>
      <p:sp>
        <p:nvSpPr>
          <p:cNvPr id="3" name="Content Placeholder 2">
            <a:extLst>
              <a:ext uri="{FF2B5EF4-FFF2-40B4-BE49-F238E27FC236}">
                <a16:creationId xmlns:a16="http://schemas.microsoft.com/office/drawing/2014/main" id="{983AFBD4-7A67-460C-A91B-928047734193}"/>
              </a:ext>
            </a:extLst>
          </p:cNvPr>
          <p:cNvSpPr>
            <a:spLocks noGrp="1"/>
          </p:cNvSpPr>
          <p:nvPr>
            <p:ph idx="1"/>
          </p:nvPr>
        </p:nvSpPr>
        <p:spPr/>
        <p:txBody>
          <a:bodyPr/>
          <a:lstStyle/>
          <a:p>
            <a:r>
              <a:rPr lang="en-US" dirty="0"/>
              <a:t>Kantian Analysis: Kant makes no metaphysical assumptions about independently existing minds and objects. “What makes this experience possible?” </a:t>
            </a:r>
          </a:p>
          <a:p>
            <a:r>
              <a:rPr lang="en-US" dirty="0"/>
              <a:t>I must have the empirical concepts of clocks, clocks that strike, three, and that one can tell time by counting clock strikes.</a:t>
            </a:r>
          </a:p>
          <a:p>
            <a:r>
              <a:rPr lang="en-US" dirty="0"/>
              <a:t>If I were an aboriginal islander who had never heard a clock strike, I would not have the idea of “the clock struck three.”</a:t>
            </a:r>
          </a:p>
          <a:p>
            <a:r>
              <a:rPr lang="en-US" dirty="0"/>
              <a:t>In order to experience this, I must have certain empirical concepts in place, that is, concepts learned in experience.</a:t>
            </a:r>
          </a:p>
          <a:p>
            <a:r>
              <a:rPr lang="en-US" dirty="0"/>
              <a:t>The Big Analysis:</a:t>
            </a:r>
          </a:p>
        </p:txBody>
      </p:sp>
    </p:spTree>
    <p:extLst>
      <p:ext uri="{BB962C8B-B14F-4D97-AF65-F5344CB8AC3E}">
        <p14:creationId xmlns:p14="http://schemas.microsoft.com/office/powerpoint/2010/main" val="22952217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DD3093B-227C-458D-8D19-23E6567D98AA}"/>
              </a:ext>
            </a:extLst>
          </p:cNvPr>
          <p:cNvSpPr>
            <a:spLocks noGrp="1"/>
          </p:cNvSpPr>
          <p:nvPr>
            <p:ph type="title"/>
          </p:nvPr>
        </p:nvSpPr>
        <p:spPr/>
        <p:txBody>
          <a:bodyPr/>
          <a:lstStyle/>
          <a:p>
            <a:r>
              <a:rPr lang="en-US" dirty="0"/>
              <a:t>The Clock Strikes Three</a:t>
            </a:r>
          </a:p>
        </p:txBody>
      </p:sp>
      <p:sp>
        <p:nvSpPr>
          <p:cNvPr id="3" name="Content Placeholder 2">
            <a:extLst>
              <a:ext uri="{FF2B5EF4-FFF2-40B4-BE49-F238E27FC236}">
                <a16:creationId xmlns:a16="http://schemas.microsoft.com/office/drawing/2014/main" id="{9839AFAF-9798-47CB-8E26-D3FC40AEE639}"/>
              </a:ext>
            </a:extLst>
          </p:cNvPr>
          <p:cNvSpPr>
            <a:spLocks noGrp="1"/>
          </p:cNvSpPr>
          <p:nvPr>
            <p:ph idx="1"/>
          </p:nvPr>
        </p:nvSpPr>
        <p:spPr>
          <a:xfrm>
            <a:off x="2589211" y="1778467"/>
            <a:ext cx="9339933" cy="4597166"/>
          </a:xfrm>
        </p:spPr>
        <p:txBody>
          <a:bodyPr>
            <a:normAutofit lnSpcReduction="10000"/>
          </a:bodyPr>
          <a:lstStyle/>
          <a:p>
            <a:r>
              <a:rPr lang="en-US" dirty="0"/>
              <a:t>A Kantian analysis: </a:t>
            </a:r>
            <a:r>
              <a:rPr lang="en-US" sz="1800" dirty="0">
                <a:effectLst/>
                <a:ea typeface="Times New Roman" panose="02020603050405020304" pitchFamily="18" charset="0"/>
              </a:rPr>
              <a:t>My experience of that can only occur under certain conditions. To begin, I must apprehend all three experiences as being similar (Kant calls ‘the synthesis of apprehension in imagination’). This doesn’t mean that I have to identify them as strikes per se, but that I simply recognize them as being "three" similar things and don’t, say, confuse them with a car honking. Next, when I get to the second strike, it is necessary to "reproduce" the first strike (Kant calls the ‘synthesis of reproduction in imagination’). That is, it isn’t recalled, but is carried over and combined with the second. If I could not do this, then each strike would be a new beginning. Third, once all of this is collected, I attribute it to the clock as the cause (Kant calls the ‘synthesis of recognition in concepts’). If I couldn’t do this part, I would be able to count the strikes, but not the strikes of the clock. That is, in addition to collecting the sensible intuitions, I must be able to order these them in accordance with an a priori rule and place them in an objective world. Finally, in order for the three strikes to be unified into one experience, there must be a self that endures at least as long as the three strikes last. If I died and were reborn between strikes, I would say ‘one’ when the second strike occurred, rather than ‘two.’ </a:t>
            </a:r>
          </a:p>
          <a:p>
            <a:endParaRPr lang="en-US" dirty="0"/>
          </a:p>
        </p:txBody>
      </p:sp>
    </p:spTree>
    <p:extLst>
      <p:ext uri="{BB962C8B-B14F-4D97-AF65-F5344CB8AC3E}">
        <p14:creationId xmlns:p14="http://schemas.microsoft.com/office/powerpoint/2010/main" val="40702289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91E9E7-63B7-43D5-AE36-0B8DC56292B4}"/>
              </a:ext>
            </a:extLst>
          </p:cNvPr>
          <p:cNvSpPr>
            <a:spLocks noGrp="1"/>
          </p:cNvSpPr>
          <p:nvPr>
            <p:ph type="title"/>
          </p:nvPr>
        </p:nvSpPr>
        <p:spPr/>
        <p:txBody>
          <a:bodyPr/>
          <a:lstStyle/>
          <a:p>
            <a:r>
              <a:rPr lang="en-US" dirty="0"/>
              <a:t>The Clock Strikes Three</a:t>
            </a:r>
          </a:p>
        </p:txBody>
      </p:sp>
      <p:sp>
        <p:nvSpPr>
          <p:cNvPr id="3" name="Content Placeholder 2">
            <a:extLst>
              <a:ext uri="{FF2B5EF4-FFF2-40B4-BE49-F238E27FC236}">
                <a16:creationId xmlns:a16="http://schemas.microsoft.com/office/drawing/2014/main" id="{AC7ACD84-FA45-4DBA-B8F9-24433EA06E9C}"/>
              </a:ext>
            </a:extLst>
          </p:cNvPr>
          <p:cNvSpPr>
            <a:spLocks noGrp="1"/>
          </p:cNvSpPr>
          <p:nvPr>
            <p:ph idx="1"/>
          </p:nvPr>
        </p:nvSpPr>
        <p:spPr/>
        <p:txBody>
          <a:bodyPr/>
          <a:lstStyle/>
          <a:p>
            <a:r>
              <a:rPr lang="en-US" dirty="0"/>
              <a:t>None of this is self-conscious. It’s all going on in the background. It’s a priori what must be there for this experience to even occur.</a:t>
            </a:r>
          </a:p>
          <a:p>
            <a:r>
              <a:rPr lang="en-US" dirty="0"/>
              <a:t>Beyond this very simple example, the principle is always the same. Objects are always “objects-for-a-self.” </a:t>
            </a:r>
          </a:p>
          <a:p>
            <a:r>
              <a:rPr lang="en-US" dirty="0"/>
              <a:t>This example considers objects (the strikes), but the situation is the same when we look at it from the point of view of the self. The three strikes are an object, but they are also states of a self.</a:t>
            </a:r>
          </a:p>
          <a:p>
            <a:r>
              <a:rPr lang="en-US" dirty="0"/>
              <a:t>If the object is a synthesis of sensible intuitions, then the self is a synthesis of data of inner sense. The self and its objects are not two distinct things; they are two aspects of a complex situation.</a:t>
            </a:r>
          </a:p>
        </p:txBody>
      </p:sp>
    </p:spTree>
    <p:extLst>
      <p:ext uri="{BB962C8B-B14F-4D97-AF65-F5344CB8AC3E}">
        <p14:creationId xmlns:p14="http://schemas.microsoft.com/office/powerpoint/2010/main" val="18890823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93</TotalTime>
  <Words>1276</Words>
  <Application>Microsoft Office PowerPoint</Application>
  <PresentationFormat>Widescreen</PresentationFormat>
  <Paragraphs>50</Paragraphs>
  <Slides>10</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Century Gothic</vt:lpstr>
      <vt:lpstr>Times New Roman</vt:lpstr>
      <vt:lpstr>Wingdings 3</vt:lpstr>
      <vt:lpstr>Wisp</vt:lpstr>
      <vt:lpstr>Kant II</vt:lpstr>
      <vt:lpstr>Kant</vt:lpstr>
      <vt:lpstr>The Metaphysical Deduction</vt:lpstr>
      <vt:lpstr>The Transcendental Deduction</vt:lpstr>
      <vt:lpstr>The Transcendental Deduction</vt:lpstr>
      <vt:lpstr>An Example: The clock strikes three</vt:lpstr>
      <vt:lpstr>The Clock Strikes Three</vt:lpstr>
      <vt:lpstr>The Clock Strikes Three</vt:lpstr>
      <vt:lpstr>The Clock Strikes Three</vt:lpstr>
      <vt:lpstr>Objects and Selves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Kant II</dc:title>
  <dc:creator>Myers, Bill</dc:creator>
  <cp:lastModifiedBy>Myers, Bill</cp:lastModifiedBy>
  <cp:revision>10</cp:revision>
  <dcterms:created xsi:type="dcterms:W3CDTF">2021-04-16T18:16:23Z</dcterms:created>
  <dcterms:modified xsi:type="dcterms:W3CDTF">2021-04-23T18:26:38Z</dcterms:modified>
</cp:coreProperties>
</file>

<file path=docProps/thumbnail.jpeg>
</file>