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9" r:id="rId1"/>
  </p:sldMasterIdLst>
  <p:notesMasterIdLst>
    <p:notesMasterId r:id="rId35"/>
  </p:notesMasterIdLst>
  <p:handoutMasterIdLst>
    <p:handoutMasterId r:id="rId36"/>
  </p:handoutMasterIdLst>
  <p:sldIdLst>
    <p:sldId id="262" r:id="rId2"/>
    <p:sldId id="385" r:id="rId3"/>
    <p:sldId id="267" r:id="rId4"/>
    <p:sldId id="334" r:id="rId5"/>
    <p:sldId id="359" r:id="rId6"/>
    <p:sldId id="257" r:id="rId7"/>
    <p:sldId id="268" r:id="rId8"/>
    <p:sldId id="269" r:id="rId9"/>
    <p:sldId id="322" r:id="rId10"/>
    <p:sldId id="368" r:id="rId11"/>
    <p:sldId id="380" r:id="rId12"/>
    <p:sldId id="311" r:id="rId13"/>
    <p:sldId id="371" r:id="rId14"/>
    <p:sldId id="372" r:id="rId15"/>
    <p:sldId id="373" r:id="rId16"/>
    <p:sldId id="354" r:id="rId17"/>
    <p:sldId id="375" r:id="rId18"/>
    <p:sldId id="381" r:id="rId19"/>
    <p:sldId id="382" r:id="rId20"/>
    <p:sldId id="383" r:id="rId21"/>
    <p:sldId id="386" r:id="rId22"/>
    <p:sldId id="377" r:id="rId23"/>
    <p:sldId id="374" r:id="rId24"/>
    <p:sldId id="352" r:id="rId25"/>
    <p:sldId id="345" r:id="rId26"/>
    <p:sldId id="326" r:id="rId27"/>
    <p:sldId id="378" r:id="rId28"/>
    <p:sldId id="362" r:id="rId29"/>
    <p:sldId id="370" r:id="rId30"/>
    <p:sldId id="353" r:id="rId31"/>
    <p:sldId id="363" r:id="rId32"/>
    <p:sldId id="379" r:id="rId33"/>
    <p:sldId id="384" r:id="rId34"/>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Tahoma" pitchFamily="34" charset="0"/>
        <a:ea typeface="+mn-ea"/>
        <a:cs typeface="+mn-cs"/>
      </a:defRPr>
    </a:lvl1pPr>
    <a:lvl2pPr marL="457200" algn="l" rtl="0" eaLnBrk="0" fontAlgn="base" hangingPunct="0">
      <a:spcBef>
        <a:spcPct val="0"/>
      </a:spcBef>
      <a:spcAft>
        <a:spcPct val="0"/>
      </a:spcAft>
      <a:defRPr kern="1200">
        <a:solidFill>
          <a:schemeClr val="tx1"/>
        </a:solidFill>
        <a:latin typeface="Tahoma" pitchFamily="34" charset="0"/>
        <a:ea typeface="+mn-ea"/>
        <a:cs typeface="+mn-cs"/>
      </a:defRPr>
    </a:lvl2pPr>
    <a:lvl3pPr marL="914400" algn="l" rtl="0" eaLnBrk="0" fontAlgn="base" hangingPunct="0">
      <a:spcBef>
        <a:spcPct val="0"/>
      </a:spcBef>
      <a:spcAft>
        <a:spcPct val="0"/>
      </a:spcAft>
      <a:defRPr kern="1200">
        <a:solidFill>
          <a:schemeClr val="tx1"/>
        </a:solidFill>
        <a:latin typeface="Tahoma" pitchFamily="34" charset="0"/>
        <a:ea typeface="+mn-ea"/>
        <a:cs typeface="+mn-cs"/>
      </a:defRPr>
    </a:lvl3pPr>
    <a:lvl4pPr marL="1371600" algn="l" rtl="0" eaLnBrk="0" fontAlgn="base" hangingPunct="0">
      <a:spcBef>
        <a:spcPct val="0"/>
      </a:spcBef>
      <a:spcAft>
        <a:spcPct val="0"/>
      </a:spcAft>
      <a:defRPr kern="1200">
        <a:solidFill>
          <a:schemeClr val="tx1"/>
        </a:solidFill>
        <a:latin typeface="Tahoma" pitchFamily="34" charset="0"/>
        <a:ea typeface="+mn-ea"/>
        <a:cs typeface="+mn-cs"/>
      </a:defRPr>
    </a:lvl4pPr>
    <a:lvl5pPr marL="1828800" algn="l" rtl="0" eaLnBrk="0" fontAlgn="base" hangingPunct="0">
      <a:spcBef>
        <a:spcPct val="0"/>
      </a:spcBef>
      <a:spcAft>
        <a:spcPct val="0"/>
      </a:spcAft>
      <a:defRPr kern="1200">
        <a:solidFill>
          <a:schemeClr val="tx1"/>
        </a:solidFill>
        <a:latin typeface="Tahoma" pitchFamily="34" charset="0"/>
        <a:ea typeface="+mn-ea"/>
        <a:cs typeface="+mn-cs"/>
      </a:defRPr>
    </a:lvl5pPr>
    <a:lvl6pPr marL="2286000" algn="l" defTabSz="914400" rtl="0" eaLnBrk="1" latinLnBrk="0" hangingPunct="1">
      <a:defRPr kern="1200">
        <a:solidFill>
          <a:schemeClr val="tx1"/>
        </a:solidFill>
        <a:latin typeface="Tahoma" pitchFamily="34" charset="0"/>
        <a:ea typeface="+mn-ea"/>
        <a:cs typeface="+mn-cs"/>
      </a:defRPr>
    </a:lvl6pPr>
    <a:lvl7pPr marL="2743200" algn="l" defTabSz="914400" rtl="0" eaLnBrk="1" latinLnBrk="0" hangingPunct="1">
      <a:defRPr kern="1200">
        <a:solidFill>
          <a:schemeClr val="tx1"/>
        </a:solidFill>
        <a:latin typeface="Tahoma" pitchFamily="34" charset="0"/>
        <a:ea typeface="+mn-ea"/>
        <a:cs typeface="+mn-cs"/>
      </a:defRPr>
    </a:lvl7pPr>
    <a:lvl8pPr marL="3200400" algn="l" defTabSz="914400" rtl="0" eaLnBrk="1" latinLnBrk="0" hangingPunct="1">
      <a:defRPr kern="1200">
        <a:solidFill>
          <a:schemeClr val="tx1"/>
        </a:solidFill>
        <a:latin typeface="Tahoma" pitchFamily="34" charset="0"/>
        <a:ea typeface="+mn-ea"/>
        <a:cs typeface="+mn-cs"/>
      </a:defRPr>
    </a:lvl8pPr>
    <a:lvl9pPr marL="3657600" algn="l" defTabSz="914400" rtl="0" eaLnBrk="1" latinLnBrk="0" hangingPunct="1">
      <a:defRPr kern="1200">
        <a:solidFill>
          <a:schemeClr val="tx1"/>
        </a:solidFill>
        <a:latin typeface="Tahoma"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883" autoAdjust="0"/>
    <p:restoredTop sz="94660"/>
  </p:normalViewPr>
  <p:slideViewPr>
    <p:cSldViewPr>
      <p:cViewPr varScale="1">
        <p:scale>
          <a:sx n="115" d="100"/>
          <a:sy n="115" d="100"/>
        </p:scale>
        <p:origin x="1482" y="108"/>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presProps" Target="presProps.xml"/><Relationship Id="rId40"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42"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atin typeface="Arial" charset="0"/>
              </a:defRPr>
            </a:lvl1pPr>
          </a:lstStyle>
          <a:p>
            <a:pPr>
              <a:defRPr/>
            </a:pPr>
            <a:endParaRPr lang="en-US"/>
          </a:p>
        </p:txBody>
      </p:sp>
      <p:sp>
        <p:nvSpPr>
          <p:cNvPr id="61443" name="Rectangle 3"/>
          <p:cNvSpPr>
            <a:spLocks noGrp="1" noChangeArrowheads="1"/>
          </p:cNvSpPr>
          <p:nvPr>
            <p:ph type="dt" sz="quarter"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atin typeface="Arial" charset="0"/>
              </a:defRPr>
            </a:lvl1pPr>
          </a:lstStyle>
          <a:p>
            <a:pPr>
              <a:defRPr/>
            </a:pPr>
            <a:endParaRPr lang="en-US"/>
          </a:p>
        </p:txBody>
      </p:sp>
      <p:sp>
        <p:nvSpPr>
          <p:cNvPr id="61444" name="Rectangle 4"/>
          <p:cNvSpPr>
            <a:spLocks noGrp="1" noChangeArrowheads="1"/>
          </p:cNvSpPr>
          <p:nvPr>
            <p:ph type="ftr" sz="quarter" idx="2"/>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charset="0"/>
              </a:defRPr>
            </a:lvl1pPr>
          </a:lstStyle>
          <a:p>
            <a:pPr>
              <a:defRPr/>
            </a:pPr>
            <a:endParaRPr lang="en-US"/>
          </a:p>
        </p:txBody>
      </p:sp>
      <p:sp>
        <p:nvSpPr>
          <p:cNvPr id="61445" name="Rectangle 5"/>
          <p:cNvSpPr>
            <a:spLocks noGrp="1" noChangeArrowheads="1"/>
          </p:cNvSpPr>
          <p:nvPr>
            <p:ph type="sldNum" sz="quarter" idx="3"/>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charset="0"/>
              </a:defRPr>
            </a:lvl1pPr>
          </a:lstStyle>
          <a:p>
            <a:pPr>
              <a:defRPr/>
            </a:pPr>
            <a:fld id="{15C6C994-2188-4D1A-B3EB-1048BB16E667}" type="slidenum">
              <a:rPr lang="en-US"/>
              <a:pPr>
                <a:defRPr/>
              </a:pPr>
              <a:t>‹#›</a:t>
            </a:fld>
            <a:endParaRPr lang="en-US"/>
          </a:p>
        </p:txBody>
      </p:sp>
    </p:spTree>
    <p:extLst>
      <p:ext uri="{BB962C8B-B14F-4D97-AF65-F5344CB8AC3E}">
        <p14:creationId xmlns:p14="http://schemas.microsoft.com/office/powerpoint/2010/main" val="574945262"/>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9874"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atin typeface="Arial" charset="0"/>
              </a:defRPr>
            </a:lvl1pPr>
          </a:lstStyle>
          <a:p>
            <a:pPr>
              <a:defRPr/>
            </a:pPr>
            <a:endParaRPr lang="en-US"/>
          </a:p>
        </p:txBody>
      </p:sp>
      <p:sp>
        <p:nvSpPr>
          <p:cNvPr id="79875"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atin typeface="Arial" charset="0"/>
              </a:defRPr>
            </a:lvl1pPr>
          </a:lstStyle>
          <a:p>
            <a:pPr>
              <a:defRPr/>
            </a:pPr>
            <a:endParaRPr lang="en-US"/>
          </a:p>
        </p:txBody>
      </p:sp>
      <p:sp>
        <p:nvSpPr>
          <p:cNvPr id="29700"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79877"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79878"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charset="0"/>
              </a:defRPr>
            </a:lvl1pPr>
          </a:lstStyle>
          <a:p>
            <a:pPr>
              <a:defRPr/>
            </a:pPr>
            <a:endParaRPr lang="en-US"/>
          </a:p>
        </p:txBody>
      </p:sp>
      <p:sp>
        <p:nvSpPr>
          <p:cNvPr id="79879"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charset="0"/>
              </a:defRPr>
            </a:lvl1pPr>
          </a:lstStyle>
          <a:p>
            <a:pPr>
              <a:defRPr/>
            </a:pPr>
            <a:fld id="{9A49F88A-70E8-4EC8-B397-8D11C5C0CE84}" type="slidenum">
              <a:rPr lang="en-US"/>
              <a:pPr>
                <a:defRPr/>
              </a:pPr>
              <a:t>‹#›</a:t>
            </a:fld>
            <a:endParaRPr lang="en-US"/>
          </a:p>
        </p:txBody>
      </p:sp>
    </p:spTree>
    <p:extLst>
      <p:ext uri="{BB962C8B-B14F-4D97-AF65-F5344CB8AC3E}">
        <p14:creationId xmlns:p14="http://schemas.microsoft.com/office/powerpoint/2010/main" val="351243963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p:spPr>
        <p:txBody>
          <a:bodyPr/>
          <a:lstStyle/>
          <a:p>
            <a:fld id="{24368BAC-39B0-45F4-A15C-45E8B9047237}" type="slidenum">
              <a:rPr lang="en-US" smtClean="0"/>
              <a:pPr/>
              <a:t>1</a:t>
            </a:fld>
            <a:endParaRPr lang="en-US"/>
          </a:p>
        </p:txBody>
      </p:sp>
      <p:sp>
        <p:nvSpPr>
          <p:cNvPr id="30723" name="Rectangle 2"/>
          <p:cNvSpPr>
            <a:spLocks noGrp="1" noRot="1" noChangeAspect="1" noChangeArrowheads="1" noTextEdit="1"/>
          </p:cNvSpPr>
          <p:nvPr>
            <p:ph type="sldImg"/>
          </p:nvPr>
        </p:nvSpPr>
        <p:spPr>
          <a:ln/>
        </p:spPr>
      </p:sp>
      <p:sp>
        <p:nvSpPr>
          <p:cNvPr id="30724" name="Rectangle 3"/>
          <p:cNvSpPr>
            <a:spLocks noGrp="1" noChangeArrowheads="1"/>
          </p:cNvSpPr>
          <p:nvPr>
            <p:ph type="body" idx="1"/>
          </p:nvPr>
        </p:nvSpPr>
        <p:spPr>
          <a:noFill/>
          <a:ln/>
        </p:spPr>
        <p:txBody>
          <a:bodyPr/>
          <a:lstStyle/>
          <a:p>
            <a:pPr eaLnBrk="1" hangingPunct="1"/>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showMasterPhAnim="0" type="title" preserve="1">
  <p:cSld name="Title Slide">
    <p:spTree>
      <p:nvGrpSpPr>
        <p:cNvPr id="1" name=""/>
        <p:cNvGrpSpPr/>
        <p:nvPr/>
      </p:nvGrpSpPr>
      <p:grpSpPr>
        <a:xfrm>
          <a:off x="0" y="0"/>
          <a:ext cx="0" cy="0"/>
          <a:chOff x="0" y="0"/>
          <a:chExt cx="0" cy="0"/>
        </a:xfrm>
      </p:grpSpPr>
      <p:sp>
        <p:nvSpPr>
          <p:cNvPr id="65538" name="Rectangle 2"/>
          <p:cNvSpPr>
            <a:spLocks noGrp="1" noChangeArrowheads="1"/>
          </p:cNvSpPr>
          <p:nvPr>
            <p:ph type="ctrTitle" sz="quarter"/>
          </p:nvPr>
        </p:nvSpPr>
        <p:spPr>
          <a:xfrm>
            <a:off x="685800" y="1676400"/>
            <a:ext cx="7772400" cy="1828800"/>
          </a:xfrm>
        </p:spPr>
        <p:txBody>
          <a:bodyPr/>
          <a:lstStyle>
            <a:lvl1pPr>
              <a:defRPr/>
            </a:lvl1pPr>
          </a:lstStyle>
          <a:p>
            <a:r>
              <a:rPr lang="en-US"/>
              <a:t>Click to edit Master title style</a:t>
            </a:r>
          </a:p>
        </p:txBody>
      </p:sp>
      <p:sp>
        <p:nvSpPr>
          <p:cNvPr id="65539" name="Rectangle 3"/>
          <p:cNvSpPr>
            <a:spLocks noGrp="1" noChangeArrowheads="1"/>
          </p:cNvSpPr>
          <p:nvPr>
            <p:ph type="subTitle" sz="quarter" idx="1"/>
          </p:nvPr>
        </p:nvSpPr>
        <p:spPr>
          <a:xfrm>
            <a:off x="1371600" y="3886200"/>
            <a:ext cx="6400800" cy="1752600"/>
          </a:xfrm>
        </p:spPr>
        <p:txBody>
          <a:bodyPr/>
          <a:lstStyle>
            <a:lvl1pPr marL="0" indent="0" algn="ctr">
              <a:buFont typeface="Wingdings" pitchFamily="2" charset="2"/>
              <a:buNone/>
              <a:defRPr/>
            </a:lvl1pPr>
          </a:lstStyle>
          <a:p>
            <a:r>
              <a:rPr lang="en-US"/>
              <a:t>Click to edit Master subtitle style</a:t>
            </a:r>
          </a:p>
        </p:txBody>
      </p:sp>
      <p:sp>
        <p:nvSpPr>
          <p:cNvPr id="4" name="Rectangle 4"/>
          <p:cNvSpPr>
            <a:spLocks noGrp="1" noChangeArrowheads="1"/>
          </p:cNvSpPr>
          <p:nvPr>
            <p:ph type="dt" sz="quarter" idx="10"/>
          </p:nvPr>
        </p:nvSpPr>
        <p:spPr/>
        <p:txBody>
          <a:bodyPr/>
          <a:lstStyle>
            <a:lvl1pPr>
              <a:defRPr/>
            </a:lvl1pPr>
          </a:lstStyle>
          <a:p>
            <a:pPr>
              <a:defRPr/>
            </a:pPr>
            <a:endParaRPr lang="en-US"/>
          </a:p>
        </p:txBody>
      </p:sp>
      <p:sp>
        <p:nvSpPr>
          <p:cNvPr id="5" name="Rectangle 5"/>
          <p:cNvSpPr>
            <a:spLocks noGrp="1" noChangeArrowheads="1"/>
          </p:cNvSpPr>
          <p:nvPr>
            <p:ph type="ftr" sz="quarter" idx="11"/>
          </p:nvPr>
        </p:nvSpPr>
        <p:spPr/>
        <p:txBody>
          <a:bodyPr/>
          <a:lstStyle>
            <a:lvl1pPr>
              <a:defRPr/>
            </a:lvl1pPr>
          </a:lstStyle>
          <a:p>
            <a:pPr>
              <a:defRPr/>
            </a:pPr>
            <a:endParaRPr lang="en-US"/>
          </a:p>
        </p:txBody>
      </p:sp>
      <p:sp>
        <p:nvSpPr>
          <p:cNvPr id="6" name="Rectangle 6"/>
          <p:cNvSpPr>
            <a:spLocks noGrp="1" noChangeArrowheads="1"/>
          </p:cNvSpPr>
          <p:nvPr>
            <p:ph type="sldNum" sz="quarter" idx="12"/>
          </p:nvPr>
        </p:nvSpPr>
        <p:spPr/>
        <p:txBody>
          <a:bodyPr/>
          <a:lstStyle>
            <a:lvl1pPr>
              <a:defRPr/>
            </a:lvl1pPr>
          </a:lstStyle>
          <a:p>
            <a:pPr>
              <a:defRPr/>
            </a:pPr>
            <a:fld id="{9B4D4757-0945-4E54-BBB1-C96CF62FB4A6}"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4C4383EF-D189-44AA-AD34-BD66CBC8CC32}"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381000"/>
            <a:ext cx="2057400" cy="57150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381000"/>
            <a:ext cx="6019800" cy="57150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95268E2-BE92-4844-8927-96042441F300}"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A179D96D-E2BC-4140-83D9-027F470A1B96}"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983EDF51-98CA-4CEC-9049-EABEE9577407}"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981200"/>
            <a:ext cx="40386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981200"/>
            <a:ext cx="40386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E083204C-B7C9-4E0F-8021-B9C4F3CF793D}"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3595B177-E61D-458E-BEA9-B1813681908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DD13F8B1-0353-44A9-9354-9EDFFF8F9361}"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3D77BF81-AC83-4781-854D-317D4A0A4296}"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F417B8FE-E8A5-460F-91E1-A5512DE7D2D5}"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37597870-15A9-49DD-A36A-AEB2D6173752}"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13" cstate="print">
            <a:duotone>
              <a:schemeClr val="bg1"/>
              <a:srgbClr val="FFFFFF"/>
            </a:duotone>
          </a:blip>
          <a:srcRect/>
          <a:stretch>
            <a:fillRect/>
          </a:stretch>
        </a:blipFill>
        <a:effectLst/>
      </p:bgPr>
    </p:bg>
    <p:spTree>
      <p:nvGrpSpPr>
        <p:cNvPr id="1" name=""/>
        <p:cNvGrpSpPr/>
        <p:nvPr/>
      </p:nvGrpSpPr>
      <p:grpSpPr>
        <a:xfrm>
          <a:off x="0" y="0"/>
          <a:ext cx="0" cy="0"/>
          <a:chOff x="0" y="0"/>
          <a:chExt cx="0" cy="0"/>
        </a:xfrm>
      </p:grpSpPr>
      <p:sp>
        <p:nvSpPr>
          <p:cNvPr id="64514" name="Rectangle 2"/>
          <p:cNvSpPr>
            <a:spLocks noGrp="1" noChangeArrowheads="1"/>
          </p:cNvSpPr>
          <p:nvPr>
            <p:ph type="title"/>
          </p:nvPr>
        </p:nvSpPr>
        <p:spPr bwMode="auto">
          <a:xfrm>
            <a:off x="457200" y="381000"/>
            <a:ext cx="8229600" cy="13716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64515" name="Rectangle 3"/>
          <p:cNvSpPr>
            <a:spLocks noGrp="1" noChangeArrowheads="1"/>
          </p:cNvSpPr>
          <p:nvPr>
            <p:ph type="body" idx="1"/>
          </p:nvPr>
        </p:nvSpPr>
        <p:spPr bwMode="auto">
          <a:xfrm>
            <a:off x="457200" y="1981200"/>
            <a:ext cx="82296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4516"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400">
                <a:effectLst>
                  <a:outerShdw blurRad="38100" dist="38100" dir="2700000" algn="tl">
                    <a:srgbClr val="000000"/>
                  </a:outerShdw>
                </a:effectLst>
                <a:latin typeface="Arial" charset="0"/>
              </a:defRPr>
            </a:lvl1pPr>
          </a:lstStyle>
          <a:p>
            <a:pPr>
              <a:defRPr/>
            </a:pPr>
            <a:endParaRPr lang="en-US"/>
          </a:p>
        </p:txBody>
      </p:sp>
      <p:sp>
        <p:nvSpPr>
          <p:cNvPr id="64517"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eaLnBrk="1" hangingPunct="1">
              <a:defRPr sz="1400">
                <a:effectLst>
                  <a:outerShdw blurRad="38100" dist="38100" dir="2700000" algn="tl">
                    <a:srgbClr val="000000"/>
                  </a:outerShdw>
                </a:effectLst>
                <a:latin typeface="Arial" charset="0"/>
              </a:defRPr>
            </a:lvl1pPr>
          </a:lstStyle>
          <a:p>
            <a:pPr>
              <a:defRPr/>
            </a:pPr>
            <a:endParaRPr lang="en-US"/>
          </a:p>
        </p:txBody>
      </p:sp>
      <p:sp>
        <p:nvSpPr>
          <p:cNvPr id="64518"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400">
                <a:effectLst>
                  <a:outerShdw blurRad="38100" dist="38100" dir="2700000" algn="tl">
                    <a:srgbClr val="000000"/>
                  </a:outerShdw>
                </a:effectLst>
                <a:latin typeface="Arial" charset="0"/>
              </a:defRPr>
            </a:lvl1pPr>
          </a:lstStyle>
          <a:p>
            <a:pPr>
              <a:defRPr/>
            </a:pPr>
            <a:fld id="{FA66F936-3502-4E1A-8C05-C1C4E792E14F}" type="slidenum">
              <a:rPr lang="en-US"/>
              <a:pPr>
                <a:defRPr/>
              </a:pPr>
              <a:t>‹#›</a:t>
            </a:fld>
            <a:endParaRPr lang="en-US"/>
          </a:p>
        </p:txBody>
      </p:sp>
    </p:spTree>
  </p:cSld>
  <p:clrMap bg1="dk2" tx1="lt1" bg2="dk1" tx2="lt2" accent1="accent1" accent2="accent2" accent3="accent3" accent4="accent4" accent5="accent5" accent6="accent6" hlink="hlink" folHlink="folHlink"/>
  <p:sldLayoutIdLst>
    <p:sldLayoutId id="2147483758"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xStyles>
    <p:titleStyle>
      <a:lvl1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ahoma" pitchFamily="34" charset="0"/>
        </a:defRPr>
      </a:lvl2pPr>
      <a:lvl3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ahoma" pitchFamily="34" charset="0"/>
        </a:defRPr>
      </a:lvl3pPr>
      <a:lvl4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ahoma" pitchFamily="34" charset="0"/>
        </a:defRPr>
      </a:lvl4pPr>
      <a:lvl5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ahoma" pitchFamily="34" charset="0"/>
        </a:defRPr>
      </a:lvl5pPr>
      <a:lvl6pPr marL="457200" algn="ctr" rtl="0" fontAlgn="base">
        <a:spcBef>
          <a:spcPct val="0"/>
        </a:spcBef>
        <a:spcAft>
          <a:spcPct val="0"/>
        </a:spcAft>
        <a:defRPr sz="4400">
          <a:solidFill>
            <a:schemeClr val="tx2"/>
          </a:solidFill>
          <a:effectLst>
            <a:outerShdw blurRad="38100" dist="38100" dir="2700000" algn="tl">
              <a:srgbClr val="000000"/>
            </a:outerShdw>
          </a:effectLst>
          <a:latin typeface="Tahoma" pitchFamily="34" charset="0"/>
        </a:defRPr>
      </a:lvl6pPr>
      <a:lvl7pPr marL="914400" algn="ctr" rtl="0" fontAlgn="base">
        <a:spcBef>
          <a:spcPct val="0"/>
        </a:spcBef>
        <a:spcAft>
          <a:spcPct val="0"/>
        </a:spcAft>
        <a:defRPr sz="4400">
          <a:solidFill>
            <a:schemeClr val="tx2"/>
          </a:solidFill>
          <a:effectLst>
            <a:outerShdw blurRad="38100" dist="38100" dir="2700000" algn="tl">
              <a:srgbClr val="000000"/>
            </a:outerShdw>
          </a:effectLst>
          <a:latin typeface="Tahoma" pitchFamily="34" charset="0"/>
        </a:defRPr>
      </a:lvl7pPr>
      <a:lvl8pPr marL="1371600" algn="ctr" rtl="0" fontAlgn="base">
        <a:spcBef>
          <a:spcPct val="0"/>
        </a:spcBef>
        <a:spcAft>
          <a:spcPct val="0"/>
        </a:spcAft>
        <a:defRPr sz="4400">
          <a:solidFill>
            <a:schemeClr val="tx2"/>
          </a:solidFill>
          <a:effectLst>
            <a:outerShdw blurRad="38100" dist="38100" dir="2700000" algn="tl">
              <a:srgbClr val="000000"/>
            </a:outerShdw>
          </a:effectLst>
          <a:latin typeface="Tahoma" pitchFamily="34" charset="0"/>
        </a:defRPr>
      </a:lvl8pPr>
      <a:lvl9pPr marL="1828800" algn="ctr" rtl="0" fontAlgn="base">
        <a:spcBef>
          <a:spcPct val="0"/>
        </a:spcBef>
        <a:spcAft>
          <a:spcPct val="0"/>
        </a:spcAft>
        <a:defRPr sz="4400">
          <a:solidFill>
            <a:schemeClr val="tx2"/>
          </a:solidFill>
          <a:effectLst>
            <a:outerShdw blurRad="38100" dist="38100" dir="2700000" algn="tl">
              <a:srgbClr val="000000"/>
            </a:outerShdw>
          </a:effectLst>
          <a:latin typeface="Tahoma" pitchFamily="34" charset="0"/>
        </a:defRPr>
      </a:lvl9pPr>
    </p:titleStyle>
    <p:bodyStyle>
      <a:lvl1pPr marL="342900" indent="-342900" algn="l" rtl="0" eaLnBrk="0" fontAlgn="base" hangingPunct="0">
        <a:spcBef>
          <a:spcPct val="20000"/>
        </a:spcBef>
        <a:spcAft>
          <a:spcPct val="0"/>
        </a:spcAft>
        <a:buClr>
          <a:schemeClr val="hlink"/>
        </a:buClr>
        <a:buSzPct val="65000"/>
        <a:buFont typeface="Wingdings"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folHlink"/>
        </a:buClr>
        <a:buSzPct val="65000"/>
        <a:buFont typeface="Wingdings" pitchFamily="2" charset="2"/>
        <a:buChar char="n"/>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hlink"/>
        </a:buClr>
        <a:buSzPct val="65000"/>
        <a:buFont typeface="Wingdings" pitchFamily="2" charset="2"/>
        <a:buChar char="n"/>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lr>
          <a:schemeClr val="folHlink"/>
        </a:buClr>
        <a:buSzPct val="65000"/>
        <a:buFont typeface="Wingdings" pitchFamily="2" charset="2"/>
        <a:buChar char="n"/>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hlink"/>
        </a:buClr>
        <a:buSzPct val="65000"/>
        <a:buFont typeface="Wingdings" pitchFamily="2" charset="2"/>
        <a:buChar char="n"/>
        <a:defRPr sz="2000">
          <a:solidFill>
            <a:schemeClr val="tx1"/>
          </a:solidFill>
          <a:effectLst>
            <a:outerShdw blurRad="38100" dist="38100" dir="2700000" algn="tl">
              <a:srgbClr val="000000"/>
            </a:outerShdw>
          </a:effectLst>
          <a:latin typeface="+mn-lt"/>
        </a:defRPr>
      </a:lvl5pPr>
      <a:lvl6pPr marL="2514600" indent="-228600" algn="l" rtl="0" fontAlgn="base">
        <a:spcBef>
          <a:spcPct val="20000"/>
        </a:spcBef>
        <a:spcAft>
          <a:spcPct val="0"/>
        </a:spcAft>
        <a:buClr>
          <a:schemeClr val="hlink"/>
        </a:buClr>
        <a:buSzPct val="65000"/>
        <a:buFont typeface="Wingdings" pitchFamily="2" charset="2"/>
        <a:buChar char="n"/>
        <a:defRPr sz="2000">
          <a:solidFill>
            <a:schemeClr val="tx1"/>
          </a:solidFill>
          <a:effectLst>
            <a:outerShdw blurRad="38100" dist="38100" dir="2700000" algn="tl">
              <a:srgbClr val="000000"/>
            </a:outerShdw>
          </a:effectLst>
          <a:latin typeface="+mn-lt"/>
        </a:defRPr>
      </a:lvl6pPr>
      <a:lvl7pPr marL="2971800" indent="-228600" algn="l" rtl="0" fontAlgn="base">
        <a:spcBef>
          <a:spcPct val="20000"/>
        </a:spcBef>
        <a:spcAft>
          <a:spcPct val="0"/>
        </a:spcAft>
        <a:buClr>
          <a:schemeClr val="hlink"/>
        </a:buClr>
        <a:buSzPct val="65000"/>
        <a:buFont typeface="Wingdings" pitchFamily="2" charset="2"/>
        <a:buChar char="n"/>
        <a:defRPr sz="2000">
          <a:solidFill>
            <a:schemeClr val="tx1"/>
          </a:solidFill>
          <a:effectLst>
            <a:outerShdw blurRad="38100" dist="38100" dir="2700000" algn="tl">
              <a:srgbClr val="000000"/>
            </a:outerShdw>
          </a:effectLst>
          <a:latin typeface="+mn-lt"/>
        </a:defRPr>
      </a:lvl7pPr>
      <a:lvl8pPr marL="3429000" indent="-228600" algn="l" rtl="0" fontAlgn="base">
        <a:spcBef>
          <a:spcPct val="20000"/>
        </a:spcBef>
        <a:spcAft>
          <a:spcPct val="0"/>
        </a:spcAft>
        <a:buClr>
          <a:schemeClr val="hlink"/>
        </a:buClr>
        <a:buSzPct val="65000"/>
        <a:buFont typeface="Wingdings" pitchFamily="2" charset="2"/>
        <a:buChar char="n"/>
        <a:defRPr sz="2000">
          <a:solidFill>
            <a:schemeClr val="tx1"/>
          </a:solidFill>
          <a:effectLst>
            <a:outerShdw blurRad="38100" dist="38100" dir="2700000" algn="tl">
              <a:srgbClr val="000000"/>
            </a:outerShdw>
          </a:effectLst>
          <a:latin typeface="+mn-lt"/>
        </a:defRPr>
      </a:lvl8pPr>
      <a:lvl9pPr marL="3886200" indent="-228600" algn="l" rtl="0" fontAlgn="base">
        <a:spcBef>
          <a:spcPct val="20000"/>
        </a:spcBef>
        <a:spcAft>
          <a:spcPct val="0"/>
        </a:spcAft>
        <a:buClr>
          <a:schemeClr val="hlink"/>
        </a:buClr>
        <a:buSzPct val="65000"/>
        <a:buFont typeface="Wingdings" pitchFamily="2" charset="2"/>
        <a:buChar char="n"/>
        <a:defRPr sz="2000">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www.youtube.com/watch?v=BDujDOLre-8" TargetMode="Externa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7588" name="Rectangle 4"/>
          <p:cNvSpPr>
            <a:spLocks noGrp="1" noChangeArrowheads="1"/>
          </p:cNvSpPr>
          <p:nvPr>
            <p:ph type="ctrTitle"/>
          </p:nvPr>
        </p:nvSpPr>
        <p:spPr/>
        <p:txBody>
          <a:bodyPr/>
          <a:lstStyle/>
          <a:p>
            <a:pPr eaLnBrk="1" hangingPunct="1">
              <a:defRPr/>
            </a:pPr>
            <a:r>
              <a:rPr lang="en-US" dirty="0"/>
              <a:t>Reinforcement</a:t>
            </a:r>
          </a:p>
        </p:txBody>
      </p:sp>
      <p:sp>
        <p:nvSpPr>
          <p:cNvPr id="67589" name="Rectangle 5"/>
          <p:cNvSpPr>
            <a:spLocks noGrp="1" noChangeArrowheads="1"/>
          </p:cNvSpPr>
          <p:nvPr>
            <p:ph type="subTitle" idx="1"/>
          </p:nvPr>
        </p:nvSpPr>
        <p:spPr/>
        <p:txBody>
          <a:bodyPr/>
          <a:lstStyle/>
          <a:p>
            <a:pPr eaLnBrk="1" hangingPunct="1">
              <a:defRPr/>
            </a:pPr>
            <a:r>
              <a:rPr lang="en-US" dirty="0"/>
              <a:t>Chapter 4</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dirty="0"/>
              <a:t>Positive Reinforcement</a:t>
            </a:r>
          </a:p>
        </p:txBody>
      </p:sp>
      <p:sp>
        <p:nvSpPr>
          <p:cNvPr id="3" name="Content Placeholder 2"/>
          <p:cNvSpPr>
            <a:spLocks noGrp="1"/>
          </p:cNvSpPr>
          <p:nvPr>
            <p:ph idx="1"/>
          </p:nvPr>
        </p:nvSpPr>
        <p:spPr/>
        <p:txBody>
          <a:bodyPr/>
          <a:lstStyle/>
          <a:p>
            <a:r>
              <a:rPr lang="en-US" dirty="0"/>
              <a:t>The occurrence of a bx </a:t>
            </a:r>
          </a:p>
          <a:p>
            <a:r>
              <a:rPr lang="en-US" dirty="0"/>
              <a:t>is followed by the addition of a stimulus (a reinforcer) or an increase in the intensity of a stimulus </a:t>
            </a:r>
          </a:p>
          <a:p>
            <a:r>
              <a:rPr lang="en-US" dirty="0"/>
              <a:t>which results in the strengthening of behavior.</a:t>
            </a:r>
          </a:p>
          <a:p>
            <a:r>
              <a:rPr lang="en-US" dirty="0"/>
              <a:t>Example - A child who answers a question correctly is given a piece of candy</a:t>
            </a:r>
          </a:p>
        </p:txBody>
      </p:sp>
    </p:spTree>
    <p:extLst>
      <p:ext uri="{BB962C8B-B14F-4D97-AF65-F5344CB8AC3E}">
        <p14:creationId xmlns:p14="http://schemas.microsoft.com/office/powerpoint/2010/main" val="185975745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dirty="0"/>
              <a:t>Negative Reinforcement</a:t>
            </a:r>
          </a:p>
        </p:txBody>
      </p:sp>
      <p:sp>
        <p:nvSpPr>
          <p:cNvPr id="3" name="Content Placeholder 2"/>
          <p:cNvSpPr>
            <a:spLocks noGrp="1"/>
          </p:cNvSpPr>
          <p:nvPr>
            <p:ph idx="1"/>
          </p:nvPr>
        </p:nvSpPr>
        <p:spPr/>
        <p:txBody>
          <a:bodyPr/>
          <a:lstStyle/>
          <a:p>
            <a:r>
              <a:rPr lang="en-US" dirty="0"/>
              <a:t>The occurrence of a bx </a:t>
            </a:r>
          </a:p>
          <a:p>
            <a:r>
              <a:rPr lang="en-US" dirty="0"/>
              <a:t>is followed by the removal of a stimulus (an aversive or unpleasant stimulus) or a decrease in the intensity of a stimulus </a:t>
            </a:r>
          </a:p>
          <a:p>
            <a:r>
              <a:rPr lang="en-US" dirty="0"/>
              <a:t>which results in the strengthening of behavior.</a:t>
            </a:r>
          </a:p>
          <a:p>
            <a:r>
              <a:rPr lang="en-US" dirty="0"/>
              <a:t>Example – Taking an aspirin results in your headache going away.</a:t>
            </a:r>
          </a:p>
        </p:txBody>
      </p:sp>
    </p:spTree>
    <p:extLst>
      <p:ext uri="{BB962C8B-B14F-4D97-AF65-F5344CB8AC3E}">
        <p14:creationId xmlns:p14="http://schemas.microsoft.com/office/powerpoint/2010/main" val="184414865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Negative Reinforcement is NOT Punishment</a:t>
            </a:r>
          </a:p>
        </p:txBody>
      </p:sp>
      <p:sp>
        <p:nvSpPr>
          <p:cNvPr id="3" name="Content Placeholder 2"/>
          <p:cNvSpPr>
            <a:spLocks noGrp="1"/>
          </p:cNvSpPr>
          <p:nvPr>
            <p:ph idx="1"/>
          </p:nvPr>
        </p:nvSpPr>
        <p:spPr/>
        <p:txBody>
          <a:bodyPr/>
          <a:lstStyle/>
          <a:p>
            <a:r>
              <a:rPr lang="en-US" sz="2800" dirty="0"/>
              <a:t>Negative doesn’t refer to bad, it refers to the removal of a stimulus.</a:t>
            </a:r>
          </a:p>
          <a:p>
            <a:r>
              <a:rPr lang="en-US" sz="2800" dirty="0">
                <a:ea typeface="+mn-ea"/>
                <a:cs typeface="+mn-cs"/>
              </a:rPr>
              <a:t>Both positive and negative reinforcement increase behavior, either through adding a pleasant stimulus or subtracting/removing an unpleasant stimulus.</a:t>
            </a:r>
            <a:endParaRPr lang="en-US" dirty="0">
              <a:ea typeface="+mn-ea"/>
              <a:cs typeface="+mn-cs"/>
            </a:endParaRPr>
          </a:p>
          <a:p>
            <a:endParaRPr lang="en-US" sz="2000" dirty="0">
              <a:effectLst/>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A6EC50-D660-4445-8348-DCB0B7AD60F8}"/>
              </a:ext>
            </a:extLst>
          </p:cNvPr>
          <p:cNvSpPr>
            <a:spLocks noGrp="1"/>
          </p:cNvSpPr>
          <p:nvPr>
            <p:ph type="title"/>
          </p:nvPr>
        </p:nvSpPr>
        <p:spPr/>
        <p:txBody>
          <a:bodyPr/>
          <a:lstStyle/>
          <a:p>
            <a:r>
              <a:rPr lang="en-US" dirty="0"/>
              <a:t>Quiz yourself with examples in Table </a:t>
            </a:r>
            <a:r>
              <a:rPr lang="en-US" dirty="0" smtClean="0"/>
              <a:t>4-1, p. 68</a:t>
            </a:r>
            <a:endParaRPr lang="en-US" dirty="0"/>
          </a:p>
        </p:txBody>
      </p:sp>
      <p:sp>
        <p:nvSpPr>
          <p:cNvPr id="3" name="Content Placeholder 2">
            <a:extLst>
              <a:ext uri="{FF2B5EF4-FFF2-40B4-BE49-F238E27FC236}">
                <a16:creationId xmlns:a16="http://schemas.microsoft.com/office/drawing/2014/main" id="{E29ECEE4-9974-433D-B489-576F9E199405}"/>
              </a:ext>
            </a:extLst>
          </p:cNvPr>
          <p:cNvSpPr>
            <a:spLocks noGrp="1"/>
          </p:cNvSpPr>
          <p:nvPr>
            <p:ph idx="1"/>
          </p:nvPr>
        </p:nvSpPr>
        <p:spPr/>
        <p:txBody>
          <a:bodyPr/>
          <a:lstStyle/>
          <a:p>
            <a:r>
              <a:rPr lang="en-US" sz="2400" dirty="0"/>
              <a:t>Which ones are positive reinforcement and which are negative reinforcement?  </a:t>
            </a:r>
          </a:p>
          <a:p>
            <a:r>
              <a:rPr lang="en-US" sz="2400" dirty="0"/>
              <a:t>For each:</a:t>
            </a:r>
          </a:p>
          <a:p>
            <a:r>
              <a:rPr lang="en-US" sz="2400" dirty="0"/>
              <a:t>What is the behavior?</a:t>
            </a:r>
          </a:p>
          <a:p>
            <a:r>
              <a:rPr lang="en-US" sz="2400" dirty="0"/>
              <a:t>What happened immediately after the behavior?</a:t>
            </a:r>
          </a:p>
          <a:p>
            <a:r>
              <a:rPr lang="en-US" sz="2400" dirty="0"/>
              <a:t>(Was a stimulus added or removed?)</a:t>
            </a:r>
          </a:p>
          <a:p>
            <a:r>
              <a:rPr lang="en-US" sz="2400" dirty="0"/>
              <a:t>What happened to the bx in the future?  Did it increase or decrease?</a:t>
            </a:r>
            <a:endParaRPr lang="en-US" sz="2000" dirty="0"/>
          </a:p>
          <a:p>
            <a:pPr lvl="1"/>
            <a:endParaRPr lang="en-US" sz="2000" dirty="0"/>
          </a:p>
          <a:p>
            <a:endParaRPr lang="en-US" dirty="0"/>
          </a:p>
        </p:txBody>
      </p:sp>
    </p:spTree>
    <p:extLst>
      <p:ext uri="{BB962C8B-B14F-4D97-AF65-F5344CB8AC3E}">
        <p14:creationId xmlns:p14="http://schemas.microsoft.com/office/powerpoint/2010/main" val="407149847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A6EC50-D660-4445-8348-DCB0B7AD60F8}"/>
              </a:ext>
            </a:extLst>
          </p:cNvPr>
          <p:cNvSpPr>
            <a:spLocks noGrp="1"/>
          </p:cNvSpPr>
          <p:nvPr>
            <p:ph type="title"/>
          </p:nvPr>
        </p:nvSpPr>
        <p:spPr/>
        <p:txBody>
          <a:bodyPr/>
          <a:lstStyle/>
          <a:p>
            <a:r>
              <a:rPr lang="en-US" dirty="0"/>
              <a:t>Escape vs. Avoidance in Negative Reinforcement</a:t>
            </a:r>
          </a:p>
        </p:txBody>
      </p:sp>
      <p:sp>
        <p:nvSpPr>
          <p:cNvPr id="3" name="Content Placeholder 2">
            <a:extLst>
              <a:ext uri="{FF2B5EF4-FFF2-40B4-BE49-F238E27FC236}">
                <a16:creationId xmlns:a16="http://schemas.microsoft.com/office/drawing/2014/main" id="{E29ECEE4-9974-433D-B489-576F9E199405}"/>
              </a:ext>
            </a:extLst>
          </p:cNvPr>
          <p:cNvSpPr>
            <a:spLocks noGrp="1"/>
          </p:cNvSpPr>
          <p:nvPr>
            <p:ph idx="1"/>
          </p:nvPr>
        </p:nvSpPr>
        <p:spPr/>
        <p:txBody>
          <a:bodyPr/>
          <a:lstStyle/>
          <a:p>
            <a:r>
              <a:rPr lang="en-US" dirty="0"/>
              <a:t>Escape – the bx results in termination of the aversive stimulus (that was already present)</a:t>
            </a:r>
          </a:p>
          <a:p>
            <a:r>
              <a:rPr lang="en-US" sz="2800" dirty="0"/>
              <a:t>Avoidance – the bx prevents the aversive stimulus from occurring.</a:t>
            </a:r>
          </a:p>
          <a:p>
            <a:r>
              <a:rPr lang="en-US" sz="2800" dirty="0"/>
              <a:t>Which usually happens first?  </a:t>
            </a:r>
          </a:p>
          <a:p>
            <a:r>
              <a:rPr lang="en-US" sz="2800" dirty="0"/>
              <a:t>Describe escape and avoidance bxs in relation to the dinging in your car when seat belt isn’t on.</a:t>
            </a:r>
          </a:p>
          <a:p>
            <a:endParaRPr lang="en-US" dirty="0"/>
          </a:p>
        </p:txBody>
      </p:sp>
    </p:spTree>
    <p:extLst>
      <p:ext uri="{BB962C8B-B14F-4D97-AF65-F5344CB8AC3E}">
        <p14:creationId xmlns:p14="http://schemas.microsoft.com/office/powerpoint/2010/main" val="146611921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A6EC50-D660-4445-8348-DCB0B7AD60F8}"/>
              </a:ext>
            </a:extLst>
          </p:cNvPr>
          <p:cNvSpPr>
            <a:spLocks noGrp="1"/>
          </p:cNvSpPr>
          <p:nvPr>
            <p:ph type="title"/>
          </p:nvPr>
        </p:nvSpPr>
        <p:spPr/>
        <p:txBody>
          <a:bodyPr/>
          <a:lstStyle/>
          <a:p>
            <a:r>
              <a:rPr lang="en-US" dirty="0"/>
              <a:t>Unconditioned and Conditioned Reinforcers</a:t>
            </a:r>
          </a:p>
        </p:txBody>
      </p:sp>
      <p:sp>
        <p:nvSpPr>
          <p:cNvPr id="3" name="Content Placeholder 2">
            <a:extLst>
              <a:ext uri="{FF2B5EF4-FFF2-40B4-BE49-F238E27FC236}">
                <a16:creationId xmlns:a16="http://schemas.microsoft.com/office/drawing/2014/main" id="{E29ECEE4-9974-433D-B489-576F9E199405}"/>
              </a:ext>
            </a:extLst>
          </p:cNvPr>
          <p:cNvSpPr>
            <a:spLocks noGrp="1"/>
          </p:cNvSpPr>
          <p:nvPr>
            <p:ph idx="1"/>
          </p:nvPr>
        </p:nvSpPr>
        <p:spPr/>
        <p:txBody>
          <a:bodyPr/>
          <a:lstStyle/>
          <a:p>
            <a:r>
              <a:rPr lang="en-US" dirty="0"/>
              <a:t>Unconditioned reinforcers are reinforcing the very first time they are presented</a:t>
            </a:r>
          </a:p>
          <a:p>
            <a:pPr lvl="1"/>
            <a:r>
              <a:rPr lang="en-US" sz="2400" dirty="0"/>
              <a:t>examples: food, water, sex, escape from pain</a:t>
            </a:r>
          </a:p>
          <a:p>
            <a:r>
              <a:rPr lang="en-US" sz="2800" dirty="0"/>
              <a:t>Conditioned (learned) reinforcers are reinforcing b/c of their association with unconditioned reinforcers.</a:t>
            </a:r>
          </a:p>
          <a:p>
            <a:pPr lvl="1"/>
            <a:r>
              <a:rPr lang="en-US" sz="2400" dirty="0"/>
              <a:t>Examples: “Good dog!” has been associated with petting, significant other’s perfume or cologne has been associated with that person, school bell ringing associated with recess.  </a:t>
            </a:r>
          </a:p>
          <a:p>
            <a:endParaRPr lang="en-US" dirty="0"/>
          </a:p>
        </p:txBody>
      </p:sp>
    </p:spTree>
    <p:extLst>
      <p:ext uri="{BB962C8B-B14F-4D97-AF65-F5344CB8AC3E}">
        <p14:creationId xmlns:p14="http://schemas.microsoft.com/office/powerpoint/2010/main" val="10033609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What influences how reinforcing a stimulus is?</a:t>
            </a:r>
          </a:p>
        </p:txBody>
      </p:sp>
      <p:sp>
        <p:nvSpPr>
          <p:cNvPr id="3" name="Content Placeholder 2"/>
          <p:cNvSpPr>
            <a:spLocks noGrp="1"/>
          </p:cNvSpPr>
          <p:nvPr>
            <p:ph idx="1"/>
          </p:nvPr>
        </p:nvSpPr>
        <p:spPr/>
        <p:txBody>
          <a:bodyPr/>
          <a:lstStyle/>
          <a:p>
            <a:pPr marL="342900" lvl="1" indent="-342900">
              <a:buClr>
                <a:schemeClr val="hlink"/>
              </a:buClr>
            </a:pPr>
            <a:r>
              <a:rPr lang="en-US" sz="2400" b="1" dirty="0">
                <a:ea typeface="+mn-ea"/>
                <a:cs typeface="+mn-cs"/>
              </a:rPr>
              <a:t>Immediacy</a:t>
            </a:r>
            <a:r>
              <a:rPr lang="en-US" sz="2400" dirty="0">
                <a:ea typeface="+mn-ea"/>
                <a:cs typeface="+mn-cs"/>
              </a:rPr>
              <a:t> – the sooner after the bx, the better.  If you do something nice for someone and they don’t say thank you until the next week, are you likely to do that again?</a:t>
            </a:r>
          </a:p>
          <a:p>
            <a:pPr marL="342900" lvl="1" indent="-342900">
              <a:buClr>
                <a:schemeClr val="hlink"/>
              </a:buClr>
            </a:pPr>
            <a:r>
              <a:rPr lang="en-US" sz="2400" b="1" dirty="0">
                <a:ea typeface="+mn-ea"/>
                <a:cs typeface="+mn-cs"/>
              </a:rPr>
              <a:t>Contingency</a:t>
            </a:r>
            <a:r>
              <a:rPr lang="en-US" sz="2400" dirty="0">
                <a:ea typeface="+mn-ea"/>
                <a:cs typeface="+mn-cs"/>
              </a:rPr>
              <a:t> – how consistent is the consequence for the response?  If the operant box pellet dispenser isn’t working, the rats lever presses won’t be reinforced.</a:t>
            </a:r>
          </a:p>
          <a:p>
            <a:pPr marL="342900" lvl="1" indent="-342900">
              <a:buClr>
                <a:schemeClr val="hlink"/>
              </a:buClr>
            </a:pPr>
            <a:r>
              <a:rPr lang="en-US" sz="2400" b="1" dirty="0">
                <a:ea typeface="+mn-ea"/>
                <a:cs typeface="+mn-cs"/>
              </a:rPr>
              <a:t>Individual Differences </a:t>
            </a:r>
            <a:r>
              <a:rPr lang="en-US" sz="2400" dirty="0">
                <a:ea typeface="+mn-ea"/>
                <a:cs typeface="+mn-cs"/>
              </a:rPr>
              <a:t>– chocolate is reinforcing for most people, but not for all.</a:t>
            </a:r>
          </a:p>
          <a:p>
            <a:pPr marL="342900" lvl="1" indent="-342900">
              <a:buClr>
                <a:schemeClr val="hlink"/>
              </a:buClr>
            </a:pPr>
            <a:r>
              <a:rPr lang="en-US" sz="2400" b="1" dirty="0">
                <a:ea typeface="+mn-ea"/>
                <a:cs typeface="+mn-cs"/>
              </a:rPr>
              <a:t>Magnitude</a:t>
            </a:r>
            <a:r>
              <a:rPr lang="en-US" sz="2400" dirty="0">
                <a:ea typeface="+mn-ea"/>
                <a:cs typeface="+mn-cs"/>
              </a:rPr>
              <a:t> – how much or how intense the stimulus is can affect how reinforcing it is.</a:t>
            </a:r>
          </a:p>
          <a:p>
            <a:pPr marL="342900" lvl="1" indent="-342900">
              <a:buClr>
                <a:schemeClr val="hlink"/>
              </a:buClr>
            </a:pPr>
            <a:endParaRPr lang="en-US" sz="1600" dirty="0">
              <a:ea typeface="+mn-ea"/>
              <a:cs typeface="+mn-cs"/>
            </a:endParaRPr>
          </a:p>
          <a:p>
            <a:endParaRPr lang="en-US" sz="2000" dirty="0">
              <a:effectLst/>
            </a:endParaRPr>
          </a:p>
        </p:txBody>
      </p:sp>
    </p:spTree>
    <p:extLst>
      <p:ext uri="{BB962C8B-B14F-4D97-AF65-F5344CB8AC3E}">
        <p14:creationId xmlns:p14="http://schemas.microsoft.com/office/powerpoint/2010/main" val="318691598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Schedules of Reinforcement</a:t>
            </a:r>
          </a:p>
        </p:txBody>
      </p:sp>
      <p:sp>
        <p:nvSpPr>
          <p:cNvPr id="3" name="Content Placeholder 2"/>
          <p:cNvSpPr>
            <a:spLocks noGrp="1"/>
          </p:cNvSpPr>
          <p:nvPr>
            <p:ph idx="1"/>
          </p:nvPr>
        </p:nvSpPr>
        <p:spPr/>
        <p:txBody>
          <a:bodyPr/>
          <a:lstStyle/>
          <a:p>
            <a:r>
              <a:rPr lang="en-US" sz="2800" dirty="0"/>
              <a:t>Continuous (CRF) versus Intermittent or Partial Reinforcement Schedule</a:t>
            </a:r>
          </a:p>
          <a:p>
            <a:r>
              <a:rPr lang="en-US" sz="2800" dirty="0"/>
              <a:t>Fixed Ratio</a:t>
            </a:r>
          </a:p>
          <a:p>
            <a:r>
              <a:rPr lang="en-US" sz="2800" dirty="0"/>
              <a:t>Variable Ratio</a:t>
            </a:r>
          </a:p>
          <a:p>
            <a:r>
              <a:rPr lang="en-US" sz="2800" dirty="0"/>
              <a:t>Fixed Interval</a:t>
            </a:r>
          </a:p>
          <a:p>
            <a:r>
              <a:rPr lang="en-US" sz="2800" dirty="0"/>
              <a:t>Variable Interval</a:t>
            </a:r>
            <a:endParaRPr lang="en-US" sz="2400" dirty="0"/>
          </a:p>
          <a:p>
            <a:pPr marL="742950" lvl="2" indent="-342900"/>
            <a:endParaRPr lang="en-US" dirty="0">
              <a:ea typeface="+mn-ea"/>
              <a:cs typeface="+mn-cs"/>
            </a:endParaRPr>
          </a:p>
        </p:txBody>
      </p:sp>
    </p:spTree>
    <p:extLst>
      <p:ext uri="{BB962C8B-B14F-4D97-AF65-F5344CB8AC3E}">
        <p14:creationId xmlns:p14="http://schemas.microsoft.com/office/powerpoint/2010/main" val="263119681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Schedules of Reinforcement – Ratio Schedules</a:t>
            </a:r>
          </a:p>
        </p:txBody>
      </p:sp>
      <p:sp>
        <p:nvSpPr>
          <p:cNvPr id="3" name="Content Placeholder 2"/>
          <p:cNvSpPr>
            <a:spLocks noGrp="1"/>
          </p:cNvSpPr>
          <p:nvPr>
            <p:ph idx="1"/>
          </p:nvPr>
        </p:nvSpPr>
        <p:spPr/>
        <p:txBody>
          <a:bodyPr/>
          <a:lstStyle/>
          <a:p>
            <a:r>
              <a:rPr lang="en-US" sz="2800" dirty="0"/>
              <a:t>Ratio schedules are based on the number of responses.</a:t>
            </a:r>
          </a:p>
          <a:p>
            <a:r>
              <a:rPr lang="en-US" sz="2800" dirty="0"/>
              <a:t>Fixed Ratio – a certain number of responses are required for reinforcement.  FR10 – a rat has to press the lever 10 times to get a pellet of food.</a:t>
            </a:r>
          </a:p>
          <a:p>
            <a:r>
              <a:rPr lang="en-US" sz="2800" dirty="0"/>
              <a:t>Variable Ratio – The number of responses required for reinforcement varies around some number.  VR10 – reinforcement might happen after 8, 9, 10, 11, or 12 responses, but on average it is 10.</a:t>
            </a:r>
          </a:p>
          <a:p>
            <a:pPr marL="742950" lvl="2" indent="-342900"/>
            <a:endParaRPr lang="en-US" dirty="0">
              <a:ea typeface="+mn-ea"/>
              <a:cs typeface="+mn-cs"/>
            </a:endParaRPr>
          </a:p>
        </p:txBody>
      </p:sp>
    </p:spTree>
    <p:extLst>
      <p:ext uri="{BB962C8B-B14F-4D97-AF65-F5344CB8AC3E}">
        <p14:creationId xmlns:p14="http://schemas.microsoft.com/office/powerpoint/2010/main" val="363545872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Schedules of Reinforcement – Interval Schedules</a:t>
            </a:r>
          </a:p>
        </p:txBody>
      </p:sp>
      <p:sp>
        <p:nvSpPr>
          <p:cNvPr id="3" name="Content Placeholder 2"/>
          <p:cNvSpPr>
            <a:spLocks noGrp="1"/>
          </p:cNvSpPr>
          <p:nvPr>
            <p:ph idx="1"/>
          </p:nvPr>
        </p:nvSpPr>
        <p:spPr/>
        <p:txBody>
          <a:bodyPr/>
          <a:lstStyle/>
          <a:p>
            <a:r>
              <a:rPr lang="en-US" sz="2800" dirty="0"/>
              <a:t>In interval schedules a response is reinforced only if it occurs after an interval of time has passed.</a:t>
            </a:r>
          </a:p>
          <a:p>
            <a:r>
              <a:rPr lang="en-US" sz="2800" dirty="0"/>
              <a:t>Fixed Interval – the first response after a specific amount of time has passed is reinforced.  In FI15 second schedule, rat’s first response after 15 seconds have passed is reinforced.  It doesn’t matter how many times rat pressed lever in that 15 seconds.</a:t>
            </a:r>
          </a:p>
          <a:p>
            <a:pPr marL="742950" lvl="2" indent="-342900"/>
            <a:endParaRPr lang="en-US" dirty="0">
              <a:ea typeface="+mn-ea"/>
              <a:cs typeface="+mn-cs"/>
            </a:endParaRPr>
          </a:p>
        </p:txBody>
      </p:sp>
    </p:spTree>
    <p:extLst>
      <p:ext uri="{BB962C8B-B14F-4D97-AF65-F5344CB8AC3E}">
        <p14:creationId xmlns:p14="http://schemas.microsoft.com/office/powerpoint/2010/main" val="424752941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8CD188-CE2C-4A1A-9315-CD48ECBE2431}"/>
              </a:ext>
            </a:extLst>
          </p:cNvPr>
          <p:cNvSpPr>
            <a:spLocks noGrp="1"/>
          </p:cNvSpPr>
          <p:nvPr>
            <p:ph type="title"/>
          </p:nvPr>
        </p:nvSpPr>
        <p:spPr/>
        <p:txBody>
          <a:bodyPr/>
          <a:lstStyle/>
          <a:p>
            <a:r>
              <a:rPr lang="en-US" dirty="0"/>
              <a:t>Get in Groups</a:t>
            </a:r>
          </a:p>
        </p:txBody>
      </p:sp>
      <p:sp>
        <p:nvSpPr>
          <p:cNvPr id="3" name="Content Placeholder 2">
            <a:extLst>
              <a:ext uri="{FF2B5EF4-FFF2-40B4-BE49-F238E27FC236}">
                <a16:creationId xmlns:a16="http://schemas.microsoft.com/office/drawing/2014/main" id="{AA08B700-3AE3-4ECB-9728-531C371260BE}"/>
              </a:ext>
            </a:extLst>
          </p:cNvPr>
          <p:cNvSpPr>
            <a:spLocks noGrp="1"/>
          </p:cNvSpPr>
          <p:nvPr>
            <p:ph idx="1"/>
          </p:nvPr>
        </p:nvSpPr>
        <p:spPr/>
        <p:txBody>
          <a:bodyPr/>
          <a:lstStyle/>
          <a:p>
            <a:r>
              <a:rPr lang="en-US" dirty="0" smtClean="0"/>
              <a:t>Discuss </a:t>
            </a:r>
            <a:r>
              <a:rPr lang="en-US" dirty="0"/>
              <a:t>what 2 behaviors you are monitoring, and how monitoring and recording is going.</a:t>
            </a:r>
          </a:p>
          <a:p>
            <a:r>
              <a:rPr lang="en-US" dirty="0"/>
              <a:t>Do you have a data sheet?</a:t>
            </a:r>
          </a:p>
          <a:p>
            <a:r>
              <a:rPr lang="en-US" dirty="0"/>
              <a:t>Is there a better way to record your bxs?</a:t>
            </a:r>
          </a:p>
        </p:txBody>
      </p:sp>
    </p:spTree>
    <p:extLst>
      <p:ext uri="{BB962C8B-B14F-4D97-AF65-F5344CB8AC3E}">
        <p14:creationId xmlns:p14="http://schemas.microsoft.com/office/powerpoint/2010/main" val="422129066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Schedules of Reinforcement – Interval Schedules</a:t>
            </a:r>
          </a:p>
        </p:txBody>
      </p:sp>
      <p:sp>
        <p:nvSpPr>
          <p:cNvPr id="3" name="Content Placeholder 2"/>
          <p:cNvSpPr>
            <a:spLocks noGrp="1"/>
          </p:cNvSpPr>
          <p:nvPr>
            <p:ph idx="1"/>
          </p:nvPr>
        </p:nvSpPr>
        <p:spPr/>
        <p:txBody>
          <a:bodyPr/>
          <a:lstStyle/>
          <a:p>
            <a:r>
              <a:rPr lang="en-US" sz="2800" dirty="0"/>
              <a:t>In interval schedules a response is reinforced only if it occurs after an interval of time has passed.</a:t>
            </a:r>
          </a:p>
          <a:p>
            <a:r>
              <a:rPr lang="en-US" sz="2800" dirty="0"/>
              <a:t>Variable Interval – the first response after a variable amount of time has passed is reinforced.  In VI15 second schedule, rat’s first response after an average of 15 seconds have passed is reinforced.  Maybe 13, 17, 15, 14, 16 is the sequence, but the average is 15 seconds.</a:t>
            </a:r>
            <a:endParaRPr lang="en-US" dirty="0">
              <a:ea typeface="+mn-ea"/>
              <a:cs typeface="+mn-cs"/>
            </a:endParaRPr>
          </a:p>
        </p:txBody>
      </p:sp>
    </p:spTree>
    <p:extLst>
      <p:ext uri="{BB962C8B-B14F-4D97-AF65-F5344CB8AC3E}">
        <p14:creationId xmlns:p14="http://schemas.microsoft.com/office/powerpoint/2010/main" val="352551030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0C28E9-0343-430D-AE66-8354712AB0E7}"/>
              </a:ext>
            </a:extLst>
          </p:cNvPr>
          <p:cNvSpPr>
            <a:spLocks noGrp="1"/>
          </p:cNvSpPr>
          <p:nvPr>
            <p:ph type="title"/>
          </p:nvPr>
        </p:nvSpPr>
        <p:spPr/>
        <p:txBody>
          <a:bodyPr/>
          <a:lstStyle/>
          <a:p>
            <a:r>
              <a:rPr lang="en-US" dirty="0"/>
              <a:t>Can you come up with human  examples?</a:t>
            </a:r>
          </a:p>
        </p:txBody>
      </p:sp>
      <p:sp>
        <p:nvSpPr>
          <p:cNvPr id="3" name="Content Placeholder 2">
            <a:extLst>
              <a:ext uri="{FF2B5EF4-FFF2-40B4-BE49-F238E27FC236}">
                <a16:creationId xmlns:a16="http://schemas.microsoft.com/office/drawing/2014/main" id="{A1EE9CBC-C245-4859-810E-E4E7CBA0151B}"/>
              </a:ext>
            </a:extLst>
          </p:cNvPr>
          <p:cNvSpPr>
            <a:spLocks noGrp="1"/>
          </p:cNvSpPr>
          <p:nvPr>
            <p:ph idx="1"/>
          </p:nvPr>
        </p:nvSpPr>
        <p:spPr/>
        <p:txBody>
          <a:bodyPr/>
          <a:lstStyle/>
          <a:p>
            <a:r>
              <a:rPr lang="en-US" dirty="0"/>
              <a:t>FI</a:t>
            </a:r>
          </a:p>
          <a:p>
            <a:r>
              <a:rPr lang="en-US" dirty="0"/>
              <a:t>VI</a:t>
            </a:r>
          </a:p>
          <a:p>
            <a:r>
              <a:rPr lang="en-US" dirty="0"/>
              <a:t>FR</a:t>
            </a:r>
          </a:p>
          <a:p>
            <a:r>
              <a:rPr lang="en-US" dirty="0"/>
              <a:t>VR</a:t>
            </a:r>
          </a:p>
        </p:txBody>
      </p:sp>
    </p:spTree>
    <p:extLst>
      <p:ext uri="{BB962C8B-B14F-4D97-AF65-F5344CB8AC3E}">
        <p14:creationId xmlns:p14="http://schemas.microsoft.com/office/powerpoint/2010/main" val="75210481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Concurrent Schedules of Reinforcement</a:t>
            </a:r>
          </a:p>
        </p:txBody>
      </p:sp>
      <p:sp>
        <p:nvSpPr>
          <p:cNvPr id="3" name="Content Placeholder 2"/>
          <p:cNvSpPr>
            <a:spLocks noGrp="1"/>
          </p:cNvSpPr>
          <p:nvPr>
            <p:ph idx="1"/>
          </p:nvPr>
        </p:nvSpPr>
        <p:spPr/>
        <p:txBody>
          <a:bodyPr/>
          <a:lstStyle/>
          <a:p>
            <a:pPr marL="742950" lvl="2" indent="-342900"/>
            <a:r>
              <a:rPr lang="en-US" dirty="0">
                <a:ea typeface="+mn-ea"/>
                <a:cs typeface="+mn-cs"/>
              </a:rPr>
              <a:t>All of the schedules of reinforcement that are in effect for a person’s bxs at one time.  </a:t>
            </a:r>
          </a:p>
          <a:p>
            <a:pPr marL="742950" lvl="2" indent="-342900"/>
            <a:r>
              <a:rPr lang="en-US" dirty="0">
                <a:ea typeface="+mn-ea"/>
                <a:cs typeface="+mn-cs"/>
              </a:rPr>
              <a:t>A schedule of reinforcement for an undesirable bx may exist concurrently with a schedule of reinforcement for a desirable bx</a:t>
            </a:r>
          </a:p>
          <a:p>
            <a:pPr marL="742950" lvl="2" indent="-342900"/>
            <a:r>
              <a:rPr lang="en-US" dirty="0">
                <a:ea typeface="+mn-ea"/>
                <a:cs typeface="+mn-cs"/>
              </a:rPr>
              <a:t>People most often choose a bx that is</a:t>
            </a:r>
          </a:p>
          <a:p>
            <a:pPr marL="1200150" lvl="3" indent="-342900"/>
            <a:r>
              <a:rPr lang="en-US" dirty="0">
                <a:ea typeface="+mn-ea"/>
                <a:cs typeface="+mn-cs"/>
              </a:rPr>
              <a:t>More frequently reinforced</a:t>
            </a:r>
          </a:p>
          <a:p>
            <a:pPr marL="1200150" lvl="3" indent="-342900"/>
            <a:r>
              <a:rPr lang="en-US" dirty="0">
                <a:ea typeface="+mn-ea"/>
                <a:cs typeface="+mn-cs"/>
              </a:rPr>
              <a:t>Has a greater magnitude of reinforcement</a:t>
            </a:r>
          </a:p>
          <a:p>
            <a:pPr marL="1200150" lvl="3" indent="-342900"/>
            <a:r>
              <a:rPr lang="en-US" dirty="0">
                <a:ea typeface="+mn-ea"/>
                <a:cs typeface="+mn-cs"/>
              </a:rPr>
              <a:t>Is more immediately reinforced</a:t>
            </a:r>
          </a:p>
          <a:p>
            <a:pPr marL="1200150" lvl="3" indent="-342900"/>
            <a:r>
              <a:rPr lang="en-US" dirty="0">
                <a:ea typeface="+mn-ea"/>
                <a:cs typeface="+mn-cs"/>
              </a:rPr>
              <a:t>Requires less response effort</a:t>
            </a:r>
            <a:endParaRPr lang="en-US" dirty="0"/>
          </a:p>
          <a:p>
            <a:pPr marL="742950" lvl="2" indent="-342900"/>
            <a:endParaRPr lang="en-US" sz="2800" dirty="0"/>
          </a:p>
          <a:p>
            <a:pPr marL="742950" lvl="2" indent="-342900"/>
            <a:endParaRPr lang="en-US" dirty="0">
              <a:ea typeface="+mn-ea"/>
              <a:cs typeface="+mn-cs"/>
            </a:endParaRPr>
          </a:p>
          <a:p>
            <a:pPr marL="742950" lvl="2" indent="-342900"/>
            <a:endParaRPr lang="en-US" dirty="0">
              <a:ea typeface="+mn-ea"/>
              <a:cs typeface="+mn-cs"/>
            </a:endParaRPr>
          </a:p>
          <a:p>
            <a:pPr marL="742950" lvl="2" indent="-342900"/>
            <a:endParaRPr lang="en-US" dirty="0">
              <a:ea typeface="+mn-ea"/>
              <a:cs typeface="+mn-cs"/>
            </a:endParaRPr>
          </a:p>
        </p:txBody>
      </p:sp>
    </p:spTree>
    <p:extLst>
      <p:ext uri="{BB962C8B-B14F-4D97-AF65-F5344CB8AC3E}">
        <p14:creationId xmlns:p14="http://schemas.microsoft.com/office/powerpoint/2010/main" val="164184872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Thought Exercise</a:t>
            </a:r>
          </a:p>
        </p:txBody>
      </p:sp>
      <p:sp>
        <p:nvSpPr>
          <p:cNvPr id="3" name="Content Placeholder 2"/>
          <p:cNvSpPr>
            <a:spLocks noGrp="1"/>
          </p:cNvSpPr>
          <p:nvPr>
            <p:ph idx="1"/>
          </p:nvPr>
        </p:nvSpPr>
        <p:spPr/>
        <p:txBody>
          <a:bodyPr/>
          <a:lstStyle/>
          <a:p>
            <a:pPr marL="742950" lvl="2" indent="-342900"/>
            <a:r>
              <a:rPr lang="en-US" dirty="0">
                <a:ea typeface="+mn-ea"/>
                <a:cs typeface="+mn-cs"/>
              </a:rPr>
              <a:t>For the 2 behaviors you will try to change, what are some concurrent schedules of reinforcement that could be competing with the one you put in place?</a:t>
            </a:r>
          </a:p>
          <a:p>
            <a:pPr marL="742950" lvl="2" indent="-342900"/>
            <a:r>
              <a:rPr lang="en-US" dirty="0">
                <a:ea typeface="+mn-ea"/>
                <a:cs typeface="+mn-cs"/>
              </a:rPr>
              <a:t>How could you make your schedule of reinforcement more effective?</a:t>
            </a:r>
          </a:p>
          <a:p>
            <a:pPr marL="742950" lvl="2" indent="-342900"/>
            <a:endParaRPr lang="en-US" dirty="0">
              <a:ea typeface="+mn-ea"/>
              <a:cs typeface="+mn-cs"/>
            </a:endParaRPr>
          </a:p>
          <a:p>
            <a:pPr marL="742950" lvl="2" indent="-342900"/>
            <a:r>
              <a:rPr lang="en-US" dirty="0">
                <a:ea typeface="+mn-ea"/>
                <a:cs typeface="+mn-cs"/>
              </a:rPr>
              <a:t>Take a break</a:t>
            </a:r>
          </a:p>
        </p:txBody>
      </p:sp>
    </p:spTree>
    <p:extLst>
      <p:ext uri="{BB962C8B-B14F-4D97-AF65-F5344CB8AC3E}">
        <p14:creationId xmlns:p14="http://schemas.microsoft.com/office/powerpoint/2010/main" val="314837240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Chapter 6 - Punishment</a:t>
            </a:r>
          </a:p>
        </p:txBody>
      </p:sp>
      <p:sp>
        <p:nvSpPr>
          <p:cNvPr id="3" name="Content Placeholder 2"/>
          <p:cNvSpPr>
            <a:spLocks noGrp="1"/>
          </p:cNvSpPr>
          <p:nvPr>
            <p:ph idx="1"/>
          </p:nvPr>
        </p:nvSpPr>
        <p:spPr/>
        <p:txBody>
          <a:bodyPr/>
          <a:lstStyle/>
          <a:p>
            <a:r>
              <a:rPr lang="en-US" altLang="en-US" sz="2400" dirty="0"/>
              <a:t>A process that weakens operant bx.</a:t>
            </a:r>
          </a:p>
          <a:p>
            <a:r>
              <a:rPr lang="en-US" altLang="en-US" sz="2400" dirty="0"/>
              <a:t>In </a:t>
            </a:r>
            <a:r>
              <a:rPr lang="en-US" altLang="en-US" sz="2400" dirty="0" smtClean="0"/>
              <a:t>Punishment, </a:t>
            </a:r>
            <a:r>
              <a:rPr lang="en-US" altLang="en-US" sz="2400" dirty="0"/>
              <a:t>a particular bx occurs</a:t>
            </a:r>
          </a:p>
          <a:p>
            <a:r>
              <a:rPr lang="en-US" altLang="en-US" sz="2400" dirty="0"/>
              <a:t>A consequence immediately follows that bx</a:t>
            </a:r>
          </a:p>
          <a:p>
            <a:r>
              <a:rPr lang="en-US" altLang="en-US" sz="2400" dirty="0"/>
              <a:t>As a result, that bx is less likely to occur again in the future.</a:t>
            </a:r>
          </a:p>
          <a:p>
            <a:r>
              <a:rPr lang="en-US" altLang="en-US" sz="2400" dirty="0"/>
              <a:t>A particular consequence is punishing only if the bx decreases in the future.  </a:t>
            </a:r>
          </a:p>
          <a:p>
            <a:r>
              <a:rPr lang="en-US" altLang="en-US" sz="2400" dirty="0"/>
              <a:t>Discuss Juan’s bx of hitting and teasing his sisters and whether or not this is punishment, p. 107</a:t>
            </a:r>
          </a:p>
          <a:p>
            <a:endParaRPr lang="en-US" altLang="en-US" sz="2400" dirty="0"/>
          </a:p>
          <a:p>
            <a:endParaRPr lang="en-US" sz="2000" dirty="0"/>
          </a:p>
        </p:txBody>
      </p:sp>
    </p:spTree>
    <p:extLst>
      <p:ext uri="{BB962C8B-B14F-4D97-AF65-F5344CB8AC3E}">
        <p14:creationId xmlns:p14="http://schemas.microsoft.com/office/powerpoint/2010/main" val="200464419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p:txBody>
          <a:bodyPr/>
          <a:lstStyle/>
          <a:p>
            <a:r>
              <a:rPr lang="en-US" altLang="en-US" dirty="0"/>
              <a:t>Positive Punishment</a:t>
            </a:r>
          </a:p>
        </p:txBody>
      </p:sp>
      <p:sp>
        <p:nvSpPr>
          <p:cNvPr id="15363" name="Content Placeholder 2"/>
          <p:cNvSpPr>
            <a:spLocks noGrp="1"/>
          </p:cNvSpPr>
          <p:nvPr>
            <p:ph idx="1"/>
          </p:nvPr>
        </p:nvSpPr>
        <p:spPr/>
        <p:txBody>
          <a:bodyPr/>
          <a:lstStyle/>
          <a:p>
            <a:r>
              <a:rPr lang="en-US" altLang="en-US" sz="2300" dirty="0"/>
              <a:t>How is the </a:t>
            </a:r>
            <a:r>
              <a:rPr lang="en-US" altLang="en-US" sz="2300" dirty="0" err="1"/>
              <a:t>Behav</a:t>
            </a:r>
            <a:r>
              <a:rPr lang="en-US" altLang="en-US" sz="2300" dirty="0"/>
              <a:t> Mod definition of punishment different than how this term is understood by the general public?</a:t>
            </a:r>
          </a:p>
          <a:p>
            <a:r>
              <a:rPr lang="en-US" altLang="en-US" sz="2300" dirty="0"/>
              <a:t>Positive Punishment-</a:t>
            </a:r>
          </a:p>
          <a:p>
            <a:pPr lvl="1"/>
            <a:r>
              <a:rPr lang="en-US" altLang="en-US" sz="2000" dirty="0"/>
              <a:t>The occurrence of a bx</a:t>
            </a:r>
          </a:p>
          <a:p>
            <a:pPr lvl="1"/>
            <a:r>
              <a:rPr lang="en-US" altLang="en-US" sz="2000" dirty="0"/>
              <a:t>Is followed by the presentation of an aversive stimulus</a:t>
            </a:r>
          </a:p>
          <a:p>
            <a:pPr lvl="1"/>
            <a:r>
              <a:rPr lang="en-US" altLang="en-US" sz="2000" dirty="0"/>
              <a:t>As a result, the bx is less likely to occur in the future.</a:t>
            </a:r>
          </a:p>
          <a:p>
            <a:r>
              <a:rPr lang="en-US" altLang="en-US" sz="2400" dirty="0"/>
              <a:t>Example – When I pull up too far in a parking space, I scrape the front bumper of my car on the curb.  This results in noticeable scrapes on my car.  Next time there is a curb in front of a parking space, I don’t pull up as far.</a:t>
            </a:r>
          </a:p>
          <a:p>
            <a:endParaRPr lang="en-US" altLang="en-US" sz="2400" dirty="0"/>
          </a:p>
        </p:txBody>
      </p:sp>
    </p:spTree>
    <p:extLst>
      <p:ext uri="{BB962C8B-B14F-4D97-AF65-F5344CB8AC3E}">
        <p14:creationId xmlns:p14="http://schemas.microsoft.com/office/powerpoint/2010/main" val="11216560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p:txBody>
          <a:bodyPr/>
          <a:lstStyle/>
          <a:p>
            <a:r>
              <a:rPr lang="en-US" sz="4000" dirty="0"/>
              <a:t>Negative Punishment</a:t>
            </a:r>
          </a:p>
        </p:txBody>
      </p:sp>
      <p:sp>
        <p:nvSpPr>
          <p:cNvPr id="146435" name="Rectangle 3"/>
          <p:cNvSpPr>
            <a:spLocks noGrp="1" noChangeArrowheads="1"/>
          </p:cNvSpPr>
          <p:nvPr>
            <p:ph type="body" idx="1"/>
          </p:nvPr>
        </p:nvSpPr>
        <p:spPr/>
        <p:txBody>
          <a:bodyPr/>
          <a:lstStyle/>
          <a:p>
            <a:r>
              <a:rPr lang="en-US" sz="2200" dirty="0"/>
              <a:t>The occurrence of a bx </a:t>
            </a:r>
          </a:p>
          <a:p>
            <a:r>
              <a:rPr lang="en-US" sz="2200" dirty="0"/>
              <a:t>Is followed by the removal of a reinforcing stimulus</a:t>
            </a:r>
          </a:p>
          <a:p>
            <a:r>
              <a:rPr lang="en-US" sz="2200" dirty="0"/>
              <a:t>And as a result, the bx is less likely to occur in the future.</a:t>
            </a:r>
          </a:p>
          <a:p>
            <a:r>
              <a:rPr lang="en-US" sz="2200" dirty="0"/>
              <a:t>Example – time out.  When Jennifer takes her sister’s toy, Jennifer has to go sit in the bathroom for 10 minutes (therefore she can’t play with the toys in the playroom, she can’t get any attention from her mother or sister).  Over time, Jennifer is much less likely to take her sister’s toy.  </a:t>
            </a:r>
          </a:p>
          <a:p>
            <a:r>
              <a:rPr lang="en-US" sz="2200" dirty="0"/>
              <a:t>Look at the examples in Table 6-1 (p. 108); which are positive punishment and which are negative punishment?</a:t>
            </a:r>
          </a:p>
        </p:txBody>
      </p:sp>
    </p:spTree>
    <p:extLst>
      <p:ext uri="{BB962C8B-B14F-4D97-AF65-F5344CB8AC3E}">
        <p14:creationId xmlns:p14="http://schemas.microsoft.com/office/powerpoint/2010/main" val="209823946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p:txBody>
          <a:bodyPr/>
          <a:lstStyle/>
          <a:p>
            <a:r>
              <a:rPr lang="en-US" sz="4000" dirty="0"/>
              <a:t>Unconditioned and Conditioned Punishers</a:t>
            </a:r>
          </a:p>
        </p:txBody>
      </p:sp>
      <p:sp>
        <p:nvSpPr>
          <p:cNvPr id="146435" name="Rectangle 3"/>
          <p:cNvSpPr>
            <a:spLocks noGrp="1" noChangeArrowheads="1"/>
          </p:cNvSpPr>
          <p:nvPr>
            <p:ph type="body" idx="1"/>
          </p:nvPr>
        </p:nvSpPr>
        <p:spPr/>
        <p:txBody>
          <a:bodyPr/>
          <a:lstStyle/>
          <a:p>
            <a:r>
              <a:rPr lang="en-US" sz="2100" dirty="0"/>
              <a:t>Painful stimuli or extreme levels of stimulation are unconditioned punishers.  These things decrease bx the first time.  Examples are extreme heat or cold, extreme levels of auditory or visual stimulation, and Painful stimuli.  This makes us more likely to survive.</a:t>
            </a:r>
          </a:p>
          <a:p>
            <a:r>
              <a:rPr lang="en-US" sz="2100" dirty="0"/>
              <a:t>Conditioned Punishers decrease bx b/c of their association with Unconditioned punishers.  If your Mom can give you “a look” and that results in you reducing or stopping whatever you were doing before that look, it is a conditioned punisher.  That look has been associated with scolding or loss of privileges in the past.</a:t>
            </a:r>
          </a:p>
          <a:p>
            <a:r>
              <a:rPr lang="en-US" sz="2100" dirty="0"/>
              <a:t>But look at belching example on p. 115.</a:t>
            </a:r>
          </a:p>
        </p:txBody>
      </p:sp>
    </p:spTree>
    <p:extLst>
      <p:ext uri="{BB962C8B-B14F-4D97-AF65-F5344CB8AC3E}">
        <p14:creationId xmlns:p14="http://schemas.microsoft.com/office/powerpoint/2010/main" val="285010814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CB8681-2A7B-4BBD-A4AC-D70602EC923D}"/>
              </a:ext>
            </a:extLst>
          </p:cNvPr>
          <p:cNvSpPr>
            <a:spLocks noGrp="1"/>
          </p:cNvSpPr>
          <p:nvPr>
            <p:ph type="title"/>
          </p:nvPr>
        </p:nvSpPr>
        <p:spPr/>
        <p:txBody>
          <a:bodyPr/>
          <a:lstStyle/>
          <a:p>
            <a:r>
              <a:rPr lang="en-US" dirty="0"/>
              <a:t>Contrasting Reinforcement and Punishment</a:t>
            </a:r>
          </a:p>
        </p:txBody>
      </p:sp>
      <p:sp>
        <p:nvSpPr>
          <p:cNvPr id="3" name="Content Placeholder 2">
            <a:extLst>
              <a:ext uri="{FF2B5EF4-FFF2-40B4-BE49-F238E27FC236}">
                <a16:creationId xmlns:a16="http://schemas.microsoft.com/office/drawing/2014/main" id="{44032A61-7C44-47CE-9A91-89AEED425297}"/>
              </a:ext>
            </a:extLst>
          </p:cNvPr>
          <p:cNvSpPr>
            <a:spLocks noGrp="1"/>
          </p:cNvSpPr>
          <p:nvPr>
            <p:ph idx="1"/>
          </p:nvPr>
        </p:nvSpPr>
        <p:spPr/>
        <p:txBody>
          <a:bodyPr/>
          <a:lstStyle/>
          <a:p>
            <a:pPr marL="0" indent="0">
              <a:buNone/>
            </a:pPr>
            <a:endParaRPr lang="en-US" sz="2800" dirty="0"/>
          </a:p>
          <a:p>
            <a:pPr marL="590550" indent="-533400">
              <a:lnSpc>
                <a:spcPct val="90000"/>
              </a:lnSpc>
              <a:buFontTx/>
              <a:buChar char="•"/>
            </a:pPr>
            <a:endParaRPr lang="en-US" altLang="en-US" sz="2400" dirty="0"/>
          </a:p>
          <a:p>
            <a:pPr marL="990600" lvl="1" indent="-533400">
              <a:lnSpc>
                <a:spcPct val="90000"/>
              </a:lnSpc>
              <a:buFontTx/>
              <a:buChar char="•"/>
            </a:pPr>
            <a:endParaRPr lang="en-US" altLang="en-US" sz="2000" dirty="0"/>
          </a:p>
          <a:p>
            <a:endParaRPr lang="en-US" altLang="en-US" dirty="0"/>
          </a:p>
        </p:txBody>
      </p:sp>
      <p:graphicFrame>
        <p:nvGraphicFramePr>
          <p:cNvPr id="4" name="Table 4">
            <a:extLst>
              <a:ext uri="{FF2B5EF4-FFF2-40B4-BE49-F238E27FC236}">
                <a16:creationId xmlns:a16="http://schemas.microsoft.com/office/drawing/2014/main" id="{BCD39C69-E113-4C72-8240-D099E3434130}"/>
              </a:ext>
            </a:extLst>
          </p:cNvPr>
          <p:cNvGraphicFramePr>
            <a:graphicFrameLocks noGrp="1"/>
          </p:cNvGraphicFramePr>
          <p:nvPr>
            <p:extLst>
              <p:ext uri="{D42A27DB-BD31-4B8C-83A1-F6EECF244321}">
                <p14:modId xmlns:p14="http://schemas.microsoft.com/office/powerpoint/2010/main" val="1065435320"/>
              </p:ext>
            </p:extLst>
          </p:nvPr>
        </p:nvGraphicFramePr>
        <p:xfrm>
          <a:off x="1600200" y="2362200"/>
          <a:ext cx="6096000" cy="1920240"/>
        </p:xfrm>
        <a:graphic>
          <a:graphicData uri="http://schemas.openxmlformats.org/drawingml/2006/table">
            <a:tbl>
              <a:tblPr firstRow="1" bandRow="1">
                <a:tableStyleId>{5C22544A-7EE6-4342-B048-85BDC9FD1C3A}</a:tableStyleId>
              </a:tblPr>
              <a:tblGrid>
                <a:gridCol w="2032000">
                  <a:extLst>
                    <a:ext uri="{9D8B030D-6E8A-4147-A177-3AD203B41FA5}">
                      <a16:colId xmlns:a16="http://schemas.microsoft.com/office/drawing/2014/main" val="872152043"/>
                    </a:ext>
                  </a:extLst>
                </a:gridCol>
                <a:gridCol w="2006600">
                  <a:extLst>
                    <a:ext uri="{9D8B030D-6E8A-4147-A177-3AD203B41FA5}">
                      <a16:colId xmlns:a16="http://schemas.microsoft.com/office/drawing/2014/main" val="718874590"/>
                    </a:ext>
                  </a:extLst>
                </a:gridCol>
                <a:gridCol w="2057400">
                  <a:extLst>
                    <a:ext uri="{9D8B030D-6E8A-4147-A177-3AD203B41FA5}">
                      <a16:colId xmlns:a16="http://schemas.microsoft.com/office/drawing/2014/main" val="3452279849"/>
                    </a:ext>
                  </a:extLst>
                </a:gridCol>
              </a:tblGrid>
              <a:tr h="379307">
                <a:tc>
                  <a:txBody>
                    <a:bodyPr/>
                    <a:lstStyle/>
                    <a:p>
                      <a:endParaRPr lang="en-US" dirty="0"/>
                    </a:p>
                  </a:txBody>
                  <a:tcPr/>
                </a:tc>
                <a:tc>
                  <a:txBody>
                    <a:bodyPr/>
                    <a:lstStyle/>
                    <a:p>
                      <a:r>
                        <a:rPr lang="en-US" dirty="0"/>
                        <a:t>Adding Something</a:t>
                      </a:r>
                    </a:p>
                  </a:txBody>
                  <a:tcPr/>
                </a:tc>
                <a:tc>
                  <a:txBody>
                    <a:bodyPr/>
                    <a:lstStyle/>
                    <a:p>
                      <a:r>
                        <a:rPr lang="en-US" dirty="0"/>
                        <a:t>Removing Something</a:t>
                      </a:r>
                    </a:p>
                  </a:txBody>
                  <a:tcPr/>
                </a:tc>
                <a:extLst>
                  <a:ext uri="{0D108BD9-81ED-4DB2-BD59-A6C34878D82A}">
                    <a16:rowId xmlns:a16="http://schemas.microsoft.com/office/drawing/2014/main" val="2311068829"/>
                  </a:ext>
                </a:extLst>
              </a:tr>
              <a:tr h="579120">
                <a:tc>
                  <a:txBody>
                    <a:bodyPr/>
                    <a:lstStyle/>
                    <a:p>
                      <a:r>
                        <a:rPr lang="en-US" dirty="0"/>
                        <a:t>Increases bx</a:t>
                      </a:r>
                    </a:p>
                  </a:txBody>
                  <a:tcPr/>
                </a:tc>
                <a:tc>
                  <a:txBody>
                    <a:bodyPr/>
                    <a:lstStyle/>
                    <a:p>
                      <a:r>
                        <a:rPr lang="en-US" dirty="0"/>
                        <a:t>Positive Reinforcement</a:t>
                      </a:r>
                    </a:p>
                  </a:txBody>
                  <a:tcPr/>
                </a:tc>
                <a:tc>
                  <a:txBody>
                    <a:bodyPr/>
                    <a:lstStyle/>
                    <a:p>
                      <a:r>
                        <a:rPr lang="en-US" dirty="0"/>
                        <a:t>Negative Reinforcement</a:t>
                      </a:r>
                    </a:p>
                  </a:txBody>
                  <a:tcPr/>
                </a:tc>
                <a:extLst>
                  <a:ext uri="{0D108BD9-81ED-4DB2-BD59-A6C34878D82A}">
                    <a16:rowId xmlns:a16="http://schemas.microsoft.com/office/drawing/2014/main" val="331609285"/>
                  </a:ext>
                </a:extLst>
              </a:tr>
              <a:tr h="609600">
                <a:tc>
                  <a:txBody>
                    <a:bodyPr/>
                    <a:lstStyle/>
                    <a:p>
                      <a:r>
                        <a:rPr lang="en-US" dirty="0"/>
                        <a:t>Decreases bx</a:t>
                      </a:r>
                    </a:p>
                  </a:txBody>
                  <a:tcPr/>
                </a:tc>
                <a:tc>
                  <a:txBody>
                    <a:bodyPr/>
                    <a:lstStyle/>
                    <a:p>
                      <a:r>
                        <a:rPr lang="en-US" dirty="0"/>
                        <a:t>Positive Punishment</a:t>
                      </a:r>
                    </a:p>
                  </a:txBody>
                  <a:tcPr/>
                </a:tc>
                <a:tc>
                  <a:txBody>
                    <a:bodyPr/>
                    <a:lstStyle/>
                    <a:p>
                      <a:r>
                        <a:rPr lang="en-US" dirty="0"/>
                        <a:t>Negative Punishment</a:t>
                      </a:r>
                    </a:p>
                  </a:txBody>
                  <a:tcPr/>
                </a:tc>
                <a:extLst>
                  <a:ext uri="{0D108BD9-81ED-4DB2-BD59-A6C34878D82A}">
                    <a16:rowId xmlns:a16="http://schemas.microsoft.com/office/drawing/2014/main" val="1090930246"/>
                  </a:ext>
                </a:extLst>
              </a:tr>
            </a:tbl>
          </a:graphicData>
        </a:graphic>
      </p:graphicFrame>
    </p:spTree>
    <p:extLst>
      <p:ext uri="{BB962C8B-B14F-4D97-AF65-F5344CB8AC3E}">
        <p14:creationId xmlns:p14="http://schemas.microsoft.com/office/powerpoint/2010/main" val="6935101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A6EC50-D660-4445-8348-DCB0B7AD60F8}"/>
              </a:ext>
            </a:extLst>
          </p:cNvPr>
          <p:cNvSpPr>
            <a:spLocks noGrp="1"/>
          </p:cNvSpPr>
          <p:nvPr>
            <p:ph type="title"/>
          </p:nvPr>
        </p:nvSpPr>
        <p:spPr/>
        <p:txBody>
          <a:bodyPr/>
          <a:lstStyle/>
          <a:p>
            <a:r>
              <a:rPr lang="en-US" sz="2800" dirty="0"/>
              <a:t>How can the same stimulus be involved in reinforcing and punishing bx at the same time?</a:t>
            </a:r>
          </a:p>
        </p:txBody>
      </p:sp>
      <p:sp>
        <p:nvSpPr>
          <p:cNvPr id="3" name="Content Placeholder 2">
            <a:extLst>
              <a:ext uri="{FF2B5EF4-FFF2-40B4-BE49-F238E27FC236}">
                <a16:creationId xmlns:a16="http://schemas.microsoft.com/office/drawing/2014/main" id="{E29ECEE4-9974-433D-B489-576F9E199405}"/>
              </a:ext>
            </a:extLst>
          </p:cNvPr>
          <p:cNvSpPr>
            <a:spLocks noGrp="1"/>
          </p:cNvSpPr>
          <p:nvPr>
            <p:ph idx="1"/>
          </p:nvPr>
        </p:nvSpPr>
        <p:spPr/>
        <p:txBody>
          <a:bodyPr/>
          <a:lstStyle/>
          <a:p>
            <a:pPr lvl="1"/>
            <a:r>
              <a:rPr lang="en-US" dirty="0"/>
              <a:t>Hot skillet example</a:t>
            </a:r>
          </a:p>
          <a:p>
            <a:pPr lvl="1"/>
            <a:r>
              <a:rPr lang="en-US" dirty="0"/>
              <a:t>Grabbing hot skillet handle is punished by pain/burn</a:t>
            </a:r>
          </a:p>
          <a:p>
            <a:pPr lvl="1"/>
            <a:r>
              <a:rPr lang="en-US" dirty="0"/>
              <a:t>But letting go of skillet handle is reinforced by reduction of pain</a:t>
            </a:r>
          </a:p>
          <a:p>
            <a:pPr lvl="1"/>
            <a:r>
              <a:rPr lang="en-US" dirty="0"/>
              <a:t>In future, will use hot pad to touch hot skillet</a:t>
            </a:r>
          </a:p>
          <a:p>
            <a:pPr lvl="1"/>
            <a:endParaRPr lang="en-US" sz="2000" dirty="0"/>
          </a:p>
          <a:p>
            <a:endParaRPr lang="en-US" dirty="0"/>
          </a:p>
        </p:txBody>
      </p:sp>
    </p:spTree>
    <p:extLst>
      <p:ext uri="{BB962C8B-B14F-4D97-AF65-F5344CB8AC3E}">
        <p14:creationId xmlns:p14="http://schemas.microsoft.com/office/powerpoint/2010/main" val="27788019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637D42B1-4443-4FCA-B857-86AFD633CED6}"/>
              </a:ext>
            </a:extLst>
          </p:cNvPr>
          <p:cNvSpPr>
            <a:spLocks noGrp="1" noChangeArrowheads="1"/>
          </p:cNvSpPr>
          <p:nvPr>
            <p:ph type="title"/>
          </p:nvPr>
        </p:nvSpPr>
        <p:spPr/>
        <p:txBody>
          <a:bodyPr/>
          <a:lstStyle/>
          <a:p>
            <a:pPr eaLnBrk="1" hangingPunct="1">
              <a:defRPr/>
            </a:pPr>
            <a:r>
              <a:rPr lang="en-US"/>
              <a:t>Thorndike</a:t>
            </a:r>
          </a:p>
        </p:txBody>
      </p:sp>
      <p:sp>
        <p:nvSpPr>
          <p:cNvPr id="21507" name="Rectangle 3">
            <a:extLst>
              <a:ext uri="{FF2B5EF4-FFF2-40B4-BE49-F238E27FC236}">
                <a16:creationId xmlns:a16="http://schemas.microsoft.com/office/drawing/2014/main" id="{4A564E76-A830-4E87-80CD-AA4D90354877}"/>
              </a:ext>
            </a:extLst>
          </p:cNvPr>
          <p:cNvSpPr>
            <a:spLocks noGrp="1" noChangeArrowheads="1"/>
          </p:cNvSpPr>
          <p:nvPr>
            <p:ph type="body" idx="1"/>
          </p:nvPr>
        </p:nvSpPr>
        <p:spPr/>
        <p:txBody>
          <a:bodyPr/>
          <a:lstStyle/>
          <a:p>
            <a:pPr eaLnBrk="1" hangingPunct="1">
              <a:defRPr/>
            </a:pPr>
            <a:r>
              <a:rPr lang="en-US" dirty="0"/>
              <a:t>He studied animal intelligence</a:t>
            </a:r>
          </a:p>
          <a:p>
            <a:pPr eaLnBrk="1" hangingPunct="1">
              <a:defRPr/>
            </a:pPr>
            <a:r>
              <a:rPr lang="en-US" dirty="0"/>
              <a:t>“Puzzle Box” experiments</a:t>
            </a:r>
          </a:p>
          <a:p>
            <a:pPr eaLnBrk="1" hangingPunct="1">
              <a:defRPr/>
            </a:pPr>
            <a:r>
              <a:rPr lang="en-US" dirty="0"/>
              <a:t>Observed learning curves.</a:t>
            </a:r>
          </a:p>
          <a:p>
            <a:pPr eaLnBrk="1" hangingPunct="1">
              <a:defRPr/>
            </a:pPr>
            <a:r>
              <a:rPr lang="en-US" dirty="0">
                <a:hlinkClick r:id="rId2"/>
              </a:rPr>
              <a:t>http://www.youtube.com/watch?v=BDujDOLre-8</a:t>
            </a:r>
            <a:endParaRPr lang="en-US" dirty="0"/>
          </a:p>
          <a:p>
            <a:pPr eaLnBrk="1" hangingPunct="1">
              <a:defRPr/>
            </a:pPr>
            <a:r>
              <a:rPr lang="en-US" dirty="0"/>
              <a:t>Next time, cat will be more likely to hit the lever in order to get out and get food.</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1507">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1507">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1507">
                                            <p:txEl>
                                              <p:pRg st="2" end="2"/>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21507">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21507">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507" grpId="0" build="p" bldLvl="3"/>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4000" dirty="0"/>
              <a:t>Factors that Influence the Effectiveness of Punishment</a:t>
            </a:r>
          </a:p>
        </p:txBody>
      </p:sp>
      <p:sp>
        <p:nvSpPr>
          <p:cNvPr id="3" name="Content Placeholder 2"/>
          <p:cNvSpPr>
            <a:spLocks noGrp="1"/>
          </p:cNvSpPr>
          <p:nvPr>
            <p:ph idx="1"/>
          </p:nvPr>
        </p:nvSpPr>
        <p:spPr/>
        <p:txBody>
          <a:bodyPr/>
          <a:lstStyle/>
          <a:p>
            <a:r>
              <a:rPr lang="en-US" dirty="0"/>
              <a:t>Immediacy</a:t>
            </a:r>
          </a:p>
          <a:p>
            <a:r>
              <a:rPr lang="en-US" dirty="0"/>
              <a:t>Contingency (the punishing stimulus should occur each time the bx occurs)</a:t>
            </a:r>
          </a:p>
          <a:p>
            <a:r>
              <a:rPr lang="en-US" dirty="0"/>
              <a:t>Individual Differences (mosquito bite example)</a:t>
            </a:r>
          </a:p>
          <a:p>
            <a:r>
              <a:rPr lang="en-US" dirty="0"/>
              <a:t>Magnitude of the Punisher</a:t>
            </a:r>
          </a:p>
        </p:txBody>
      </p:sp>
    </p:spTree>
    <p:extLst>
      <p:ext uri="{BB962C8B-B14F-4D97-AF65-F5344CB8AC3E}">
        <p14:creationId xmlns:p14="http://schemas.microsoft.com/office/powerpoint/2010/main" val="3373148511"/>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4000" dirty="0"/>
              <a:t>Problems with Punishment</a:t>
            </a:r>
          </a:p>
        </p:txBody>
      </p:sp>
      <p:sp>
        <p:nvSpPr>
          <p:cNvPr id="3" name="Content Placeholder 2"/>
          <p:cNvSpPr>
            <a:spLocks noGrp="1"/>
          </p:cNvSpPr>
          <p:nvPr>
            <p:ph idx="1"/>
          </p:nvPr>
        </p:nvSpPr>
        <p:spPr/>
        <p:txBody>
          <a:bodyPr/>
          <a:lstStyle/>
          <a:p>
            <a:r>
              <a:rPr lang="en-US" sz="2800" dirty="0"/>
              <a:t>Punishment may produce aggression or other unwanted emotional reactions</a:t>
            </a:r>
          </a:p>
          <a:p>
            <a:r>
              <a:rPr lang="en-US" sz="2800" dirty="0"/>
              <a:t>Punishment may result in escape or avoidance bxs.  These bxs are then reinforced.</a:t>
            </a:r>
          </a:p>
          <a:p>
            <a:r>
              <a:rPr lang="en-US" sz="2800" dirty="0"/>
              <a:t>Punishment may be negatively reinforcing for the person delivering the punishment</a:t>
            </a:r>
          </a:p>
          <a:p>
            <a:r>
              <a:rPr lang="en-US" sz="2800" dirty="0"/>
              <a:t>Imitation of the Punisher</a:t>
            </a:r>
          </a:p>
          <a:p>
            <a:r>
              <a:rPr lang="en-US" sz="2800" dirty="0"/>
              <a:t>Is it ethical to use painful or aversive stimuli?</a:t>
            </a:r>
            <a:endParaRPr lang="en-US" sz="2200" dirty="0"/>
          </a:p>
          <a:p>
            <a:pPr lvl="1"/>
            <a:endParaRPr lang="en-US" dirty="0"/>
          </a:p>
        </p:txBody>
      </p:sp>
    </p:spTree>
    <p:extLst>
      <p:ext uri="{BB962C8B-B14F-4D97-AF65-F5344CB8AC3E}">
        <p14:creationId xmlns:p14="http://schemas.microsoft.com/office/powerpoint/2010/main" val="1709313053"/>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a:t>Which works better, in general, positive reinforcement or positive punishment?</a:t>
            </a:r>
          </a:p>
        </p:txBody>
      </p:sp>
      <p:sp>
        <p:nvSpPr>
          <p:cNvPr id="3" name="Content Placeholder 2"/>
          <p:cNvSpPr>
            <a:spLocks noGrp="1"/>
          </p:cNvSpPr>
          <p:nvPr>
            <p:ph idx="1"/>
          </p:nvPr>
        </p:nvSpPr>
        <p:spPr/>
        <p:txBody>
          <a:bodyPr/>
          <a:lstStyle/>
          <a:p>
            <a:r>
              <a:rPr lang="en-US" dirty="0"/>
              <a:t>Punishment usually results in an </a:t>
            </a:r>
            <a:r>
              <a:rPr lang="en-US" i="1" dirty="0"/>
              <a:t>immediate</a:t>
            </a:r>
            <a:r>
              <a:rPr lang="en-US" dirty="0"/>
              <a:t> termination of the bx, this is why it is so reinforcing for person who is delivering the punishment.</a:t>
            </a:r>
          </a:p>
          <a:p>
            <a:r>
              <a:rPr lang="en-US" dirty="0"/>
              <a:t>But </a:t>
            </a:r>
            <a:r>
              <a:rPr lang="en-US" i="1" dirty="0"/>
              <a:t>over time, the bx often persists</a:t>
            </a:r>
            <a:r>
              <a:rPr lang="en-US" dirty="0"/>
              <a:t>.  </a:t>
            </a:r>
          </a:p>
          <a:p>
            <a:r>
              <a:rPr lang="en-US" dirty="0"/>
              <a:t>If you must use punishment, combine it with reinforcement for alternative bx.</a:t>
            </a:r>
          </a:p>
        </p:txBody>
      </p:sp>
    </p:spTree>
    <p:extLst>
      <p:ext uri="{BB962C8B-B14F-4D97-AF65-F5344CB8AC3E}">
        <p14:creationId xmlns:p14="http://schemas.microsoft.com/office/powerpoint/2010/main" val="1932304299"/>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A4FBE6-83B1-4879-AAA7-E4936DF982D3}"/>
              </a:ext>
            </a:extLst>
          </p:cNvPr>
          <p:cNvSpPr>
            <a:spLocks noGrp="1"/>
          </p:cNvSpPr>
          <p:nvPr>
            <p:ph type="title"/>
          </p:nvPr>
        </p:nvSpPr>
        <p:spPr/>
        <p:txBody>
          <a:bodyPr/>
          <a:lstStyle/>
          <a:p>
            <a:r>
              <a:rPr lang="en-US" dirty="0"/>
              <a:t>What should you do for tomorrow?</a:t>
            </a:r>
          </a:p>
        </p:txBody>
      </p:sp>
      <p:sp>
        <p:nvSpPr>
          <p:cNvPr id="3" name="Content Placeholder 2">
            <a:extLst>
              <a:ext uri="{FF2B5EF4-FFF2-40B4-BE49-F238E27FC236}">
                <a16:creationId xmlns:a16="http://schemas.microsoft.com/office/drawing/2014/main" id="{E71636B9-A5CD-4626-BFA5-3A6E92FC4172}"/>
              </a:ext>
            </a:extLst>
          </p:cNvPr>
          <p:cNvSpPr>
            <a:spLocks noGrp="1"/>
          </p:cNvSpPr>
          <p:nvPr>
            <p:ph idx="1"/>
          </p:nvPr>
        </p:nvSpPr>
        <p:spPr/>
        <p:txBody>
          <a:bodyPr/>
          <a:lstStyle/>
          <a:p>
            <a:r>
              <a:rPr lang="en-US" dirty="0" smtClean="0"/>
              <a:t>Take Quiz on chapters 4 and 6</a:t>
            </a:r>
          </a:p>
          <a:p>
            <a:r>
              <a:rPr lang="en-US" dirty="0" smtClean="0"/>
              <a:t>Turn in your 2 behaviors and their behavioral definition to me.</a:t>
            </a:r>
            <a:endParaRPr lang="en-US" dirty="0"/>
          </a:p>
        </p:txBody>
      </p:sp>
    </p:spTree>
    <p:extLst>
      <p:ext uri="{BB962C8B-B14F-4D97-AF65-F5344CB8AC3E}">
        <p14:creationId xmlns:p14="http://schemas.microsoft.com/office/powerpoint/2010/main" val="16654266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B.F. Skinner</a:t>
            </a:r>
          </a:p>
        </p:txBody>
      </p:sp>
      <p:sp>
        <p:nvSpPr>
          <p:cNvPr id="3" name="Content Placeholder 2"/>
          <p:cNvSpPr>
            <a:spLocks noGrp="1"/>
          </p:cNvSpPr>
          <p:nvPr>
            <p:ph idx="1"/>
          </p:nvPr>
        </p:nvSpPr>
        <p:spPr/>
        <p:txBody>
          <a:bodyPr/>
          <a:lstStyle/>
          <a:p>
            <a:r>
              <a:rPr lang="en-US" sz="2400" dirty="0"/>
              <a:t>Designed operant or Skinner box</a:t>
            </a:r>
          </a:p>
          <a:p>
            <a:r>
              <a:rPr lang="en-US" sz="2400" dirty="0"/>
              <a:t>Rat would get a piece of food if it pressed a lever</a:t>
            </a:r>
          </a:p>
          <a:p>
            <a:r>
              <a:rPr lang="en-US" sz="2400" dirty="0"/>
              <a:t>This would result in rat being more likely to press the lever the next time</a:t>
            </a:r>
          </a:p>
          <a:p>
            <a:endParaRPr lang="en-US" sz="2000" dirty="0"/>
          </a:p>
          <a:p>
            <a:endParaRPr lang="en-US" dirty="0"/>
          </a:p>
        </p:txBody>
      </p:sp>
    </p:spTree>
    <p:extLst>
      <p:ext uri="{BB962C8B-B14F-4D97-AF65-F5344CB8AC3E}">
        <p14:creationId xmlns:p14="http://schemas.microsoft.com/office/powerpoint/2010/main" val="21600159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Reinforcement defined</a:t>
            </a:r>
            <a:endParaRPr lang="en-US" i="1" dirty="0"/>
          </a:p>
        </p:txBody>
      </p:sp>
      <p:sp>
        <p:nvSpPr>
          <p:cNvPr id="3" name="Content Placeholder 2"/>
          <p:cNvSpPr>
            <a:spLocks noGrp="1"/>
          </p:cNvSpPr>
          <p:nvPr>
            <p:ph idx="1"/>
          </p:nvPr>
        </p:nvSpPr>
        <p:spPr/>
        <p:txBody>
          <a:bodyPr/>
          <a:lstStyle/>
          <a:p>
            <a:r>
              <a:rPr lang="en-US" dirty="0"/>
              <a:t>1. The occurrence of a particular bx</a:t>
            </a:r>
          </a:p>
          <a:p>
            <a:r>
              <a:rPr lang="en-US" sz="2800" dirty="0"/>
              <a:t>2. is followed by an immediate consequence</a:t>
            </a:r>
          </a:p>
          <a:p>
            <a:r>
              <a:rPr lang="en-US" sz="2800" dirty="0"/>
              <a:t>3. it results in the strengthening of the bx (it is more likely to be repeated in the future)</a:t>
            </a:r>
          </a:p>
          <a:p>
            <a:r>
              <a:rPr lang="en-US" sz="2800" dirty="0"/>
              <a:t>Reinforcement may occur naturally, as a result of our day to day interactions with our social and physical environment, or it may be planned as part of a behavior modification program.</a:t>
            </a:r>
          </a:p>
        </p:txBody>
      </p:sp>
    </p:spTree>
    <p:extLst>
      <p:ext uri="{BB962C8B-B14F-4D97-AF65-F5344CB8AC3E}">
        <p14:creationId xmlns:p14="http://schemas.microsoft.com/office/powerpoint/2010/main" val="346710813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7206EEA8-D980-4919-9370-5DAAD047995E}"/>
              </a:ext>
            </a:extLst>
          </p:cNvPr>
          <p:cNvSpPr>
            <a:spLocks noGrp="1" noChangeArrowheads="1"/>
          </p:cNvSpPr>
          <p:nvPr>
            <p:ph type="title"/>
          </p:nvPr>
        </p:nvSpPr>
        <p:spPr/>
        <p:txBody>
          <a:bodyPr/>
          <a:lstStyle/>
          <a:p>
            <a:pPr eaLnBrk="1" hangingPunct="1">
              <a:defRPr/>
            </a:pPr>
            <a:r>
              <a:rPr lang="en-US"/>
              <a:t>Operant Conditioning</a:t>
            </a:r>
          </a:p>
        </p:txBody>
      </p:sp>
      <p:sp>
        <p:nvSpPr>
          <p:cNvPr id="5123" name="Rectangle 3">
            <a:extLst>
              <a:ext uri="{FF2B5EF4-FFF2-40B4-BE49-F238E27FC236}">
                <a16:creationId xmlns:a16="http://schemas.microsoft.com/office/drawing/2014/main" id="{7B9D5CB3-4546-47BF-AB32-972DC84AC629}"/>
              </a:ext>
            </a:extLst>
          </p:cNvPr>
          <p:cNvSpPr>
            <a:spLocks noGrp="1" noChangeArrowheads="1"/>
          </p:cNvSpPr>
          <p:nvPr>
            <p:ph type="body" idx="1"/>
          </p:nvPr>
        </p:nvSpPr>
        <p:spPr/>
        <p:txBody>
          <a:bodyPr/>
          <a:lstStyle/>
          <a:p>
            <a:pPr eaLnBrk="1" hangingPunct="1">
              <a:defRPr/>
            </a:pPr>
            <a:endParaRPr lang="en-US"/>
          </a:p>
        </p:txBody>
      </p:sp>
      <p:pic>
        <p:nvPicPr>
          <p:cNvPr id="7172" name="Picture 4" descr="OpCond">
            <a:extLst>
              <a:ext uri="{FF2B5EF4-FFF2-40B4-BE49-F238E27FC236}">
                <a16:creationId xmlns:a16="http://schemas.microsoft.com/office/drawing/2014/main" id="{45A9BA7B-7241-45C0-BD7F-5D935F349712}"/>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85800" y="2057400"/>
            <a:ext cx="7696200" cy="30781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nodePh="1">
                                  <p:stCondLst>
                                    <p:cond delay="0"/>
                                  </p:stCondLst>
                                  <p:endCondLst>
                                    <p:cond evt="begin" delay="0">
                                      <p:tn val="5"/>
                                    </p:cond>
                                  </p:endCondLst>
                                  <p:childTnLst>
                                    <p:set>
                                      <p:cBhvr>
                                        <p:cTn id="6" dur="1" fill="hold">
                                          <p:stCondLst>
                                            <p:cond delay="499"/>
                                          </p:stCondLst>
                                        </p:cTn>
                                        <p:tgtEl>
                                          <p:spTgt spid="512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autoUpdateAnimBg="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B74FF363-6ADF-427C-A634-6B20637D857D}"/>
              </a:ext>
            </a:extLst>
          </p:cNvPr>
          <p:cNvSpPr>
            <a:spLocks noGrp="1" noChangeArrowheads="1"/>
          </p:cNvSpPr>
          <p:nvPr>
            <p:ph type="title"/>
          </p:nvPr>
        </p:nvSpPr>
        <p:spPr/>
        <p:txBody>
          <a:bodyPr/>
          <a:lstStyle/>
          <a:p>
            <a:pPr eaLnBrk="1" hangingPunct="1">
              <a:defRPr/>
            </a:pPr>
            <a:r>
              <a:rPr lang="en-US" sz="4000"/>
              <a:t>Operant or Instrumental Learning</a:t>
            </a:r>
          </a:p>
        </p:txBody>
      </p:sp>
      <p:sp>
        <p:nvSpPr>
          <p:cNvPr id="22531" name="Rectangle 3">
            <a:extLst>
              <a:ext uri="{FF2B5EF4-FFF2-40B4-BE49-F238E27FC236}">
                <a16:creationId xmlns:a16="http://schemas.microsoft.com/office/drawing/2014/main" id="{DA44001F-D063-4636-891A-A3ABBEE151D9}"/>
              </a:ext>
            </a:extLst>
          </p:cNvPr>
          <p:cNvSpPr>
            <a:spLocks noGrp="1" noChangeArrowheads="1"/>
          </p:cNvSpPr>
          <p:nvPr>
            <p:ph type="body" idx="1"/>
          </p:nvPr>
        </p:nvSpPr>
        <p:spPr/>
        <p:txBody>
          <a:bodyPr/>
          <a:lstStyle/>
          <a:p>
            <a:pPr eaLnBrk="1" hangingPunct="1">
              <a:lnSpc>
                <a:spcPct val="90000"/>
              </a:lnSpc>
              <a:defRPr/>
            </a:pPr>
            <a:r>
              <a:rPr lang="en-US"/>
              <a:t>Behavior operates on the environment =&gt; operant learning or operant conditioning</a:t>
            </a:r>
          </a:p>
          <a:p>
            <a:pPr eaLnBrk="1" hangingPunct="1">
              <a:lnSpc>
                <a:spcPct val="90000"/>
              </a:lnSpc>
              <a:defRPr/>
            </a:pPr>
            <a:r>
              <a:rPr lang="en-US"/>
              <a:t>Bx is instrumental in producing consequences =&gt; instrumental lrng or cond.</a:t>
            </a:r>
          </a:p>
          <a:p>
            <a:pPr eaLnBrk="1" hangingPunct="1">
              <a:lnSpc>
                <a:spcPct val="90000"/>
              </a:lnSpc>
              <a:defRPr/>
            </a:pPr>
            <a:r>
              <a:rPr lang="en-US"/>
              <a:t>The organism acts on the environment and changes it =&gt; strengthens or weakens bx</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2531">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2531">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2531">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531" grpId="0" build="p" bldLvl="3"/>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a:extLst>
              <a:ext uri="{FF2B5EF4-FFF2-40B4-BE49-F238E27FC236}">
                <a16:creationId xmlns:a16="http://schemas.microsoft.com/office/drawing/2014/main" id="{6D70FA57-DD74-47A3-AFDD-7723B4D5AC9E}"/>
              </a:ext>
            </a:extLst>
          </p:cNvPr>
          <p:cNvSpPr>
            <a:spLocks noGrp="1" noChangeArrowheads="1"/>
          </p:cNvSpPr>
          <p:nvPr>
            <p:ph type="title"/>
          </p:nvPr>
        </p:nvSpPr>
        <p:spPr/>
        <p:txBody>
          <a:bodyPr/>
          <a:lstStyle/>
          <a:p>
            <a:pPr eaLnBrk="1" hangingPunct="1">
              <a:defRPr/>
            </a:pPr>
            <a:r>
              <a:rPr lang="en-US" sz="4000" dirty="0"/>
              <a:t>Procedures </a:t>
            </a:r>
            <a:r>
              <a:rPr lang="en-US" sz="4000"/>
              <a:t>that Strengthen </a:t>
            </a:r>
            <a:r>
              <a:rPr lang="en-US" sz="4000" dirty="0"/>
              <a:t>Behavior: Reinforcement</a:t>
            </a:r>
          </a:p>
        </p:txBody>
      </p:sp>
      <p:sp>
        <p:nvSpPr>
          <p:cNvPr id="23555" name="Rectangle 3">
            <a:extLst>
              <a:ext uri="{FF2B5EF4-FFF2-40B4-BE49-F238E27FC236}">
                <a16:creationId xmlns:a16="http://schemas.microsoft.com/office/drawing/2014/main" id="{4F554323-627C-4546-9976-AE777CAEA745}"/>
              </a:ext>
            </a:extLst>
          </p:cNvPr>
          <p:cNvSpPr>
            <a:spLocks noGrp="1" noChangeArrowheads="1"/>
          </p:cNvSpPr>
          <p:nvPr>
            <p:ph type="body" idx="1"/>
          </p:nvPr>
        </p:nvSpPr>
        <p:spPr/>
        <p:txBody>
          <a:bodyPr/>
          <a:lstStyle/>
          <a:p>
            <a:pPr eaLnBrk="1" hangingPunct="1">
              <a:defRPr/>
            </a:pPr>
            <a:r>
              <a:rPr lang="en-US"/>
              <a:t>Consequence that increases response rate.</a:t>
            </a:r>
          </a:p>
          <a:p>
            <a:pPr eaLnBrk="1" hangingPunct="1">
              <a:defRPr/>
            </a:pPr>
            <a:r>
              <a:rPr lang="en-US"/>
              <a:t>Consequence that increases likelihood response will occur.</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3555">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3555">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3555" grpId="0" build="p" bldLvl="3"/>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Behavior is Strengthened When:</a:t>
            </a:r>
          </a:p>
        </p:txBody>
      </p:sp>
      <p:sp>
        <p:nvSpPr>
          <p:cNvPr id="3" name="Content Placeholder 2"/>
          <p:cNvSpPr>
            <a:spLocks noGrp="1"/>
          </p:cNvSpPr>
          <p:nvPr>
            <p:ph idx="1"/>
          </p:nvPr>
        </p:nvSpPr>
        <p:spPr>
          <a:xfrm>
            <a:off x="609600" y="1600200"/>
            <a:ext cx="8229600" cy="4114800"/>
          </a:xfrm>
        </p:spPr>
        <p:txBody>
          <a:bodyPr/>
          <a:lstStyle/>
          <a:p>
            <a:r>
              <a:rPr lang="en-US" dirty="0"/>
              <a:t>There is an increase in its </a:t>
            </a:r>
          </a:p>
          <a:p>
            <a:pPr lvl="1"/>
            <a:r>
              <a:rPr lang="en-US" dirty="0"/>
              <a:t>frequency</a:t>
            </a:r>
          </a:p>
          <a:p>
            <a:pPr lvl="1"/>
            <a:r>
              <a:rPr lang="en-US" dirty="0"/>
              <a:t>Intensity</a:t>
            </a:r>
          </a:p>
          <a:p>
            <a:pPr lvl="1"/>
            <a:r>
              <a:rPr lang="en-US" dirty="0"/>
              <a:t>Duration</a:t>
            </a:r>
          </a:p>
          <a:p>
            <a:pPr lvl="1"/>
            <a:r>
              <a:rPr lang="en-US" dirty="0"/>
              <a:t>Speed</a:t>
            </a:r>
          </a:p>
          <a:p>
            <a:pPr lvl="1"/>
            <a:endParaRPr lang="en-US" dirty="0"/>
          </a:p>
          <a:p>
            <a:endParaRPr lang="en-US" sz="2400" dirty="0"/>
          </a:p>
        </p:txBody>
      </p:sp>
    </p:spTree>
    <p:extLst>
      <p:ext uri="{BB962C8B-B14F-4D97-AF65-F5344CB8AC3E}">
        <p14:creationId xmlns:p14="http://schemas.microsoft.com/office/powerpoint/2010/main" val="554070987"/>
      </p:ext>
    </p:extLst>
  </p:cSld>
  <p:clrMapOvr>
    <a:masterClrMapping/>
  </p:clrMapOvr>
</p:sld>
</file>

<file path=ppt/theme/theme1.xml><?xml version="1.0" encoding="utf-8"?>
<a:theme xmlns:a="http://schemas.openxmlformats.org/drawingml/2006/main" name="Textured">
  <a:themeElements>
    <a:clrScheme name="Textured 4">
      <a:dk1>
        <a:srgbClr val="004E4C"/>
      </a:dk1>
      <a:lt1>
        <a:srgbClr val="FFFFFF"/>
      </a:lt1>
      <a:dk2>
        <a:srgbClr val="006666"/>
      </a:dk2>
      <a:lt2>
        <a:srgbClr val="FFFFCC"/>
      </a:lt2>
      <a:accent1>
        <a:srgbClr val="FFCC00"/>
      </a:accent1>
      <a:accent2>
        <a:srgbClr val="00B0AC"/>
      </a:accent2>
      <a:accent3>
        <a:srgbClr val="AAB8B8"/>
      </a:accent3>
      <a:accent4>
        <a:srgbClr val="DADADA"/>
      </a:accent4>
      <a:accent5>
        <a:srgbClr val="FFE2AA"/>
      </a:accent5>
      <a:accent6>
        <a:srgbClr val="009F9B"/>
      </a:accent6>
      <a:hlink>
        <a:srgbClr val="BA7C3E"/>
      </a:hlink>
      <a:folHlink>
        <a:srgbClr val="724C00"/>
      </a:folHlink>
    </a:clrScheme>
    <a:fontScheme name="Textured">
      <a:majorFont>
        <a:latin typeface="Tahoma"/>
        <a:ea typeface=""/>
        <a:cs typeface=""/>
      </a:majorFont>
      <a:minorFont>
        <a:latin typeface="Tahom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ahoma"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ahoma" pitchFamily="34" charset="0"/>
          </a:defRPr>
        </a:defPPr>
      </a:lstStyle>
    </a:lnDef>
  </a:objectDefaults>
  <a:extraClrSchemeLst>
    <a:extraClrScheme>
      <a:clrScheme name="Textured 1">
        <a:dk1>
          <a:srgbClr val="660000"/>
        </a:dk1>
        <a:lt1>
          <a:srgbClr val="FFFFFF"/>
        </a:lt1>
        <a:dk2>
          <a:srgbClr val="800000"/>
        </a:dk2>
        <a:lt2>
          <a:srgbClr val="FFFFCC"/>
        </a:lt2>
        <a:accent1>
          <a:srgbClr val="BE7960"/>
        </a:accent1>
        <a:accent2>
          <a:srgbClr val="CC6600"/>
        </a:accent2>
        <a:accent3>
          <a:srgbClr val="C0AAAA"/>
        </a:accent3>
        <a:accent4>
          <a:srgbClr val="DADADA"/>
        </a:accent4>
        <a:accent5>
          <a:srgbClr val="DBBEB6"/>
        </a:accent5>
        <a:accent6>
          <a:srgbClr val="B95C00"/>
        </a:accent6>
        <a:hlink>
          <a:srgbClr val="FFCC66"/>
        </a:hlink>
        <a:folHlink>
          <a:srgbClr val="CC3300"/>
        </a:folHlink>
      </a:clrScheme>
      <a:clrMap bg1="dk2" tx1="lt1" bg2="dk1" tx2="lt2" accent1="accent1" accent2="accent2" accent3="accent3" accent4="accent4" accent5="accent5" accent6="accent6" hlink="hlink" folHlink="folHlink"/>
    </a:extraClrScheme>
    <a:extraClrScheme>
      <a:clrScheme name="Textured 2">
        <a:dk1>
          <a:srgbClr val="003300"/>
        </a:dk1>
        <a:lt1>
          <a:srgbClr val="FFFFFF"/>
        </a:lt1>
        <a:dk2>
          <a:srgbClr val="4D6A2A"/>
        </a:dk2>
        <a:lt2>
          <a:srgbClr val="CCFF99"/>
        </a:lt2>
        <a:accent1>
          <a:srgbClr val="33CC33"/>
        </a:accent1>
        <a:accent2>
          <a:srgbClr val="46562A"/>
        </a:accent2>
        <a:accent3>
          <a:srgbClr val="B2B9AC"/>
        </a:accent3>
        <a:accent4>
          <a:srgbClr val="DADADA"/>
        </a:accent4>
        <a:accent5>
          <a:srgbClr val="ADE2AD"/>
        </a:accent5>
        <a:accent6>
          <a:srgbClr val="3F4D25"/>
        </a:accent6>
        <a:hlink>
          <a:srgbClr val="009999"/>
        </a:hlink>
        <a:folHlink>
          <a:srgbClr val="CCCC00"/>
        </a:folHlink>
      </a:clrScheme>
      <a:clrMap bg1="dk2" tx1="lt1" bg2="dk1" tx2="lt2" accent1="accent1" accent2="accent2" accent3="accent3" accent4="accent4" accent5="accent5" accent6="accent6" hlink="hlink" folHlink="folHlink"/>
    </a:extraClrScheme>
    <a:extraClrScheme>
      <a:clrScheme name="Textured 3">
        <a:dk1>
          <a:srgbClr val="4E4E74"/>
        </a:dk1>
        <a:lt1>
          <a:srgbClr val="FFFFFF"/>
        </a:lt1>
        <a:dk2>
          <a:srgbClr val="666699"/>
        </a:dk2>
        <a:lt2>
          <a:srgbClr val="FFFFCC"/>
        </a:lt2>
        <a:accent1>
          <a:srgbClr val="5E5884"/>
        </a:accent1>
        <a:accent2>
          <a:srgbClr val="8AB29D"/>
        </a:accent2>
        <a:accent3>
          <a:srgbClr val="B8B8CA"/>
        </a:accent3>
        <a:accent4>
          <a:srgbClr val="DADADA"/>
        </a:accent4>
        <a:accent5>
          <a:srgbClr val="B6B4C2"/>
        </a:accent5>
        <a:accent6>
          <a:srgbClr val="7DA18E"/>
        </a:accent6>
        <a:hlink>
          <a:srgbClr val="FFFF99"/>
        </a:hlink>
        <a:folHlink>
          <a:srgbClr val="FFCC00"/>
        </a:folHlink>
      </a:clrScheme>
      <a:clrMap bg1="dk2" tx1="lt1" bg2="dk1" tx2="lt2" accent1="accent1" accent2="accent2" accent3="accent3" accent4="accent4" accent5="accent5" accent6="accent6" hlink="hlink" folHlink="folHlink"/>
    </a:extraClrScheme>
    <a:extraClrScheme>
      <a:clrScheme name="Textured 4">
        <a:dk1>
          <a:srgbClr val="004E4C"/>
        </a:dk1>
        <a:lt1>
          <a:srgbClr val="FFFFFF"/>
        </a:lt1>
        <a:dk2>
          <a:srgbClr val="006666"/>
        </a:dk2>
        <a:lt2>
          <a:srgbClr val="FFFFCC"/>
        </a:lt2>
        <a:accent1>
          <a:srgbClr val="FFCC00"/>
        </a:accent1>
        <a:accent2>
          <a:srgbClr val="00B0AC"/>
        </a:accent2>
        <a:accent3>
          <a:srgbClr val="AAB8B8"/>
        </a:accent3>
        <a:accent4>
          <a:srgbClr val="DADADA"/>
        </a:accent4>
        <a:accent5>
          <a:srgbClr val="FFE2AA"/>
        </a:accent5>
        <a:accent6>
          <a:srgbClr val="009F9B"/>
        </a:accent6>
        <a:hlink>
          <a:srgbClr val="BA7C3E"/>
        </a:hlink>
        <a:folHlink>
          <a:srgbClr val="724C00"/>
        </a:folHlink>
      </a:clrScheme>
      <a:clrMap bg1="dk2" tx1="lt1" bg2="dk1" tx2="lt2" accent1="accent1" accent2="accent2" accent3="accent3" accent4="accent4" accent5="accent5" accent6="accent6" hlink="hlink" folHlink="folHlink"/>
    </a:extraClrScheme>
    <a:extraClrScheme>
      <a:clrScheme name="Textured 5">
        <a:dk1>
          <a:srgbClr val="003366"/>
        </a:dk1>
        <a:lt1>
          <a:srgbClr val="FFFFFF"/>
        </a:lt1>
        <a:dk2>
          <a:srgbClr val="2B5481"/>
        </a:dk2>
        <a:lt2>
          <a:srgbClr val="E5FFFF"/>
        </a:lt2>
        <a:accent1>
          <a:srgbClr val="009999"/>
        </a:accent1>
        <a:accent2>
          <a:srgbClr val="336699"/>
        </a:accent2>
        <a:accent3>
          <a:srgbClr val="ACB3C1"/>
        </a:accent3>
        <a:accent4>
          <a:srgbClr val="DADADA"/>
        </a:accent4>
        <a:accent5>
          <a:srgbClr val="AACACA"/>
        </a:accent5>
        <a:accent6>
          <a:srgbClr val="2D5C8A"/>
        </a:accent6>
        <a:hlink>
          <a:srgbClr val="00CCFF"/>
        </a:hlink>
        <a:folHlink>
          <a:srgbClr val="FFCC00"/>
        </a:folHlink>
      </a:clrScheme>
      <a:clrMap bg1="dk2" tx1="lt1" bg2="dk1" tx2="lt2" accent1="accent1" accent2="accent2" accent3="accent3" accent4="accent4" accent5="accent5" accent6="accent6" hlink="hlink" folHlink="folHlink"/>
    </a:extraClrScheme>
    <a:extraClrScheme>
      <a:clrScheme name="Textured 6">
        <a:dk1>
          <a:srgbClr val="080808"/>
        </a:dk1>
        <a:lt1>
          <a:srgbClr val="FFFFFF"/>
        </a:lt1>
        <a:dk2>
          <a:srgbClr val="4D4D4D"/>
        </a:dk2>
        <a:lt2>
          <a:srgbClr val="FFFFFF"/>
        </a:lt2>
        <a:accent1>
          <a:srgbClr val="666699"/>
        </a:accent1>
        <a:accent2>
          <a:srgbClr val="3366CC"/>
        </a:accent2>
        <a:accent3>
          <a:srgbClr val="B2B2B2"/>
        </a:accent3>
        <a:accent4>
          <a:srgbClr val="DADADA"/>
        </a:accent4>
        <a:accent5>
          <a:srgbClr val="B8B8CA"/>
        </a:accent5>
        <a:accent6>
          <a:srgbClr val="2D5CB9"/>
        </a:accent6>
        <a:hlink>
          <a:srgbClr val="00CCFF"/>
        </a:hlink>
        <a:folHlink>
          <a:srgbClr val="CCCCFF"/>
        </a:folHlink>
      </a:clrScheme>
      <a:clrMap bg1="dk2" tx1="lt1" bg2="dk1" tx2="lt2" accent1="accent1" accent2="accent2" accent3="accent3" accent4="accent4" accent5="accent5" accent6="accent6" hlink="hlink" folHlink="folHlink"/>
    </a:extraClrScheme>
    <a:extraClrScheme>
      <a:clrScheme name="Textured 7">
        <a:dk1>
          <a:srgbClr val="000000"/>
        </a:dk1>
        <a:lt1>
          <a:srgbClr val="DBDAC2"/>
        </a:lt1>
        <a:dk2>
          <a:srgbClr val="827F4C"/>
        </a:dk2>
        <a:lt2>
          <a:srgbClr val="C0BC94"/>
        </a:lt2>
        <a:accent1>
          <a:srgbClr val="AAA578"/>
        </a:accent1>
        <a:accent2>
          <a:srgbClr val="A2A4AC"/>
        </a:accent2>
        <a:accent3>
          <a:srgbClr val="EAEADD"/>
        </a:accent3>
        <a:accent4>
          <a:srgbClr val="000000"/>
        </a:accent4>
        <a:accent5>
          <a:srgbClr val="D2CFBE"/>
        </a:accent5>
        <a:accent6>
          <a:srgbClr val="92949B"/>
        </a:accent6>
        <a:hlink>
          <a:srgbClr val="5B8800"/>
        </a:hlink>
        <a:folHlink>
          <a:srgbClr val="686532"/>
        </a:folHlink>
      </a:clrScheme>
      <a:clrMap bg1="lt1" tx1="dk1" bg2="lt2" tx2="dk2" accent1="accent1" accent2="accent2" accent3="accent3" accent4="accent4" accent5="accent5" accent6="accent6" hlink="hlink" folHlink="folHlink"/>
    </a:extraClrScheme>
    <a:extraClrScheme>
      <a:clrScheme name="Textured 8">
        <a:dk1>
          <a:srgbClr val="000000"/>
        </a:dk1>
        <a:lt1>
          <a:srgbClr val="DCE8F4"/>
        </a:lt1>
        <a:dk2>
          <a:srgbClr val="7B9CB5"/>
        </a:dk2>
        <a:lt2>
          <a:srgbClr val="969696"/>
        </a:lt2>
        <a:accent1>
          <a:srgbClr val="FFFFFF"/>
        </a:accent1>
        <a:accent2>
          <a:srgbClr val="00BAB6"/>
        </a:accent2>
        <a:accent3>
          <a:srgbClr val="EBF2F8"/>
        </a:accent3>
        <a:accent4>
          <a:srgbClr val="000000"/>
        </a:accent4>
        <a:accent5>
          <a:srgbClr val="FFFFFF"/>
        </a:accent5>
        <a:accent6>
          <a:srgbClr val="00A8A5"/>
        </a:accent6>
        <a:hlink>
          <a:srgbClr val="8A8AD8"/>
        </a:hlink>
        <a:folHlink>
          <a:srgbClr val="24249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Textured</Template>
  <TotalTime>7165</TotalTime>
  <Words>1746</Words>
  <Application>Microsoft Office PowerPoint</Application>
  <PresentationFormat>On-screen Show (4:3)</PresentationFormat>
  <Paragraphs>165</Paragraphs>
  <Slides>33</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33</vt:i4>
      </vt:variant>
    </vt:vector>
  </HeadingPairs>
  <TitlesOfParts>
    <vt:vector size="37" baseType="lpstr">
      <vt:lpstr>Arial</vt:lpstr>
      <vt:lpstr>Tahoma</vt:lpstr>
      <vt:lpstr>Wingdings</vt:lpstr>
      <vt:lpstr>Textured</vt:lpstr>
      <vt:lpstr>Reinforcement</vt:lpstr>
      <vt:lpstr>Get in Groups</vt:lpstr>
      <vt:lpstr>Thorndike</vt:lpstr>
      <vt:lpstr>B.F. Skinner</vt:lpstr>
      <vt:lpstr>Reinforcement defined</vt:lpstr>
      <vt:lpstr>Operant Conditioning</vt:lpstr>
      <vt:lpstr>Operant or Instrumental Learning</vt:lpstr>
      <vt:lpstr>Procedures that Strengthen Behavior: Reinforcement</vt:lpstr>
      <vt:lpstr>Behavior is Strengthened When:</vt:lpstr>
      <vt:lpstr>Positive Reinforcement</vt:lpstr>
      <vt:lpstr>Negative Reinforcement</vt:lpstr>
      <vt:lpstr>Negative Reinforcement is NOT Punishment</vt:lpstr>
      <vt:lpstr>Quiz yourself with examples in Table 4-1, p. 68</vt:lpstr>
      <vt:lpstr>Escape vs. Avoidance in Negative Reinforcement</vt:lpstr>
      <vt:lpstr>Unconditioned and Conditioned Reinforcers</vt:lpstr>
      <vt:lpstr>What influences how reinforcing a stimulus is?</vt:lpstr>
      <vt:lpstr>Schedules of Reinforcement</vt:lpstr>
      <vt:lpstr>Schedules of Reinforcement – Ratio Schedules</vt:lpstr>
      <vt:lpstr>Schedules of Reinforcement – Interval Schedules</vt:lpstr>
      <vt:lpstr>Schedules of Reinforcement – Interval Schedules</vt:lpstr>
      <vt:lpstr>Can you come up with human  examples?</vt:lpstr>
      <vt:lpstr>Concurrent Schedules of Reinforcement</vt:lpstr>
      <vt:lpstr>Thought Exercise</vt:lpstr>
      <vt:lpstr>Chapter 6 - Punishment</vt:lpstr>
      <vt:lpstr>Positive Punishment</vt:lpstr>
      <vt:lpstr>Negative Punishment</vt:lpstr>
      <vt:lpstr>Unconditioned and Conditioned Punishers</vt:lpstr>
      <vt:lpstr>Contrasting Reinforcement and Punishment</vt:lpstr>
      <vt:lpstr>How can the same stimulus be involved in reinforcing and punishing bx at the same time?</vt:lpstr>
      <vt:lpstr>Factors that Influence the Effectiveness of Punishment</vt:lpstr>
      <vt:lpstr>Problems with Punishment</vt:lpstr>
      <vt:lpstr>Which works better, in general, positive reinforcement or positive punishment?</vt:lpstr>
      <vt:lpstr>What should you do for tomorrow?</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Positive Reinforcement</dc:title>
  <dc:creator>06DX022</dc:creator>
  <cp:lastModifiedBy>Trench, Lynne S.</cp:lastModifiedBy>
  <cp:revision>267</cp:revision>
  <dcterms:created xsi:type="dcterms:W3CDTF">2006-09-12T04:45:00Z</dcterms:created>
  <dcterms:modified xsi:type="dcterms:W3CDTF">2023-01-03T18:13:30Z</dcterms:modified>
</cp:coreProperties>
</file>

<file path=docProps/thumbnail.jpeg>
</file>