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1" r:id="rId2"/>
    <p:sldId id="269" r:id="rId3"/>
    <p:sldId id="270" r:id="rId4"/>
    <p:sldId id="272" r:id="rId5"/>
    <p:sldId id="281" r:id="rId6"/>
    <p:sldId id="283" r:id="rId7"/>
    <p:sldId id="280" r:id="rId8"/>
    <p:sldId id="285" r:id="rId9"/>
    <p:sldId id="296" r:id="rId10"/>
    <p:sldId id="264" r:id="rId11"/>
    <p:sldId id="265" r:id="rId12"/>
    <p:sldId id="266" r:id="rId13"/>
    <p:sldId id="286" r:id="rId14"/>
    <p:sldId id="268" r:id="rId15"/>
    <p:sldId id="287" r:id="rId16"/>
    <p:sldId id="288" r:id="rId17"/>
    <p:sldId id="289" r:id="rId18"/>
    <p:sldId id="290" r:id="rId19"/>
    <p:sldId id="291" r:id="rId20"/>
    <p:sldId id="295" r:id="rId21"/>
    <p:sldId id="292" r:id="rId22"/>
    <p:sldId id="293" r:id="rId23"/>
    <p:sldId id="294" r:id="rId24"/>
    <p:sldId id="257" r:id="rId25"/>
    <p:sldId id="297" r:id="rId26"/>
    <p:sldId id="267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54"/>
  </p:normalViewPr>
  <p:slideViewPr>
    <p:cSldViewPr>
      <p:cViewPr varScale="1">
        <p:scale>
          <a:sx n="108" d="100"/>
          <a:sy n="108" d="100"/>
        </p:scale>
        <p:origin x="1760" y="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702DFD-EDB8-4EB4-9D73-294EA5ECF800}" type="datetimeFigureOut">
              <a:rPr lang="en-US" smtClean="0"/>
              <a:pPr/>
              <a:t>3/29/20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DD1BA7-A9F7-43C6-BF09-D29BD1B3FC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094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DD1BA7-A9F7-43C6-BF09-D29BD1B3FCA2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583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8FF6DE-4878-401A-BA13-70A234F27B9F}" type="slidenum">
              <a:rPr lang="en-US"/>
              <a:pPr/>
              <a:t>14</a:t>
            </a:fld>
            <a:endParaRPr lang="en-US"/>
          </a:p>
        </p:txBody>
      </p:sp>
      <p:sp>
        <p:nvSpPr>
          <p:cNvPr id="10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Mondrian,</a:t>
            </a:r>
            <a:r>
              <a:rPr lang="en-US" baseline="0" dirty="0" smtClean="0"/>
              <a:t> </a:t>
            </a:r>
            <a:r>
              <a:rPr lang="en-US" dirty="0" smtClean="0"/>
              <a:t>Comp</a:t>
            </a:r>
            <a:r>
              <a:rPr lang="en-US" dirty="0"/>
              <a:t>. no. 8, 1939-40.</a:t>
            </a:r>
          </a:p>
        </p:txBody>
      </p:sp>
    </p:spTree>
    <p:extLst>
      <p:ext uri="{BB962C8B-B14F-4D97-AF65-F5344CB8AC3E}">
        <p14:creationId xmlns:p14="http://schemas.microsoft.com/office/powerpoint/2010/main" val="3738269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28A9DA-635E-4773-88D8-19288B0C422D}" type="slidenum">
              <a:rPr lang="en-US"/>
              <a:pPr/>
              <a:t>26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Mondrian, Comp. with Red, Black, Yellow, Gray, 1921 (</a:t>
            </a:r>
            <a:r>
              <a:rPr lang="en-US" dirty="0" err="1"/>
              <a:t>MoMA</a:t>
            </a:r>
            <a:r>
              <a:rPr lang="en-US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961531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B7A83-A547-FB4C-B897-5536544D7C99}" type="datetime1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18EAC-0064-B745-9896-CB4E37AD7F34}" type="datetime1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EB616-1607-244E-BED0-4C5159E79B50}" type="datetime1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74C73-8A52-AF49-A359-B1BE822765E1}" type="datetime1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4BD53-8911-0D46-B30A-2F65B1B83157}" type="datetime1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6BBE0-1AB1-264D-839B-EB1910EED128}" type="datetime1">
              <a:rPr lang="en-US" smtClean="0"/>
              <a:t>3/29/20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0E607-6441-F149-9BD9-28FFC542D7D4}" type="datetime1">
              <a:rPr lang="en-US" smtClean="0"/>
              <a:t>3/29/20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5AB53-C876-E34A-BCB4-D9E7F6F07912}" type="datetime1">
              <a:rPr lang="en-US" smtClean="0"/>
              <a:t>3/29/20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7C49E-A671-814D-A8B1-452A547C98D4}" type="datetime1">
              <a:rPr lang="en-US" smtClean="0"/>
              <a:t>3/29/20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9AA02-66A1-9043-87C5-A24B566E7373}" type="datetime1">
              <a:rPr lang="en-US" smtClean="0"/>
              <a:t>3/29/20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5CAEA-691F-DE43-8BA3-CB49FB94C97B}" type="datetime1">
              <a:rPr lang="en-US" smtClean="0"/>
              <a:t>3/29/20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1A485-D15C-9F46-BAB4-9B2E7F0D0196}" type="datetime1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7D9C73-98E0-4128-B0EB-8F957460BA1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3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785813" y="59451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1273175" y="5827713"/>
            <a:ext cx="184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1200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1652588" y="58388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1439863" y="6018213"/>
            <a:ext cx="184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1200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3276600" y="6019800"/>
            <a:ext cx="254428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dirty="0" smtClean="0"/>
              <a:t>11.1 </a:t>
            </a:r>
            <a:r>
              <a:rPr lang="en-US" sz="1200" dirty="0" err="1"/>
              <a:t>Amedeo</a:t>
            </a:r>
            <a:r>
              <a:rPr lang="en-US" sz="1200" dirty="0"/>
              <a:t> </a:t>
            </a:r>
            <a:r>
              <a:rPr lang="en-US" sz="1200" dirty="0" err="1"/>
              <a:t>Modligliani</a:t>
            </a:r>
            <a:r>
              <a:rPr lang="en-US" sz="1200" dirty="0"/>
              <a:t>, </a:t>
            </a:r>
            <a:r>
              <a:rPr lang="en-US" sz="1200" i="1" dirty="0"/>
              <a:t>Nude</a:t>
            </a:r>
            <a:r>
              <a:rPr lang="en-US" sz="1200" dirty="0"/>
              <a:t>, 1917</a:t>
            </a:r>
          </a:p>
        </p:txBody>
      </p:sp>
      <p:pic>
        <p:nvPicPr>
          <p:cNvPr id="35847" name="Picture 7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295400"/>
            <a:ext cx="6477000" cy="405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3733800" y="381000"/>
            <a:ext cx="14037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u="sng" dirty="0"/>
              <a:t>School of Paris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228600" y="6172200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2743200" y="6096000"/>
            <a:ext cx="385641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dirty="0" smtClean="0"/>
              <a:t>12.1  Piet </a:t>
            </a:r>
            <a:r>
              <a:rPr lang="en-US" sz="1200" dirty="0"/>
              <a:t>Mondrian, </a:t>
            </a:r>
            <a:r>
              <a:rPr lang="en-US" sz="1200" i="1" dirty="0"/>
              <a:t>Apple Tree (Pointillist Version), </a:t>
            </a:r>
            <a:r>
              <a:rPr lang="en-US" sz="1200" dirty="0"/>
              <a:t>c.1908</a:t>
            </a:r>
          </a:p>
        </p:txBody>
      </p:sp>
      <p:pic>
        <p:nvPicPr>
          <p:cNvPr id="77828" name="Picture 4" descr="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762000"/>
            <a:ext cx="6451600" cy="49339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038600" y="228600"/>
            <a:ext cx="7641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 smtClean="0"/>
              <a:t>De </a:t>
            </a:r>
            <a:r>
              <a:rPr lang="en-US" sz="1600" u="sng" dirty="0" err="1" smtClean="0"/>
              <a:t>Stijl</a:t>
            </a:r>
            <a:endParaRPr lang="en-US" sz="1600" u="sng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228600" y="6172200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84995" name="Rectangle 3"/>
          <p:cNvSpPr>
            <a:spLocks noChangeArrowheads="1"/>
          </p:cNvSpPr>
          <p:nvPr/>
        </p:nvSpPr>
        <p:spPr bwMode="auto">
          <a:xfrm>
            <a:off x="3124200" y="6172200"/>
            <a:ext cx="301313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dirty="0" smtClean="0"/>
              <a:t> </a:t>
            </a:r>
            <a:r>
              <a:rPr lang="en-US" sz="1200" dirty="0"/>
              <a:t>Piet Mondrian, </a:t>
            </a:r>
            <a:r>
              <a:rPr lang="en-US" sz="1200" i="1" dirty="0"/>
              <a:t>Color Planes in Oval</a:t>
            </a:r>
            <a:r>
              <a:rPr lang="en-US" sz="1200" dirty="0"/>
              <a:t>, 1913-14</a:t>
            </a:r>
          </a:p>
        </p:txBody>
      </p:sp>
      <p:pic>
        <p:nvPicPr>
          <p:cNvPr id="84996" name="Picture 4" descr="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533400"/>
            <a:ext cx="3919538" cy="5411788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228600" y="6172200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78851" name="Rectangle 3"/>
          <p:cNvSpPr>
            <a:spLocks noChangeArrowheads="1"/>
          </p:cNvSpPr>
          <p:nvPr/>
        </p:nvSpPr>
        <p:spPr bwMode="auto">
          <a:xfrm>
            <a:off x="2667000" y="6096000"/>
            <a:ext cx="325999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dirty="0" smtClean="0"/>
              <a:t>12.2 </a:t>
            </a:r>
            <a:r>
              <a:rPr lang="en-US" sz="1200" dirty="0"/>
              <a:t>Piet Mondrian, </a:t>
            </a:r>
            <a:r>
              <a:rPr lang="en-US" sz="1200" i="1" dirty="0"/>
              <a:t>Composition in Color A</a:t>
            </a:r>
            <a:r>
              <a:rPr lang="en-US" sz="1200" dirty="0"/>
              <a:t>, 1917</a:t>
            </a:r>
          </a:p>
        </p:txBody>
      </p:sp>
      <p:pic>
        <p:nvPicPr>
          <p:cNvPr id="78853" name="Picture 5" descr="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685800"/>
            <a:ext cx="4554538" cy="5221288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474788" y="5875338"/>
            <a:ext cx="184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363379" y="6428601"/>
            <a:ext cx="269684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 smtClean="0"/>
              <a:t>12.3  Piet </a:t>
            </a:r>
            <a:r>
              <a:rPr lang="en-US" sz="1200" dirty="0"/>
              <a:t>Mondrian, </a:t>
            </a:r>
            <a:r>
              <a:rPr lang="en-US" sz="1200" i="1" dirty="0"/>
              <a:t>Tableau II</a:t>
            </a:r>
            <a:r>
              <a:rPr lang="en-US" sz="1200" dirty="0"/>
              <a:t>, 1921-25</a:t>
            </a:r>
          </a:p>
        </p:txBody>
      </p:sp>
      <p:pic>
        <p:nvPicPr>
          <p:cNvPr id="5" name="Picture 4" descr="Steiglitz essay0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45970" y="457200"/>
            <a:ext cx="5052060" cy="583438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1" name="Picture 3" descr="mondrian_composition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0" y="800100"/>
            <a:ext cx="4953000" cy="53721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81400" y="6324600"/>
            <a:ext cx="22204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Mondrian, </a:t>
            </a:r>
            <a:r>
              <a:rPr lang="en-US" sz="1200" i="1" dirty="0" smtClean="0"/>
              <a:t>Comp. no. 8, </a:t>
            </a:r>
            <a:r>
              <a:rPr lang="en-US" sz="1200" dirty="0" smtClean="0"/>
              <a:t>1939-40</a:t>
            </a:r>
            <a:endParaRPr lang="en-US" sz="12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228600"/>
            <a:ext cx="57912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2514600" y="61722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/>
              <a:t>Mondrian, </a:t>
            </a:r>
            <a:r>
              <a:rPr lang="en-US" sz="1200" i="1" dirty="0" smtClean="0"/>
              <a:t>Composition in Red, Blue, and Yellow</a:t>
            </a:r>
            <a:r>
              <a:rPr lang="en-US" sz="1200" dirty="0" smtClean="0"/>
              <a:t>, 1930. Oil on canvas, 2’ 4 5/8” x 1’ 9 1/4”. Private Collection.</a:t>
            </a: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228600" y="6172200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23" name="Rectangle 3"/>
          <p:cNvSpPr>
            <a:spLocks noChangeArrowheads="1"/>
          </p:cNvSpPr>
          <p:nvPr/>
        </p:nvSpPr>
        <p:spPr bwMode="auto">
          <a:xfrm>
            <a:off x="1912937" y="6324600"/>
            <a:ext cx="5249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dirty="0" smtClean="0"/>
              <a:t>12.7  Theo </a:t>
            </a:r>
            <a:r>
              <a:rPr lang="en-US" sz="1200" dirty="0"/>
              <a:t>van </a:t>
            </a:r>
            <a:r>
              <a:rPr lang="en-US" sz="1200" dirty="0" err="1"/>
              <a:t>Doesburg</a:t>
            </a:r>
            <a:r>
              <a:rPr lang="en-US" sz="1200" dirty="0"/>
              <a:t>, </a:t>
            </a:r>
            <a:r>
              <a:rPr lang="en-US" sz="1200" dirty="0" smtClean="0"/>
              <a:t>Sophie </a:t>
            </a:r>
            <a:r>
              <a:rPr lang="en-US" sz="1200" dirty="0" err="1" smtClean="0"/>
              <a:t>Taeuber</a:t>
            </a:r>
            <a:r>
              <a:rPr lang="en-US" sz="1200" dirty="0"/>
              <a:t>, and </a:t>
            </a:r>
            <a:r>
              <a:rPr lang="en-US" sz="1200" dirty="0" smtClean="0"/>
              <a:t>Jean Hans </a:t>
            </a:r>
            <a:r>
              <a:rPr lang="en-US" sz="1200" dirty="0"/>
              <a:t>Arp, Interior, Café </a:t>
            </a:r>
            <a:r>
              <a:rPr lang="en-US" sz="1200" dirty="0" err="1"/>
              <a:t>I’Aubette</a:t>
            </a:r>
            <a:r>
              <a:rPr lang="en-US" sz="1200" dirty="0"/>
              <a:t>, Strasbourg, 1926-28 </a:t>
            </a:r>
          </a:p>
        </p:txBody>
      </p:sp>
      <p:pic>
        <p:nvPicPr>
          <p:cNvPr id="81924" name="Picture 4" descr="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7882" y="506516"/>
            <a:ext cx="6759318" cy="5665684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ChangeArrowheads="1"/>
          </p:cNvSpPr>
          <p:nvPr/>
        </p:nvSpPr>
        <p:spPr bwMode="auto">
          <a:xfrm>
            <a:off x="857250" y="5899150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1200"/>
          </a:p>
        </p:txBody>
      </p:sp>
      <p:sp>
        <p:nvSpPr>
          <p:cNvPr id="74755" name="Rectangle 3"/>
          <p:cNvSpPr>
            <a:spLocks noChangeArrowheads="1"/>
          </p:cNvSpPr>
          <p:nvPr/>
        </p:nvSpPr>
        <p:spPr bwMode="auto">
          <a:xfrm>
            <a:off x="1807076" y="6428601"/>
            <a:ext cx="612033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 smtClean="0"/>
              <a:t>12.12  </a:t>
            </a:r>
            <a:r>
              <a:rPr lang="en-US" sz="1200" dirty="0" err="1" smtClean="0"/>
              <a:t>Gerrit</a:t>
            </a:r>
            <a:r>
              <a:rPr lang="en-US" sz="1200" dirty="0" smtClean="0"/>
              <a:t> </a:t>
            </a:r>
            <a:r>
              <a:rPr lang="en-US" sz="1200" dirty="0" err="1"/>
              <a:t>Rietveld</a:t>
            </a:r>
            <a:r>
              <a:rPr lang="en-US" sz="1200" dirty="0"/>
              <a:t>, Living and dining area, Schroder House, with furniture by </a:t>
            </a:r>
            <a:r>
              <a:rPr lang="en-US" sz="1200" dirty="0" err="1" smtClean="0"/>
              <a:t>Rietveld</a:t>
            </a:r>
            <a:r>
              <a:rPr lang="en-US" sz="1200" dirty="0" smtClean="0"/>
              <a:t>  1924</a:t>
            </a:r>
            <a:endParaRPr lang="en-US" sz="1200" dirty="0"/>
          </a:p>
        </p:txBody>
      </p:sp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1162050" y="6203950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1200"/>
          </a:p>
        </p:txBody>
      </p:sp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1314450" y="6356350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1200"/>
          </a:p>
        </p:txBody>
      </p:sp>
      <p:sp>
        <p:nvSpPr>
          <p:cNvPr id="74758" name="Rectangle 6"/>
          <p:cNvSpPr>
            <a:spLocks noChangeArrowheads="1"/>
          </p:cNvSpPr>
          <p:nvPr/>
        </p:nvSpPr>
        <p:spPr bwMode="auto">
          <a:xfrm>
            <a:off x="1466850" y="6508750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1200"/>
          </a:p>
        </p:txBody>
      </p:sp>
      <p:sp>
        <p:nvSpPr>
          <p:cNvPr id="74759" name="Rectangle 7"/>
          <p:cNvSpPr>
            <a:spLocks noChangeArrowheads="1"/>
          </p:cNvSpPr>
          <p:nvPr/>
        </p:nvSpPr>
        <p:spPr bwMode="auto">
          <a:xfrm>
            <a:off x="1619250" y="6661150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1200"/>
          </a:p>
        </p:txBody>
      </p:sp>
      <p:sp>
        <p:nvSpPr>
          <p:cNvPr id="74760" name="Rectangle 8"/>
          <p:cNvSpPr>
            <a:spLocks noChangeArrowheads="1"/>
          </p:cNvSpPr>
          <p:nvPr/>
        </p:nvSpPr>
        <p:spPr bwMode="auto">
          <a:xfrm>
            <a:off x="512763" y="6029325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1200"/>
          </a:p>
        </p:txBody>
      </p:sp>
      <p:pic>
        <p:nvPicPr>
          <p:cNvPr id="74763" name="Picture 11" descr="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1713" y="252386"/>
            <a:ext cx="7227887" cy="6072214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2949729" y="6428601"/>
            <a:ext cx="307007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 smtClean="0"/>
              <a:t>12.15  </a:t>
            </a:r>
            <a:r>
              <a:rPr lang="en-US" sz="1200" dirty="0" err="1" smtClean="0"/>
              <a:t>Gerrit</a:t>
            </a:r>
            <a:r>
              <a:rPr lang="en-US" sz="1200" dirty="0" smtClean="0"/>
              <a:t> </a:t>
            </a:r>
            <a:r>
              <a:rPr lang="en-US" sz="1200" dirty="0" err="1"/>
              <a:t>Rieveld</a:t>
            </a:r>
            <a:r>
              <a:rPr lang="en-US" sz="1200" dirty="0"/>
              <a:t>, </a:t>
            </a:r>
            <a:r>
              <a:rPr lang="en-US" sz="1200" i="1" dirty="0"/>
              <a:t>Red and Blue Chair</a:t>
            </a:r>
            <a:r>
              <a:rPr lang="en-US" sz="1200" dirty="0"/>
              <a:t>, </a:t>
            </a:r>
            <a:r>
              <a:rPr lang="en-US" sz="1200" dirty="0" smtClean="0"/>
              <a:t>1917</a:t>
            </a:r>
            <a:endParaRPr lang="en-US" sz="1200" dirty="0"/>
          </a:p>
        </p:txBody>
      </p:sp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1009650" y="6051550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1200"/>
          </a:p>
        </p:txBody>
      </p:sp>
      <p:sp>
        <p:nvSpPr>
          <p:cNvPr id="77828" name="Rectangle 4"/>
          <p:cNvSpPr>
            <a:spLocks noChangeArrowheads="1"/>
          </p:cNvSpPr>
          <p:nvPr/>
        </p:nvSpPr>
        <p:spPr bwMode="auto">
          <a:xfrm>
            <a:off x="1162050" y="6203950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1200"/>
          </a:p>
        </p:txBody>
      </p:sp>
      <p:sp>
        <p:nvSpPr>
          <p:cNvPr id="77829" name="Rectangle 5"/>
          <p:cNvSpPr>
            <a:spLocks noChangeArrowheads="1"/>
          </p:cNvSpPr>
          <p:nvPr/>
        </p:nvSpPr>
        <p:spPr bwMode="auto">
          <a:xfrm>
            <a:off x="1314450" y="6356350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1200"/>
          </a:p>
        </p:txBody>
      </p:sp>
      <p:sp>
        <p:nvSpPr>
          <p:cNvPr id="77830" name="Rectangle 6"/>
          <p:cNvSpPr>
            <a:spLocks noChangeArrowheads="1"/>
          </p:cNvSpPr>
          <p:nvPr/>
        </p:nvSpPr>
        <p:spPr bwMode="auto">
          <a:xfrm>
            <a:off x="1466850" y="6508750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1200"/>
          </a:p>
        </p:txBody>
      </p:sp>
      <p:sp>
        <p:nvSpPr>
          <p:cNvPr id="77831" name="Rectangle 7"/>
          <p:cNvSpPr>
            <a:spLocks noChangeArrowheads="1"/>
          </p:cNvSpPr>
          <p:nvPr/>
        </p:nvSpPr>
        <p:spPr bwMode="auto">
          <a:xfrm>
            <a:off x="1619250" y="6661150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1200"/>
          </a:p>
        </p:txBody>
      </p:sp>
      <p:sp>
        <p:nvSpPr>
          <p:cNvPr id="77832" name="Rectangle 8"/>
          <p:cNvSpPr>
            <a:spLocks noChangeArrowheads="1"/>
          </p:cNvSpPr>
          <p:nvPr/>
        </p:nvSpPr>
        <p:spPr bwMode="auto">
          <a:xfrm>
            <a:off x="512763" y="6029325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1200"/>
          </a:p>
        </p:txBody>
      </p:sp>
      <p:pic>
        <p:nvPicPr>
          <p:cNvPr id="77833" name="Picture 9" descr="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5601" y="457201"/>
            <a:ext cx="5239599" cy="5846762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4003675" y="5554663"/>
            <a:ext cx="184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928688" y="5910263"/>
            <a:ext cx="184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133600" y="6019800"/>
            <a:ext cx="454260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dirty="0" smtClean="0"/>
              <a:t>13.1 </a:t>
            </a:r>
            <a:r>
              <a:rPr lang="en-US" sz="1200" dirty="0"/>
              <a:t>Walter Gropius and Adolph Meyer, </a:t>
            </a:r>
            <a:r>
              <a:rPr lang="en-US" sz="1200" dirty="0" err="1"/>
              <a:t>Fagus</a:t>
            </a:r>
            <a:r>
              <a:rPr lang="en-US" sz="1200" dirty="0"/>
              <a:t> Shoe Factory, 1911-25</a:t>
            </a:r>
          </a:p>
        </p:txBody>
      </p:sp>
      <p:pic>
        <p:nvPicPr>
          <p:cNvPr id="4101" name="Picture 5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762000"/>
            <a:ext cx="4227513" cy="50292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810000" y="228600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/>
              <a:t>Bauhaus</a:t>
            </a:r>
            <a:endParaRPr lang="en-US" u="sng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785813" y="59451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1273175" y="5827713"/>
            <a:ext cx="184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1200"/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1652588" y="58388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1439863" y="6018213"/>
            <a:ext cx="184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1200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3581400" y="6248400"/>
            <a:ext cx="253619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dirty="0" err="1" smtClean="0"/>
              <a:t>Amedeo</a:t>
            </a:r>
            <a:r>
              <a:rPr lang="en-US" sz="1200" dirty="0" smtClean="0"/>
              <a:t> </a:t>
            </a:r>
            <a:r>
              <a:rPr lang="en-US" sz="1200" dirty="0"/>
              <a:t>Modigliani, </a:t>
            </a:r>
            <a:r>
              <a:rPr lang="en-US" sz="1200" i="1" dirty="0"/>
              <a:t>Head</a:t>
            </a:r>
            <a:r>
              <a:rPr lang="en-US" sz="1200" dirty="0"/>
              <a:t>, c. 1911-13</a:t>
            </a:r>
          </a:p>
        </p:txBody>
      </p:sp>
      <p:pic>
        <p:nvPicPr>
          <p:cNvPr id="33799" name="Picture 7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457200"/>
            <a:ext cx="347662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857250" y="5899150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009650" y="6051550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162050" y="6203950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1314450" y="6356350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1466850" y="6508750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1619250" y="6661150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512763" y="6029325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2590800" y="5791200"/>
            <a:ext cx="355719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dirty="0" err="1" smtClean="0"/>
              <a:t>McKim</a:t>
            </a:r>
            <a:r>
              <a:rPr lang="en-US" sz="1200" dirty="0"/>
              <a:t>, Mead &amp; White, Pennsylvania Station, 1906-10</a:t>
            </a:r>
          </a:p>
        </p:txBody>
      </p:sp>
      <p:pic>
        <p:nvPicPr>
          <p:cNvPr id="28682" name="Picture 10" descr="7"/>
          <p:cNvPicPr>
            <a:picLocks noChangeAspect="1" noChangeArrowheads="1"/>
          </p:cNvPicPr>
          <p:nvPr/>
        </p:nvPicPr>
        <p:blipFill>
          <a:blip r:embed="rId2" cstate="print"/>
          <a:srcRect r="2974"/>
          <a:stretch>
            <a:fillRect/>
          </a:stretch>
        </p:blipFill>
        <p:spPr bwMode="auto">
          <a:xfrm>
            <a:off x="1066800" y="941388"/>
            <a:ext cx="6553200" cy="4625975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4003675" y="5554663"/>
            <a:ext cx="184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en-US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928688" y="5910263"/>
            <a:ext cx="184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1828800" y="6172200"/>
            <a:ext cx="545534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dirty="0" smtClean="0"/>
              <a:t>13.3 Walter </a:t>
            </a:r>
            <a:r>
              <a:rPr lang="en-US" sz="1200" dirty="0"/>
              <a:t>Gropius and Adolph Meyer, Design for the Chicago Tribune Tower, 1922</a:t>
            </a:r>
          </a:p>
        </p:txBody>
      </p:sp>
      <p:pic>
        <p:nvPicPr>
          <p:cNvPr id="6149" name="Picture 5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533400"/>
            <a:ext cx="3409950" cy="5410200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4003675" y="5554663"/>
            <a:ext cx="184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en-US"/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928688" y="5910263"/>
            <a:ext cx="184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2743200" y="6019800"/>
            <a:ext cx="375219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dirty="0" smtClean="0"/>
              <a:t>13.4  Walter </a:t>
            </a:r>
            <a:r>
              <a:rPr lang="en-US" sz="1200" dirty="0"/>
              <a:t>Gropius, Workshop Wing, Bauhaus, 1925-26</a:t>
            </a:r>
          </a:p>
        </p:txBody>
      </p:sp>
      <p:pic>
        <p:nvPicPr>
          <p:cNvPr id="7173" name="Picture 5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143000"/>
            <a:ext cx="6705600" cy="4556125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4003675" y="5554663"/>
            <a:ext cx="184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928688" y="5910263"/>
            <a:ext cx="184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2525412" y="6019800"/>
            <a:ext cx="369471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200" dirty="0" smtClean="0"/>
              <a:t>13.18  Marcel </a:t>
            </a:r>
            <a:r>
              <a:rPr lang="en-US" sz="1200" dirty="0"/>
              <a:t>Breuer, Armchair, Late 1927 or early 1930</a:t>
            </a:r>
          </a:p>
        </p:txBody>
      </p:sp>
      <p:pic>
        <p:nvPicPr>
          <p:cNvPr id="29701" name="Picture 5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2286000"/>
            <a:ext cx="2795420" cy="2590800"/>
          </a:xfrm>
          <a:prstGeom prst="rect">
            <a:avLst/>
          </a:prstGeom>
          <a:noFill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1219200"/>
            <a:ext cx="4765040" cy="4572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785813" y="59451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1273175" y="5827713"/>
            <a:ext cx="184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1200"/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1652588" y="58388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1439863" y="6018213"/>
            <a:ext cx="184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1200"/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2819400" y="5943600"/>
            <a:ext cx="3276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/>
              <a:t>14.6 Chaim Soutine, </a:t>
            </a:r>
            <a:r>
              <a:rPr lang="en-US" sz="1200" i="1"/>
              <a:t> Carcass of Beef, </a:t>
            </a:r>
            <a:r>
              <a:rPr lang="en-US" sz="1200"/>
              <a:t>c 1925</a:t>
            </a:r>
          </a:p>
        </p:txBody>
      </p:sp>
      <p:pic>
        <p:nvPicPr>
          <p:cNvPr id="57351" name="Picture 7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685800"/>
            <a:ext cx="3716338" cy="497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5" name="Picture 3" descr="003030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00388" y="1285875"/>
            <a:ext cx="2943225" cy="42862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19400" y="6019800"/>
            <a:ext cx="40322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Mondrian, Comp. with Red, Black, Yellow, Gray, 1921 (</a:t>
            </a:r>
            <a:r>
              <a:rPr lang="en-US" sz="1200" dirty="0" err="1" smtClean="0"/>
              <a:t>MoMA</a:t>
            </a:r>
            <a:r>
              <a:rPr lang="en-US" sz="1200" dirty="0" smtClean="0"/>
              <a:t>)</a:t>
            </a:r>
            <a:endParaRPr lang="en-US" sz="12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785813" y="59451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1273175" y="5827713"/>
            <a:ext cx="184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120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1652588" y="58388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1439863" y="6018213"/>
            <a:ext cx="184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120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3200400" y="5943600"/>
            <a:ext cx="287605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dirty="0" smtClean="0"/>
              <a:t> </a:t>
            </a:r>
            <a:r>
              <a:rPr lang="en-US" sz="1200" dirty="0" err="1"/>
              <a:t>Amedeo</a:t>
            </a:r>
            <a:r>
              <a:rPr lang="en-US" sz="1200" dirty="0"/>
              <a:t> Modigliani, </a:t>
            </a:r>
            <a:r>
              <a:rPr lang="en-US" sz="1200" i="1" dirty="0" err="1"/>
              <a:t>Chaim</a:t>
            </a:r>
            <a:r>
              <a:rPr lang="en-US" sz="1200" i="1" dirty="0"/>
              <a:t> Soutine</a:t>
            </a:r>
            <a:r>
              <a:rPr lang="en-US" sz="1200" dirty="0"/>
              <a:t>, 1916</a:t>
            </a:r>
          </a:p>
        </p:txBody>
      </p:sp>
      <p:pic>
        <p:nvPicPr>
          <p:cNvPr id="34823" name="Picture 7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990600"/>
            <a:ext cx="29606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785813" y="59451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1273175" y="5827713"/>
            <a:ext cx="184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1200"/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1652588" y="58674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1439863" y="6018213"/>
            <a:ext cx="184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1200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2743200" y="5943600"/>
            <a:ext cx="314889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dirty="0" smtClean="0"/>
              <a:t>11.2  </a:t>
            </a:r>
            <a:r>
              <a:rPr lang="en-US" sz="1200" dirty="0" err="1"/>
              <a:t>Chaim</a:t>
            </a:r>
            <a:r>
              <a:rPr lang="en-US" sz="1200" dirty="0"/>
              <a:t> Soutine, </a:t>
            </a:r>
            <a:r>
              <a:rPr lang="en-US" sz="1200" i="1" dirty="0"/>
              <a:t>Woman in Red</a:t>
            </a:r>
            <a:r>
              <a:rPr lang="en-US" sz="1200" dirty="0"/>
              <a:t>, c. 1924-25</a:t>
            </a:r>
          </a:p>
        </p:txBody>
      </p:sp>
      <p:pic>
        <p:nvPicPr>
          <p:cNvPr id="36871" name="Picture 7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228600"/>
            <a:ext cx="3894138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ChangeArrowheads="1"/>
          </p:cNvSpPr>
          <p:nvPr/>
        </p:nvSpPr>
        <p:spPr bwMode="auto">
          <a:xfrm>
            <a:off x="785813" y="59451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sp>
        <p:nvSpPr>
          <p:cNvPr id="94211" name="Rectangle 3"/>
          <p:cNvSpPr>
            <a:spLocks noChangeArrowheads="1"/>
          </p:cNvSpPr>
          <p:nvPr/>
        </p:nvSpPr>
        <p:spPr bwMode="auto">
          <a:xfrm>
            <a:off x="1273175" y="5827713"/>
            <a:ext cx="184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1652588" y="58388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sp>
        <p:nvSpPr>
          <p:cNvPr id="94213" name="Rectangle 5"/>
          <p:cNvSpPr>
            <a:spLocks noChangeArrowheads="1"/>
          </p:cNvSpPr>
          <p:nvPr/>
        </p:nvSpPr>
        <p:spPr bwMode="auto">
          <a:xfrm>
            <a:off x="2971800" y="6504801"/>
            <a:ext cx="323139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 smtClean="0"/>
              <a:t> Pablo </a:t>
            </a:r>
            <a:r>
              <a:rPr lang="en-US" sz="1200" dirty="0"/>
              <a:t>Picasso, </a:t>
            </a:r>
            <a:r>
              <a:rPr lang="en-US" sz="1200" i="1" dirty="0" smtClean="0"/>
              <a:t>Three </a:t>
            </a:r>
            <a:r>
              <a:rPr lang="en-US" sz="1200" i="1" dirty="0"/>
              <a:t>Women at the Spring, </a:t>
            </a:r>
            <a:r>
              <a:rPr lang="en-US" sz="1200" dirty="0"/>
              <a:t>1921</a:t>
            </a:r>
          </a:p>
        </p:txBody>
      </p:sp>
      <p:pic>
        <p:nvPicPr>
          <p:cNvPr id="94214" name="Picture 6" descr="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256161"/>
            <a:ext cx="5173662" cy="6159665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ChangeArrowheads="1"/>
          </p:cNvSpPr>
          <p:nvPr/>
        </p:nvSpPr>
        <p:spPr bwMode="auto">
          <a:xfrm>
            <a:off x="785813" y="59451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sp>
        <p:nvSpPr>
          <p:cNvPr id="97283" name="Rectangle 3"/>
          <p:cNvSpPr>
            <a:spLocks noChangeArrowheads="1"/>
          </p:cNvSpPr>
          <p:nvPr/>
        </p:nvSpPr>
        <p:spPr bwMode="auto">
          <a:xfrm>
            <a:off x="1273175" y="5827713"/>
            <a:ext cx="184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7284" name="Rectangle 4"/>
          <p:cNvSpPr>
            <a:spLocks noChangeArrowheads="1"/>
          </p:cNvSpPr>
          <p:nvPr/>
        </p:nvSpPr>
        <p:spPr bwMode="auto">
          <a:xfrm>
            <a:off x="1652588" y="58388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1439863" y="6018213"/>
            <a:ext cx="184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7286" name="Rectangle 6"/>
          <p:cNvSpPr>
            <a:spLocks noChangeArrowheads="1"/>
          </p:cNvSpPr>
          <p:nvPr/>
        </p:nvSpPr>
        <p:spPr bwMode="auto">
          <a:xfrm>
            <a:off x="3357865" y="6428601"/>
            <a:ext cx="292900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 smtClean="0"/>
              <a:t>11.17  Pablo </a:t>
            </a:r>
            <a:r>
              <a:rPr lang="en-US" sz="1200" dirty="0"/>
              <a:t>Picasso, </a:t>
            </a:r>
            <a:r>
              <a:rPr lang="en-US" sz="1200" i="1" dirty="0"/>
              <a:t>The Pipes of Pan</a:t>
            </a:r>
            <a:r>
              <a:rPr lang="en-US" sz="1200" dirty="0"/>
              <a:t>, 1923</a:t>
            </a:r>
          </a:p>
        </p:txBody>
      </p:sp>
      <p:pic>
        <p:nvPicPr>
          <p:cNvPr id="97287" name="Picture 7" descr="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304800"/>
            <a:ext cx="4800600" cy="5998061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ChangeArrowheads="1"/>
          </p:cNvSpPr>
          <p:nvPr/>
        </p:nvSpPr>
        <p:spPr bwMode="auto">
          <a:xfrm>
            <a:off x="785813" y="59451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sp>
        <p:nvSpPr>
          <p:cNvPr id="108547" name="Rectangle 3"/>
          <p:cNvSpPr>
            <a:spLocks noChangeArrowheads="1"/>
          </p:cNvSpPr>
          <p:nvPr/>
        </p:nvSpPr>
        <p:spPr bwMode="auto">
          <a:xfrm>
            <a:off x="1273175" y="5827713"/>
            <a:ext cx="184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8548" name="Rectangle 4"/>
          <p:cNvSpPr>
            <a:spLocks noChangeArrowheads="1"/>
          </p:cNvSpPr>
          <p:nvPr/>
        </p:nvSpPr>
        <p:spPr bwMode="auto">
          <a:xfrm>
            <a:off x="1652588" y="58388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sp>
        <p:nvSpPr>
          <p:cNvPr id="108549" name="Rectangle 5"/>
          <p:cNvSpPr>
            <a:spLocks noChangeArrowheads="1"/>
          </p:cNvSpPr>
          <p:nvPr/>
        </p:nvSpPr>
        <p:spPr bwMode="auto">
          <a:xfrm>
            <a:off x="3214006" y="6553200"/>
            <a:ext cx="291618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 smtClean="0"/>
              <a:t>11.19  Pablo </a:t>
            </a:r>
            <a:r>
              <a:rPr lang="en-US" sz="1200" dirty="0"/>
              <a:t>Picasso, </a:t>
            </a:r>
            <a:r>
              <a:rPr lang="en-US" sz="1200" i="1" dirty="0"/>
              <a:t>Three Musicians, </a:t>
            </a:r>
            <a:r>
              <a:rPr lang="en-US" sz="1200" dirty="0"/>
              <a:t>1921</a:t>
            </a:r>
          </a:p>
        </p:txBody>
      </p:sp>
      <p:pic>
        <p:nvPicPr>
          <p:cNvPr id="108550" name="Picture 6" descr="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28600"/>
            <a:ext cx="6848475" cy="6231609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ChangeArrowheads="1"/>
          </p:cNvSpPr>
          <p:nvPr/>
        </p:nvSpPr>
        <p:spPr bwMode="auto">
          <a:xfrm>
            <a:off x="785813" y="59451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1273175" y="5827713"/>
            <a:ext cx="184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1652588" y="58388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sp>
        <p:nvSpPr>
          <p:cNvPr id="82949" name="Rectangle 5"/>
          <p:cNvSpPr>
            <a:spLocks noChangeArrowheads="1"/>
          </p:cNvSpPr>
          <p:nvPr/>
        </p:nvSpPr>
        <p:spPr bwMode="auto">
          <a:xfrm>
            <a:off x="1439863" y="6049963"/>
            <a:ext cx="184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2950" name="Rectangle 6"/>
          <p:cNvSpPr>
            <a:spLocks noChangeArrowheads="1"/>
          </p:cNvSpPr>
          <p:nvPr/>
        </p:nvSpPr>
        <p:spPr bwMode="auto">
          <a:xfrm>
            <a:off x="3067377" y="6504801"/>
            <a:ext cx="267252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 smtClean="0"/>
              <a:t>11.8  Henri </a:t>
            </a:r>
            <a:r>
              <a:rPr lang="en-US" sz="1200" dirty="0"/>
              <a:t>Matisse, </a:t>
            </a:r>
            <a:r>
              <a:rPr lang="en-US" sz="1200" i="1" dirty="0"/>
              <a:t>Music Lesson</a:t>
            </a:r>
            <a:r>
              <a:rPr lang="en-US" sz="1200" dirty="0"/>
              <a:t>, 1917</a:t>
            </a:r>
          </a:p>
        </p:txBody>
      </p:sp>
      <p:pic>
        <p:nvPicPr>
          <p:cNvPr id="82951" name="Picture 7" descr="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381000"/>
            <a:ext cx="5078804" cy="6021388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1676400" y="4968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1000125" y="5946775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1200"/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2438400" y="6019800"/>
            <a:ext cx="452494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dirty="0" smtClean="0"/>
              <a:t>10.40  Room </a:t>
            </a:r>
            <a:r>
              <a:rPr lang="en-US" sz="1200" dirty="0"/>
              <a:t>3 including Dada wall in Degenerate Art Exhibition, 1937</a:t>
            </a:r>
          </a:p>
        </p:txBody>
      </p:sp>
      <p:pic>
        <p:nvPicPr>
          <p:cNvPr id="33797" name="Picture 5" descr="img3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990600"/>
            <a:ext cx="7192963" cy="480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429000" y="304800"/>
            <a:ext cx="19643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 smtClean="0"/>
              <a:t>Degenerate Art Show</a:t>
            </a:r>
            <a:endParaRPr lang="en-US" sz="1600" u="sng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9C73-98E0-4128-B0EB-8F957460BA1C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360</Words>
  <Application>Microsoft Macintosh PowerPoint</Application>
  <PresentationFormat>On-screen Show (4:3)</PresentationFormat>
  <Paragraphs>60</Paragraphs>
  <Slides>26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Birmingham-Southern College</Company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kspies</dc:creator>
  <cp:lastModifiedBy>Atkinson, Brian</cp:lastModifiedBy>
  <cp:revision>34</cp:revision>
  <dcterms:created xsi:type="dcterms:W3CDTF">2010-02-16T20:17:07Z</dcterms:created>
  <dcterms:modified xsi:type="dcterms:W3CDTF">2020-03-29T20:41:09Z</dcterms:modified>
</cp:coreProperties>
</file>