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42"/>
  </p:notesMasterIdLst>
  <p:handoutMasterIdLst>
    <p:handoutMasterId r:id="rId43"/>
  </p:handoutMasterIdLst>
  <p:sldIdLst>
    <p:sldId id="277" r:id="rId3"/>
    <p:sldId id="278" r:id="rId4"/>
    <p:sldId id="279"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80" r:id="rId19"/>
    <p:sldId id="299" r:id="rId20"/>
    <p:sldId id="300" r:id="rId21"/>
    <p:sldId id="301" r:id="rId22"/>
    <p:sldId id="281" r:id="rId23"/>
    <p:sldId id="302" r:id="rId24"/>
    <p:sldId id="303" r:id="rId25"/>
    <p:sldId id="304" r:id="rId26"/>
    <p:sldId id="282" r:id="rId27"/>
    <p:sldId id="305" r:id="rId28"/>
    <p:sldId id="306" r:id="rId29"/>
    <p:sldId id="307" r:id="rId30"/>
    <p:sldId id="283" r:id="rId31"/>
    <p:sldId id="308" r:id="rId32"/>
    <p:sldId id="309" r:id="rId33"/>
    <p:sldId id="310" r:id="rId34"/>
    <p:sldId id="284" r:id="rId35"/>
    <p:sldId id="311" r:id="rId36"/>
    <p:sldId id="285" r:id="rId37"/>
    <p:sldId id="312" r:id="rId38"/>
    <p:sldId id="313" r:id="rId39"/>
    <p:sldId id="314" r:id="rId40"/>
    <p:sldId id="315"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83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9DCAF9ED-07DC-4A11-8D7F-57B35C25682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05" autoAdjust="0"/>
    <p:restoredTop sz="49378" autoAdjust="0"/>
  </p:normalViewPr>
  <p:slideViewPr>
    <p:cSldViewPr snapToGrid="0">
      <p:cViewPr varScale="1">
        <p:scale>
          <a:sx n="116" d="100"/>
          <a:sy n="116" d="100"/>
        </p:scale>
        <p:origin x="510" y="108"/>
      </p:cViewPr>
      <p:guideLst>
        <p:guide pos="3840"/>
        <p:guide orient="horz" pos="2160"/>
      </p:guideLst>
    </p:cSldViewPr>
  </p:slideViewPr>
  <p:notesTextViewPr>
    <p:cViewPr>
      <p:scale>
        <a:sx n="1" d="1"/>
        <a:sy n="1" d="1"/>
      </p:scale>
      <p:origin x="0" y="0"/>
    </p:cViewPr>
  </p:notesTextViewPr>
  <p:notesViewPr>
    <p:cSldViewPr snapToGrid="0">
      <p:cViewPr varScale="1">
        <p:scale>
          <a:sx n="82" d="100"/>
          <a:sy n="82" d="100"/>
        </p:scale>
        <p:origin x="2994"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5DD71D7-55AC-46BD-81B3-09AB2F9EFBD8}" type="datetimeFigureOut">
              <a:rPr lang="en-US" smtClean="0"/>
              <a:t>5/1/2016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40BD58-3BFF-4EAF-BB8B-AC67FE801E47}" type="slidenum">
              <a:rPr lang="en-US" smtClean="0"/>
              <a:t>‹#›</a:t>
            </a:fld>
            <a:endParaRPr lang="en-US"/>
          </a:p>
        </p:txBody>
      </p:sp>
    </p:spTree>
    <p:extLst>
      <p:ext uri="{BB962C8B-B14F-4D97-AF65-F5344CB8AC3E}">
        <p14:creationId xmlns:p14="http://schemas.microsoft.com/office/powerpoint/2010/main" val="40105943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89424F-BB59-4F4E-9822-4CA3E770FFD2}" type="datetimeFigureOut">
              <a:rPr lang="en-US" smtClean="0"/>
              <a:t>5/1/2016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322CDD-9D6C-4F63-9EC2-648226624108}" type="slidenum">
              <a:rPr lang="en-US" smtClean="0"/>
              <a:t>‹#›</a:t>
            </a:fld>
            <a:endParaRPr lang="en-US"/>
          </a:p>
        </p:txBody>
      </p:sp>
    </p:spTree>
    <p:extLst>
      <p:ext uri="{BB962C8B-B14F-4D97-AF65-F5344CB8AC3E}">
        <p14:creationId xmlns:p14="http://schemas.microsoft.com/office/powerpoint/2010/main" val="851026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322CDD-9D6C-4F63-9EC2-648226624108}" type="slidenum">
              <a:rPr lang="en-US" smtClean="0"/>
              <a:t>1</a:t>
            </a:fld>
            <a:endParaRPr lang="en-US"/>
          </a:p>
        </p:txBody>
      </p:sp>
    </p:spTree>
    <p:extLst>
      <p:ext uri="{BB962C8B-B14F-4D97-AF65-F5344CB8AC3E}">
        <p14:creationId xmlns:p14="http://schemas.microsoft.com/office/powerpoint/2010/main" val="32734776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16</a:t>
            </a:fld>
            <a:endParaRPr lang="en-US"/>
          </a:p>
        </p:txBody>
      </p:sp>
    </p:spTree>
    <p:extLst>
      <p:ext uri="{BB962C8B-B14F-4D97-AF65-F5344CB8AC3E}">
        <p14:creationId xmlns:p14="http://schemas.microsoft.com/office/powerpoint/2010/main" val="1123337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18</a:t>
            </a:fld>
            <a:endParaRPr lang="en-US"/>
          </a:p>
        </p:txBody>
      </p:sp>
    </p:spTree>
    <p:extLst>
      <p:ext uri="{BB962C8B-B14F-4D97-AF65-F5344CB8AC3E}">
        <p14:creationId xmlns:p14="http://schemas.microsoft.com/office/powerpoint/2010/main" val="778021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19</a:t>
            </a:fld>
            <a:endParaRPr lang="en-US"/>
          </a:p>
        </p:txBody>
      </p:sp>
    </p:spTree>
    <p:extLst>
      <p:ext uri="{BB962C8B-B14F-4D97-AF65-F5344CB8AC3E}">
        <p14:creationId xmlns:p14="http://schemas.microsoft.com/office/powerpoint/2010/main" val="13150622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22</a:t>
            </a:fld>
            <a:endParaRPr lang="en-US"/>
          </a:p>
        </p:txBody>
      </p:sp>
    </p:spTree>
    <p:extLst>
      <p:ext uri="{BB962C8B-B14F-4D97-AF65-F5344CB8AC3E}">
        <p14:creationId xmlns:p14="http://schemas.microsoft.com/office/powerpoint/2010/main" val="37478163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23</a:t>
            </a:fld>
            <a:endParaRPr lang="en-US"/>
          </a:p>
        </p:txBody>
      </p:sp>
    </p:spTree>
    <p:extLst>
      <p:ext uri="{BB962C8B-B14F-4D97-AF65-F5344CB8AC3E}">
        <p14:creationId xmlns:p14="http://schemas.microsoft.com/office/powerpoint/2010/main" val="2808740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26</a:t>
            </a:fld>
            <a:endParaRPr lang="en-US"/>
          </a:p>
        </p:txBody>
      </p:sp>
    </p:spTree>
    <p:extLst>
      <p:ext uri="{BB962C8B-B14F-4D97-AF65-F5344CB8AC3E}">
        <p14:creationId xmlns:p14="http://schemas.microsoft.com/office/powerpoint/2010/main" val="37823288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27</a:t>
            </a:fld>
            <a:endParaRPr lang="en-US"/>
          </a:p>
        </p:txBody>
      </p:sp>
    </p:spTree>
    <p:extLst>
      <p:ext uri="{BB962C8B-B14F-4D97-AF65-F5344CB8AC3E}">
        <p14:creationId xmlns:p14="http://schemas.microsoft.com/office/powerpoint/2010/main" val="19410305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30</a:t>
            </a:fld>
            <a:endParaRPr lang="en-US"/>
          </a:p>
        </p:txBody>
      </p:sp>
    </p:spTree>
    <p:extLst>
      <p:ext uri="{BB962C8B-B14F-4D97-AF65-F5344CB8AC3E}">
        <p14:creationId xmlns:p14="http://schemas.microsoft.com/office/powerpoint/2010/main" val="27196026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31</a:t>
            </a:fld>
            <a:endParaRPr lang="en-US"/>
          </a:p>
        </p:txBody>
      </p:sp>
    </p:spTree>
    <p:extLst>
      <p:ext uri="{BB962C8B-B14F-4D97-AF65-F5344CB8AC3E}">
        <p14:creationId xmlns:p14="http://schemas.microsoft.com/office/powerpoint/2010/main" val="30217971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32</a:t>
            </a:fld>
            <a:endParaRPr lang="en-US"/>
          </a:p>
        </p:txBody>
      </p:sp>
    </p:spTree>
    <p:extLst>
      <p:ext uri="{BB962C8B-B14F-4D97-AF65-F5344CB8AC3E}">
        <p14:creationId xmlns:p14="http://schemas.microsoft.com/office/powerpoint/2010/main" val="3108955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4</a:t>
            </a:fld>
            <a:endParaRPr lang="en-US"/>
          </a:p>
        </p:txBody>
      </p:sp>
    </p:spTree>
    <p:extLst>
      <p:ext uri="{BB962C8B-B14F-4D97-AF65-F5344CB8AC3E}">
        <p14:creationId xmlns:p14="http://schemas.microsoft.com/office/powerpoint/2010/main" val="7534262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34</a:t>
            </a:fld>
            <a:endParaRPr lang="en-US"/>
          </a:p>
        </p:txBody>
      </p:sp>
    </p:spTree>
    <p:extLst>
      <p:ext uri="{BB962C8B-B14F-4D97-AF65-F5344CB8AC3E}">
        <p14:creationId xmlns:p14="http://schemas.microsoft.com/office/powerpoint/2010/main" val="20034638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36</a:t>
            </a:fld>
            <a:endParaRPr lang="en-US"/>
          </a:p>
        </p:txBody>
      </p:sp>
    </p:spTree>
    <p:extLst>
      <p:ext uri="{BB962C8B-B14F-4D97-AF65-F5344CB8AC3E}">
        <p14:creationId xmlns:p14="http://schemas.microsoft.com/office/powerpoint/2010/main" val="22243627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38</a:t>
            </a:fld>
            <a:endParaRPr lang="en-US"/>
          </a:p>
        </p:txBody>
      </p:sp>
    </p:spTree>
    <p:extLst>
      <p:ext uri="{BB962C8B-B14F-4D97-AF65-F5344CB8AC3E}">
        <p14:creationId xmlns:p14="http://schemas.microsoft.com/office/powerpoint/2010/main" val="1951102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6</a:t>
            </a:fld>
            <a:endParaRPr lang="en-US"/>
          </a:p>
        </p:txBody>
      </p:sp>
    </p:spTree>
    <p:extLst>
      <p:ext uri="{BB962C8B-B14F-4D97-AF65-F5344CB8AC3E}">
        <p14:creationId xmlns:p14="http://schemas.microsoft.com/office/powerpoint/2010/main" val="36276295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7</a:t>
            </a:fld>
            <a:endParaRPr lang="en-US"/>
          </a:p>
        </p:txBody>
      </p:sp>
    </p:spTree>
    <p:extLst>
      <p:ext uri="{BB962C8B-B14F-4D97-AF65-F5344CB8AC3E}">
        <p14:creationId xmlns:p14="http://schemas.microsoft.com/office/powerpoint/2010/main" val="16368994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8</a:t>
            </a:fld>
            <a:endParaRPr lang="en-US"/>
          </a:p>
        </p:txBody>
      </p:sp>
    </p:spTree>
    <p:extLst>
      <p:ext uri="{BB962C8B-B14F-4D97-AF65-F5344CB8AC3E}">
        <p14:creationId xmlns:p14="http://schemas.microsoft.com/office/powerpoint/2010/main" val="18956054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9</a:t>
            </a:fld>
            <a:endParaRPr lang="en-US"/>
          </a:p>
        </p:txBody>
      </p:sp>
    </p:spTree>
    <p:extLst>
      <p:ext uri="{BB962C8B-B14F-4D97-AF65-F5344CB8AC3E}">
        <p14:creationId xmlns:p14="http://schemas.microsoft.com/office/powerpoint/2010/main" val="1661501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11</a:t>
            </a:fld>
            <a:endParaRPr lang="en-US"/>
          </a:p>
        </p:txBody>
      </p:sp>
    </p:spTree>
    <p:extLst>
      <p:ext uri="{BB962C8B-B14F-4D97-AF65-F5344CB8AC3E}">
        <p14:creationId xmlns:p14="http://schemas.microsoft.com/office/powerpoint/2010/main" val="38635081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12</a:t>
            </a:fld>
            <a:endParaRPr lang="en-US"/>
          </a:p>
        </p:txBody>
      </p:sp>
    </p:spTree>
    <p:extLst>
      <p:ext uri="{BB962C8B-B14F-4D97-AF65-F5344CB8AC3E}">
        <p14:creationId xmlns:p14="http://schemas.microsoft.com/office/powerpoint/2010/main" val="3651517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322CDD-9D6C-4F63-9EC2-648226624108}" type="slidenum">
              <a:rPr lang="en-US" smtClean="0"/>
              <a:t>13</a:t>
            </a:fld>
            <a:endParaRPr lang="en-US"/>
          </a:p>
        </p:txBody>
      </p:sp>
    </p:spTree>
    <p:extLst>
      <p:ext uri="{BB962C8B-B14F-4D97-AF65-F5344CB8AC3E}">
        <p14:creationId xmlns:p14="http://schemas.microsoft.com/office/powerpoint/2010/main" val="2236123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606040"/>
            <a:ext cx="10058400" cy="2743200"/>
          </a:xfrm>
        </p:spPr>
        <p:txBody>
          <a:bodyPr anchor="b">
            <a:normAutofit/>
          </a:bodyPr>
          <a:lstStyle>
            <a:lvl1pPr algn="l">
              <a:lnSpc>
                <a:spcPct val="80000"/>
              </a:lnSpc>
              <a:defRPr sz="6800">
                <a:solidFill>
                  <a:schemeClr val="tx1"/>
                </a:solidFill>
                <a:effectLst>
                  <a:outerShdw blurRad="38100" dist="25400" dir="18900000" algn="bl" rotWithShape="0">
                    <a:schemeClr val="bg1">
                      <a:alpha val="80000"/>
                    </a:schemeClr>
                  </a:outerShdw>
                </a:effectLst>
              </a:defRPr>
            </a:lvl1pPr>
          </a:lstStyle>
          <a:p>
            <a:r>
              <a:rPr lang="en-US" smtClean="0"/>
              <a:t>Click to edit Master title style</a:t>
            </a:r>
            <a:endParaRPr lang="en-US"/>
          </a:p>
        </p:txBody>
      </p:sp>
      <p:sp>
        <p:nvSpPr>
          <p:cNvPr id="3" name="Subtitle 2"/>
          <p:cNvSpPr>
            <a:spLocks noGrp="1"/>
          </p:cNvSpPr>
          <p:nvPr>
            <p:ph type="subTitle" idx="1"/>
          </p:nvPr>
        </p:nvSpPr>
        <p:spPr>
          <a:xfrm>
            <a:off x="1066800" y="5360437"/>
            <a:ext cx="10058400" cy="365760"/>
          </a:xfrm>
        </p:spPr>
        <p:txBody>
          <a:bodyPr>
            <a:normAutofit/>
          </a:bodyPr>
          <a:lstStyle>
            <a:lvl1pPr marL="0" indent="0" algn="l">
              <a:spcBef>
                <a:spcPts val="0"/>
              </a:spcBef>
              <a:buNone/>
              <a:defRPr sz="2000" b="1" cap="all" baseline="0">
                <a:solidFill>
                  <a:schemeClr val="accent1"/>
                </a:solidFill>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8" name="Rectangle 7"/>
          <p:cNvSpPr/>
          <p:nvPr userDrawn="1"/>
        </p:nvSpPr>
        <p:spPr>
          <a:xfrm>
            <a:off x="0" y="5888736"/>
            <a:ext cx="12192000" cy="109728"/>
          </a:xfrm>
          <a:prstGeom prst="rect">
            <a:avLst/>
          </a:prstGeom>
          <a:ln>
            <a:noFill/>
          </a:ln>
          <a:effectLst>
            <a:outerShdw blurRad="25400" dist="25400" dir="54000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0" y="5888736"/>
            <a:ext cx="12192000" cy="109728"/>
          </a:xfrm>
          <a:prstGeom prst="rect">
            <a:avLst/>
          </a:prstGeom>
          <a:ln>
            <a:noFill/>
          </a:ln>
          <a:effectLst>
            <a:innerShdw blurRad="25400" dist="12700" dir="162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smtClean="0"/>
              <a:t>Copyright ©2017 Pearson Education, Inc.</a:t>
            </a:r>
            <a:endParaRPr lang="en-US" dirty="0"/>
          </a:p>
        </p:txBody>
      </p:sp>
      <p:sp>
        <p:nvSpPr>
          <p:cNvPr id="6" name="Slide Number Placeholder 5"/>
          <p:cNvSpPr>
            <a:spLocks noGrp="1"/>
          </p:cNvSpPr>
          <p:nvPr>
            <p:ph type="sldNum" sz="quarter" idx="12"/>
          </p:nvPr>
        </p:nvSpPr>
        <p:spPr/>
        <p:txBody>
          <a:bodyPr/>
          <a:lstStyle/>
          <a:p>
            <a:r>
              <a:rPr lang="en-US" dirty="0" smtClean="0"/>
              <a:t>1-1</a:t>
            </a:r>
          </a:p>
        </p:txBody>
      </p: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Copyright ©2017 Pearson Education, Inc.</a:t>
            </a:r>
            <a:endParaRPr lang="en-US"/>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25000" y="382230"/>
            <a:ext cx="1371600" cy="556136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95400" y="382230"/>
            <a:ext cx="7863840" cy="556137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Copyright ©2017 Pearson Education, Inc.</a:t>
            </a:r>
            <a:endParaRPr lang="en-US"/>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Copyright ©2017 Pearson Education, Inc.</a:t>
            </a:r>
            <a:endParaRPr lang="en-US"/>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hidden">
          <a:xfrm>
            <a:off x="7753739" y="283"/>
            <a:ext cx="4435717" cy="6856286"/>
          </a:xfrm>
          <a:prstGeom prst="rect">
            <a:avLst/>
          </a:prstGeom>
        </p:spPr>
      </p:pic>
      <p:sp>
        <p:nvSpPr>
          <p:cNvPr id="2" name="Title 1"/>
          <p:cNvSpPr>
            <a:spLocks noGrp="1"/>
          </p:cNvSpPr>
          <p:nvPr>
            <p:ph type="title"/>
          </p:nvPr>
        </p:nvSpPr>
        <p:spPr>
          <a:xfrm>
            <a:off x="1066800" y="1565829"/>
            <a:ext cx="5943600" cy="4114800"/>
          </a:xfrm>
        </p:spPr>
        <p:txBody>
          <a:bodyPr anchor="b">
            <a:normAutofit/>
          </a:bodyPr>
          <a:lstStyle>
            <a:lvl1pPr>
              <a:lnSpc>
                <a:spcPct val="80000"/>
              </a:lnSpc>
              <a:defRPr sz="5400">
                <a:effectLst>
                  <a:outerShdw blurRad="38100" dist="25400" dir="18900000" algn="bl" rotWithShape="0">
                    <a:schemeClr val="bg1">
                      <a:alpha val="80000"/>
                    </a:scheme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1066801" y="5682343"/>
            <a:ext cx="5943600" cy="410547"/>
          </a:xfrm>
        </p:spPr>
        <p:txBody>
          <a:bodyPr>
            <a:normAutofit/>
          </a:bodyPr>
          <a:lstStyle>
            <a:lvl1pPr marL="0" indent="0">
              <a:spcBef>
                <a:spcPts val="0"/>
              </a:spcBef>
              <a:buNone/>
              <a:defRPr sz="2200" b="1" cap="all" baseline="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9" name="Rectangle 8"/>
          <p:cNvSpPr/>
          <p:nvPr userDrawn="1"/>
        </p:nvSpPr>
        <p:spPr>
          <a:xfrm>
            <a:off x="7707084"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7707084" y="0"/>
            <a:ext cx="54864" cy="6858000"/>
          </a:xfrm>
          <a:prstGeom prst="rect">
            <a:avLst/>
          </a:prstGeom>
          <a:ln>
            <a:noFill/>
          </a:ln>
          <a:effectLst>
            <a:innerShdw blurRad="25400" dist="127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0677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5400" y="1825625"/>
            <a:ext cx="4724400" cy="4117975"/>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199" y="1825625"/>
            <a:ext cx="4724400" cy="4117975"/>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Copyright ©2017 Pearson Education, Inc.</a:t>
            </a:r>
            <a:endParaRPr lang="en-US"/>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a:xfrm>
            <a:off x="1295400" y="1828800"/>
            <a:ext cx="4727448" cy="641350"/>
          </a:xfrm>
        </p:spPr>
        <p:txBody>
          <a:bodyPr anchor="ctr">
            <a:normAutofit/>
          </a:bodyPr>
          <a:lstStyle>
            <a:lvl1pPr marL="0" indent="0">
              <a:spcBef>
                <a:spcPts val="0"/>
              </a:spcBef>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2470151"/>
            <a:ext cx="4727448" cy="3473450"/>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67628" y="1828800"/>
            <a:ext cx="4727448" cy="641350"/>
          </a:xfrm>
        </p:spPr>
        <p:txBody>
          <a:bodyPr anchor="ctr">
            <a:normAutofit/>
          </a:bodyPr>
          <a:lstStyle>
            <a:lvl1pPr marL="0" indent="0">
              <a:spcBef>
                <a:spcPts val="0"/>
              </a:spcBef>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69152" y="2470151"/>
            <a:ext cx="4727448" cy="3473450"/>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Copyright ©2017 Pearson Education, Inc.</a:t>
            </a:r>
            <a:endParaRPr lang="en-US"/>
          </a:p>
        </p:txBody>
      </p:sp>
      <p:sp>
        <p:nvSpPr>
          <p:cNvPr id="9" name="Slide Number Placeholder 8"/>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Copyright ©2017 Pearson Education, Inc.</a:t>
            </a:r>
            <a:endParaRPr lang="en-US"/>
          </a:p>
        </p:txBody>
      </p:sp>
      <p:sp>
        <p:nvSpPr>
          <p:cNvPr id="5" name="Slide Number Placeholder 4"/>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Copyright ©2017 Pearson Education, Inc.</a:t>
            </a:r>
            <a:endParaRPr lang="en-US"/>
          </a:p>
        </p:txBody>
      </p:sp>
      <p:sp>
        <p:nvSpPr>
          <p:cNvPr id="4" name="Slide Number Placeholder 3"/>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hidden">
          <a:xfrm>
            <a:off x="7753739" y="283"/>
            <a:ext cx="4435717" cy="6856286"/>
          </a:xfrm>
          <a:prstGeom prst="rect">
            <a:avLst/>
          </a:prstGeom>
        </p:spPr>
      </p:pic>
      <p:sp>
        <p:nvSpPr>
          <p:cNvPr id="10" name="Rectangle 9"/>
          <p:cNvSpPr/>
          <p:nvPr userDrawn="1"/>
        </p:nvSpPr>
        <p:spPr>
          <a:xfrm>
            <a:off x="7707084"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7707084" y="0"/>
            <a:ext cx="54864" cy="6858000"/>
          </a:xfrm>
          <a:prstGeom prst="rect">
            <a:avLst/>
          </a:prstGeom>
          <a:ln>
            <a:noFill/>
          </a:ln>
          <a:effectLst>
            <a:innerShdw blurRad="25400" dist="127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229601" y="2514600"/>
            <a:ext cx="3474720"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790302" y="685800"/>
            <a:ext cx="6126480" cy="54864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229600" y="4343400"/>
            <a:ext cx="3474720" cy="1188720"/>
          </a:xfrm>
        </p:spPr>
        <p:txBody>
          <a:bodyPr>
            <a:normAutofit/>
          </a:bodyPr>
          <a:lstStyle>
            <a:lvl1pPr marL="0" indent="0">
              <a:spcBef>
                <a:spcPts val="8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Copyright ©2017 Pearson Education, Inc.</a:t>
            </a:r>
            <a:endParaRPr lang="en-US"/>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a:off x="7753739" y="283"/>
            <a:ext cx="4435717" cy="6856286"/>
          </a:xfrm>
          <a:prstGeom prst="rect">
            <a:avLst/>
          </a:prstGeom>
        </p:spPr>
      </p:pic>
      <p:sp>
        <p:nvSpPr>
          <p:cNvPr id="9" name="Rectangle 8"/>
          <p:cNvSpPr/>
          <p:nvPr/>
        </p:nvSpPr>
        <p:spPr>
          <a:xfrm>
            <a:off x="7707084"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707084" y="0"/>
            <a:ext cx="54864" cy="6858000"/>
          </a:xfrm>
          <a:prstGeom prst="rect">
            <a:avLst/>
          </a:prstGeom>
          <a:ln>
            <a:noFill/>
          </a:ln>
          <a:effectLst>
            <a:innerShdw blurRad="25400" dist="127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229600" y="2514600"/>
            <a:ext cx="3474720"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0" y="1325880"/>
            <a:ext cx="6858000" cy="4206240"/>
          </a:xfrm>
          <a:solidFill>
            <a:schemeClr val="bg2"/>
          </a:solidFill>
          <a:effectLst>
            <a:outerShdw blurRad="63500" sx="101000" sy="101000" algn="ctr" rotWithShape="0">
              <a:prstClr val="black">
                <a:alpha val="15000"/>
              </a:prst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229600" y="4343400"/>
            <a:ext cx="3474720" cy="1188720"/>
          </a:xfrm>
        </p:spPr>
        <p:txBody>
          <a:bodyPr>
            <a:normAutofit/>
          </a:bodyPr>
          <a:lstStyle>
            <a:lvl1pPr marL="0" indent="0">
              <a:spcBef>
                <a:spcPts val="8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Copyright ©2017 Pearson Education, Inc.</a:t>
            </a:r>
            <a:endParaRPr lang="en-US"/>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977249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a:xfrm>
            <a:off x="0" y="6257036"/>
            <a:ext cx="12192000" cy="54864"/>
          </a:xfrm>
          <a:prstGeom prst="rect">
            <a:avLst/>
          </a:prstGeom>
          <a:ln>
            <a:noFill/>
          </a:ln>
          <a:effectLst>
            <a:outerShdw blurRad="25400" dist="25400" dir="54000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295400" y="381000"/>
            <a:ext cx="96012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0" y="1828800"/>
            <a:ext cx="96012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56170" y="6419462"/>
            <a:ext cx="1351383" cy="238902"/>
          </a:xfrm>
          <a:prstGeom prst="rect">
            <a:avLst/>
          </a:prstGeom>
        </p:spPr>
        <p:txBody>
          <a:bodyPr vert="horz" lIns="91440" tIns="45720" rIns="91440" bIns="45720" rtlCol="0" anchor="ctr"/>
          <a:lstStyle>
            <a:lvl1pPr algn="r">
              <a:defRPr sz="1000">
                <a:solidFill>
                  <a:schemeClr val="tx1"/>
                </a:solidFill>
              </a:defRPr>
            </a:lvl1pPr>
          </a:lstStyle>
          <a:p>
            <a:endParaRPr lang="en-US" dirty="0"/>
          </a:p>
        </p:txBody>
      </p:sp>
      <p:sp>
        <p:nvSpPr>
          <p:cNvPr id="5" name="Footer Placeholder 4"/>
          <p:cNvSpPr>
            <a:spLocks noGrp="1"/>
          </p:cNvSpPr>
          <p:nvPr>
            <p:ph type="ftr" sz="quarter" idx="3"/>
          </p:nvPr>
        </p:nvSpPr>
        <p:spPr>
          <a:xfrm>
            <a:off x="1295400" y="6419462"/>
            <a:ext cx="5181600" cy="238902"/>
          </a:xfrm>
          <a:prstGeom prst="rect">
            <a:avLst/>
          </a:prstGeom>
        </p:spPr>
        <p:txBody>
          <a:bodyPr vert="horz" lIns="91440" tIns="45720" rIns="91440" bIns="45720" rtlCol="0" anchor="ctr"/>
          <a:lstStyle>
            <a:lvl1pPr algn="l">
              <a:defRPr sz="1000">
                <a:solidFill>
                  <a:schemeClr val="tx1"/>
                </a:solidFill>
              </a:defRPr>
            </a:lvl1pPr>
          </a:lstStyle>
          <a:p>
            <a:r>
              <a:rPr lang="en-US" smtClean="0"/>
              <a:t>Copyright ©2017 Pearson Education, Inc.</a:t>
            </a:r>
            <a:endParaRPr lang="en-US" dirty="0"/>
          </a:p>
        </p:txBody>
      </p:sp>
      <p:sp>
        <p:nvSpPr>
          <p:cNvPr id="6" name="Slide Number Placeholder 5"/>
          <p:cNvSpPr>
            <a:spLocks noGrp="1"/>
          </p:cNvSpPr>
          <p:nvPr>
            <p:ph type="sldNum" sz="quarter" idx="4"/>
          </p:nvPr>
        </p:nvSpPr>
        <p:spPr>
          <a:xfrm>
            <a:off x="10198358" y="6419462"/>
            <a:ext cx="698241" cy="238902"/>
          </a:xfrm>
          <a:prstGeom prst="rect">
            <a:avLst/>
          </a:prstGeom>
        </p:spPr>
        <p:txBody>
          <a:bodyPr vert="horz" lIns="91440" tIns="45720" rIns="91440" bIns="45720" rtlCol="0" anchor="ctr"/>
          <a:lstStyle>
            <a:lvl1pPr algn="r">
              <a:defRPr sz="1000">
                <a:solidFill>
                  <a:schemeClr val="tx1"/>
                </a:solidFill>
              </a:defRPr>
            </a:lvl1pPr>
          </a:lstStyle>
          <a:p>
            <a:r>
              <a:rPr lang="en-US" dirty="0" smtClean="0"/>
              <a:t>1-</a:t>
            </a:r>
            <a:fld id="{E31375A4-56A4-47D6-9801-1991572033F7}" type="slidenum">
              <a:rPr lang="en-US" smtClean="0"/>
              <a:pPr/>
              <a:t>‹#›</a:t>
            </a:fld>
            <a:endParaRPr lang="en-US" dirty="0"/>
          </a:p>
        </p:txBody>
      </p:sp>
      <p:sp>
        <p:nvSpPr>
          <p:cNvPr id="8" name="Rectangle 7"/>
          <p:cNvSpPr/>
          <p:nvPr userDrawn="1"/>
        </p:nvSpPr>
        <p:spPr>
          <a:xfrm>
            <a:off x="0" y="6257036"/>
            <a:ext cx="12192000" cy="54864"/>
          </a:xfrm>
          <a:prstGeom prst="rect">
            <a:avLst/>
          </a:prstGeom>
          <a:ln>
            <a:noFill/>
          </a:ln>
          <a:effectLst>
            <a:innerShdw blurRad="25400" dist="12700" dir="162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90000"/>
        </a:lnSpc>
        <a:spcBef>
          <a:spcPct val="0"/>
        </a:spcBef>
        <a:buNone/>
        <a:defRPr sz="3200" b="1" kern="1200" cap="all" baseline="0">
          <a:solidFill>
            <a:schemeClr val="accent1"/>
          </a:solidFill>
          <a:effectLst>
            <a:outerShdw blurRad="38100" dist="25400" dir="18900000" algn="bl" rotWithShape="0">
              <a:schemeClr val="bg1">
                <a:alpha val="80000"/>
              </a:schemeClr>
            </a:outerShdw>
          </a:effectLst>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5pPr>
      <a:lvl6pPr marL="18288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1031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77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65176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10"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418471"/>
            <a:ext cx="10058400" cy="2743200"/>
          </a:xfrm>
        </p:spPr>
        <p:txBody>
          <a:bodyPr>
            <a:normAutofit/>
          </a:bodyPr>
          <a:lstStyle/>
          <a:p>
            <a:r>
              <a:rPr lang="en-US" sz="6000" dirty="0" smtClean="0"/>
              <a:t>Other assurance services</a:t>
            </a:r>
            <a:endParaRPr lang="en-US" sz="6000" dirty="0"/>
          </a:p>
        </p:txBody>
      </p:sp>
      <p:sp>
        <p:nvSpPr>
          <p:cNvPr id="3" name="Subtitle 2"/>
          <p:cNvSpPr>
            <a:spLocks noGrp="1"/>
          </p:cNvSpPr>
          <p:nvPr>
            <p:ph type="subTitle" idx="1"/>
          </p:nvPr>
        </p:nvSpPr>
        <p:spPr>
          <a:xfrm>
            <a:off x="1066800" y="5244123"/>
            <a:ext cx="10058400" cy="482074"/>
          </a:xfrm>
        </p:spPr>
        <p:txBody>
          <a:bodyPr>
            <a:noAutofit/>
          </a:bodyPr>
          <a:lstStyle/>
          <a:p>
            <a:r>
              <a:rPr lang="en-US" sz="3600" dirty="0" smtClean="0"/>
              <a:t>Chapter 25</a:t>
            </a:r>
            <a:endParaRPr lang="en-US" sz="3600" dirty="0"/>
          </a:p>
        </p:txBody>
      </p:sp>
      <p:sp>
        <p:nvSpPr>
          <p:cNvPr id="4" name="Footer Placeholder 3"/>
          <p:cNvSpPr>
            <a:spLocks noGrp="1"/>
          </p:cNvSpPr>
          <p:nvPr>
            <p:ph type="ftr" sz="quarter" idx="11"/>
          </p:nvPr>
        </p:nvSpPr>
        <p:spPr/>
        <p:txBody>
          <a:bodyPr/>
          <a:lstStyle/>
          <a:p>
            <a:r>
              <a:rPr lang="en-US" smtClean="0"/>
              <a:t>Copyright ©2017 Pearson Education, Inc.</a:t>
            </a:r>
            <a:endParaRPr lang="en-US" dirty="0"/>
          </a:p>
        </p:txBody>
      </p:sp>
      <p:sp>
        <p:nvSpPr>
          <p:cNvPr id="6" name="Slide Number Placeholder 5"/>
          <p:cNvSpPr>
            <a:spLocks noGrp="1"/>
          </p:cNvSpPr>
          <p:nvPr>
            <p:ph type="sldNum" sz="quarter" idx="12"/>
          </p:nvPr>
        </p:nvSpPr>
        <p:spPr/>
        <p:txBody>
          <a:bodyPr/>
          <a:lstStyle/>
          <a:p>
            <a:r>
              <a:rPr lang="en-US" dirty="0" smtClean="0"/>
              <a:t>25-1</a:t>
            </a:r>
          </a:p>
        </p:txBody>
      </p:sp>
      <p:pic>
        <p:nvPicPr>
          <p:cNvPr id="5" name="Picture 4"/>
          <p:cNvPicPr>
            <a:picLocks noChangeAspect="1"/>
          </p:cNvPicPr>
          <p:nvPr/>
        </p:nvPicPr>
        <p:blipFill>
          <a:blip r:embed="rId3"/>
          <a:stretch>
            <a:fillRect/>
          </a:stretch>
        </p:blipFill>
        <p:spPr>
          <a:xfrm>
            <a:off x="7353305" y="320040"/>
            <a:ext cx="4461246" cy="2949818"/>
          </a:xfrm>
          <a:prstGeom prst="rect">
            <a:avLst/>
          </a:prstGeom>
        </p:spPr>
      </p:pic>
    </p:spTree>
    <p:extLst>
      <p:ext uri="{BB962C8B-B14F-4D97-AF65-F5344CB8AC3E}">
        <p14:creationId xmlns:p14="http://schemas.microsoft.com/office/powerpoint/2010/main" val="353226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Copyright ©2017 Pearson Education, Inc.</a:t>
            </a:r>
            <a:endParaRPr lang="en-US"/>
          </a:p>
        </p:txBody>
      </p:sp>
      <p:sp>
        <p:nvSpPr>
          <p:cNvPr id="3" name="Slide Number Placeholder 2"/>
          <p:cNvSpPr>
            <a:spLocks noGrp="1"/>
          </p:cNvSpPr>
          <p:nvPr>
            <p:ph type="sldNum" sz="quarter" idx="12"/>
          </p:nvPr>
        </p:nvSpPr>
        <p:spPr/>
        <p:txBody>
          <a:bodyPr/>
          <a:lstStyle/>
          <a:p>
            <a:r>
              <a:rPr lang="en-US" dirty="0" smtClean="0"/>
              <a:t>25-</a:t>
            </a:r>
            <a:fld id="{E31375A4-56A4-47D6-9801-1991572033F7}" type="slidenum">
              <a:rPr lang="en-US" smtClean="0"/>
              <a:t>10</a:t>
            </a:fld>
            <a:endParaRPr lang="en-US" dirty="0"/>
          </a:p>
        </p:txBody>
      </p:sp>
      <p:pic>
        <p:nvPicPr>
          <p:cNvPr id="4" name="Picture 3"/>
          <p:cNvPicPr>
            <a:picLocks noChangeAspect="1"/>
          </p:cNvPicPr>
          <p:nvPr/>
        </p:nvPicPr>
        <p:blipFill>
          <a:blip r:embed="rId2"/>
          <a:stretch>
            <a:fillRect/>
          </a:stretch>
        </p:blipFill>
        <p:spPr>
          <a:xfrm>
            <a:off x="2019504" y="118872"/>
            <a:ext cx="7615431" cy="6059464"/>
          </a:xfrm>
          <a:prstGeom prst="rect">
            <a:avLst/>
          </a:prstGeom>
        </p:spPr>
      </p:pic>
    </p:spTree>
    <p:extLst>
      <p:ext uri="{BB962C8B-B14F-4D97-AF65-F5344CB8AC3E}">
        <p14:creationId xmlns:p14="http://schemas.microsoft.com/office/powerpoint/2010/main" val="1928873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Review, compilation, and preparation </a:t>
            </a:r>
            <a:r>
              <a:rPr lang="en-US" dirty="0" smtClean="0"/>
              <a:t>services (</a:t>
            </a:r>
            <a:r>
              <a:rPr lang="en-US"/>
              <a:t>cont</a:t>
            </a:r>
            <a:r>
              <a:rPr lang="en-US" smtClean="0"/>
              <a:t>.)</a:t>
            </a:r>
            <a:endParaRPr lang="en-US" dirty="0"/>
          </a:p>
        </p:txBody>
      </p:sp>
      <p:sp>
        <p:nvSpPr>
          <p:cNvPr id="3" name="Content Placeholder 2"/>
          <p:cNvSpPr>
            <a:spLocks noGrp="1"/>
          </p:cNvSpPr>
          <p:nvPr>
            <p:ph idx="1"/>
          </p:nvPr>
        </p:nvSpPr>
        <p:spPr>
          <a:xfrm>
            <a:off x="758952" y="1621723"/>
            <a:ext cx="10469880" cy="4468181"/>
          </a:xfrm>
        </p:spPr>
        <p:txBody>
          <a:bodyPr>
            <a:normAutofit lnSpcReduction="10000"/>
          </a:bodyPr>
          <a:lstStyle/>
          <a:p>
            <a:pPr marL="45720" indent="0">
              <a:buNone/>
            </a:pPr>
            <a:r>
              <a:rPr lang="en-US" sz="2600" b="1" dirty="0" smtClean="0">
                <a:solidFill>
                  <a:srgbClr val="50838E"/>
                </a:solidFill>
              </a:rPr>
              <a:t>Compilation Services: </a:t>
            </a:r>
            <a:r>
              <a:rPr lang="en-US" sz="2600" b="1" dirty="0" smtClean="0">
                <a:solidFill>
                  <a:schemeClr val="accent1"/>
                </a:solidFill>
              </a:rPr>
              <a:t>A compilation engagement is defined in SSARS as one in which accountants apply accounting and financial reporting experience to assist management in the preparation of financial statements and issue a report to a client or a third party without providing any CPA </a:t>
            </a:r>
            <a:r>
              <a:rPr lang="en-US" sz="2600" b="1" dirty="0" smtClean="0">
                <a:solidFill>
                  <a:srgbClr val="50838E"/>
                </a:solidFill>
              </a:rPr>
              <a:t>assurance about the statements</a:t>
            </a:r>
            <a:r>
              <a:rPr lang="en-US" sz="2600" b="1" dirty="0">
                <a:solidFill>
                  <a:srgbClr val="50838E"/>
                </a:solidFill>
              </a:rPr>
              <a:t>.</a:t>
            </a:r>
          </a:p>
          <a:p>
            <a:pPr marL="45720" indent="0">
              <a:buNone/>
            </a:pPr>
            <a:r>
              <a:rPr lang="en-US" sz="2600" b="1" dirty="0" smtClean="0">
                <a:solidFill>
                  <a:srgbClr val="50838E"/>
                </a:solidFill>
              </a:rPr>
              <a:t>Requirements for Compilation:</a:t>
            </a:r>
          </a:p>
          <a:p>
            <a:pPr lvl="1"/>
            <a:r>
              <a:rPr lang="en-US" sz="2400" b="1" dirty="0" smtClean="0">
                <a:solidFill>
                  <a:schemeClr val="accent1"/>
                </a:solidFill>
              </a:rPr>
              <a:t>Establish an understanding with the client in a written engagement letter about the objectives of the compilation engagement.</a:t>
            </a:r>
          </a:p>
          <a:p>
            <a:pPr lvl="1"/>
            <a:r>
              <a:rPr lang="en-US" sz="2400" b="1" dirty="0" smtClean="0">
                <a:solidFill>
                  <a:schemeClr val="accent1"/>
                </a:solidFill>
              </a:rPr>
              <a:t>Possess knowledge about the accounting principles and practices of the client’s industry.</a:t>
            </a:r>
          </a:p>
          <a:p>
            <a:pPr lvl="1"/>
            <a:r>
              <a:rPr lang="en-US" sz="2400" b="1" dirty="0" smtClean="0">
                <a:solidFill>
                  <a:schemeClr val="accent1"/>
                </a:solidFill>
              </a:rPr>
              <a:t>Know the client, the nature of its business transactions, accounting principles and practices, and content of its financial statements.</a:t>
            </a:r>
          </a:p>
        </p:txBody>
      </p:sp>
      <p:sp>
        <p:nvSpPr>
          <p:cNvPr id="4" name="Footer Placeholder 3"/>
          <p:cNvSpPr>
            <a:spLocks noGrp="1"/>
          </p:cNvSpPr>
          <p:nvPr>
            <p:ph type="ftr" sz="quarter" idx="11"/>
          </p:nvPr>
        </p:nvSpPr>
        <p:spPr/>
        <p:txBody>
          <a:bodyPr/>
          <a:lstStyle/>
          <a:p>
            <a:r>
              <a:rPr lang="en-US" smtClean="0"/>
              <a:t>Copyright ©2017 Pearson Education, Inc.</a:t>
            </a:r>
            <a:endParaRPr lang="en-US"/>
          </a:p>
        </p:txBody>
      </p:sp>
      <p:sp>
        <p:nvSpPr>
          <p:cNvPr id="5" name="Slide Number Placeholder 4"/>
          <p:cNvSpPr>
            <a:spLocks noGrp="1"/>
          </p:cNvSpPr>
          <p:nvPr>
            <p:ph type="sldNum" sz="quarter" idx="12"/>
          </p:nvPr>
        </p:nvSpPr>
        <p:spPr/>
        <p:txBody>
          <a:bodyPr/>
          <a:lstStyle/>
          <a:p>
            <a:r>
              <a:rPr lang="en-US" dirty="0" smtClean="0"/>
              <a:t>25-</a:t>
            </a:r>
            <a:fld id="{E31375A4-56A4-47D6-9801-1991572033F7}" type="slidenum">
              <a:rPr lang="en-US" smtClean="0"/>
              <a:t>11</a:t>
            </a:fld>
            <a:endParaRPr lang="en-US" dirty="0"/>
          </a:p>
        </p:txBody>
      </p:sp>
    </p:spTree>
    <p:extLst>
      <p:ext uri="{BB962C8B-B14F-4D97-AF65-F5344CB8AC3E}">
        <p14:creationId xmlns:p14="http://schemas.microsoft.com/office/powerpoint/2010/main" val="239460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Review, compilation, and preparation </a:t>
            </a:r>
            <a:r>
              <a:rPr lang="en-US" dirty="0" smtClean="0"/>
              <a:t>services (</a:t>
            </a:r>
            <a:r>
              <a:rPr lang="en-US"/>
              <a:t>cont</a:t>
            </a:r>
            <a:r>
              <a:rPr lang="en-US" smtClean="0"/>
              <a:t>.)</a:t>
            </a:r>
            <a:endParaRPr lang="en-US" dirty="0"/>
          </a:p>
        </p:txBody>
      </p:sp>
      <p:sp>
        <p:nvSpPr>
          <p:cNvPr id="3" name="Content Placeholder 2"/>
          <p:cNvSpPr>
            <a:spLocks noGrp="1"/>
          </p:cNvSpPr>
          <p:nvPr>
            <p:ph idx="1"/>
          </p:nvPr>
        </p:nvSpPr>
        <p:spPr>
          <a:xfrm>
            <a:off x="758952" y="1609345"/>
            <a:ext cx="10707624" cy="4480560"/>
          </a:xfrm>
        </p:spPr>
        <p:txBody>
          <a:bodyPr>
            <a:normAutofit fontScale="92500"/>
          </a:bodyPr>
          <a:lstStyle/>
          <a:p>
            <a:pPr marL="45720" indent="0">
              <a:buNone/>
            </a:pPr>
            <a:r>
              <a:rPr lang="en-US" sz="2600" b="1" dirty="0" smtClean="0">
                <a:solidFill>
                  <a:srgbClr val="50838E"/>
                </a:solidFill>
              </a:rPr>
              <a:t>Requirements for Compilation (cont.):</a:t>
            </a:r>
          </a:p>
          <a:p>
            <a:pPr lvl="1"/>
            <a:r>
              <a:rPr lang="en-US" sz="2400" b="1" dirty="0" smtClean="0">
                <a:solidFill>
                  <a:schemeClr val="accent1"/>
                </a:solidFill>
              </a:rPr>
              <a:t>Make inquiries to determine whether the client’s information is satisfactory.</a:t>
            </a:r>
          </a:p>
          <a:p>
            <a:pPr lvl="1"/>
            <a:r>
              <a:rPr lang="en-US" sz="2400" b="1" dirty="0" smtClean="0">
                <a:solidFill>
                  <a:schemeClr val="accent1"/>
                </a:solidFill>
              </a:rPr>
              <a:t>Read the compiled financial statements and be alert for any obvious omissions or errors in arithmetic or in the application of accounting standards.</a:t>
            </a:r>
          </a:p>
          <a:p>
            <a:pPr lvl="1"/>
            <a:r>
              <a:rPr lang="en-US" sz="2400" b="1" dirty="0" smtClean="0">
                <a:solidFill>
                  <a:schemeClr val="accent1"/>
                </a:solidFill>
              </a:rPr>
              <a:t>Request management to provide additional or corrected information if the accountant becomes aware that the records, documents, or explanations are incomplete, inaccurate, or otherwise unsatisfactory.</a:t>
            </a:r>
          </a:p>
          <a:p>
            <a:pPr lvl="1"/>
            <a:r>
              <a:rPr lang="en-US" sz="2400" b="1" dirty="0" smtClean="0">
                <a:solidFill>
                  <a:schemeClr val="accent1"/>
                </a:solidFill>
              </a:rPr>
              <a:t>Prepare documentation in sufficient detail to provide a clear understanding of the work performed and any findings or issues that are significant.</a:t>
            </a:r>
          </a:p>
          <a:p>
            <a:pPr lvl="1"/>
            <a:r>
              <a:rPr lang="en-US" sz="2400" b="1" dirty="0" smtClean="0">
                <a:solidFill>
                  <a:schemeClr val="accent1"/>
                </a:solidFill>
              </a:rPr>
              <a:t>Request management to revise the financial statements, if the accountant becomes aware of needed revisions.</a:t>
            </a:r>
          </a:p>
        </p:txBody>
      </p:sp>
      <p:sp>
        <p:nvSpPr>
          <p:cNvPr id="4" name="Footer Placeholder 3"/>
          <p:cNvSpPr>
            <a:spLocks noGrp="1"/>
          </p:cNvSpPr>
          <p:nvPr>
            <p:ph type="ftr" sz="quarter" idx="11"/>
          </p:nvPr>
        </p:nvSpPr>
        <p:spPr/>
        <p:txBody>
          <a:bodyPr/>
          <a:lstStyle/>
          <a:p>
            <a:r>
              <a:rPr lang="en-US" smtClean="0"/>
              <a:t>Copyright ©2017 Pearson Education, Inc.</a:t>
            </a:r>
            <a:endParaRPr lang="en-US"/>
          </a:p>
        </p:txBody>
      </p:sp>
      <p:sp>
        <p:nvSpPr>
          <p:cNvPr id="5" name="Slide Number Placeholder 4"/>
          <p:cNvSpPr>
            <a:spLocks noGrp="1"/>
          </p:cNvSpPr>
          <p:nvPr>
            <p:ph type="sldNum" sz="quarter" idx="12"/>
          </p:nvPr>
        </p:nvSpPr>
        <p:spPr/>
        <p:txBody>
          <a:bodyPr/>
          <a:lstStyle/>
          <a:p>
            <a:r>
              <a:rPr lang="en-US" dirty="0" smtClean="0"/>
              <a:t>25-</a:t>
            </a:r>
            <a:fld id="{E31375A4-56A4-47D6-9801-1991572033F7}" type="slidenum">
              <a:rPr lang="en-US" smtClean="0"/>
              <a:t>12</a:t>
            </a:fld>
            <a:endParaRPr lang="en-US" dirty="0"/>
          </a:p>
        </p:txBody>
      </p:sp>
    </p:spTree>
    <p:extLst>
      <p:ext uri="{BB962C8B-B14F-4D97-AF65-F5344CB8AC3E}">
        <p14:creationId xmlns:p14="http://schemas.microsoft.com/office/powerpoint/2010/main" val="1098815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Review, compilation, and preparation </a:t>
            </a:r>
            <a:r>
              <a:rPr lang="en-US" dirty="0" smtClean="0"/>
              <a:t>services (</a:t>
            </a:r>
            <a:r>
              <a:rPr lang="en-US"/>
              <a:t>cont</a:t>
            </a:r>
            <a:r>
              <a:rPr lang="en-US" smtClean="0"/>
              <a:t>.)</a:t>
            </a:r>
            <a:endParaRPr lang="en-US" dirty="0"/>
          </a:p>
        </p:txBody>
      </p:sp>
      <p:sp>
        <p:nvSpPr>
          <p:cNvPr id="3" name="Content Placeholder 2"/>
          <p:cNvSpPr>
            <a:spLocks noGrp="1"/>
          </p:cNvSpPr>
          <p:nvPr>
            <p:ph idx="1"/>
          </p:nvPr>
        </p:nvSpPr>
        <p:spPr>
          <a:xfrm>
            <a:off x="758952" y="1609345"/>
            <a:ext cx="10707624" cy="4480560"/>
          </a:xfrm>
        </p:spPr>
        <p:txBody>
          <a:bodyPr>
            <a:normAutofit fontScale="92500" lnSpcReduction="10000"/>
          </a:bodyPr>
          <a:lstStyle/>
          <a:p>
            <a:pPr marL="45720" indent="0">
              <a:buNone/>
            </a:pPr>
            <a:r>
              <a:rPr lang="en-US" sz="2600" b="1" dirty="0" smtClean="0">
                <a:solidFill>
                  <a:srgbClr val="50838E"/>
                </a:solidFill>
              </a:rPr>
              <a:t>Form of Report for Compilation:</a:t>
            </a:r>
          </a:p>
          <a:p>
            <a:pPr marL="45720" indent="0">
              <a:buNone/>
            </a:pPr>
            <a:r>
              <a:rPr lang="en-US" sz="2600" b="1" dirty="0" smtClean="0">
                <a:solidFill>
                  <a:schemeClr val="accent1"/>
                </a:solidFill>
              </a:rPr>
              <a:t>SSARS define </a:t>
            </a:r>
            <a:r>
              <a:rPr lang="en-US" sz="2600" b="1" dirty="0" smtClean="0">
                <a:solidFill>
                  <a:srgbClr val="50838E"/>
                </a:solidFill>
              </a:rPr>
              <a:t>three types of compilation reports</a:t>
            </a:r>
            <a:r>
              <a:rPr lang="en-US" sz="2600" b="1" dirty="0">
                <a:solidFill>
                  <a:srgbClr val="50838E"/>
                </a:solidFill>
              </a:rPr>
              <a:t>. </a:t>
            </a:r>
            <a:endParaRPr lang="en-US" sz="2600" b="1" dirty="0" smtClean="0">
              <a:solidFill>
                <a:schemeClr val="accent1"/>
              </a:solidFill>
            </a:endParaRPr>
          </a:p>
          <a:p>
            <a:pPr marL="880110" lvl="1" indent="-514350">
              <a:buFont typeface="+mj-lt"/>
              <a:buAutoNum type="arabicPeriod"/>
            </a:pPr>
            <a:r>
              <a:rPr lang="en-US" sz="2400" b="1" dirty="0" smtClean="0">
                <a:solidFill>
                  <a:schemeClr val="accent1"/>
                </a:solidFill>
              </a:rPr>
              <a:t>Compilation with full disclosure</a:t>
            </a:r>
          </a:p>
          <a:p>
            <a:pPr marL="880110" lvl="1" indent="-514350">
              <a:buFont typeface="+mj-lt"/>
              <a:buAutoNum type="arabicPeriod"/>
            </a:pPr>
            <a:r>
              <a:rPr lang="en-US" sz="2400" b="1" dirty="0" smtClean="0">
                <a:solidFill>
                  <a:schemeClr val="accent1"/>
                </a:solidFill>
              </a:rPr>
              <a:t>Compilation that omits substantially all disclosures</a:t>
            </a:r>
          </a:p>
          <a:p>
            <a:pPr marL="880110" lvl="1" indent="-514350">
              <a:buFont typeface="+mj-lt"/>
              <a:buAutoNum type="arabicPeriod"/>
            </a:pPr>
            <a:r>
              <a:rPr lang="en-US" sz="2400" b="1" dirty="0" smtClean="0">
                <a:solidFill>
                  <a:schemeClr val="accent1"/>
                </a:solidFill>
              </a:rPr>
              <a:t>Compilation without independence</a:t>
            </a:r>
          </a:p>
          <a:p>
            <a:pPr marL="45720" indent="0">
              <a:buNone/>
            </a:pPr>
            <a:r>
              <a:rPr lang="en-US" sz="2600" b="1" dirty="0" smtClean="0">
                <a:solidFill>
                  <a:schemeClr val="accent1"/>
                </a:solidFill>
              </a:rPr>
              <a:t>The first type of report is illustrated in </a:t>
            </a:r>
            <a:r>
              <a:rPr lang="en-US" sz="2600" b="1" dirty="0" smtClean="0">
                <a:solidFill>
                  <a:srgbClr val="50838E"/>
                </a:solidFill>
              </a:rPr>
              <a:t>Figure 25-3</a:t>
            </a:r>
            <a:r>
              <a:rPr lang="en-US" sz="2600" b="1" dirty="0">
                <a:solidFill>
                  <a:srgbClr val="50838E"/>
                </a:solidFill>
              </a:rPr>
              <a:t>.</a:t>
            </a:r>
          </a:p>
          <a:p>
            <a:pPr marL="45720" indent="0">
              <a:buNone/>
            </a:pPr>
            <a:r>
              <a:rPr lang="en-US" sz="2600" b="1" dirty="0" smtClean="0">
                <a:solidFill>
                  <a:schemeClr val="accent1"/>
                </a:solidFill>
              </a:rPr>
              <a:t>The second type of report is illustrated in </a:t>
            </a:r>
            <a:r>
              <a:rPr lang="en-US" sz="2600" b="1" dirty="0" smtClean="0">
                <a:solidFill>
                  <a:srgbClr val="50838E"/>
                </a:solidFill>
              </a:rPr>
              <a:t>Figure 25-4.</a:t>
            </a:r>
          </a:p>
          <a:p>
            <a:pPr marL="45720" indent="0">
              <a:buNone/>
            </a:pPr>
            <a:r>
              <a:rPr lang="en-US" sz="2600" b="1" dirty="0">
                <a:solidFill>
                  <a:schemeClr val="accent1"/>
                </a:solidFill>
              </a:rPr>
              <a:t>The use of each depends on whether management elects to include all the required disclosures with the financial statements and whether the accountant is independent.</a:t>
            </a:r>
            <a:endParaRPr lang="en-US" sz="2600" b="1" dirty="0">
              <a:solidFill>
                <a:srgbClr val="50838E"/>
              </a:solidFill>
            </a:endParaRPr>
          </a:p>
        </p:txBody>
      </p:sp>
      <p:sp>
        <p:nvSpPr>
          <p:cNvPr id="4" name="Footer Placeholder 3"/>
          <p:cNvSpPr>
            <a:spLocks noGrp="1"/>
          </p:cNvSpPr>
          <p:nvPr>
            <p:ph type="ftr" sz="quarter" idx="11"/>
          </p:nvPr>
        </p:nvSpPr>
        <p:spPr/>
        <p:txBody>
          <a:bodyPr/>
          <a:lstStyle/>
          <a:p>
            <a:r>
              <a:rPr lang="en-US" smtClean="0"/>
              <a:t>Copyright ©2017 Pearson Education, Inc.</a:t>
            </a:r>
            <a:endParaRPr lang="en-US"/>
          </a:p>
        </p:txBody>
      </p:sp>
      <p:sp>
        <p:nvSpPr>
          <p:cNvPr id="5" name="Slide Number Placeholder 4"/>
          <p:cNvSpPr>
            <a:spLocks noGrp="1"/>
          </p:cNvSpPr>
          <p:nvPr>
            <p:ph type="sldNum" sz="quarter" idx="12"/>
          </p:nvPr>
        </p:nvSpPr>
        <p:spPr/>
        <p:txBody>
          <a:bodyPr/>
          <a:lstStyle/>
          <a:p>
            <a:r>
              <a:rPr lang="en-US" dirty="0" smtClean="0"/>
              <a:t>25-</a:t>
            </a:r>
            <a:fld id="{E31375A4-56A4-47D6-9801-1991572033F7}" type="slidenum">
              <a:rPr lang="en-US" smtClean="0"/>
              <a:t>13</a:t>
            </a:fld>
            <a:endParaRPr lang="en-US" dirty="0"/>
          </a:p>
        </p:txBody>
      </p:sp>
    </p:spTree>
    <p:extLst>
      <p:ext uri="{BB962C8B-B14F-4D97-AF65-F5344CB8AC3E}">
        <p14:creationId xmlns:p14="http://schemas.microsoft.com/office/powerpoint/2010/main" val="2227636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Copyright ©2017 Pearson Education, Inc.</a:t>
            </a:r>
            <a:endParaRPr lang="en-US"/>
          </a:p>
        </p:txBody>
      </p:sp>
      <p:sp>
        <p:nvSpPr>
          <p:cNvPr id="3" name="Slide Number Placeholder 2"/>
          <p:cNvSpPr>
            <a:spLocks noGrp="1"/>
          </p:cNvSpPr>
          <p:nvPr>
            <p:ph type="sldNum" sz="quarter" idx="12"/>
          </p:nvPr>
        </p:nvSpPr>
        <p:spPr/>
        <p:txBody>
          <a:bodyPr/>
          <a:lstStyle/>
          <a:p>
            <a:r>
              <a:rPr lang="en-US" dirty="0" smtClean="0"/>
              <a:t>25-</a:t>
            </a:r>
            <a:fld id="{E31375A4-56A4-47D6-9801-1991572033F7}" type="slidenum">
              <a:rPr lang="en-US" smtClean="0"/>
              <a:t>14</a:t>
            </a:fld>
            <a:endParaRPr lang="en-US" dirty="0"/>
          </a:p>
        </p:txBody>
      </p:sp>
      <p:pic>
        <p:nvPicPr>
          <p:cNvPr id="4" name="Picture 3"/>
          <p:cNvPicPr>
            <a:picLocks noChangeAspect="1"/>
          </p:cNvPicPr>
          <p:nvPr/>
        </p:nvPicPr>
        <p:blipFill>
          <a:blip r:embed="rId2"/>
          <a:stretch>
            <a:fillRect/>
          </a:stretch>
        </p:blipFill>
        <p:spPr>
          <a:xfrm>
            <a:off x="560624" y="1531866"/>
            <a:ext cx="11070751" cy="3794267"/>
          </a:xfrm>
          <a:prstGeom prst="rect">
            <a:avLst/>
          </a:prstGeom>
        </p:spPr>
      </p:pic>
    </p:spTree>
    <p:extLst>
      <p:ext uri="{BB962C8B-B14F-4D97-AF65-F5344CB8AC3E}">
        <p14:creationId xmlns:p14="http://schemas.microsoft.com/office/powerpoint/2010/main" val="930825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Copyright ©2017 Pearson Education, Inc.</a:t>
            </a:r>
            <a:endParaRPr lang="en-US"/>
          </a:p>
        </p:txBody>
      </p:sp>
      <p:sp>
        <p:nvSpPr>
          <p:cNvPr id="3" name="Slide Number Placeholder 2"/>
          <p:cNvSpPr>
            <a:spLocks noGrp="1"/>
          </p:cNvSpPr>
          <p:nvPr>
            <p:ph type="sldNum" sz="quarter" idx="12"/>
          </p:nvPr>
        </p:nvSpPr>
        <p:spPr/>
        <p:txBody>
          <a:bodyPr/>
          <a:lstStyle/>
          <a:p>
            <a:r>
              <a:rPr lang="en-US" dirty="0" smtClean="0"/>
              <a:t>25-</a:t>
            </a:r>
            <a:fld id="{E31375A4-56A4-47D6-9801-1991572033F7}" type="slidenum">
              <a:rPr lang="en-US" smtClean="0"/>
              <a:t>15</a:t>
            </a:fld>
            <a:endParaRPr lang="en-US" dirty="0"/>
          </a:p>
        </p:txBody>
      </p:sp>
      <p:pic>
        <p:nvPicPr>
          <p:cNvPr id="4" name="Picture 3"/>
          <p:cNvPicPr>
            <a:picLocks noChangeAspect="1"/>
          </p:cNvPicPr>
          <p:nvPr/>
        </p:nvPicPr>
        <p:blipFill>
          <a:blip r:embed="rId2"/>
          <a:stretch>
            <a:fillRect/>
          </a:stretch>
        </p:blipFill>
        <p:spPr>
          <a:xfrm>
            <a:off x="560624" y="1870300"/>
            <a:ext cx="11070751" cy="3117400"/>
          </a:xfrm>
          <a:prstGeom prst="rect">
            <a:avLst/>
          </a:prstGeom>
        </p:spPr>
      </p:pic>
    </p:spTree>
    <p:extLst>
      <p:ext uri="{BB962C8B-B14F-4D97-AF65-F5344CB8AC3E}">
        <p14:creationId xmlns:p14="http://schemas.microsoft.com/office/powerpoint/2010/main" val="1280850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Review, compilation, and preparation </a:t>
            </a:r>
            <a:r>
              <a:rPr lang="en-US" dirty="0" smtClean="0"/>
              <a:t>services (</a:t>
            </a:r>
            <a:r>
              <a:rPr lang="en-US" dirty="0"/>
              <a:t>cont</a:t>
            </a:r>
            <a:r>
              <a:rPr lang="en-US" dirty="0" smtClean="0"/>
              <a:t>.)</a:t>
            </a:r>
            <a:endParaRPr lang="en-US" dirty="0"/>
          </a:p>
        </p:txBody>
      </p:sp>
      <p:sp>
        <p:nvSpPr>
          <p:cNvPr id="3" name="Content Placeholder 2"/>
          <p:cNvSpPr>
            <a:spLocks noGrp="1"/>
          </p:cNvSpPr>
          <p:nvPr>
            <p:ph idx="1"/>
          </p:nvPr>
        </p:nvSpPr>
        <p:spPr>
          <a:xfrm>
            <a:off x="996696" y="2221992"/>
            <a:ext cx="10067544" cy="3867912"/>
          </a:xfrm>
        </p:spPr>
        <p:txBody>
          <a:bodyPr>
            <a:normAutofit/>
          </a:bodyPr>
          <a:lstStyle/>
          <a:p>
            <a:pPr marL="45720" indent="0">
              <a:buNone/>
            </a:pPr>
            <a:r>
              <a:rPr lang="en-US" sz="2600" b="1" dirty="0" smtClean="0">
                <a:solidFill>
                  <a:srgbClr val="50838E"/>
                </a:solidFill>
              </a:rPr>
              <a:t>Preparation Services: </a:t>
            </a:r>
            <a:r>
              <a:rPr lang="en-US" sz="2600" b="1" dirty="0" smtClean="0">
                <a:solidFill>
                  <a:schemeClr val="accent1"/>
                </a:solidFill>
              </a:rPr>
              <a:t>In a preparation service engagement, the CPA is engaged by the client to prepare or assist in preparing financial statements, but the CPA does not provide any assurance on the financial statements or issue a report.</a:t>
            </a:r>
          </a:p>
          <a:p>
            <a:pPr marL="45720" indent="0">
              <a:buNone/>
            </a:pPr>
            <a:r>
              <a:rPr lang="en-US" sz="2600" b="1" dirty="0" smtClean="0">
                <a:solidFill>
                  <a:schemeClr val="accent1"/>
                </a:solidFill>
              </a:rPr>
              <a:t>The CPA’s responsibilities when performing a preparation service are similar to those performed in a compilation. The key differences are:</a:t>
            </a:r>
            <a:endParaRPr lang="en-US" b="1" dirty="0" smtClean="0"/>
          </a:p>
          <a:p>
            <a:pPr lvl="1"/>
            <a:r>
              <a:rPr lang="en-US" sz="2400" b="1" dirty="0" smtClean="0">
                <a:solidFill>
                  <a:schemeClr val="accent1"/>
                </a:solidFill>
              </a:rPr>
              <a:t>The CPA does not issue a report.</a:t>
            </a:r>
          </a:p>
          <a:p>
            <a:pPr lvl="1"/>
            <a:r>
              <a:rPr lang="en-US" sz="2400" b="1" dirty="0" smtClean="0">
                <a:solidFill>
                  <a:schemeClr val="accent1"/>
                </a:solidFill>
              </a:rPr>
              <a:t>The CPA does not need to assess independence.</a:t>
            </a:r>
          </a:p>
        </p:txBody>
      </p:sp>
      <p:sp>
        <p:nvSpPr>
          <p:cNvPr id="4" name="Footer Placeholder 3"/>
          <p:cNvSpPr>
            <a:spLocks noGrp="1"/>
          </p:cNvSpPr>
          <p:nvPr>
            <p:ph type="ftr" sz="quarter" idx="11"/>
          </p:nvPr>
        </p:nvSpPr>
        <p:spPr/>
        <p:txBody>
          <a:bodyPr/>
          <a:lstStyle/>
          <a:p>
            <a:r>
              <a:rPr lang="en-US" smtClean="0"/>
              <a:t>Copyright ©2017 Pearson Education, Inc.</a:t>
            </a:r>
            <a:endParaRPr lang="en-US"/>
          </a:p>
        </p:txBody>
      </p:sp>
      <p:sp>
        <p:nvSpPr>
          <p:cNvPr id="5" name="Slide Number Placeholder 4"/>
          <p:cNvSpPr>
            <a:spLocks noGrp="1"/>
          </p:cNvSpPr>
          <p:nvPr>
            <p:ph type="sldNum" sz="quarter" idx="12"/>
          </p:nvPr>
        </p:nvSpPr>
        <p:spPr/>
        <p:txBody>
          <a:bodyPr/>
          <a:lstStyle/>
          <a:p>
            <a:r>
              <a:rPr lang="en-US" dirty="0" smtClean="0"/>
              <a:t>25-</a:t>
            </a:r>
            <a:fld id="{E31375A4-56A4-47D6-9801-1991572033F7}" type="slidenum">
              <a:rPr lang="en-US" smtClean="0"/>
              <a:t>16</a:t>
            </a:fld>
            <a:endParaRPr lang="en-US" dirty="0"/>
          </a:p>
        </p:txBody>
      </p:sp>
    </p:spTree>
    <p:extLst>
      <p:ext uri="{BB962C8B-B14F-4D97-AF65-F5344CB8AC3E}">
        <p14:creationId xmlns:p14="http://schemas.microsoft.com/office/powerpoint/2010/main" val="2017208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solidFill>
                  <a:srgbClr val="514A40"/>
                </a:solidFill>
              </a:rPr>
              <a:t>Copyright © 2017 Pearson Education, Inc.</a:t>
            </a:r>
            <a:endParaRPr lang="en-US" dirty="0">
              <a:solidFill>
                <a:srgbClr val="514A40"/>
              </a:solidFill>
            </a:endParaRPr>
          </a:p>
        </p:txBody>
      </p:sp>
      <p:sp>
        <p:nvSpPr>
          <p:cNvPr id="4" name="Slide Number Placeholder 3"/>
          <p:cNvSpPr>
            <a:spLocks noGrp="1"/>
          </p:cNvSpPr>
          <p:nvPr>
            <p:ph type="sldNum" sz="quarter" idx="12"/>
          </p:nvPr>
        </p:nvSpPr>
        <p:spPr/>
        <p:txBody>
          <a:bodyPr/>
          <a:lstStyle/>
          <a:p>
            <a:r>
              <a:rPr lang="en-US" dirty="0" smtClean="0">
                <a:solidFill>
                  <a:srgbClr val="514A40"/>
                </a:solidFill>
              </a:rPr>
              <a:t>25-</a:t>
            </a:r>
            <a:fld id="{E31375A4-56A4-47D6-9801-1991572033F7}" type="slidenum">
              <a:rPr lang="en-US" smtClean="0">
                <a:solidFill>
                  <a:srgbClr val="514A40"/>
                </a:solidFill>
              </a:rPr>
              <a:pPr/>
              <a:t>17</a:t>
            </a:fld>
            <a:endParaRPr lang="en-US" dirty="0">
              <a:solidFill>
                <a:srgbClr val="514A40"/>
              </a:solidFill>
            </a:endParaRPr>
          </a:p>
        </p:txBody>
      </p:sp>
      <p:sp>
        <p:nvSpPr>
          <p:cNvPr id="3" name="TextBox 2"/>
          <p:cNvSpPr txBox="1"/>
          <p:nvPr/>
        </p:nvSpPr>
        <p:spPr>
          <a:xfrm>
            <a:off x="2529840" y="2397949"/>
            <a:ext cx="7132320" cy="2062103"/>
          </a:xfrm>
          <a:prstGeom prst="rect">
            <a:avLst/>
          </a:prstGeom>
          <a:solidFill>
            <a:srgbClr val="ABECDB"/>
          </a:solidFill>
        </p:spPr>
        <p:txBody>
          <a:bodyPr wrap="square" rtlCol="0">
            <a:spAutoFit/>
          </a:bodyPr>
          <a:lstStyle/>
          <a:p>
            <a:pPr algn="ctr"/>
            <a:r>
              <a:rPr lang="en-US" sz="3200" b="1" dirty="0" smtClean="0">
                <a:solidFill>
                  <a:schemeClr val="accent1"/>
                </a:solidFill>
              </a:rPr>
              <a:t>OBJECTIVE 25-2</a:t>
            </a:r>
          </a:p>
          <a:p>
            <a:pPr marL="45720" indent="0" algn="ctr">
              <a:spcAft>
                <a:spcPts val="600"/>
              </a:spcAft>
              <a:buNone/>
            </a:pPr>
            <a:r>
              <a:rPr lang="en-US" sz="3200" b="1" dirty="0">
                <a:solidFill>
                  <a:schemeClr val="accent1"/>
                </a:solidFill>
              </a:rPr>
              <a:t>Describe special engagements to review interim </a:t>
            </a:r>
            <a:r>
              <a:rPr lang="en-US" sz="3200" b="1" dirty="0" smtClean="0">
                <a:solidFill>
                  <a:schemeClr val="accent1"/>
                </a:solidFill>
              </a:rPr>
              <a:t>financial           </a:t>
            </a:r>
            <a:r>
              <a:rPr lang="en-US" sz="3200" b="1" dirty="0">
                <a:solidFill>
                  <a:schemeClr val="accent1"/>
                </a:solidFill>
              </a:rPr>
              <a:t>information for public companies</a:t>
            </a:r>
            <a:r>
              <a:rPr lang="en-US" sz="3200" b="1" dirty="0" smtClean="0">
                <a:solidFill>
                  <a:schemeClr val="accent1"/>
                </a:solidFill>
              </a:rPr>
              <a:t>.</a:t>
            </a:r>
            <a:endParaRPr lang="en-US" sz="3200" b="1" dirty="0">
              <a:solidFill>
                <a:schemeClr val="accent1"/>
              </a:solidFill>
            </a:endParaRPr>
          </a:p>
        </p:txBody>
      </p:sp>
    </p:spTree>
    <p:extLst>
      <p:ext uri="{BB962C8B-B14F-4D97-AF65-F5344CB8AC3E}">
        <p14:creationId xmlns:p14="http://schemas.microsoft.com/office/powerpoint/2010/main" val="543016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81000"/>
            <a:ext cx="9601200" cy="949158"/>
          </a:xfrm>
        </p:spPr>
        <p:txBody>
          <a:bodyPr>
            <a:normAutofit fontScale="90000"/>
          </a:bodyPr>
          <a:lstStyle/>
          <a:p>
            <a:pPr algn="ctr"/>
            <a:r>
              <a:rPr lang="en-US" dirty="0" smtClean="0"/>
              <a:t>Review of interim financial information </a:t>
            </a:r>
            <a:br>
              <a:rPr lang="en-US" dirty="0" smtClean="0"/>
            </a:br>
            <a:r>
              <a:rPr lang="en-US" dirty="0" smtClean="0"/>
              <a:t>for public companies</a:t>
            </a:r>
            <a:endParaRPr lang="en-US" dirty="0"/>
          </a:p>
        </p:txBody>
      </p:sp>
      <p:sp>
        <p:nvSpPr>
          <p:cNvPr id="3" name="Content Placeholder 2"/>
          <p:cNvSpPr>
            <a:spLocks noGrp="1"/>
          </p:cNvSpPr>
          <p:nvPr>
            <p:ph idx="1"/>
          </p:nvPr>
        </p:nvSpPr>
        <p:spPr>
          <a:xfrm>
            <a:off x="1403684" y="1444752"/>
            <a:ext cx="10062892" cy="4498848"/>
          </a:xfrm>
        </p:spPr>
        <p:txBody>
          <a:bodyPr>
            <a:normAutofit lnSpcReduction="10000"/>
          </a:bodyPr>
          <a:lstStyle/>
          <a:p>
            <a:pPr marL="45720" indent="0">
              <a:buNone/>
            </a:pPr>
            <a:r>
              <a:rPr lang="en-US" sz="2600" b="1" dirty="0" smtClean="0">
                <a:solidFill>
                  <a:schemeClr val="accent1"/>
                </a:solidFill>
              </a:rPr>
              <a:t>The </a:t>
            </a:r>
            <a:r>
              <a:rPr lang="en-US" sz="2600" b="1" dirty="0" smtClean="0">
                <a:solidFill>
                  <a:srgbClr val="50838E"/>
                </a:solidFill>
              </a:rPr>
              <a:t>SEC requires </a:t>
            </a:r>
            <a:r>
              <a:rPr lang="en-US" sz="2600" b="1" dirty="0" smtClean="0">
                <a:solidFill>
                  <a:schemeClr val="accent1"/>
                </a:solidFill>
              </a:rPr>
              <a:t>that quarterly financial statements be </a:t>
            </a:r>
            <a:r>
              <a:rPr lang="en-US" sz="2600" b="1" dirty="0" smtClean="0">
                <a:solidFill>
                  <a:srgbClr val="50838E"/>
                </a:solidFill>
              </a:rPr>
              <a:t>reviewed</a:t>
            </a:r>
            <a:r>
              <a:rPr lang="en-US" sz="2600" b="1" dirty="0" smtClean="0">
                <a:solidFill>
                  <a:schemeClr val="accent1"/>
                </a:solidFill>
              </a:rPr>
              <a:t> by the company’s external auditor prior to the company filing of the </a:t>
            </a:r>
            <a:r>
              <a:rPr lang="en-US" sz="2600" b="1" dirty="0" smtClean="0">
                <a:solidFill>
                  <a:srgbClr val="50838E"/>
                </a:solidFill>
              </a:rPr>
              <a:t>Form 10-Q </a:t>
            </a:r>
            <a:r>
              <a:rPr lang="en-US" sz="2600" b="1" dirty="0" smtClean="0">
                <a:solidFill>
                  <a:schemeClr val="accent1"/>
                </a:solidFill>
              </a:rPr>
              <a:t>with the SEC.</a:t>
            </a:r>
          </a:p>
          <a:p>
            <a:pPr lvl="1"/>
            <a:r>
              <a:rPr lang="en-US" sz="2200" b="1" dirty="0" smtClean="0">
                <a:solidFill>
                  <a:schemeClr val="accent1"/>
                </a:solidFill>
              </a:rPr>
              <a:t>Because the same CPA must perform both the annual audit and the quarterly reviews, they are referred to as auditors, not accountants, for the interim review.</a:t>
            </a:r>
          </a:p>
          <a:p>
            <a:pPr marL="45720" indent="0">
              <a:buNone/>
            </a:pPr>
            <a:r>
              <a:rPr lang="en-US" sz="2400" b="1" dirty="0" smtClean="0">
                <a:solidFill>
                  <a:schemeClr val="accent1"/>
                </a:solidFill>
              </a:rPr>
              <a:t>Like a review under SSARS, a public company interim review includes the same five requirements for review engagements. However, the two types of reviews have the </a:t>
            </a:r>
            <a:r>
              <a:rPr lang="en-US" sz="2400" b="1" dirty="0" smtClean="0">
                <a:solidFill>
                  <a:srgbClr val="50838E"/>
                </a:solidFill>
              </a:rPr>
              <a:t>following differences</a:t>
            </a:r>
            <a:r>
              <a:rPr lang="en-US" sz="2400" b="1" dirty="0">
                <a:solidFill>
                  <a:srgbClr val="50838E"/>
                </a:solidFill>
              </a:rPr>
              <a:t>:</a:t>
            </a:r>
          </a:p>
          <a:p>
            <a:pPr marL="822960" lvl="1" indent="-457200">
              <a:buFont typeface="+mj-lt"/>
              <a:buAutoNum type="arabicPeriod"/>
            </a:pPr>
            <a:r>
              <a:rPr lang="en-US" sz="2400" b="1" dirty="0" smtClean="0">
                <a:solidFill>
                  <a:schemeClr val="accent1"/>
                </a:solidFill>
              </a:rPr>
              <a:t>Because an annual audit is also performed for the public client, the auditor must obtain sufficient information about the client’s internal control for both annual and interim financial information.</a:t>
            </a:r>
          </a:p>
          <a:p>
            <a:pPr marL="45720" indent="0">
              <a:buNone/>
            </a:pPr>
            <a:endParaRPr lang="en-US" sz="2600" dirty="0" smtClean="0">
              <a:solidFill>
                <a:schemeClr val="accent1"/>
              </a:solidFill>
            </a:endParaRPr>
          </a:p>
          <a:p>
            <a:pPr marL="45720" indent="0">
              <a:buNone/>
            </a:pPr>
            <a:endParaRPr lang="en-US" sz="2600" dirty="0" smtClean="0">
              <a:solidFill>
                <a:schemeClr val="accent1"/>
              </a:solidFill>
            </a:endParaRPr>
          </a:p>
        </p:txBody>
      </p:sp>
      <p:cxnSp>
        <p:nvCxnSpPr>
          <p:cNvPr id="5" name="Straight Connector 4"/>
          <p:cNvCxnSpPr/>
          <p:nvPr/>
        </p:nvCxnSpPr>
        <p:spPr>
          <a:xfrm flipH="1">
            <a:off x="735263" y="401053"/>
            <a:ext cx="26737" cy="5828631"/>
          </a:xfrm>
          <a:prstGeom prst="line">
            <a:avLst/>
          </a:prstGeom>
        </p:spPr>
        <p:style>
          <a:lnRef idx="2">
            <a:schemeClr val="accent1"/>
          </a:lnRef>
          <a:fillRef idx="0">
            <a:schemeClr val="accent1"/>
          </a:fillRef>
          <a:effectRef idx="1">
            <a:schemeClr val="accent1"/>
          </a:effectRef>
          <a:fontRef idx="minor">
            <a:schemeClr val="tx1"/>
          </a:fontRef>
        </p:style>
      </p:cxnSp>
      <p:sp>
        <p:nvSpPr>
          <p:cNvPr id="6" name="Oval 5"/>
          <p:cNvSpPr/>
          <p:nvPr/>
        </p:nvSpPr>
        <p:spPr>
          <a:xfrm>
            <a:off x="401053" y="1016000"/>
            <a:ext cx="668421" cy="6283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cxnSp>
        <p:nvCxnSpPr>
          <p:cNvPr id="10" name="Straight Connector 9"/>
          <p:cNvCxnSpPr>
            <a:stCxn id="6" idx="2"/>
            <a:endCxn id="6" idx="6"/>
          </p:cNvCxnSpPr>
          <p:nvPr/>
        </p:nvCxnSpPr>
        <p:spPr>
          <a:xfrm>
            <a:off x="401053" y="1330158"/>
            <a:ext cx="668421" cy="0"/>
          </a:xfrm>
          <a:prstGeom prst="line">
            <a:avLst/>
          </a:prstGeom>
          <a:ln>
            <a:solidFill>
              <a:schemeClr val="bg1"/>
            </a:solidFill>
            <a:prstDash val="dot"/>
          </a:ln>
        </p:spPr>
        <p:style>
          <a:lnRef idx="2">
            <a:schemeClr val="accent1"/>
          </a:lnRef>
          <a:fillRef idx="0">
            <a:schemeClr val="accent1"/>
          </a:fillRef>
          <a:effectRef idx="1">
            <a:schemeClr val="accent1"/>
          </a:effectRef>
          <a:fontRef idx="minor">
            <a:schemeClr val="tx1"/>
          </a:fontRef>
        </p:style>
      </p:cxnSp>
      <p:sp>
        <p:nvSpPr>
          <p:cNvPr id="4" name="Footer Placeholder 3"/>
          <p:cNvSpPr>
            <a:spLocks noGrp="1"/>
          </p:cNvSpPr>
          <p:nvPr>
            <p:ph type="ftr" sz="quarter" idx="11"/>
          </p:nvPr>
        </p:nvSpPr>
        <p:spPr/>
        <p:txBody>
          <a:bodyPr/>
          <a:lstStyle/>
          <a:p>
            <a:r>
              <a:rPr lang="en-US" dirty="0" smtClean="0">
                <a:solidFill>
                  <a:srgbClr val="514A40"/>
                </a:solidFill>
              </a:rPr>
              <a:t>Copyright © 2017 Pearson Education, Inc.</a:t>
            </a:r>
            <a:endParaRPr lang="en-US" dirty="0">
              <a:solidFill>
                <a:srgbClr val="514A40"/>
              </a:solidFill>
            </a:endParaRPr>
          </a:p>
        </p:txBody>
      </p:sp>
      <p:sp>
        <p:nvSpPr>
          <p:cNvPr id="8" name="Slide Number Placeholder 7"/>
          <p:cNvSpPr>
            <a:spLocks noGrp="1"/>
          </p:cNvSpPr>
          <p:nvPr>
            <p:ph type="sldNum" sz="quarter" idx="12"/>
          </p:nvPr>
        </p:nvSpPr>
        <p:spPr/>
        <p:txBody>
          <a:bodyPr/>
          <a:lstStyle/>
          <a:p>
            <a:r>
              <a:rPr lang="en-US" dirty="0" smtClean="0">
                <a:solidFill>
                  <a:srgbClr val="514A40"/>
                </a:solidFill>
              </a:rPr>
              <a:t>25-</a:t>
            </a:r>
            <a:fld id="{E31375A4-56A4-47D6-9801-1991572033F7}" type="slidenum">
              <a:rPr lang="en-US" smtClean="0">
                <a:solidFill>
                  <a:srgbClr val="514A40"/>
                </a:solidFill>
              </a:rPr>
              <a:pPr/>
              <a:t>18</a:t>
            </a:fld>
            <a:endParaRPr lang="en-US" dirty="0">
              <a:solidFill>
                <a:srgbClr val="514A40"/>
              </a:solidFill>
            </a:endParaRPr>
          </a:p>
        </p:txBody>
      </p:sp>
    </p:spTree>
    <p:extLst>
      <p:ext uri="{BB962C8B-B14F-4D97-AF65-F5344CB8AC3E}">
        <p14:creationId xmlns:p14="http://schemas.microsoft.com/office/powerpoint/2010/main" val="1580445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Review</a:t>
            </a:r>
            <a:r>
              <a:rPr lang="en-US" dirty="0"/>
              <a:t> of interim financial information </a:t>
            </a:r>
            <a:br>
              <a:rPr lang="en-US" dirty="0"/>
            </a:br>
            <a:r>
              <a:rPr lang="en-US" dirty="0"/>
              <a:t>for public companies</a:t>
            </a:r>
            <a:r>
              <a:rPr lang="en-US" dirty="0" smtClean="0"/>
              <a:t> (</a:t>
            </a:r>
            <a:r>
              <a:rPr lang="en-US" dirty="0"/>
              <a:t>cont</a:t>
            </a:r>
            <a:r>
              <a:rPr lang="en-US" dirty="0" smtClean="0"/>
              <a:t>.)</a:t>
            </a:r>
            <a:endParaRPr lang="en-US" dirty="0"/>
          </a:p>
        </p:txBody>
      </p:sp>
      <p:sp>
        <p:nvSpPr>
          <p:cNvPr id="3" name="Content Placeholder 2"/>
          <p:cNvSpPr>
            <a:spLocks noGrp="1"/>
          </p:cNvSpPr>
          <p:nvPr>
            <p:ph idx="1"/>
          </p:nvPr>
        </p:nvSpPr>
        <p:spPr>
          <a:xfrm>
            <a:off x="777240" y="1731451"/>
            <a:ext cx="10677906" cy="4422461"/>
          </a:xfrm>
        </p:spPr>
        <p:txBody>
          <a:bodyPr>
            <a:normAutofit fontScale="85000" lnSpcReduction="20000"/>
          </a:bodyPr>
          <a:lstStyle/>
          <a:p>
            <a:pPr marL="45720" indent="0">
              <a:lnSpc>
                <a:spcPct val="105000"/>
              </a:lnSpc>
              <a:buNone/>
            </a:pPr>
            <a:r>
              <a:rPr lang="en-US" sz="2800" b="1" dirty="0" smtClean="0">
                <a:solidFill>
                  <a:schemeClr val="accent1"/>
                </a:solidFill>
              </a:rPr>
              <a:t>The </a:t>
            </a:r>
            <a:r>
              <a:rPr lang="en-US" sz="2800" b="1" dirty="0">
                <a:solidFill>
                  <a:schemeClr val="accent1"/>
                </a:solidFill>
              </a:rPr>
              <a:t>two types of reviews have the </a:t>
            </a:r>
            <a:r>
              <a:rPr lang="en-US" sz="2800" b="1" dirty="0">
                <a:solidFill>
                  <a:srgbClr val="50838E"/>
                </a:solidFill>
              </a:rPr>
              <a:t>following </a:t>
            </a:r>
            <a:r>
              <a:rPr lang="en-US" sz="2800" b="1" dirty="0" smtClean="0">
                <a:solidFill>
                  <a:srgbClr val="50838E"/>
                </a:solidFill>
              </a:rPr>
              <a:t>differences (cont.)</a:t>
            </a:r>
            <a:r>
              <a:rPr lang="en-US" sz="2800" b="1" dirty="0">
                <a:solidFill>
                  <a:srgbClr val="50838E"/>
                </a:solidFill>
              </a:rPr>
              <a:t>:</a:t>
            </a:r>
          </a:p>
          <a:p>
            <a:pPr marL="880110" lvl="1" indent="-514350">
              <a:lnSpc>
                <a:spcPct val="105000"/>
              </a:lnSpc>
              <a:buFont typeface="+mj-lt"/>
              <a:buAutoNum type="arabicPeriod" startAt="2"/>
            </a:pPr>
            <a:r>
              <a:rPr lang="en-US" sz="2600" b="1" dirty="0" smtClean="0">
                <a:solidFill>
                  <a:schemeClr val="accent1"/>
                </a:solidFill>
              </a:rPr>
              <a:t>The auditor’s knowledge of the results of the annual audit procedures is used in considering the scope and results of the inquiries and analytical procedures for the review. </a:t>
            </a:r>
          </a:p>
          <a:p>
            <a:pPr marL="880110" lvl="1" indent="-514350">
              <a:lnSpc>
                <a:spcPct val="105000"/>
              </a:lnSpc>
              <a:buFont typeface="+mj-lt"/>
              <a:buAutoNum type="arabicPeriod" startAt="2"/>
            </a:pPr>
            <a:r>
              <a:rPr lang="en-US" sz="2600" b="1" dirty="0" smtClean="0">
                <a:solidFill>
                  <a:schemeClr val="accent1"/>
                </a:solidFill>
              </a:rPr>
              <a:t>Under SSARS, the auditor makes inquiries about actions taken at directors’ and stockholders’ meetings; for a public company, the auditor reads the minutes of those meetings.</a:t>
            </a:r>
          </a:p>
          <a:p>
            <a:pPr marL="880110" lvl="1" indent="-514350">
              <a:lnSpc>
                <a:spcPct val="105000"/>
              </a:lnSpc>
              <a:buFont typeface="+mj-lt"/>
              <a:buAutoNum type="arabicPeriod" startAt="2"/>
            </a:pPr>
            <a:r>
              <a:rPr lang="en-US" sz="2600" b="1" dirty="0" smtClean="0">
                <a:solidFill>
                  <a:schemeClr val="accent1"/>
                </a:solidFill>
              </a:rPr>
              <a:t>The auditor must also obtain evidence that the interim financial information agrees or reconciles with the accounting records for a public company interim review.</a:t>
            </a:r>
          </a:p>
          <a:p>
            <a:pPr marL="45720" indent="0">
              <a:lnSpc>
                <a:spcPct val="105000"/>
              </a:lnSpc>
              <a:buNone/>
            </a:pPr>
            <a:r>
              <a:rPr lang="en-US" sz="2800" b="1" dirty="0" smtClean="0">
                <a:solidFill>
                  <a:schemeClr val="accent1"/>
                </a:solidFill>
              </a:rPr>
              <a:t>An example of a report for interim financial statements for a public company is shown in </a:t>
            </a:r>
            <a:r>
              <a:rPr lang="en-US" sz="2800" b="1" dirty="0" smtClean="0">
                <a:solidFill>
                  <a:srgbClr val="50838E"/>
                </a:solidFill>
              </a:rPr>
              <a:t>Figure 25-5</a:t>
            </a:r>
            <a:r>
              <a:rPr lang="en-US" sz="2800" b="1" dirty="0">
                <a:solidFill>
                  <a:srgbClr val="50838E"/>
                </a:solidFill>
              </a:rPr>
              <a:t>.</a:t>
            </a:r>
          </a:p>
          <a:p>
            <a:pPr marL="45720" indent="0">
              <a:buNone/>
            </a:pPr>
            <a:endParaRPr lang="en-US" sz="2800" b="1" dirty="0" smtClean="0">
              <a:solidFill>
                <a:schemeClr val="accent1"/>
              </a:solidFill>
            </a:endParaRPr>
          </a:p>
          <a:p>
            <a:pPr lvl="1"/>
            <a:endParaRPr lang="en-US" sz="2600" dirty="0">
              <a:solidFill>
                <a:schemeClr val="accent1"/>
              </a:solidFill>
            </a:endParaRPr>
          </a:p>
          <a:p>
            <a:pPr marL="45720" indent="0">
              <a:buNone/>
            </a:pPr>
            <a:endParaRPr lang="en-US" sz="2600" dirty="0" smtClean="0">
              <a:solidFill>
                <a:schemeClr val="accent1"/>
              </a:solidFill>
            </a:endParaRPr>
          </a:p>
        </p:txBody>
      </p:sp>
      <p:sp>
        <p:nvSpPr>
          <p:cNvPr id="4" name="Footer Placeholder 3"/>
          <p:cNvSpPr>
            <a:spLocks noGrp="1"/>
          </p:cNvSpPr>
          <p:nvPr>
            <p:ph type="ftr" sz="quarter" idx="11"/>
          </p:nvPr>
        </p:nvSpPr>
        <p:spPr/>
        <p:txBody>
          <a:bodyPr/>
          <a:lstStyle/>
          <a:p>
            <a:r>
              <a:rPr lang="en-US" smtClean="0"/>
              <a:t>Copyright ©2017 Pearson Education, Inc.</a:t>
            </a:r>
            <a:endParaRPr lang="en-US"/>
          </a:p>
        </p:txBody>
      </p:sp>
      <p:sp>
        <p:nvSpPr>
          <p:cNvPr id="5" name="Slide Number Placeholder 4"/>
          <p:cNvSpPr>
            <a:spLocks noGrp="1"/>
          </p:cNvSpPr>
          <p:nvPr>
            <p:ph type="sldNum" sz="quarter" idx="12"/>
          </p:nvPr>
        </p:nvSpPr>
        <p:spPr/>
        <p:txBody>
          <a:bodyPr/>
          <a:lstStyle/>
          <a:p>
            <a:r>
              <a:rPr lang="en-US" dirty="0" smtClean="0"/>
              <a:t>25-</a:t>
            </a:r>
            <a:fld id="{E31375A4-56A4-47D6-9801-1991572033F7}" type="slidenum">
              <a:rPr lang="en-US" smtClean="0"/>
              <a:t>19</a:t>
            </a:fld>
            <a:endParaRPr lang="en-US" dirty="0"/>
          </a:p>
        </p:txBody>
      </p:sp>
    </p:spTree>
    <p:extLst>
      <p:ext uri="{BB962C8B-B14F-4D97-AF65-F5344CB8AC3E}">
        <p14:creationId xmlns:p14="http://schemas.microsoft.com/office/powerpoint/2010/main" val="3738363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501316"/>
            <a:ext cx="9446126" cy="828842"/>
          </a:xfrm>
        </p:spPr>
        <p:txBody>
          <a:bodyPr>
            <a:normAutofit fontScale="90000"/>
          </a:bodyPr>
          <a:lstStyle/>
          <a:p>
            <a:pPr algn="ctr"/>
            <a:r>
              <a:rPr lang="en-US" sz="3600" dirty="0">
                <a:solidFill>
                  <a:srgbClr val="50838E"/>
                </a:solidFill>
              </a:rPr>
              <a:t>Chap</a:t>
            </a:r>
            <a:r>
              <a:rPr lang="en-US" sz="3600" dirty="0">
                <a:solidFill>
                  <a:schemeClr val="accent4">
                    <a:lumMod val="75000"/>
                  </a:schemeClr>
                </a:solidFill>
              </a:rPr>
              <a:t>ter </a:t>
            </a:r>
            <a:r>
              <a:rPr lang="en-US" sz="3600" dirty="0" smtClean="0">
                <a:solidFill>
                  <a:schemeClr val="accent4">
                    <a:lumMod val="75000"/>
                  </a:schemeClr>
                </a:solidFill>
              </a:rPr>
              <a:t>25 </a:t>
            </a:r>
            <a:r>
              <a:rPr lang="en-US" sz="3600" dirty="0">
                <a:solidFill>
                  <a:schemeClr val="accent4">
                    <a:lumMod val="75000"/>
                  </a:schemeClr>
                </a:solidFill>
              </a:rPr>
              <a:t>Learning Objectives</a:t>
            </a:r>
            <a:r>
              <a:rPr lang="en-US" dirty="0">
                <a:solidFill>
                  <a:srgbClr val="0070C0"/>
                </a:solidFill>
              </a:rPr>
              <a:t/>
            </a:r>
            <a:br>
              <a:rPr lang="en-US" dirty="0">
                <a:solidFill>
                  <a:srgbClr val="0070C0"/>
                </a:solidFill>
              </a:rPr>
            </a:br>
            <a:endParaRPr lang="en-US" dirty="0">
              <a:solidFill>
                <a:srgbClr val="0070C0"/>
              </a:solidFill>
            </a:endParaRPr>
          </a:p>
        </p:txBody>
      </p:sp>
      <p:sp>
        <p:nvSpPr>
          <p:cNvPr id="3" name="Content Placeholder 2"/>
          <p:cNvSpPr>
            <a:spLocks noGrp="1"/>
          </p:cNvSpPr>
          <p:nvPr>
            <p:ph idx="1"/>
          </p:nvPr>
        </p:nvSpPr>
        <p:spPr>
          <a:xfrm>
            <a:off x="1403684" y="887984"/>
            <a:ext cx="10058972" cy="5064760"/>
          </a:xfrm>
        </p:spPr>
        <p:txBody>
          <a:bodyPr>
            <a:normAutofit fontScale="25000" lnSpcReduction="20000"/>
          </a:bodyPr>
          <a:lstStyle/>
          <a:p>
            <a:endParaRPr lang="en-US" dirty="0">
              <a:solidFill>
                <a:schemeClr val="accent1"/>
              </a:solidFill>
            </a:endParaRPr>
          </a:p>
          <a:p>
            <a:pPr marL="45720" indent="0">
              <a:spcBef>
                <a:spcPts val="600"/>
              </a:spcBef>
              <a:buNone/>
            </a:pPr>
            <a:r>
              <a:rPr lang="en-US" sz="9600" dirty="0" smtClean="0">
                <a:solidFill>
                  <a:schemeClr val="accent1"/>
                </a:solidFill>
              </a:rPr>
              <a:t>25-1  </a:t>
            </a:r>
            <a:r>
              <a:rPr lang="en-US" sz="9200" dirty="0" smtClean="0">
                <a:solidFill>
                  <a:schemeClr val="accent1"/>
                </a:solidFill>
              </a:rPr>
              <a:t>Understand the level of assurance and evidence requirements for review,</a:t>
            </a:r>
          </a:p>
          <a:p>
            <a:pPr marL="45720" indent="0">
              <a:spcBef>
                <a:spcPts val="600"/>
              </a:spcBef>
              <a:buNone/>
            </a:pPr>
            <a:r>
              <a:rPr lang="en-US" sz="9200" dirty="0">
                <a:solidFill>
                  <a:schemeClr val="accent1"/>
                </a:solidFill>
              </a:rPr>
              <a:t> </a:t>
            </a:r>
            <a:r>
              <a:rPr lang="en-US" sz="9200" dirty="0" smtClean="0">
                <a:solidFill>
                  <a:schemeClr val="accent1"/>
                </a:solidFill>
              </a:rPr>
              <a:t>           compilation, and preparation services.</a:t>
            </a:r>
            <a:endParaRPr lang="en-US" sz="9200" dirty="0">
              <a:solidFill>
                <a:schemeClr val="accent1"/>
              </a:solidFill>
            </a:endParaRPr>
          </a:p>
          <a:p>
            <a:pPr marL="45720" indent="0">
              <a:spcAft>
                <a:spcPts val="600"/>
              </a:spcAft>
              <a:buNone/>
            </a:pPr>
            <a:r>
              <a:rPr lang="en-US" sz="9200" dirty="0" smtClean="0">
                <a:solidFill>
                  <a:schemeClr val="accent1"/>
                </a:solidFill>
              </a:rPr>
              <a:t>25-2  Describe special engagements to review interim financial</a:t>
            </a:r>
          </a:p>
          <a:p>
            <a:pPr marL="45720" indent="0">
              <a:spcBef>
                <a:spcPts val="0"/>
              </a:spcBef>
              <a:buNone/>
            </a:pPr>
            <a:r>
              <a:rPr lang="en-US" sz="9200" dirty="0">
                <a:solidFill>
                  <a:schemeClr val="accent1"/>
                </a:solidFill>
              </a:rPr>
              <a:t> </a:t>
            </a:r>
            <a:r>
              <a:rPr lang="en-US" sz="9200" dirty="0" smtClean="0">
                <a:solidFill>
                  <a:schemeClr val="accent1"/>
                </a:solidFill>
              </a:rPr>
              <a:t>          information for public companies.</a:t>
            </a:r>
          </a:p>
          <a:p>
            <a:pPr marL="45720" indent="0">
              <a:buNone/>
            </a:pPr>
            <a:r>
              <a:rPr lang="en-US" sz="9200" dirty="0" smtClean="0">
                <a:solidFill>
                  <a:schemeClr val="accent1"/>
                </a:solidFill>
              </a:rPr>
              <a:t>25-3  Distinguish AICPA attestation standards from auditing standards and</a:t>
            </a:r>
          </a:p>
          <a:p>
            <a:pPr marL="45720" indent="0">
              <a:spcBef>
                <a:spcPts val="600"/>
              </a:spcBef>
              <a:buNone/>
            </a:pPr>
            <a:r>
              <a:rPr lang="en-US" sz="9200" dirty="0">
                <a:solidFill>
                  <a:schemeClr val="accent1"/>
                </a:solidFill>
              </a:rPr>
              <a:t> </a:t>
            </a:r>
            <a:r>
              <a:rPr lang="en-US" sz="9200" dirty="0" smtClean="0">
                <a:solidFill>
                  <a:schemeClr val="accent1"/>
                </a:solidFill>
              </a:rPr>
              <a:t>          know the types of engagements to which they apply.</a:t>
            </a:r>
            <a:endParaRPr lang="en-US" sz="9200" dirty="0">
              <a:solidFill>
                <a:schemeClr val="accent1"/>
              </a:solidFill>
            </a:endParaRPr>
          </a:p>
          <a:p>
            <a:pPr marL="45720" indent="0">
              <a:buNone/>
            </a:pPr>
            <a:r>
              <a:rPr lang="en-US" sz="9200" dirty="0" smtClean="0">
                <a:solidFill>
                  <a:schemeClr val="accent1"/>
                </a:solidFill>
              </a:rPr>
              <a:t>25-4  Describe engagements to report on internal controls at service</a:t>
            </a:r>
          </a:p>
          <a:p>
            <a:pPr marL="45720" indent="0">
              <a:spcBef>
                <a:spcPts val="600"/>
              </a:spcBef>
              <a:buNone/>
            </a:pPr>
            <a:r>
              <a:rPr lang="en-US" sz="9200" dirty="0">
                <a:solidFill>
                  <a:schemeClr val="accent1"/>
                </a:solidFill>
              </a:rPr>
              <a:t> </a:t>
            </a:r>
            <a:r>
              <a:rPr lang="en-US" sz="9200" dirty="0" smtClean="0">
                <a:solidFill>
                  <a:schemeClr val="accent1"/>
                </a:solidFill>
              </a:rPr>
              <a:t>          organizations (SOC reports). </a:t>
            </a:r>
          </a:p>
          <a:p>
            <a:pPr marL="45720" indent="0">
              <a:spcBef>
                <a:spcPts val="1200"/>
              </a:spcBef>
              <a:buNone/>
            </a:pPr>
            <a:r>
              <a:rPr lang="en-US" sz="9200" dirty="0" smtClean="0">
                <a:solidFill>
                  <a:schemeClr val="accent1"/>
                </a:solidFill>
              </a:rPr>
              <a:t>25-5  Understand special engagements to attest to prospective financial</a:t>
            </a:r>
          </a:p>
          <a:p>
            <a:pPr marL="45720" indent="0">
              <a:spcBef>
                <a:spcPts val="600"/>
              </a:spcBef>
              <a:buNone/>
            </a:pPr>
            <a:r>
              <a:rPr lang="en-US" sz="9200" dirty="0">
                <a:solidFill>
                  <a:schemeClr val="accent1"/>
                </a:solidFill>
              </a:rPr>
              <a:t> </a:t>
            </a:r>
            <a:r>
              <a:rPr lang="en-US" sz="9200" dirty="0" smtClean="0">
                <a:solidFill>
                  <a:schemeClr val="accent1"/>
                </a:solidFill>
              </a:rPr>
              <a:t>          statements.</a:t>
            </a:r>
          </a:p>
          <a:p>
            <a:pPr marL="45720" indent="0">
              <a:spcBef>
                <a:spcPts val="1200"/>
              </a:spcBef>
              <a:buNone/>
            </a:pPr>
            <a:r>
              <a:rPr lang="en-US" sz="9200" dirty="0" smtClean="0">
                <a:solidFill>
                  <a:schemeClr val="accent1"/>
                </a:solidFill>
              </a:rPr>
              <a:t>25-6  Define agreed-upon procedures engagements.</a:t>
            </a:r>
          </a:p>
          <a:p>
            <a:pPr marL="45720" indent="0">
              <a:spcBef>
                <a:spcPts val="1200"/>
              </a:spcBef>
              <a:buNone/>
            </a:pPr>
            <a:r>
              <a:rPr lang="en-US" sz="9200" dirty="0" smtClean="0">
                <a:solidFill>
                  <a:schemeClr val="accent1"/>
                </a:solidFill>
              </a:rPr>
              <a:t>25-7  Describe other audit and limited assurance engagements related to</a:t>
            </a:r>
          </a:p>
          <a:p>
            <a:pPr marL="45720" indent="0">
              <a:spcBef>
                <a:spcPts val="1200"/>
              </a:spcBef>
              <a:buNone/>
            </a:pPr>
            <a:r>
              <a:rPr lang="en-US" sz="9200" dirty="0">
                <a:solidFill>
                  <a:schemeClr val="accent1"/>
                </a:solidFill>
              </a:rPr>
              <a:t> </a:t>
            </a:r>
            <a:r>
              <a:rPr lang="en-US" sz="9200" dirty="0" smtClean="0">
                <a:solidFill>
                  <a:schemeClr val="accent1"/>
                </a:solidFill>
              </a:rPr>
              <a:t>          </a:t>
            </a:r>
            <a:r>
              <a:rPr lang="en-US" sz="9600" dirty="0" smtClean="0">
                <a:solidFill>
                  <a:schemeClr val="accent1"/>
                </a:solidFill>
              </a:rPr>
              <a:t>historical financial statements.</a:t>
            </a:r>
          </a:p>
          <a:p>
            <a:pPr marL="45720" indent="0">
              <a:spcBef>
                <a:spcPts val="1200"/>
              </a:spcBef>
              <a:buNone/>
            </a:pPr>
            <a:endParaRPr lang="en-US" sz="9600" dirty="0" smtClean="0">
              <a:solidFill>
                <a:schemeClr val="accent1"/>
              </a:solidFill>
            </a:endParaRPr>
          </a:p>
          <a:p>
            <a:endParaRPr lang="en-US" sz="9600" dirty="0"/>
          </a:p>
          <a:p>
            <a:endParaRPr lang="en-US" dirty="0"/>
          </a:p>
        </p:txBody>
      </p:sp>
      <p:cxnSp>
        <p:nvCxnSpPr>
          <p:cNvPr id="5" name="Straight Connector 4"/>
          <p:cNvCxnSpPr/>
          <p:nvPr/>
        </p:nvCxnSpPr>
        <p:spPr>
          <a:xfrm flipH="1">
            <a:off x="735263" y="401053"/>
            <a:ext cx="26737" cy="5828631"/>
          </a:xfrm>
          <a:prstGeom prst="line">
            <a:avLst/>
          </a:prstGeom>
        </p:spPr>
        <p:style>
          <a:lnRef idx="2">
            <a:schemeClr val="accent1"/>
          </a:lnRef>
          <a:fillRef idx="0">
            <a:schemeClr val="accent1"/>
          </a:fillRef>
          <a:effectRef idx="1">
            <a:schemeClr val="accent1"/>
          </a:effectRef>
          <a:fontRef idx="minor">
            <a:schemeClr val="tx1"/>
          </a:fontRef>
        </p:style>
      </p:cxnSp>
      <p:sp>
        <p:nvSpPr>
          <p:cNvPr id="6" name="Oval 5"/>
          <p:cNvSpPr/>
          <p:nvPr/>
        </p:nvSpPr>
        <p:spPr>
          <a:xfrm>
            <a:off x="401053" y="1016000"/>
            <a:ext cx="668421" cy="6283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a:stCxn id="6" idx="2"/>
            <a:endCxn id="6" idx="6"/>
          </p:cNvCxnSpPr>
          <p:nvPr/>
        </p:nvCxnSpPr>
        <p:spPr>
          <a:xfrm>
            <a:off x="401053" y="1330158"/>
            <a:ext cx="668421" cy="0"/>
          </a:xfrm>
          <a:prstGeom prst="line">
            <a:avLst/>
          </a:prstGeom>
          <a:ln>
            <a:solidFill>
              <a:schemeClr val="bg1"/>
            </a:solidFill>
            <a:prstDash val="dot"/>
          </a:ln>
        </p:spPr>
        <p:style>
          <a:lnRef idx="2">
            <a:schemeClr val="accent1"/>
          </a:lnRef>
          <a:fillRef idx="0">
            <a:schemeClr val="accent1"/>
          </a:fillRef>
          <a:effectRef idx="1">
            <a:schemeClr val="accent1"/>
          </a:effectRef>
          <a:fontRef idx="minor">
            <a:schemeClr val="tx1"/>
          </a:fontRef>
        </p:style>
      </p:cxnSp>
      <p:sp>
        <p:nvSpPr>
          <p:cNvPr id="4" name="Footer Placeholder 3"/>
          <p:cNvSpPr>
            <a:spLocks noGrp="1"/>
          </p:cNvSpPr>
          <p:nvPr>
            <p:ph type="ftr" sz="quarter" idx="11"/>
          </p:nvPr>
        </p:nvSpPr>
        <p:spPr/>
        <p:txBody>
          <a:bodyPr/>
          <a:lstStyle/>
          <a:p>
            <a:r>
              <a:rPr lang="en-US" dirty="0" smtClean="0"/>
              <a:t>Copyright © 2017 Pearson Education, Inc.</a:t>
            </a:r>
            <a:endParaRPr lang="en-US" dirty="0"/>
          </a:p>
        </p:txBody>
      </p:sp>
      <p:sp>
        <p:nvSpPr>
          <p:cNvPr id="8" name="Slide Number Placeholder 7"/>
          <p:cNvSpPr>
            <a:spLocks noGrp="1"/>
          </p:cNvSpPr>
          <p:nvPr>
            <p:ph type="sldNum" sz="quarter" idx="12"/>
          </p:nvPr>
        </p:nvSpPr>
        <p:spPr/>
        <p:txBody>
          <a:bodyPr/>
          <a:lstStyle/>
          <a:p>
            <a:r>
              <a:rPr lang="en-US" dirty="0" smtClean="0"/>
              <a:t>25-</a:t>
            </a:r>
            <a:fld id="{E31375A4-56A4-47D6-9801-1991572033F7}" type="slidenum">
              <a:rPr lang="en-US" smtClean="0"/>
              <a:t>2</a:t>
            </a:fld>
            <a:endParaRPr lang="en-US" dirty="0"/>
          </a:p>
        </p:txBody>
      </p:sp>
    </p:spTree>
    <p:extLst>
      <p:ext uri="{BB962C8B-B14F-4D97-AF65-F5344CB8AC3E}">
        <p14:creationId xmlns:p14="http://schemas.microsoft.com/office/powerpoint/2010/main" val="142462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Copyright ©2017 Pearson Education, Inc.</a:t>
            </a:r>
            <a:endParaRPr lang="en-US"/>
          </a:p>
        </p:txBody>
      </p:sp>
      <p:sp>
        <p:nvSpPr>
          <p:cNvPr id="3" name="Slide Number Placeholder 2"/>
          <p:cNvSpPr>
            <a:spLocks noGrp="1"/>
          </p:cNvSpPr>
          <p:nvPr>
            <p:ph type="sldNum" sz="quarter" idx="12"/>
          </p:nvPr>
        </p:nvSpPr>
        <p:spPr/>
        <p:txBody>
          <a:bodyPr/>
          <a:lstStyle/>
          <a:p>
            <a:r>
              <a:rPr lang="en-US" dirty="0" smtClean="0"/>
              <a:t>25-</a:t>
            </a:r>
            <a:fld id="{E31375A4-56A4-47D6-9801-1991572033F7}" type="slidenum">
              <a:rPr lang="en-US" smtClean="0"/>
              <a:t>20</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2297" y="382772"/>
            <a:ext cx="10267406"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5893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solidFill>
                  <a:srgbClr val="514A40"/>
                </a:solidFill>
              </a:rPr>
              <a:t>Copyright © 2017 Pearson Education, Inc.</a:t>
            </a:r>
            <a:endParaRPr lang="en-US" dirty="0">
              <a:solidFill>
                <a:srgbClr val="514A40"/>
              </a:solidFill>
            </a:endParaRPr>
          </a:p>
        </p:txBody>
      </p:sp>
      <p:sp>
        <p:nvSpPr>
          <p:cNvPr id="4" name="Slide Number Placeholder 3"/>
          <p:cNvSpPr>
            <a:spLocks noGrp="1"/>
          </p:cNvSpPr>
          <p:nvPr>
            <p:ph type="sldNum" sz="quarter" idx="12"/>
          </p:nvPr>
        </p:nvSpPr>
        <p:spPr/>
        <p:txBody>
          <a:bodyPr/>
          <a:lstStyle/>
          <a:p>
            <a:r>
              <a:rPr lang="en-US" dirty="0" smtClean="0">
                <a:solidFill>
                  <a:srgbClr val="514A40"/>
                </a:solidFill>
              </a:rPr>
              <a:t>25-</a:t>
            </a:r>
            <a:fld id="{E31375A4-56A4-47D6-9801-1991572033F7}" type="slidenum">
              <a:rPr lang="en-US" smtClean="0">
                <a:solidFill>
                  <a:srgbClr val="514A40"/>
                </a:solidFill>
              </a:rPr>
              <a:pPr/>
              <a:t>21</a:t>
            </a:fld>
            <a:endParaRPr lang="en-US" dirty="0">
              <a:solidFill>
                <a:srgbClr val="514A40"/>
              </a:solidFill>
            </a:endParaRPr>
          </a:p>
        </p:txBody>
      </p:sp>
      <p:sp>
        <p:nvSpPr>
          <p:cNvPr id="3" name="TextBox 2"/>
          <p:cNvSpPr txBox="1"/>
          <p:nvPr/>
        </p:nvSpPr>
        <p:spPr>
          <a:xfrm>
            <a:off x="2529840" y="2151728"/>
            <a:ext cx="7132320" cy="2554545"/>
          </a:xfrm>
          <a:prstGeom prst="rect">
            <a:avLst/>
          </a:prstGeom>
          <a:solidFill>
            <a:srgbClr val="ABECDB"/>
          </a:solidFill>
        </p:spPr>
        <p:txBody>
          <a:bodyPr wrap="square" rtlCol="0">
            <a:spAutoFit/>
          </a:bodyPr>
          <a:lstStyle/>
          <a:p>
            <a:pPr algn="ctr"/>
            <a:r>
              <a:rPr lang="en-US" sz="3200" b="1" dirty="0" smtClean="0">
                <a:solidFill>
                  <a:schemeClr val="accent1"/>
                </a:solidFill>
              </a:rPr>
              <a:t>OBJECTIVE 25-3</a:t>
            </a:r>
          </a:p>
          <a:p>
            <a:pPr marL="45720" indent="0" algn="ctr">
              <a:buNone/>
            </a:pPr>
            <a:r>
              <a:rPr lang="en-US" sz="3200" b="1" dirty="0">
                <a:solidFill>
                  <a:schemeClr val="accent1"/>
                </a:solidFill>
              </a:rPr>
              <a:t>Distinguish AICPA attestation standards from auditing </a:t>
            </a:r>
            <a:r>
              <a:rPr lang="en-US" sz="3200" b="1" dirty="0" smtClean="0">
                <a:solidFill>
                  <a:schemeClr val="accent1"/>
                </a:solidFill>
              </a:rPr>
              <a:t>standards and </a:t>
            </a:r>
            <a:r>
              <a:rPr lang="en-US" sz="3200" b="1" dirty="0">
                <a:solidFill>
                  <a:schemeClr val="accent1"/>
                </a:solidFill>
              </a:rPr>
              <a:t>know the types of engagements to which they apply</a:t>
            </a:r>
            <a:r>
              <a:rPr lang="en-US" sz="3200" b="1" dirty="0" smtClean="0">
                <a:solidFill>
                  <a:schemeClr val="accent1"/>
                </a:solidFill>
              </a:rPr>
              <a:t>.</a:t>
            </a:r>
            <a:endParaRPr lang="en-US" sz="3200" b="1" dirty="0">
              <a:solidFill>
                <a:schemeClr val="accent1"/>
              </a:solidFill>
            </a:endParaRPr>
          </a:p>
        </p:txBody>
      </p:sp>
    </p:spTree>
    <p:extLst>
      <p:ext uri="{BB962C8B-B14F-4D97-AF65-F5344CB8AC3E}">
        <p14:creationId xmlns:p14="http://schemas.microsoft.com/office/powerpoint/2010/main" val="2419208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81000"/>
            <a:ext cx="9601200" cy="949158"/>
          </a:xfrm>
        </p:spPr>
        <p:txBody>
          <a:bodyPr>
            <a:normAutofit/>
          </a:bodyPr>
          <a:lstStyle/>
          <a:p>
            <a:pPr algn="ctr"/>
            <a:r>
              <a:rPr lang="en-US" dirty="0" smtClean="0"/>
              <a:t>Attestation engagements</a:t>
            </a:r>
            <a:endParaRPr lang="en-US" dirty="0"/>
          </a:p>
        </p:txBody>
      </p:sp>
      <p:sp>
        <p:nvSpPr>
          <p:cNvPr id="3" name="Content Placeholder 2"/>
          <p:cNvSpPr>
            <a:spLocks noGrp="1"/>
          </p:cNvSpPr>
          <p:nvPr>
            <p:ph idx="1"/>
          </p:nvPr>
        </p:nvSpPr>
        <p:spPr>
          <a:xfrm>
            <a:off x="1403684" y="1644316"/>
            <a:ext cx="10062892" cy="4299284"/>
          </a:xfrm>
        </p:spPr>
        <p:txBody>
          <a:bodyPr>
            <a:normAutofit/>
          </a:bodyPr>
          <a:lstStyle/>
          <a:p>
            <a:pPr marL="45720" indent="0">
              <a:buNone/>
            </a:pPr>
            <a:r>
              <a:rPr lang="en-US" sz="2600" b="1" dirty="0" smtClean="0">
                <a:solidFill>
                  <a:schemeClr val="accent1"/>
                </a:solidFill>
              </a:rPr>
              <a:t>In an </a:t>
            </a:r>
            <a:r>
              <a:rPr lang="en-US" sz="2600" b="1" dirty="0" smtClean="0">
                <a:solidFill>
                  <a:srgbClr val="50838E"/>
                </a:solidFill>
              </a:rPr>
              <a:t>attestation engagement</a:t>
            </a:r>
            <a:r>
              <a:rPr lang="en-US" sz="2600" b="1" dirty="0">
                <a:solidFill>
                  <a:srgbClr val="50838E"/>
                </a:solidFill>
              </a:rPr>
              <a:t>, </a:t>
            </a:r>
            <a:r>
              <a:rPr lang="en-US" sz="2600" b="1" dirty="0" smtClean="0">
                <a:solidFill>
                  <a:schemeClr val="accent1"/>
                </a:solidFill>
              </a:rPr>
              <a:t>the CPA reports on the reliability of information or an assertion made by another party.</a:t>
            </a:r>
          </a:p>
          <a:p>
            <a:pPr marL="45720" indent="0">
              <a:buNone/>
            </a:pPr>
            <a:r>
              <a:rPr lang="en-US" sz="2600" b="1" dirty="0" smtClean="0">
                <a:solidFill>
                  <a:srgbClr val="50838E"/>
                </a:solidFill>
              </a:rPr>
              <a:t>Attestation Standards: </a:t>
            </a:r>
            <a:r>
              <a:rPr lang="en-US" sz="2400" b="1" dirty="0" smtClean="0">
                <a:solidFill>
                  <a:schemeClr val="accent1"/>
                </a:solidFill>
              </a:rPr>
              <a:t>The AICPA has issued 11 attestation standards that are stated in sufficient general terms to enable CPAs to apply them to any attestation engagement.</a:t>
            </a:r>
          </a:p>
          <a:p>
            <a:pPr marL="45720" indent="0">
              <a:buNone/>
            </a:pPr>
            <a:r>
              <a:rPr lang="en-US" sz="2400" b="1" dirty="0" smtClean="0">
                <a:solidFill>
                  <a:schemeClr val="accent1"/>
                </a:solidFill>
              </a:rPr>
              <a:t>These Generally Accepted Attestation Standards are detailed in </a:t>
            </a:r>
            <a:r>
              <a:rPr lang="en-US" sz="2400" b="1" dirty="0" smtClean="0">
                <a:solidFill>
                  <a:srgbClr val="50838E"/>
                </a:solidFill>
              </a:rPr>
              <a:t>Table 25-1</a:t>
            </a:r>
            <a:r>
              <a:rPr lang="en-US" sz="2400" b="1" dirty="0" smtClean="0">
                <a:solidFill>
                  <a:schemeClr val="accent1"/>
                </a:solidFill>
              </a:rPr>
              <a:t> on page 808.</a:t>
            </a:r>
          </a:p>
          <a:p>
            <a:pPr marL="45720" indent="0">
              <a:buNone/>
            </a:pPr>
            <a:r>
              <a:rPr lang="en-US" sz="2400" b="1" dirty="0" smtClean="0">
                <a:solidFill>
                  <a:schemeClr val="accent1"/>
                </a:solidFill>
              </a:rPr>
              <a:t>To provide additional guidance, the Auditing Standards Board of the AICPA issues </a:t>
            </a:r>
            <a:r>
              <a:rPr lang="en-US" sz="2400" b="1" dirty="0" smtClean="0">
                <a:solidFill>
                  <a:srgbClr val="50838E"/>
                </a:solidFill>
              </a:rPr>
              <a:t>Statements on Standards for Attestation Engagements (SSAE).  </a:t>
            </a:r>
          </a:p>
        </p:txBody>
      </p:sp>
      <p:cxnSp>
        <p:nvCxnSpPr>
          <p:cNvPr id="5" name="Straight Connector 4"/>
          <p:cNvCxnSpPr/>
          <p:nvPr/>
        </p:nvCxnSpPr>
        <p:spPr>
          <a:xfrm flipH="1">
            <a:off x="735263" y="401053"/>
            <a:ext cx="26737" cy="5828631"/>
          </a:xfrm>
          <a:prstGeom prst="line">
            <a:avLst/>
          </a:prstGeom>
        </p:spPr>
        <p:style>
          <a:lnRef idx="2">
            <a:schemeClr val="accent1"/>
          </a:lnRef>
          <a:fillRef idx="0">
            <a:schemeClr val="accent1"/>
          </a:fillRef>
          <a:effectRef idx="1">
            <a:schemeClr val="accent1"/>
          </a:effectRef>
          <a:fontRef idx="minor">
            <a:schemeClr val="tx1"/>
          </a:fontRef>
        </p:style>
      </p:cxnSp>
      <p:sp>
        <p:nvSpPr>
          <p:cNvPr id="6" name="Oval 5"/>
          <p:cNvSpPr/>
          <p:nvPr/>
        </p:nvSpPr>
        <p:spPr>
          <a:xfrm>
            <a:off x="401053" y="1016000"/>
            <a:ext cx="668421" cy="6283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cxnSp>
        <p:nvCxnSpPr>
          <p:cNvPr id="10" name="Straight Connector 9"/>
          <p:cNvCxnSpPr>
            <a:stCxn id="6" idx="2"/>
            <a:endCxn id="6" idx="6"/>
          </p:cNvCxnSpPr>
          <p:nvPr/>
        </p:nvCxnSpPr>
        <p:spPr>
          <a:xfrm>
            <a:off x="401053" y="1330158"/>
            <a:ext cx="668421" cy="0"/>
          </a:xfrm>
          <a:prstGeom prst="line">
            <a:avLst/>
          </a:prstGeom>
          <a:ln>
            <a:solidFill>
              <a:schemeClr val="bg1"/>
            </a:solidFill>
            <a:prstDash val="dot"/>
          </a:ln>
        </p:spPr>
        <p:style>
          <a:lnRef idx="2">
            <a:schemeClr val="accent1"/>
          </a:lnRef>
          <a:fillRef idx="0">
            <a:schemeClr val="accent1"/>
          </a:fillRef>
          <a:effectRef idx="1">
            <a:schemeClr val="accent1"/>
          </a:effectRef>
          <a:fontRef idx="minor">
            <a:schemeClr val="tx1"/>
          </a:fontRef>
        </p:style>
      </p:cxnSp>
      <p:sp>
        <p:nvSpPr>
          <p:cNvPr id="4" name="Footer Placeholder 3"/>
          <p:cNvSpPr>
            <a:spLocks noGrp="1"/>
          </p:cNvSpPr>
          <p:nvPr>
            <p:ph type="ftr" sz="quarter" idx="11"/>
          </p:nvPr>
        </p:nvSpPr>
        <p:spPr/>
        <p:txBody>
          <a:bodyPr/>
          <a:lstStyle/>
          <a:p>
            <a:r>
              <a:rPr lang="en-US" dirty="0" smtClean="0">
                <a:solidFill>
                  <a:srgbClr val="514A40"/>
                </a:solidFill>
              </a:rPr>
              <a:t>Copyright © 2017 Pearson Education, Inc.</a:t>
            </a:r>
            <a:endParaRPr lang="en-US" dirty="0">
              <a:solidFill>
                <a:srgbClr val="514A40"/>
              </a:solidFill>
            </a:endParaRPr>
          </a:p>
        </p:txBody>
      </p:sp>
      <p:sp>
        <p:nvSpPr>
          <p:cNvPr id="8" name="Slide Number Placeholder 7"/>
          <p:cNvSpPr>
            <a:spLocks noGrp="1"/>
          </p:cNvSpPr>
          <p:nvPr>
            <p:ph type="sldNum" sz="quarter" idx="12"/>
          </p:nvPr>
        </p:nvSpPr>
        <p:spPr/>
        <p:txBody>
          <a:bodyPr/>
          <a:lstStyle/>
          <a:p>
            <a:r>
              <a:rPr lang="en-US" dirty="0" smtClean="0">
                <a:solidFill>
                  <a:srgbClr val="514A40"/>
                </a:solidFill>
              </a:rPr>
              <a:t>25-</a:t>
            </a:r>
            <a:fld id="{E31375A4-56A4-47D6-9801-1991572033F7}" type="slidenum">
              <a:rPr lang="en-US" smtClean="0">
                <a:solidFill>
                  <a:srgbClr val="514A40"/>
                </a:solidFill>
              </a:rPr>
              <a:pPr/>
              <a:t>22</a:t>
            </a:fld>
            <a:endParaRPr lang="en-US" dirty="0">
              <a:solidFill>
                <a:srgbClr val="514A40"/>
              </a:solidFill>
            </a:endParaRPr>
          </a:p>
        </p:txBody>
      </p:sp>
    </p:spTree>
    <p:extLst>
      <p:ext uri="{BB962C8B-B14F-4D97-AF65-F5344CB8AC3E}">
        <p14:creationId xmlns:p14="http://schemas.microsoft.com/office/powerpoint/2010/main" val="964561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9873" y="150340"/>
            <a:ext cx="9601200" cy="1143000"/>
          </a:xfrm>
        </p:spPr>
        <p:txBody>
          <a:bodyPr>
            <a:normAutofit/>
          </a:bodyPr>
          <a:lstStyle/>
          <a:p>
            <a:pPr algn="ctr"/>
            <a:r>
              <a:rPr lang="en-US" dirty="0"/>
              <a:t>Attestation </a:t>
            </a:r>
            <a:r>
              <a:rPr lang="en-US" dirty="0" smtClean="0"/>
              <a:t>engagements (cont.)</a:t>
            </a:r>
            <a:endParaRPr lang="en-US" dirty="0"/>
          </a:p>
        </p:txBody>
      </p:sp>
      <p:sp>
        <p:nvSpPr>
          <p:cNvPr id="3" name="Content Placeholder 2"/>
          <p:cNvSpPr>
            <a:spLocks noGrp="1"/>
          </p:cNvSpPr>
          <p:nvPr>
            <p:ph idx="1"/>
          </p:nvPr>
        </p:nvSpPr>
        <p:spPr>
          <a:xfrm>
            <a:off x="731520" y="1533227"/>
            <a:ext cx="10677906" cy="4425695"/>
          </a:xfrm>
        </p:spPr>
        <p:txBody>
          <a:bodyPr>
            <a:normAutofit fontScale="92500"/>
          </a:bodyPr>
          <a:lstStyle/>
          <a:p>
            <a:pPr marL="45720" indent="0">
              <a:buNone/>
            </a:pPr>
            <a:r>
              <a:rPr lang="en-US" sz="2800" b="1" dirty="0" smtClean="0">
                <a:solidFill>
                  <a:srgbClr val="50838E"/>
                </a:solidFill>
              </a:rPr>
              <a:t>Types of Attestation Engagements:  </a:t>
            </a:r>
            <a:r>
              <a:rPr lang="en-US" sz="2600" b="1" dirty="0" smtClean="0">
                <a:solidFill>
                  <a:schemeClr val="accent1"/>
                </a:solidFill>
              </a:rPr>
              <a:t>The Auditing Standards Board decided not to attempt to define potential boundaries of attestation engagements in conceptual terms because new services are likely to arise.</a:t>
            </a:r>
          </a:p>
          <a:p>
            <a:pPr marL="45720" indent="0">
              <a:buNone/>
            </a:pPr>
            <a:r>
              <a:rPr lang="en-US" sz="2600" b="1" dirty="0" smtClean="0">
                <a:solidFill>
                  <a:srgbClr val="50838E"/>
                </a:solidFill>
              </a:rPr>
              <a:t>Levels of Service: </a:t>
            </a:r>
            <a:r>
              <a:rPr lang="en-US" sz="2600" b="1" dirty="0" smtClean="0">
                <a:solidFill>
                  <a:schemeClr val="accent1"/>
                </a:solidFill>
              </a:rPr>
              <a:t>Attestation standards define three levels of service:</a:t>
            </a:r>
          </a:p>
          <a:p>
            <a:pPr marL="880110" lvl="1" indent="-514350">
              <a:buFont typeface="+mj-lt"/>
              <a:buAutoNum type="arabicPeriod"/>
            </a:pPr>
            <a:r>
              <a:rPr lang="en-US" sz="2400" b="1" dirty="0" smtClean="0">
                <a:solidFill>
                  <a:srgbClr val="50838E"/>
                </a:solidFill>
              </a:rPr>
              <a:t>Examination—</a:t>
            </a:r>
            <a:r>
              <a:rPr lang="en-US" sz="2400" b="1" dirty="0" smtClean="0">
                <a:solidFill>
                  <a:schemeClr val="accent1"/>
                </a:solidFill>
              </a:rPr>
              <a:t>Results in a </a:t>
            </a:r>
            <a:r>
              <a:rPr lang="en-US" sz="2400" b="1" dirty="0" smtClean="0">
                <a:solidFill>
                  <a:srgbClr val="50838E"/>
                </a:solidFill>
              </a:rPr>
              <a:t>positive</a:t>
            </a:r>
            <a:r>
              <a:rPr lang="en-US" sz="2400" b="1" dirty="0" smtClean="0">
                <a:solidFill>
                  <a:schemeClr val="accent1"/>
                </a:solidFill>
              </a:rPr>
              <a:t> conclusion, expressed in the form of an opinion. An example of this report is included in </a:t>
            </a:r>
            <a:r>
              <a:rPr lang="en-US" sz="2400" b="1" dirty="0" smtClean="0">
                <a:solidFill>
                  <a:srgbClr val="50838E"/>
                </a:solidFill>
              </a:rPr>
              <a:t>Figure 25-6 </a:t>
            </a:r>
            <a:r>
              <a:rPr lang="en-US" sz="2400" b="1" dirty="0" smtClean="0">
                <a:solidFill>
                  <a:schemeClr val="accent1"/>
                </a:solidFill>
              </a:rPr>
              <a:t>on page 810.</a:t>
            </a:r>
          </a:p>
          <a:p>
            <a:pPr marL="880110" lvl="1" indent="-514350">
              <a:buFont typeface="+mj-lt"/>
              <a:buAutoNum type="arabicPeriod"/>
            </a:pPr>
            <a:r>
              <a:rPr lang="en-US" sz="2400" b="1" dirty="0" smtClean="0">
                <a:solidFill>
                  <a:schemeClr val="accent1"/>
                </a:solidFill>
              </a:rPr>
              <a:t>Reviews—CPA provides a moderate level of assurance that is expressed as a </a:t>
            </a:r>
            <a:r>
              <a:rPr lang="en-US" sz="2400" b="1" dirty="0" smtClean="0">
                <a:solidFill>
                  <a:srgbClr val="50838E"/>
                </a:solidFill>
              </a:rPr>
              <a:t>negative assurance </a:t>
            </a:r>
            <a:r>
              <a:rPr lang="en-US" sz="2400" b="1" dirty="0" smtClean="0">
                <a:solidFill>
                  <a:schemeClr val="accent1"/>
                </a:solidFill>
              </a:rPr>
              <a:t>conclusion.</a:t>
            </a:r>
          </a:p>
          <a:p>
            <a:pPr marL="880110" lvl="1" indent="-514350">
              <a:buFont typeface="+mj-lt"/>
              <a:buAutoNum type="arabicPeriod"/>
            </a:pPr>
            <a:r>
              <a:rPr lang="en-US" sz="2400" b="1" dirty="0" smtClean="0">
                <a:solidFill>
                  <a:srgbClr val="50838E"/>
                </a:solidFill>
              </a:rPr>
              <a:t>Agreed-upon procedures—</a:t>
            </a:r>
            <a:r>
              <a:rPr lang="en-US" sz="2400" b="1" dirty="0" smtClean="0">
                <a:solidFill>
                  <a:schemeClr val="accent1"/>
                </a:solidFill>
              </a:rPr>
              <a:t>The degree of assurance varies with the specific procedures agreed to and performed.</a:t>
            </a:r>
          </a:p>
          <a:p>
            <a:pPr marL="45720" indent="0">
              <a:buNone/>
            </a:pPr>
            <a:r>
              <a:rPr lang="en-US" sz="2600" b="1" dirty="0" smtClean="0">
                <a:solidFill>
                  <a:schemeClr val="accent1"/>
                </a:solidFill>
              </a:rPr>
              <a:t>The types of engagements and related reports are shown in </a:t>
            </a:r>
            <a:r>
              <a:rPr lang="en-US" sz="2600" b="1" dirty="0" smtClean="0">
                <a:solidFill>
                  <a:srgbClr val="50838E"/>
                </a:solidFill>
              </a:rPr>
              <a:t>Figure 25-7</a:t>
            </a:r>
            <a:r>
              <a:rPr lang="en-US" sz="2600" b="1" dirty="0">
                <a:solidFill>
                  <a:srgbClr val="50838E"/>
                </a:solidFill>
              </a:rPr>
              <a:t>.</a:t>
            </a:r>
          </a:p>
          <a:p>
            <a:pPr marL="365760" lvl="1" indent="0">
              <a:buNone/>
            </a:pPr>
            <a:endParaRPr lang="en-US" sz="2400" dirty="0" smtClean="0">
              <a:solidFill>
                <a:schemeClr val="accent1"/>
              </a:solidFill>
            </a:endParaRPr>
          </a:p>
          <a:p>
            <a:pPr lvl="1"/>
            <a:endParaRPr lang="en-US" sz="2600" dirty="0">
              <a:solidFill>
                <a:schemeClr val="accent1"/>
              </a:solidFill>
            </a:endParaRPr>
          </a:p>
          <a:p>
            <a:pPr marL="45720" indent="0">
              <a:buNone/>
            </a:pPr>
            <a:endParaRPr lang="en-US" sz="2600" dirty="0" smtClean="0">
              <a:solidFill>
                <a:schemeClr val="accent1"/>
              </a:solidFill>
            </a:endParaRPr>
          </a:p>
        </p:txBody>
      </p:sp>
      <p:sp>
        <p:nvSpPr>
          <p:cNvPr id="4" name="Footer Placeholder 3"/>
          <p:cNvSpPr>
            <a:spLocks noGrp="1"/>
          </p:cNvSpPr>
          <p:nvPr>
            <p:ph type="ftr" sz="quarter" idx="11"/>
          </p:nvPr>
        </p:nvSpPr>
        <p:spPr/>
        <p:txBody>
          <a:bodyPr/>
          <a:lstStyle/>
          <a:p>
            <a:r>
              <a:rPr lang="en-US" smtClean="0"/>
              <a:t>Copyright ©2017 Pearson Education, Inc.</a:t>
            </a:r>
            <a:endParaRPr lang="en-US"/>
          </a:p>
        </p:txBody>
      </p:sp>
      <p:sp>
        <p:nvSpPr>
          <p:cNvPr id="5" name="Slide Number Placeholder 4"/>
          <p:cNvSpPr>
            <a:spLocks noGrp="1"/>
          </p:cNvSpPr>
          <p:nvPr>
            <p:ph type="sldNum" sz="quarter" idx="12"/>
          </p:nvPr>
        </p:nvSpPr>
        <p:spPr/>
        <p:txBody>
          <a:bodyPr/>
          <a:lstStyle/>
          <a:p>
            <a:r>
              <a:rPr lang="en-US" dirty="0" smtClean="0"/>
              <a:t>25-</a:t>
            </a:r>
            <a:fld id="{E31375A4-56A4-47D6-9801-1991572033F7}" type="slidenum">
              <a:rPr lang="en-US" smtClean="0"/>
              <a:t>23</a:t>
            </a:fld>
            <a:endParaRPr lang="en-US" dirty="0"/>
          </a:p>
        </p:txBody>
      </p:sp>
    </p:spTree>
    <p:extLst>
      <p:ext uri="{BB962C8B-B14F-4D97-AF65-F5344CB8AC3E}">
        <p14:creationId xmlns:p14="http://schemas.microsoft.com/office/powerpoint/2010/main" val="772098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Copyright ©2017 Pearson Education, Inc.</a:t>
            </a:r>
            <a:endParaRPr lang="en-US"/>
          </a:p>
        </p:txBody>
      </p:sp>
      <p:sp>
        <p:nvSpPr>
          <p:cNvPr id="3" name="Slide Number Placeholder 2"/>
          <p:cNvSpPr>
            <a:spLocks noGrp="1"/>
          </p:cNvSpPr>
          <p:nvPr>
            <p:ph type="sldNum" sz="quarter" idx="12"/>
          </p:nvPr>
        </p:nvSpPr>
        <p:spPr/>
        <p:txBody>
          <a:bodyPr/>
          <a:lstStyle/>
          <a:p>
            <a:r>
              <a:rPr lang="en-US" dirty="0" smtClean="0"/>
              <a:t>25-</a:t>
            </a:r>
            <a:fld id="{E31375A4-56A4-47D6-9801-1991572033F7}" type="slidenum">
              <a:rPr lang="en-US" smtClean="0"/>
              <a:t>24</a:t>
            </a:fld>
            <a:endParaRPr lang="en-US" dirty="0"/>
          </a:p>
        </p:txBody>
      </p:sp>
      <p:pic>
        <p:nvPicPr>
          <p:cNvPr id="4" name="Picture 3"/>
          <p:cNvPicPr>
            <a:picLocks noChangeAspect="1"/>
          </p:cNvPicPr>
          <p:nvPr/>
        </p:nvPicPr>
        <p:blipFill>
          <a:blip r:embed="rId2"/>
          <a:stretch>
            <a:fillRect/>
          </a:stretch>
        </p:blipFill>
        <p:spPr>
          <a:xfrm>
            <a:off x="560624" y="1875066"/>
            <a:ext cx="11070751" cy="3107867"/>
          </a:xfrm>
          <a:prstGeom prst="rect">
            <a:avLst/>
          </a:prstGeom>
        </p:spPr>
      </p:pic>
    </p:spTree>
    <p:extLst>
      <p:ext uri="{BB962C8B-B14F-4D97-AF65-F5344CB8AC3E}">
        <p14:creationId xmlns:p14="http://schemas.microsoft.com/office/powerpoint/2010/main" val="2599652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solidFill>
                  <a:srgbClr val="514A40"/>
                </a:solidFill>
              </a:rPr>
              <a:t>Copyright © 2017 Pearson Education, Inc.</a:t>
            </a:r>
            <a:endParaRPr lang="en-US" dirty="0">
              <a:solidFill>
                <a:srgbClr val="514A40"/>
              </a:solidFill>
            </a:endParaRPr>
          </a:p>
        </p:txBody>
      </p:sp>
      <p:sp>
        <p:nvSpPr>
          <p:cNvPr id="4" name="Slide Number Placeholder 3"/>
          <p:cNvSpPr>
            <a:spLocks noGrp="1"/>
          </p:cNvSpPr>
          <p:nvPr>
            <p:ph type="sldNum" sz="quarter" idx="12"/>
          </p:nvPr>
        </p:nvSpPr>
        <p:spPr/>
        <p:txBody>
          <a:bodyPr/>
          <a:lstStyle/>
          <a:p>
            <a:r>
              <a:rPr lang="en-US" dirty="0" smtClean="0">
                <a:solidFill>
                  <a:srgbClr val="514A40"/>
                </a:solidFill>
              </a:rPr>
              <a:t>25-</a:t>
            </a:r>
            <a:fld id="{E31375A4-56A4-47D6-9801-1991572033F7}" type="slidenum">
              <a:rPr lang="en-US" smtClean="0">
                <a:solidFill>
                  <a:srgbClr val="514A40"/>
                </a:solidFill>
              </a:rPr>
              <a:pPr/>
              <a:t>25</a:t>
            </a:fld>
            <a:endParaRPr lang="en-US" dirty="0">
              <a:solidFill>
                <a:srgbClr val="514A40"/>
              </a:solidFill>
            </a:endParaRPr>
          </a:p>
        </p:txBody>
      </p:sp>
      <p:sp>
        <p:nvSpPr>
          <p:cNvPr id="3" name="TextBox 2"/>
          <p:cNvSpPr txBox="1"/>
          <p:nvPr/>
        </p:nvSpPr>
        <p:spPr>
          <a:xfrm>
            <a:off x="2529840" y="2397949"/>
            <a:ext cx="7132320" cy="2062103"/>
          </a:xfrm>
          <a:prstGeom prst="rect">
            <a:avLst/>
          </a:prstGeom>
          <a:solidFill>
            <a:srgbClr val="ABECDB"/>
          </a:solidFill>
        </p:spPr>
        <p:txBody>
          <a:bodyPr wrap="square" rtlCol="0">
            <a:spAutoFit/>
          </a:bodyPr>
          <a:lstStyle/>
          <a:p>
            <a:pPr algn="ctr"/>
            <a:r>
              <a:rPr lang="en-US" sz="3200" b="1" dirty="0" smtClean="0">
                <a:solidFill>
                  <a:schemeClr val="accent1"/>
                </a:solidFill>
              </a:rPr>
              <a:t>OBJECTIVE 25-4</a:t>
            </a:r>
          </a:p>
          <a:p>
            <a:pPr marL="45720" indent="0" algn="ctr">
              <a:buNone/>
            </a:pPr>
            <a:r>
              <a:rPr lang="en-US" sz="3200" b="1" dirty="0">
                <a:solidFill>
                  <a:schemeClr val="accent1"/>
                </a:solidFill>
              </a:rPr>
              <a:t>Describe engagements to report on internal controls at </a:t>
            </a:r>
            <a:r>
              <a:rPr lang="en-US" sz="3200" b="1" dirty="0" smtClean="0">
                <a:solidFill>
                  <a:schemeClr val="accent1"/>
                </a:solidFill>
              </a:rPr>
              <a:t>service           </a:t>
            </a:r>
            <a:r>
              <a:rPr lang="en-US" sz="3200" b="1" dirty="0">
                <a:solidFill>
                  <a:schemeClr val="accent1"/>
                </a:solidFill>
              </a:rPr>
              <a:t>organizations (SOC reports). </a:t>
            </a:r>
          </a:p>
        </p:txBody>
      </p:sp>
    </p:spTree>
    <p:extLst>
      <p:ext uri="{BB962C8B-B14F-4D97-AF65-F5344CB8AC3E}">
        <p14:creationId xmlns:p14="http://schemas.microsoft.com/office/powerpoint/2010/main" val="2116722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81000"/>
            <a:ext cx="9601200" cy="949158"/>
          </a:xfrm>
        </p:spPr>
        <p:txBody>
          <a:bodyPr>
            <a:normAutofit fontScale="90000"/>
          </a:bodyPr>
          <a:lstStyle/>
          <a:p>
            <a:pPr algn="ctr"/>
            <a:r>
              <a:rPr lang="en-US" dirty="0" smtClean="0"/>
              <a:t>Reports on controls at service organizations (SOC Reports)</a:t>
            </a:r>
            <a:endParaRPr lang="en-US" dirty="0"/>
          </a:p>
        </p:txBody>
      </p:sp>
      <p:sp>
        <p:nvSpPr>
          <p:cNvPr id="3" name="Content Placeholder 2"/>
          <p:cNvSpPr>
            <a:spLocks noGrp="1"/>
          </p:cNvSpPr>
          <p:nvPr>
            <p:ph idx="1"/>
          </p:nvPr>
        </p:nvSpPr>
        <p:spPr>
          <a:xfrm>
            <a:off x="1403684" y="1563223"/>
            <a:ext cx="10218340" cy="4613442"/>
          </a:xfrm>
        </p:spPr>
        <p:txBody>
          <a:bodyPr>
            <a:normAutofit fontScale="85000" lnSpcReduction="20000"/>
          </a:bodyPr>
          <a:lstStyle/>
          <a:p>
            <a:pPr marL="45720" indent="0">
              <a:lnSpc>
                <a:spcPct val="100000"/>
              </a:lnSpc>
              <a:buNone/>
            </a:pPr>
            <a:r>
              <a:rPr lang="en-US" sz="2800" b="1" dirty="0" smtClean="0">
                <a:solidFill>
                  <a:schemeClr val="accent1"/>
                </a:solidFill>
              </a:rPr>
              <a:t>There are three types of </a:t>
            </a:r>
            <a:r>
              <a:rPr lang="en-US" sz="2800" b="1" dirty="0" smtClean="0">
                <a:solidFill>
                  <a:srgbClr val="50838E"/>
                </a:solidFill>
              </a:rPr>
              <a:t>service organization control (SOC) reports</a:t>
            </a:r>
            <a:r>
              <a:rPr lang="en-US" sz="2800" b="1" dirty="0">
                <a:solidFill>
                  <a:srgbClr val="50838E"/>
                </a:solidFill>
              </a:rPr>
              <a:t>,</a:t>
            </a:r>
            <a:r>
              <a:rPr lang="en-US" sz="2800" b="1" dirty="0" smtClean="0">
                <a:solidFill>
                  <a:schemeClr val="accent1"/>
                </a:solidFill>
              </a:rPr>
              <a:t> which are referred to as SOC 1, SOC 2, and SOC 3 reports.</a:t>
            </a:r>
          </a:p>
          <a:p>
            <a:pPr marL="45720" indent="0">
              <a:lnSpc>
                <a:spcPct val="100000"/>
              </a:lnSpc>
              <a:buNone/>
            </a:pPr>
            <a:r>
              <a:rPr lang="en-US" sz="2800" b="1" dirty="0" smtClean="0">
                <a:solidFill>
                  <a:srgbClr val="50838E"/>
                </a:solidFill>
              </a:rPr>
              <a:t>SOC 1 Reports: </a:t>
            </a:r>
            <a:r>
              <a:rPr lang="en-US" sz="2600" b="1" dirty="0" smtClean="0">
                <a:solidFill>
                  <a:srgbClr val="50838E"/>
                </a:solidFill>
              </a:rPr>
              <a:t>Report on Controls at a Service Organization Relevant to User Entities’ Internal Control Over Financial Reporting, </a:t>
            </a:r>
            <a:r>
              <a:rPr lang="en-US" sz="2600" b="1" dirty="0" smtClean="0">
                <a:solidFill>
                  <a:schemeClr val="accent1"/>
                </a:solidFill>
              </a:rPr>
              <a:t>is intended to meet the needs of entities that use service organizations and their auditors, who are responsible for understanding internal controls over financial reporting at service organizations.</a:t>
            </a:r>
          </a:p>
          <a:p>
            <a:pPr marL="45720" indent="0">
              <a:lnSpc>
                <a:spcPct val="100000"/>
              </a:lnSpc>
              <a:buNone/>
            </a:pPr>
            <a:r>
              <a:rPr lang="en-US" sz="2600" b="1" dirty="0" smtClean="0">
                <a:solidFill>
                  <a:srgbClr val="50838E"/>
                </a:solidFill>
              </a:rPr>
              <a:t>There are two types of reports on controls:</a:t>
            </a:r>
          </a:p>
          <a:p>
            <a:pPr marL="880110" lvl="1" indent="-514350">
              <a:lnSpc>
                <a:spcPct val="105000"/>
              </a:lnSpc>
              <a:buFont typeface="+mj-lt"/>
              <a:buAutoNum type="arabicPeriod"/>
            </a:pPr>
            <a:r>
              <a:rPr lang="en-US" sz="2400" b="1" dirty="0" smtClean="0">
                <a:solidFill>
                  <a:schemeClr val="accent1"/>
                </a:solidFill>
              </a:rPr>
              <a:t>Report on management’s description of a service organization’s system and the suitability of the design of controls (Type 1 report).</a:t>
            </a:r>
          </a:p>
          <a:p>
            <a:pPr marL="880110" lvl="1" indent="-514350">
              <a:lnSpc>
                <a:spcPct val="105000"/>
              </a:lnSpc>
              <a:buFont typeface="+mj-lt"/>
              <a:buAutoNum type="arabicPeriod"/>
            </a:pPr>
            <a:r>
              <a:rPr lang="en-US" sz="2400" b="1" dirty="0" smtClean="0">
                <a:solidFill>
                  <a:schemeClr val="accent1"/>
                </a:solidFill>
              </a:rPr>
              <a:t>Report on management’s description of a service organization’s system and the suitability of the design and operating effectiveness of controls (Type 2 report).</a:t>
            </a:r>
          </a:p>
          <a:p>
            <a:pPr marL="880110" lvl="1" indent="-514350">
              <a:buFont typeface="+mj-lt"/>
              <a:buAutoNum type="arabicPeriod"/>
            </a:pPr>
            <a:endParaRPr lang="en-US" sz="2400" dirty="0" smtClean="0">
              <a:solidFill>
                <a:schemeClr val="accent1"/>
              </a:solidFill>
            </a:endParaRPr>
          </a:p>
        </p:txBody>
      </p:sp>
      <p:cxnSp>
        <p:nvCxnSpPr>
          <p:cNvPr id="5" name="Straight Connector 4"/>
          <p:cNvCxnSpPr/>
          <p:nvPr/>
        </p:nvCxnSpPr>
        <p:spPr>
          <a:xfrm flipH="1">
            <a:off x="735263" y="401053"/>
            <a:ext cx="26737" cy="5828631"/>
          </a:xfrm>
          <a:prstGeom prst="line">
            <a:avLst/>
          </a:prstGeom>
        </p:spPr>
        <p:style>
          <a:lnRef idx="2">
            <a:schemeClr val="accent1"/>
          </a:lnRef>
          <a:fillRef idx="0">
            <a:schemeClr val="accent1"/>
          </a:fillRef>
          <a:effectRef idx="1">
            <a:schemeClr val="accent1"/>
          </a:effectRef>
          <a:fontRef idx="minor">
            <a:schemeClr val="tx1"/>
          </a:fontRef>
        </p:style>
      </p:cxnSp>
      <p:sp>
        <p:nvSpPr>
          <p:cNvPr id="6" name="Oval 5"/>
          <p:cNvSpPr/>
          <p:nvPr/>
        </p:nvSpPr>
        <p:spPr>
          <a:xfrm>
            <a:off x="401053" y="1016000"/>
            <a:ext cx="668421" cy="6283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cxnSp>
        <p:nvCxnSpPr>
          <p:cNvPr id="10" name="Straight Connector 9"/>
          <p:cNvCxnSpPr>
            <a:stCxn id="6" idx="2"/>
            <a:endCxn id="6" idx="6"/>
          </p:cNvCxnSpPr>
          <p:nvPr/>
        </p:nvCxnSpPr>
        <p:spPr>
          <a:xfrm>
            <a:off x="401053" y="1330158"/>
            <a:ext cx="668421" cy="0"/>
          </a:xfrm>
          <a:prstGeom prst="line">
            <a:avLst/>
          </a:prstGeom>
          <a:ln>
            <a:solidFill>
              <a:schemeClr val="bg1"/>
            </a:solidFill>
            <a:prstDash val="dot"/>
          </a:ln>
        </p:spPr>
        <p:style>
          <a:lnRef idx="2">
            <a:schemeClr val="accent1"/>
          </a:lnRef>
          <a:fillRef idx="0">
            <a:schemeClr val="accent1"/>
          </a:fillRef>
          <a:effectRef idx="1">
            <a:schemeClr val="accent1"/>
          </a:effectRef>
          <a:fontRef idx="minor">
            <a:schemeClr val="tx1"/>
          </a:fontRef>
        </p:style>
      </p:cxnSp>
      <p:sp>
        <p:nvSpPr>
          <p:cNvPr id="4" name="Footer Placeholder 3"/>
          <p:cNvSpPr>
            <a:spLocks noGrp="1"/>
          </p:cNvSpPr>
          <p:nvPr>
            <p:ph type="ftr" sz="quarter" idx="11"/>
          </p:nvPr>
        </p:nvSpPr>
        <p:spPr/>
        <p:txBody>
          <a:bodyPr/>
          <a:lstStyle/>
          <a:p>
            <a:r>
              <a:rPr lang="en-US" dirty="0" smtClean="0">
                <a:solidFill>
                  <a:srgbClr val="514A40"/>
                </a:solidFill>
              </a:rPr>
              <a:t>Copyright © 2017 Pearson Education, Inc.</a:t>
            </a:r>
            <a:endParaRPr lang="en-US" dirty="0">
              <a:solidFill>
                <a:srgbClr val="514A40"/>
              </a:solidFill>
            </a:endParaRPr>
          </a:p>
        </p:txBody>
      </p:sp>
      <p:sp>
        <p:nvSpPr>
          <p:cNvPr id="8" name="Slide Number Placeholder 7"/>
          <p:cNvSpPr>
            <a:spLocks noGrp="1"/>
          </p:cNvSpPr>
          <p:nvPr>
            <p:ph type="sldNum" sz="quarter" idx="12"/>
          </p:nvPr>
        </p:nvSpPr>
        <p:spPr/>
        <p:txBody>
          <a:bodyPr/>
          <a:lstStyle/>
          <a:p>
            <a:r>
              <a:rPr lang="en-US" dirty="0" smtClean="0">
                <a:solidFill>
                  <a:srgbClr val="514A40"/>
                </a:solidFill>
              </a:rPr>
              <a:t>25-</a:t>
            </a:r>
            <a:fld id="{E31375A4-56A4-47D6-9801-1991572033F7}" type="slidenum">
              <a:rPr lang="en-US" smtClean="0">
                <a:solidFill>
                  <a:srgbClr val="514A40"/>
                </a:solidFill>
              </a:rPr>
              <a:pPr/>
              <a:t>26</a:t>
            </a:fld>
            <a:endParaRPr lang="en-US" dirty="0">
              <a:solidFill>
                <a:srgbClr val="514A40"/>
              </a:solidFill>
            </a:endParaRPr>
          </a:p>
        </p:txBody>
      </p:sp>
    </p:spTree>
    <p:extLst>
      <p:ext uri="{BB962C8B-B14F-4D97-AF65-F5344CB8AC3E}">
        <p14:creationId xmlns:p14="http://schemas.microsoft.com/office/powerpoint/2010/main" val="4004656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Reports on controls at service organizations (SOC Reports</a:t>
            </a:r>
            <a:r>
              <a:rPr lang="en-US" dirty="0" smtClean="0"/>
              <a:t>) (cont.)</a:t>
            </a:r>
            <a:endParaRPr lang="en-US" dirty="0"/>
          </a:p>
        </p:txBody>
      </p:sp>
      <p:sp>
        <p:nvSpPr>
          <p:cNvPr id="3" name="Content Placeholder 2"/>
          <p:cNvSpPr>
            <a:spLocks noGrp="1"/>
          </p:cNvSpPr>
          <p:nvPr>
            <p:ph idx="1"/>
          </p:nvPr>
        </p:nvSpPr>
        <p:spPr>
          <a:xfrm>
            <a:off x="830044" y="1914331"/>
            <a:ext cx="10287000" cy="4114800"/>
          </a:xfrm>
        </p:spPr>
        <p:txBody>
          <a:bodyPr>
            <a:normAutofit/>
          </a:bodyPr>
          <a:lstStyle/>
          <a:p>
            <a:pPr marL="45720" indent="0">
              <a:buNone/>
            </a:pPr>
            <a:r>
              <a:rPr lang="en-US" sz="2600" b="1" dirty="0">
                <a:solidFill>
                  <a:srgbClr val="50838E"/>
                </a:solidFill>
              </a:rPr>
              <a:t>SOC </a:t>
            </a:r>
            <a:r>
              <a:rPr lang="en-US" sz="2600" b="1" dirty="0" smtClean="0">
                <a:solidFill>
                  <a:srgbClr val="50838E"/>
                </a:solidFill>
              </a:rPr>
              <a:t>2 Reports: Report on Controls at a Service Organization Relevant to Security, Availability, Processing Integrity, Confidentiality, or Privacy.</a:t>
            </a:r>
          </a:p>
          <a:p>
            <a:pPr marL="45720" indent="0">
              <a:buNone/>
            </a:pPr>
            <a:r>
              <a:rPr lang="en-US" sz="2600" b="1" dirty="0" smtClean="0">
                <a:solidFill>
                  <a:schemeClr val="accent1"/>
                </a:solidFill>
              </a:rPr>
              <a:t>The auditor uses the criteria in the </a:t>
            </a:r>
            <a:r>
              <a:rPr lang="en-US" sz="2600" b="1" dirty="0" smtClean="0">
                <a:solidFill>
                  <a:srgbClr val="50838E"/>
                </a:solidFill>
              </a:rPr>
              <a:t>Trust Services </a:t>
            </a:r>
            <a:r>
              <a:rPr lang="en-US" sz="2600" b="1" dirty="0" smtClean="0">
                <a:solidFill>
                  <a:schemeClr val="accent1"/>
                </a:solidFill>
              </a:rPr>
              <a:t>Principles for evaluating and reporting on controls in these areas. These are shown in </a:t>
            </a:r>
            <a:r>
              <a:rPr lang="en-US" sz="2600" b="1" dirty="0" smtClean="0">
                <a:solidFill>
                  <a:srgbClr val="50838E"/>
                </a:solidFill>
              </a:rPr>
              <a:t>Table 25-2</a:t>
            </a:r>
            <a:r>
              <a:rPr lang="en-US" sz="2600" b="1" dirty="0">
                <a:solidFill>
                  <a:srgbClr val="50838E"/>
                </a:solidFill>
              </a:rPr>
              <a:t>.</a:t>
            </a:r>
          </a:p>
          <a:p>
            <a:pPr marL="45720" indent="0">
              <a:buNone/>
            </a:pPr>
            <a:r>
              <a:rPr lang="en-US" sz="2600" b="1" dirty="0" smtClean="0">
                <a:solidFill>
                  <a:srgbClr val="50838E"/>
                </a:solidFill>
              </a:rPr>
              <a:t>SOC 3 Reports: Trust Services Report for Service Organization:  </a:t>
            </a:r>
            <a:r>
              <a:rPr lang="en-US" sz="2600" b="1" dirty="0" smtClean="0">
                <a:solidFill>
                  <a:schemeClr val="accent1"/>
                </a:solidFill>
              </a:rPr>
              <a:t>Similar to an SOC 2 Report, except it is intended for wide distribution to current or potential users of the service organization.</a:t>
            </a:r>
          </a:p>
        </p:txBody>
      </p:sp>
      <p:sp>
        <p:nvSpPr>
          <p:cNvPr id="4" name="Footer Placeholder 3"/>
          <p:cNvSpPr>
            <a:spLocks noGrp="1"/>
          </p:cNvSpPr>
          <p:nvPr>
            <p:ph type="ftr" sz="quarter" idx="11"/>
          </p:nvPr>
        </p:nvSpPr>
        <p:spPr/>
        <p:txBody>
          <a:bodyPr/>
          <a:lstStyle/>
          <a:p>
            <a:r>
              <a:rPr lang="en-US" smtClean="0"/>
              <a:t>Copyright ©2017 Pearson Education, Inc.</a:t>
            </a:r>
            <a:endParaRPr lang="en-US"/>
          </a:p>
        </p:txBody>
      </p:sp>
      <p:sp>
        <p:nvSpPr>
          <p:cNvPr id="5" name="Slide Number Placeholder 4"/>
          <p:cNvSpPr>
            <a:spLocks noGrp="1"/>
          </p:cNvSpPr>
          <p:nvPr>
            <p:ph type="sldNum" sz="quarter" idx="12"/>
          </p:nvPr>
        </p:nvSpPr>
        <p:spPr/>
        <p:txBody>
          <a:bodyPr/>
          <a:lstStyle/>
          <a:p>
            <a:r>
              <a:rPr lang="en-US" dirty="0" smtClean="0"/>
              <a:t>25-</a:t>
            </a:r>
            <a:fld id="{E31375A4-56A4-47D6-9801-1991572033F7}" type="slidenum">
              <a:rPr lang="en-US" smtClean="0"/>
              <a:t>27</a:t>
            </a:fld>
            <a:endParaRPr lang="en-US" dirty="0"/>
          </a:p>
        </p:txBody>
      </p:sp>
    </p:spTree>
    <p:extLst>
      <p:ext uri="{BB962C8B-B14F-4D97-AF65-F5344CB8AC3E}">
        <p14:creationId xmlns:p14="http://schemas.microsoft.com/office/powerpoint/2010/main" val="87383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Copyright ©2017 Pearson Education, Inc.</a:t>
            </a:r>
            <a:endParaRPr lang="en-US"/>
          </a:p>
        </p:txBody>
      </p:sp>
      <p:sp>
        <p:nvSpPr>
          <p:cNvPr id="3" name="Slide Number Placeholder 2"/>
          <p:cNvSpPr>
            <a:spLocks noGrp="1"/>
          </p:cNvSpPr>
          <p:nvPr>
            <p:ph type="sldNum" sz="quarter" idx="12"/>
          </p:nvPr>
        </p:nvSpPr>
        <p:spPr/>
        <p:txBody>
          <a:bodyPr/>
          <a:lstStyle/>
          <a:p>
            <a:r>
              <a:rPr lang="en-US" dirty="0" smtClean="0"/>
              <a:t>25-</a:t>
            </a:r>
            <a:fld id="{E31375A4-56A4-47D6-9801-1991572033F7}" type="slidenum">
              <a:rPr lang="en-US" smtClean="0"/>
              <a:t>28</a:t>
            </a:fld>
            <a:endParaRPr lang="en-US" dirty="0"/>
          </a:p>
        </p:txBody>
      </p:sp>
      <p:pic>
        <p:nvPicPr>
          <p:cNvPr id="4" name="Picture 3"/>
          <p:cNvPicPr>
            <a:picLocks noChangeAspect="1"/>
          </p:cNvPicPr>
          <p:nvPr/>
        </p:nvPicPr>
        <p:blipFill>
          <a:blip r:embed="rId2"/>
          <a:stretch>
            <a:fillRect/>
          </a:stretch>
        </p:blipFill>
        <p:spPr>
          <a:xfrm>
            <a:off x="541537" y="1036133"/>
            <a:ext cx="11108926" cy="4785734"/>
          </a:xfrm>
          <a:prstGeom prst="rect">
            <a:avLst/>
          </a:prstGeom>
        </p:spPr>
      </p:pic>
    </p:spTree>
    <p:extLst>
      <p:ext uri="{BB962C8B-B14F-4D97-AF65-F5344CB8AC3E}">
        <p14:creationId xmlns:p14="http://schemas.microsoft.com/office/powerpoint/2010/main" val="1480865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solidFill>
                  <a:srgbClr val="514A40"/>
                </a:solidFill>
              </a:rPr>
              <a:t>Copyright © 2017 Pearson Education, Inc.</a:t>
            </a:r>
            <a:endParaRPr lang="en-US" dirty="0">
              <a:solidFill>
                <a:srgbClr val="514A40"/>
              </a:solidFill>
            </a:endParaRPr>
          </a:p>
        </p:txBody>
      </p:sp>
      <p:sp>
        <p:nvSpPr>
          <p:cNvPr id="4" name="Slide Number Placeholder 3"/>
          <p:cNvSpPr>
            <a:spLocks noGrp="1"/>
          </p:cNvSpPr>
          <p:nvPr>
            <p:ph type="sldNum" sz="quarter" idx="12"/>
          </p:nvPr>
        </p:nvSpPr>
        <p:spPr/>
        <p:txBody>
          <a:bodyPr/>
          <a:lstStyle/>
          <a:p>
            <a:r>
              <a:rPr lang="en-US" dirty="0" smtClean="0">
                <a:solidFill>
                  <a:srgbClr val="514A40"/>
                </a:solidFill>
              </a:rPr>
              <a:t>25-</a:t>
            </a:r>
            <a:fld id="{E31375A4-56A4-47D6-9801-1991572033F7}" type="slidenum">
              <a:rPr lang="en-US" smtClean="0">
                <a:solidFill>
                  <a:srgbClr val="514A40"/>
                </a:solidFill>
              </a:rPr>
              <a:pPr/>
              <a:t>29</a:t>
            </a:fld>
            <a:endParaRPr lang="en-US" dirty="0">
              <a:solidFill>
                <a:srgbClr val="514A40"/>
              </a:solidFill>
            </a:endParaRPr>
          </a:p>
        </p:txBody>
      </p:sp>
      <p:sp>
        <p:nvSpPr>
          <p:cNvPr id="3" name="TextBox 2"/>
          <p:cNvSpPr txBox="1"/>
          <p:nvPr/>
        </p:nvSpPr>
        <p:spPr>
          <a:xfrm>
            <a:off x="2529840" y="2321005"/>
            <a:ext cx="7132320" cy="2215991"/>
          </a:xfrm>
          <a:prstGeom prst="rect">
            <a:avLst/>
          </a:prstGeom>
          <a:solidFill>
            <a:srgbClr val="ABECDB"/>
          </a:solidFill>
        </p:spPr>
        <p:txBody>
          <a:bodyPr wrap="square" rtlCol="0">
            <a:spAutoFit/>
          </a:bodyPr>
          <a:lstStyle/>
          <a:p>
            <a:pPr algn="ctr"/>
            <a:r>
              <a:rPr lang="en-US" sz="3200" b="1" dirty="0" smtClean="0">
                <a:solidFill>
                  <a:schemeClr val="accent1"/>
                </a:solidFill>
              </a:rPr>
              <a:t>OBJECTIVE 25-5</a:t>
            </a:r>
          </a:p>
          <a:p>
            <a:pPr marL="45720" indent="0" algn="ctr">
              <a:spcBef>
                <a:spcPts val="1200"/>
              </a:spcBef>
              <a:buNone/>
            </a:pPr>
            <a:r>
              <a:rPr lang="en-US" sz="3200" b="1" dirty="0">
                <a:solidFill>
                  <a:schemeClr val="accent1"/>
                </a:solidFill>
              </a:rPr>
              <a:t>Understand special engagements to attest to prospective </a:t>
            </a:r>
            <a:r>
              <a:rPr lang="en-US" sz="3200" b="1" dirty="0" smtClean="0">
                <a:solidFill>
                  <a:schemeClr val="accent1"/>
                </a:solidFill>
              </a:rPr>
              <a:t>financial           </a:t>
            </a:r>
            <a:r>
              <a:rPr lang="en-US" sz="3200" b="1" dirty="0">
                <a:solidFill>
                  <a:schemeClr val="accent1"/>
                </a:solidFill>
              </a:rPr>
              <a:t>statements</a:t>
            </a:r>
            <a:r>
              <a:rPr lang="en-US" sz="3200" b="1" dirty="0" smtClean="0">
                <a:solidFill>
                  <a:schemeClr val="accent1"/>
                </a:solidFill>
              </a:rPr>
              <a:t>.</a:t>
            </a:r>
          </a:p>
        </p:txBody>
      </p:sp>
    </p:spTree>
    <p:extLst>
      <p:ext uri="{BB962C8B-B14F-4D97-AF65-F5344CB8AC3E}">
        <p14:creationId xmlns:p14="http://schemas.microsoft.com/office/powerpoint/2010/main" val="3726931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solidFill>
                  <a:srgbClr val="514A40"/>
                </a:solidFill>
              </a:rPr>
              <a:t>Copyright © 2017 Pearson Education, Inc.</a:t>
            </a:r>
            <a:endParaRPr lang="en-US" dirty="0">
              <a:solidFill>
                <a:srgbClr val="514A40"/>
              </a:solidFill>
            </a:endParaRPr>
          </a:p>
        </p:txBody>
      </p:sp>
      <p:sp>
        <p:nvSpPr>
          <p:cNvPr id="4" name="Slide Number Placeholder 3"/>
          <p:cNvSpPr>
            <a:spLocks noGrp="1"/>
          </p:cNvSpPr>
          <p:nvPr>
            <p:ph type="sldNum" sz="quarter" idx="12"/>
          </p:nvPr>
        </p:nvSpPr>
        <p:spPr/>
        <p:txBody>
          <a:bodyPr/>
          <a:lstStyle/>
          <a:p>
            <a:r>
              <a:rPr lang="en-US" dirty="0" smtClean="0">
                <a:solidFill>
                  <a:srgbClr val="514A40"/>
                </a:solidFill>
              </a:rPr>
              <a:t>25-</a:t>
            </a:r>
            <a:fld id="{E31375A4-56A4-47D6-9801-1991572033F7}" type="slidenum">
              <a:rPr lang="en-US" smtClean="0">
                <a:solidFill>
                  <a:srgbClr val="514A40"/>
                </a:solidFill>
              </a:rPr>
              <a:pPr/>
              <a:t>3</a:t>
            </a:fld>
            <a:endParaRPr lang="en-US" dirty="0">
              <a:solidFill>
                <a:srgbClr val="514A40"/>
              </a:solidFill>
            </a:endParaRPr>
          </a:p>
        </p:txBody>
      </p:sp>
      <p:sp>
        <p:nvSpPr>
          <p:cNvPr id="3" name="TextBox 2"/>
          <p:cNvSpPr txBox="1"/>
          <p:nvPr/>
        </p:nvSpPr>
        <p:spPr>
          <a:xfrm>
            <a:off x="2529840" y="2113255"/>
            <a:ext cx="7132320" cy="2631490"/>
          </a:xfrm>
          <a:prstGeom prst="rect">
            <a:avLst/>
          </a:prstGeom>
          <a:solidFill>
            <a:srgbClr val="ABECDB"/>
          </a:solidFill>
        </p:spPr>
        <p:txBody>
          <a:bodyPr wrap="square" rtlCol="0">
            <a:spAutoFit/>
          </a:bodyPr>
          <a:lstStyle/>
          <a:p>
            <a:pPr algn="ctr"/>
            <a:r>
              <a:rPr lang="en-US" sz="3200" b="1" dirty="0" smtClean="0">
                <a:solidFill>
                  <a:schemeClr val="accent1"/>
                </a:solidFill>
              </a:rPr>
              <a:t>OBJECTIVE 25-1</a:t>
            </a:r>
          </a:p>
          <a:p>
            <a:pPr marL="45720" indent="0" algn="ctr">
              <a:spcBef>
                <a:spcPts val="600"/>
              </a:spcBef>
              <a:buNone/>
            </a:pPr>
            <a:r>
              <a:rPr lang="en-US" sz="3200" b="1" dirty="0">
                <a:solidFill>
                  <a:schemeClr val="accent1"/>
                </a:solidFill>
              </a:rPr>
              <a:t>Understand the level of assurance and evidence requirements for review</a:t>
            </a:r>
            <a:r>
              <a:rPr lang="en-US" sz="3200" b="1" dirty="0" smtClean="0">
                <a:solidFill>
                  <a:schemeClr val="accent1"/>
                </a:solidFill>
              </a:rPr>
              <a:t>, compilation</a:t>
            </a:r>
            <a:r>
              <a:rPr lang="en-US" sz="3200" b="1" dirty="0">
                <a:solidFill>
                  <a:schemeClr val="accent1"/>
                </a:solidFill>
              </a:rPr>
              <a:t>, and preparation services</a:t>
            </a:r>
            <a:r>
              <a:rPr lang="en-US" sz="3200" b="1" dirty="0" smtClean="0">
                <a:solidFill>
                  <a:schemeClr val="accent1"/>
                </a:solidFill>
              </a:rPr>
              <a:t>.</a:t>
            </a:r>
            <a:endParaRPr lang="en-US" sz="3200" b="1" dirty="0">
              <a:solidFill>
                <a:schemeClr val="accent1"/>
              </a:solidFill>
            </a:endParaRPr>
          </a:p>
        </p:txBody>
      </p:sp>
    </p:spTree>
    <p:extLst>
      <p:ext uri="{BB962C8B-B14F-4D97-AF65-F5344CB8AC3E}">
        <p14:creationId xmlns:p14="http://schemas.microsoft.com/office/powerpoint/2010/main" val="908817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81000"/>
            <a:ext cx="9601200" cy="949158"/>
          </a:xfrm>
        </p:spPr>
        <p:txBody>
          <a:bodyPr>
            <a:normAutofit fontScale="90000"/>
          </a:bodyPr>
          <a:lstStyle/>
          <a:p>
            <a:pPr algn="ctr"/>
            <a:r>
              <a:rPr lang="en-US" dirty="0" smtClean="0"/>
              <a:t>Prospective financial statements</a:t>
            </a:r>
            <a:br>
              <a:rPr lang="en-US" dirty="0" smtClean="0"/>
            </a:br>
            <a:endParaRPr lang="en-US" dirty="0"/>
          </a:p>
        </p:txBody>
      </p:sp>
      <p:sp>
        <p:nvSpPr>
          <p:cNvPr id="3" name="Content Placeholder 2"/>
          <p:cNvSpPr>
            <a:spLocks noGrp="1"/>
          </p:cNvSpPr>
          <p:nvPr>
            <p:ph idx="1"/>
          </p:nvPr>
        </p:nvSpPr>
        <p:spPr>
          <a:xfrm>
            <a:off x="1403684" y="1143000"/>
            <a:ext cx="10218340" cy="5033665"/>
          </a:xfrm>
        </p:spPr>
        <p:txBody>
          <a:bodyPr>
            <a:normAutofit lnSpcReduction="10000"/>
          </a:bodyPr>
          <a:lstStyle/>
          <a:p>
            <a:pPr marL="45720" indent="0">
              <a:buNone/>
            </a:pPr>
            <a:r>
              <a:rPr lang="en-US" sz="2600" b="1" dirty="0" smtClean="0">
                <a:solidFill>
                  <a:srgbClr val="50838E"/>
                </a:solidFill>
              </a:rPr>
              <a:t>Prospective financial statements </a:t>
            </a:r>
            <a:r>
              <a:rPr lang="en-US" sz="2600" b="1" dirty="0" smtClean="0">
                <a:solidFill>
                  <a:schemeClr val="accent1"/>
                </a:solidFill>
              </a:rPr>
              <a:t>refer to predicted or expected financial statements in some future period (income statement) or at some future date (balance sheet).</a:t>
            </a:r>
          </a:p>
          <a:p>
            <a:pPr marL="45720" indent="0">
              <a:buNone/>
            </a:pPr>
            <a:r>
              <a:rPr lang="en-US" sz="2400" b="1" dirty="0" smtClean="0">
                <a:solidFill>
                  <a:schemeClr val="accent1"/>
                </a:solidFill>
              </a:rPr>
              <a:t>Most CPAs believe that there are significant opportunities and potential risks for auditors to provide credibility to prospective information.</a:t>
            </a:r>
          </a:p>
          <a:p>
            <a:pPr marL="45720" indent="0">
              <a:buNone/>
            </a:pPr>
            <a:r>
              <a:rPr lang="en-US" sz="2600" b="1" dirty="0" smtClean="0">
                <a:solidFill>
                  <a:srgbClr val="50838E"/>
                </a:solidFill>
              </a:rPr>
              <a:t>Forecasts and Projections: </a:t>
            </a:r>
            <a:r>
              <a:rPr lang="en-US" sz="2600" b="1" dirty="0" smtClean="0">
                <a:solidFill>
                  <a:schemeClr val="accent1"/>
                </a:solidFill>
              </a:rPr>
              <a:t>AICPA attestation standards define two general types of prospective financial statements:</a:t>
            </a:r>
          </a:p>
          <a:p>
            <a:pPr marL="880110" lvl="1" indent="-514350">
              <a:buFont typeface="+mj-lt"/>
              <a:buAutoNum type="arabicPeriod"/>
            </a:pPr>
            <a:r>
              <a:rPr lang="en-US" sz="2400" b="1" dirty="0" smtClean="0">
                <a:solidFill>
                  <a:srgbClr val="50838E"/>
                </a:solidFill>
              </a:rPr>
              <a:t>Forecasts</a:t>
            </a:r>
            <a:r>
              <a:rPr lang="en-US" sz="2400" b="1" dirty="0" smtClean="0">
                <a:solidFill>
                  <a:schemeClr val="accent1"/>
                </a:solidFill>
              </a:rPr>
              <a:t> are prospective financial statements that present an entity’s </a:t>
            </a:r>
            <a:r>
              <a:rPr lang="en-US" sz="2400" b="1" dirty="0" smtClean="0">
                <a:solidFill>
                  <a:srgbClr val="50838E"/>
                </a:solidFill>
              </a:rPr>
              <a:t>expected</a:t>
            </a:r>
            <a:r>
              <a:rPr lang="en-US" sz="2400" b="1" dirty="0" smtClean="0">
                <a:solidFill>
                  <a:schemeClr val="accent1"/>
                </a:solidFill>
              </a:rPr>
              <a:t> financial position, results of operations, and cash flows.</a:t>
            </a:r>
          </a:p>
          <a:p>
            <a:pPr marL="880110" lvl="1" indent="-514350">
              <a:buFont typeface="+mj-lt"/>
              <a:buAutoNum type="arabicPeriod"/>
            </a:pPr>
            <a:r>
              <a:rPr lang="en-US" sz="2400" b="1" dirty="0" smtClean="0">
                <a:solidFill>
                  <a:srgbClr val="50838E"/>
                </a:solidFill>
              </a:rPr>
              <a:t>Projections</a:t>
            </a:r>
            <a:r>
              <a:rPr lang="en-US" sz="2400" b="1" dirty="0" smtClean="0">
                <a:solidFill>
                  <a:schemeClr val="accent1"/>
                </a:solidFill>
              </a:rPr>
              <a:t> are prospective financial statements that present an entity’s financial position, results of operations, and cash flows, given one or more </a:t>
            </a:r>
            <a:r>
              <a:rPr lang="en-US" sz="2400" b="1" dirty="0" smtClean="0">
                <a:solidFill>
                  <a:srgbClr val="50838E"/>
                </a:solidFill>
              </a:rPr>
              <a:t>hypothetical assumptions</a:t>
            </a:r>
            <a:r>
              <a:rPr lang="en-US" sz="2400" b="1" dirty="0">
                <a:solidFill>
                  <a:srgbClr val="50838E"/>
                </a:solidFill>
              </a:rPr>
              <a:t>.</a:t>
            </a:r>
          </a:p>
          <a:p>
            <a:pPr marL="45720" indent="0">
              <a:buNone/>
            </a:pPr>
            <a:endParaRPr lang="en-US" sz="2800" dirty="0" smtClean="0">
              <a:solidFill>
                <a:schemeClr val="accent1"/>
              </a:solidFill>
            </a:endParaRPr>
          </a:p>
        </p:txBody>
      </p:sp>
      <p:cxnSp>
        <p:nvCxnSpPr>
          <p:cNvPr id="5" name="Straight Connector 4"/>
          <p:cNvCxnSpPr/>
          <p:nvPr/>
        </p:nvCxnSpPr>
        <p:spPr>
          <a:xfrm flipH="1">
            <a:off x="735263" y="401053"/>
            <a:ext cx="26737" cy="5828631"/>
          </a:xfrm>
          <a:prstGeom prst="line">
            <a:avLst/>
          </a:prstGeom>
        </p:spPr>
        <p:style>
          <a:lnRef idx="2">
            <a:schemeClr val="accent1"/>
          </a:lnRef>
          <a:fillRef idx="0">
            <a:schemeClr val="accent1"/>
          </a:fillRef>
          <a:effectRef idx="1">
            <a:schemeClr val="accent1"/>
          </a:effectRef>
          <a:fontRef idx="minor">
            <a:schemeClr val="tx1"/>
          </a:fontRef>
        </p:style>
      </p:cxnSp>
      <p:sp>
        <p:nvSpPr>
          <p:cNvPr id="6" name="Oval 5"/>
          <p:cNvSpPr/>
          <p:nvPr/>
        </p:nvSpPr>
        <p:spPr>
          <a:xfrm>
            <a:off x="401053" y="1016000"/>
            <a:ext cx="668421" cy="6283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cxnSp>
        <p:nvCxnSpPr>
          <p:cNvPr id="10" name="Straight Connector 9"/>
          <p:cNvCxnSpPr>
            <a:stCxn id="6" idx="2"/>
            <a:endCxn id="6" idx="6"/>
          </p:cNvCxnSpPr>
          <p:nvPr/>
        </p:nvCxnSpPr>
        <p:spPr>
          <a:xfrm>
            <a:off x="401053" y="1330158"/>
            <a:ext cx="668421" cy="0"/>
          </a:xfrm>
          <a:prstGeom prst="line">
            <a:avLst/>
          </a:prstGeom>
          <a:ln>
            <a:solidFill>
              <a:schemeClr val="bg1"/>
            </a:solidFill>
            <a:prstDash val="dot"/>
          </a:ln>
        </p:spPr>
        <p:style>
          <a:lnRef idx="2">
            <a:schemeClr val="accent1"/>
          </a:lnRef>
          <a:fillRef idx="0">
            <a:schemeClr val="accent1"/>
          </a:fillRef>
          <a:effectRef idx="1">
            <a:schemeClr val="accent1"/>
          </a:effectRef>
          <a:fontRef idx="minor">
            <a:schemeClr val="tx1"/>
          </a:fontRef>
        </p:style>
      </p:cxnSp>
      <p:sp>
        <p:nvSpPr>
          <p:cNvPr id="4" name="Footer Placeholder 3"/>
          <p:cNvSpPr>
            <a:spLocks noGrp="1"/>
          </p:cNvSpPr>
          <p:nvPr>
            <p:ph type="ftr" sz="quarter" idx="11"/>
          </p:nvPr>
        </p:nvSpPr>
        <p:spPr/>
        <p:txBody>
          <a:bodyPr/>
          <a:lstStyle/>
          <a:p>
            <a:r>
              <a:rPr lang="en-US" dirty="0" smtClean="0">
                <a:solidFill>
                  <a:srgbClr val="514A40"/>
                </a:solidFill>
              </a:rPr>
              <a:t>Copyright © 2017 Pearson Education, Inc.</a:t>
            </a:r>
            <a:endParaRPr lang="en-US" dirty="0">
              <a:solidFill>
                <a:srgbClr val="514A40"/>
              </a:solidFill>
            </a:endParaRPr>
          </a:p>
        </p:txBody>
      </p:sp>
      <p:sp>
        <p:nvSpPr>
          <p:cNvPr id="8" name="Slide Number Placeholder 7"/>
          <p:cNvSpPr>
            <a:spLocks noGrp="1"/>
          </p:cNvSpPr>
          <p:nvPr>
            <p:ph type="sldNum" sz="quarter" idx="12"/>
          </p:nvPr>
        </p:nvSpPr>
        <p:spPr/>
        <p:txBody>
          <a:bodyPr/>
          <a:lstStyle/>
          <a:p>
            <a:r>
              <a:rPr lang="en-US" dirty="0" smtClean="0">
                <a:solidFill>
                  <a:srgbClr val="514A40"/>
                </a:solidFill>
              </a:rPr>
              <a:t>25-</a:t>
            </a:r>
            <a:fld id="{E31375A4-56A4-47D6-9801-1991572033F7}" type="slidenum">
              <a:rPr lang="en-US" smtClean="0">
                <a:solidFill>
                  <a:srgbClr val="514A40"/>
                </a:solidFill>
              </a:rPr>
              <a:pPr/>
              <a:t>30</a:t>
            </a:fld>
            <a:endParaRPr lang="en-US" dirty="0">
              <a:solidFill>
                <a:srgbClr val="514A40"/>
              </a:solidFill>
            </a:endParaRPr>
          </a:p>
        </p:txBody>
      </p:sp>
    </p:spTree>
    <p:extLst>
      <p:ext uri="{BB962C8B-B14F-4D97-AF65-F5344CB8AC3E}">
        <p14:creationId xmlns:p14="http://schemas.microsoft.com/office/powerpoint/2010/main" val="2265694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Prospective financial </a:t>
            </a:r>
            <a:r>
              <a:rPr lang="en-US" dirty="0" smtClean="0"/>
              <a:t>statements (cont.)</a:t>
            </a:r>
            <a:br>
              <a:rPr lang="en-US" dirty="0" smtClean="0"/>
            </a:br>
            <a:endParaRPr lang="en-US" dirty="0"/>
          </a:p>
        </p:txBody>
      </p:sp>
      <p:sp>
        <p:nvSpPr>
          <p:cNvPr id="3" name="Content Placeholder 2"/>
          <p:cNvSpPr>
            <a:spLocks noGrp="1"/>
          </p:cNvSpPr>
          <p:nvPr>
            <p:ph idx="1"/>
          </p:nvPr>
        </p:nvSpPr>
        <p:spPr>
          <a:xfrm>
            <a:off x="1005840" y="1399032"/>
            <a:ext cx="10149840" cy="4782312"/>
          </a:xfrm>
        </p:spPr>
        <p:txBody>
          <a:bodyPr>
            <a:normAutofit fontScale="92500" lnSpcReduction="20000"/>
          </a:bodyPr>
          <a:lstStyle/>
          <a:p>
            <a:pPr marL="45720" indent="0">
              <a:buNone/>
            </a:pPr>
            <a:r>
              <a:rPr lang="en-US" sz="2800" b="1" dirty="0" smtClean="0">
                <a:solidFill>
                  <a:srgbClr val="50838E"/>
                </a:solidFill>
              </a:rPr>
              <a:t>Use of Prospective Financial Statements: </a:t>
            </a:r>
            <a:r>
              <a:rPr lang="en-US" sz="2600" b="1" dirty="0" smtClean="0">
                <a:solidFill>
                  <a:schemeClr val="accent1"/>
                </a:solidFill>
              </a:rPr>
              <a:t>Prospective financial statements are prepared for one of two audiences:</a:t>
            </a:r>
          </a:p>
          <a:p>
            <a:pPr marL="880110" lvl="1" indent="-514350">
              <a:buFont typeface="+mj-lt"/>
              <a:buAutoNum type="arabicPeriod"/>
            </a:pPr>
            <a:r>
              <a:rPr lang="en-US" sz="2400" b="1" dirty="0" smtClean="0">
                <a:solidFill>
                  <a:srgbClr val="50838E"/>
                </a:solidFill>
              </a:rPr>
              <a:t>General</a:t>
            </a:r>
            <a:r>
              <a:rPr lang="en-US" sz="2400" b="1" dirty="0" smtClean="0">
                <a:solidFill>
                  <a:schemeClr val="accent1"/>
                </a:solidFill>
              </a:rPr>
              <a:t> use statements are prepared for use by any third party.</a:t>
            </a:r>
          </a:p>
          <a:p>
            <a:pPr marL="880110" lvl="1" indent="-514350">
              <a:buFont typeface="+mj-lt"/>
              <a:buAutoNum type="arabicPeriod"/>
            </a:pPr>
            <a:r>
              <a:rPr lang="en-US" sz="2400" b="1" dirty="0" smtClean="0">
                <a:solidFill>
                  <a:srgbClr val="50838E"/>
                </a:solidFill>
              </a:rPr>
              <a:t>Limited</a:t>
            </a:r>
            <a:r>
              <a:rPr lang="en-US" sz="2400" b="1" dirty="0" smtClean="0">
                <a:solidFill>
                  <a:schemeClr val="accent1"/>
                </a:solidFill>
              </a:rPr>
              <a:t> use statements are prepared solely for third parties with whom the responsible party is dealing directly.</a:t>
            </a:r>
          </a:p>
          <a:p>
            <a:pPr marL="45720" indent="0">
              <a:buNone/>
            </a:pPr>
            <a:r>
              <a:rPr lang="en-US" sz="2800" b="1" dirty="0" smtClean="0">
                <a:solidFill>
                  <a:srgbClr val="50838E"/>
                </a:solidFill>
              </a:rPr>
              <a:t>Types of Engagements:</a:t>
            </a:r>
          </a:p>
          <a:p>
            <a:pPr lvl="1">
              <a:lnSpc>
                <a:spcPct val="100000"/>
              </a:lnSpc>
            </a:pPr>
            <a:r>
              <a:rPr lang="en-US" sz="2400" b="1" dirty="0" smtClean="0">
                <a:solidFill>
                  <a:schemeClr val="accent1"/>
                </a:solidFill>
              </a:rPr>
              <a:t>An attestation engagement in which the CPA obtains satisfaction as to the completeness and reasonableness of all the assumptions</a:t>
            </a:r>
          </a:p>
          <a:p>
            <a:pPr lvl="1">
              <a:lnSpc>
                <a:spcPct val="100000"/>
              </a:lnSpc>
            </a:pPr>
            <a:r>
              <a:rPr lang="en-US" sz="2400" b="1" dirty="0" smtClean="0">
                <a:solidFill>
                  <a:schemeClr val="accent1"/>
                </a:solidFill>
              </a:rPr>
              <a:t>A compilation engagement in which the CPA is primarily involved with the computational accuracy of the statements, not the reasonableness of the assumptions</a:t>
            </a:r>
          </a:p>
          <a:p>
            <a:pPr lvl="1">
              <a:lnSpc>
                <a:spcPct val="100000"/>
              </a:lnSpc>
            </a:pPr>
            <a:r>
              <a:rPr lang="en-US" sz="2400" b="1" dirty="0" smtClean="0">
                <a:solidFill>
                  <a:schemeClr val="accent1"/>
                </a:solidFill>
              </a:rPr>
              <a:t>An agreed-upon procedures engagement in which the CPA and all users of the statements agree on specific, limited attestation procedures</a:t>
            </a:r>
          </a:p>
          <a:p>
            <a:pPr lvl="1">
              <a:lnSpc>
                <a:spcPct val="100000"/>
              </a:lnSpc>
            </a:pPr>
            <a:endParaRPr lang="en-US" sz="2400" dirty="0" smtClean="0">
              <a:solidFill>
                <a:schemeClr val="accent1"/>
              </a:solidFill>
            </a:endParaRPr>
          </a:p>
        </p:txBody>
      </p:sp>
      <p:sp>
        <p:nvSpPr>
          <p:cNvPr id="4" name="Footer Placeholder 3"/>
          <p:cNvSpPr>
            <a:spLocks noGrp="1"/>
          </p:cNvSpPr>
          <p:nvPr>
            <p:ph type="ftr" sz="quarter" idx="11"/>
          </p:nvPr>
        </p:nvSpPr>
        <p:spPr/>
        <p:txBody>
          <a:bodyPr/>
          <a:lstStyle/>
          <a:p>
            <a:r>
              <a:rPr lang="en-US" smtClean="0"/>
              <a:t>Copyright ©2017 Pearson Education, Inc.</a:t>
            </a:r>
            <a:endParaRPr lang="en-US"/>
          </a:p>
        </p:txBody>
      </p:sp>
      <p:sp>
        <p:nvSpPr>
          <p:cNvPr id="5" name="Slide Number Placeholder 4"/>
          <p:cNvSpPr>
            <a:spLocks noGrp="1"/>
          </p:cNvSpPr>
          <p:nvPr>
            <p:ph type="sldNum" sz="quarter" idx="12"/>
          </p:nvPr>
        </p:nvSpPr>
        <p:spPr/>
        <p:txBody>
          <a:bodyPr/>
          <a:lstStyle/>
          <a:p>
            <a:r>
              <a:rPr lang="en-US" dirty="0" smtClean="0"/>
              <a:t>25-</a:t>
            </a:r>
            <a:fld id="{E31375A4-56A4-47D6-9801-1991572033F7}" type="slidenum">
              <a:rPr lang="en-US" smtClean="0"/>
              <a:t>31</a:t>
            </a:fld>
            <a:endParaRPr lang="en-US" dirty="0"/>
          </a:p>
        </p:txBody>
      </p:sp>
    </p:spTree>
    <p:extLst>
      <p:ext uri="{BB962C8B-B14F-4D97-AF65-F5344CB8AC3E}">
        <p14:creationId xmlns:p14="http://schemas.microsoft.com/office/powerpoint/2010/main" val="4066813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Prospective financial </a:t>
            </a:r>
            <a:r>
              <a:rPr lang="en-US" dirty="0" smtClean="0"/>
              <a:t>statements (cont.)</a:t>
            </a:r>
            <a:endParaRPr lang="en-US" dirty="0"/>
          </a:p>
        </p:txBody>
      </p:sp>
      <p:sp>
        <p:nvSpPr>
          <p:cNvPr id="3" name="Content Placeholder 2"/>
          <p:cNvSpPr>
            <a:spLocks noGrp="1"/>
          </p:cNvSpPr>
          <p:nvPr>
            <p:ph idx="1"/>
          </p:nvPr>
        </p:nvSpPr>
        <p:spPr>
          <a:xfrm>
            <a:off x="1042416" y="1756601"/>
            <a:ext cx="10128504" cy="4186999"/>
          </a:xfrm>
        </p:spPr>
        <p:txBody>
          <a:bodyPr>
            <a:normAutofit/>
          </a:bodyPr>
          <a:lstStyle/>
          <a:p>
            <a:pPr marL="45720" indent="0">
              <a:buNone/>
            </a:pPr>
            <a:r>
              <a:rPr lang="en-US" sz="2600" b="1" dirty="0" smtClean="0">
                <a:solidFill>
                  <a:srgbClr val="50838E"/>
                </a:solidFill>
              </a:rPr>
              <a:t>Examination of Prospective Financial Statements: </a:t>
            </a:r>
          </a:p>
          <a:p>
            <a:pPr marL="45720" indent="0">
              <a:buNone/>
            </a:pPr>
            <a:r>
              <a:rPr lang="en-US" sz="2600" b="1" dirty="0" smtClean="0">
                <a:solidFill>
                  <a:schemeClr val="accent1"/>
                </a:solidFill>
              </a:rPr>
              <a:t>In an examination level engagement, the CPA:</a:t>
            </a:r>
          </a:p>
          <a:p>
            <a:pPr marL="880110" lvl="1" indent="-514350">
              <a:buFont typeface="+mj-lt"/>
              <a:buAutoNum type="arabicPeriod"/>
            </a:pPr>
            <a:r>
              <a:rPr lang="en-US" sz="2600" b="1" dirty="0" smtClean="0">
                <a:solidFill>
                  <a:schemeClr val="accent1"/>
                </a:solidFill>
              </a:rPr>
              <a:t>Evaluates the preparation of the prospective financial statements</a:t>
            </a:r>
          </a:p>
          <a:p>
            <a:pPr marL="880110" lvl="1" indent="-514350">
              <a:buFont typeface="+mj-lt"/>
              <a:buAutoNum type="arabicPeriod"/>
            </a:pPr>
            <a:r>
              <a:rPr lang="en-US" sz="2600" b="1" dirty="0" smtClean="0">
                <a:solidFill>
                  <a:schemeClr val="accent1"/>
                </a:solidFill>
              </a:rPr>
              <a:t>Evaluates the support underlying the assumptions</a:t>
            </a:r>
          </a:p>
          <a:p>
            <a:pPr marL="880110" lvl="1" indent="-514350">
              <a:buFont typeface="+mj-lt"/>
              <a:buAutoNum type="arabicPeriod"/>
            </a:pPr>
            <a:r>
              <a:rPr lang="en-US" sz="2600" b="1" dirty="0" smtClean="0">
                <a:solidFill>
                  <a:schemeClr val="accent1"/>
                </a:solidFill>
              </a:rPr>
              <a:t>Evaluates the presentation of the prospective financial statements for conformity with AICPA presentation guidelines</a:t>
            </a:r>
          </a:p>
          <a:p>
            <a:pPr marL="880110" lvl="1" indent="-514350">
              <a:buFont typeface="+mj-lt"/>
              <a:buAutoNum type="arabicPeriod"/>
            </a:pPr>
            <a:r>
              <a:rPr lang="en-US" sz="2600" b="1" dirty="0" smtClean="0">
                <a:solidFill>
                  <a:schemeClr val="accent1"/>
                </a:solidFill>
              </a:rPr>
              <a:t>Issues an examination report</a:t>
            </a:r>
          </a:p>
        </p:txBody>
      </p:sp>
      <p:sp>
        <p:nvSpPr>
          <p:cNvPr id="4" name="Footer Placeholder 3"/>
          <p:cNvSpPr>
            <a:spLocks noGrp="1"/>
          </p:cNvSpPr>
          <p:nvPr>
            <p:ph type="ftr" sz="quarter" idx="11"/>
          </p:nvPr>
        </p:nvSpPr>
        <p:spPr/>
        <p:txBody>
          <a:bodyPr/>
          <a:lstStyle/>
          <a:p>
            <a:r>
              <a:rPr lang="en-US" smtClean="0"/>
              <a:t>Copyright ©2017 Pearson Education, Inc.</a:t>
            </a:r>
            <a:endParaRPr lang="en-US"/>
          </a:p>
        </p:txBody>
      </p:sp>
      <p:sp>
        <p:nvSpPr>
          <p:cNvPr id="5" name="Slide Number Placeholder 4"/>
          <p:cNvSpPr>
            <a:spLocks noGrp="1"/>
          </p:cNvSpPr>
          <p:nvPr>
            <p:ph type="sldNum" sz="quarter" idx="12"/>
          </p:nvPr>
        </p:nvSpPr>
        <p:spPr/>
        <p:txBody>
          <a:bodyPr/>
          <a:lstStyle/>
          <a:p>
            <a:r>
              <a:rPr lang="en-US" dirty="0" smtClean="0"/>
              <a:t>25-</a:t>
            </a:r>
            <a:fld id="{E31375A4-56A4-47D6-9801-1991572033F7}" type="slidenum">
              <a:rPr lang="en-US" smtClean="0"/>
              <a:t>32</a:t>
            </a:fld>
            <a:endParaRPr lang="en-US" dirty="0"/>
          </a:p>
        </p:txBody>
      </p:sp>
    </p:spTree>
    <p:extLst>
      <p:ext uri="{BB962C8B-B14F-4D97-AF65-F5344CB8AC3E}">
        <p14:creationId xmlns:p14="http://schemas.microsoft.com/office/powerpoint/2010/main" val="3351325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solidFill>
                  <a:srgbClr val="514A40"/>
                </a:solidFill>
              </a:rPr>
              <a:t>Copyright © 2017 Pearson Education, Inc.</a:t>
            </a:r>
            <a:endParaRPr lang="en-US" dirty="0">
              <a:solidFill>
                <a:srgbClr val="514A40"/>
              </a:solidFill>
            </a:endParaRPr>
          </a:p>
        </p:txBody>
      </p:sp>
      <p:sp>
        <p:nvSpPr>
          <p:cNvPr id="4" name="Slide Number Placeholder 3"/>
          <p:cNvSpPr>
            <a:spLocks noGrp="1"/>
          </p:cNvSpPr>
          <p:nvPr>
            <p:ph type="sldNum" sz="quarter" idx="12"/>
          </p:nvPr>
        </p:nvSpPr>
        <p:spPr/>
        <p:txBody>
          <a:bodyPr/>
          <a:lstStyle/>
          <a:p>
            <a:r>
              <a:rPr lang="en-US" dirty="0" smtClean="0">
                <a:solidFill>
                  <a:srgbClr val="514A40"/>
                </a:solidFill>
              </a:rPr>
              <a:t>25-</a:t>
            </a:r>
            <a:fld id="{E31375A4-56A4-47D6-9801-1991572033F7}" type="slidenum">
              <a:rPr lang="en-US" smtClean="0">
                <a:solidFill>
                  <a:srgbClr val="514A40"/>
                </a:solidFill>
              </a:rPr>
              <a:pPr/>
              <a:t>33</a:t>
            </a:fld>
            <a:endParaRPr lang="en-US" dirty="0">
              <a:solidFill>
                <a:srgbClr val="514A40"/>
              </a:solidFill>
            </a:endParaRPr>
          </a:p>
        </p:txBody>
      </p:sp>
      <p:sp>
        <p:nvSpPr>
          <p:cNvPr id="3" name="TextBox 2"/>
          <p:cNvSpPr txBox="1"/>
          <p:nvPr/>
        </p:nvSpPr>
        <p:spPr>
          <a:xfrm>
            <a:off x="2529840" y="2567226"/>
            <a:ext cx="7132320" cy="1723549"/>
          </a:xfrm>
          <a:prstGeom prst="rect">
            <a:avLst/>
          </a:prstGeom>
          <a:solidFill>
            <a:srgbClr val="ABECDB"/>
          </a:solidFill>
        </p:spPr>
        <p:txBody>
          <a:bodyPr wrap="square" rtlCol="0">
            <a:spAutoFit/>
          </a:bodyPr>
          <a:lstStyle/>
          <a:p>
            <a:pPr algn="ctr"/>
            <a:r>
              <a:rPr lang="en-US" sz="3200" b="1" dirty="0" smtClean="0">
                <a:solidFill>
                  <a:schemeClr val="accent1"/>
                </a:solidFill>
              </a:rPr>
              <a:t>OBJECTIVE 25-6</a:t>
            </a:r>
          </a:p>
          <a:p>
            <a:pPr marL="45720" indent="0" algn="ctr">
              <a:spcBef>
                <a:spcPts val="1200"/>
              </a:spcBef>
              <a:buNone/>
            </a:pPr>
            <a:r>
              <a:rPr lang="en-US" sz="3200" b="1" dirty="0">
                <a:solidFill>
                  <a:schemeClr val="accent1"/>
                </a:solidFill>
              </a:rPr>
              <a:t>Define agreed-upon procedures engagements</a:t>
            </a:r>
            <a:r>
              <a:rPr lang="en-US" sz="3200" b="1" dirty="0" smtClean="0">
                <a:solidFill>
                  <a:schemeClr val="accent1"/>
                </a:solidFill>
              </a:rPr>
              <a:t>.</a:t>
            </a:r>
          </a:p>
        </p:txBody>
      </p:sp>
    </p:spTree>
    <p:extLst>
      <p:ext uri="{BB962C8B-B14F-4D97-AF65-F5344CB8AC3E}">
        <p14:creationId xmlns:p14="http://schemas.microsoft.com/office/powerpoint/2010/main" val="3389391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81000"/>
            <a:ext cx="9601200" cy="949158"/>
          </a:xfrm>
        </p:spPr>
        <p:txBody>
          <a:bodyPr>
            <a:normAutofit/>
          </a:bodyPr>
          <a:lstStyle/>
          <a:p>
            <a:pPr algn="ctr"/>
            <a:r>
              <a:rPr lang="en-US" dirty="0" smtClean="0"/>
              <a:t>Agreed-upon procedures engagements</a:t>
            </a:r>
            <a:endParaRPr lang="en-US" dirty="0"/>
          </a:p>
        </p:txBody>
      </p:sp>
      <p:sp>
        <p:nvSpPr>
          <p:cNvPr id="3" name="Content Placeholder 2"/>
          <p:cNvSpPr>
            <a:spLocks noGrp="1"/>
          </p:cNvSpPr>
          <p:nvPr>
            <p:ph idx="1"/>
          </p:nvPr>
        </p:nvSpPr>
        <p:spPr>
          <a:xfrm>
            <a:off x="1764792" y="1938528"/>
            <a:ext cx="9317736" cy="4238137"/>
          </a:xfrm>
        </p:spPr>
        <p:txBody>
          <a:bodyPr>
            <a:normAutofit/>
          </a:bodyPr>
          <a:lstStyle/>
          <a:p>
            <a:pPr marL="45720" indent="0">
              <a:buNone/>
            </a:pPr>
            <a:r>
              <a:rPr lang="en-US" sz="2600" b="1" dirty="0" smtClean="0">
                <a:solidFill>
                  <a:schemeClr val="accent1"/>
                </a:solidFill>
              </a:rPr>
              <a:t>When the auditor and management or a third-party user agree that the engagement will be limited to certain specific procedures, it is referred to as an </a:t>
            </a:r>
            <a:r>
              <a:rPr lang="en-US" sz="2600" b="1" dirty="0" smtClean="0">
                <a:solidFill>
                  <a:srgbClr val="50838E"/>
                </a:solidFill>
              </a:rPr>
              <a:t>agreed-upon procedures engagement</a:t>
            </a:r>
            <a:r>
              <a:rPr lang="en-US" sz="2600" b="1" dirty="0">
                <a:solidFill>
                  <a:srgbClr val="50838E"/>
                </a:solidFill>
              </a:rPr>
              <a:t>.</a:t>
            </a:r>
          </a:p>
          <a:p>
            <a:pPr marL="45720" indent="0">
              <a:buNone/>
            </a:pPr>
            <a:r>
              <a:rPr lang="en-US" sz="2600" b="1" dirty="0" smtClean="0">
                <a:solidFill>
                  <a:schemeClr val="accent1"/>
                </a:solidFill>
              </a:rPr>
              <a:t>Agreed-upon procedures engagements appeal to CPAs because management, or a third-party user, specifies the procedures they want done and then the CPA issues a report describing the procedures agreed upon and the findings resulting from the procedures.</a:t>
            </a:r>
          </a:p>
        </p:txBody>
      </p:sp>
      <p:cxnSp>
        <p:nvCxnSpPr>
          <p:cNvPr id="5" name="Straight Connector 4"/>
          <p:cNvCxnSpPr/>
          <p:nvPr/>
        </p:nvCxnSpPr>
        <p:spPr>
          <a:xfrm flipH="1">
            <a:off x="735263" y="401053"/>
            <a:ext cx="26737" cy="5828631"/>
          </a:xfrm>
          <a:prstGeom prst="line">
            <a:avLst/>
          </a:prstGeom>
        </p:spPr>
        <p:style>
          <a:lnRef idx="2">
            <a:schemeClr val="accent1"/>
          </a:lnRef>
          <a:fillRef idx="0">
            <a:schemeClr val="accent1"/>
          </a:fillRef>
          <a:effectRef idx="1">
            <a:schemeClr val="accent1"/>
          </a:effectRef>
          <a:fontRef idx="minor">
            <a:schemeClr val="tx1"/>
          </a:fontRef>
        </p:style>
      </p:cxnSp>
      <p:sp>
        <p:nvSpPr>
          <p:cNvPr id="6" name="Oval 5"/>
          <p:cNvSpPr/>
          <p:nvPr/>
        </p:nvSpPr>
        <p:spPr>
          <a:xfrm>
            <a:off x="401053" y="1016000"/>
            <a:ext cx="668421" cy="6283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cxnSp>
        <p:nvCxnSpPr>
          <p:cNvPr id="10" name="Straight Connector 9"/>
          <p:cNvCxnSpPr>
            <a:stCxn id="6" idx="2"/>
            <a:endCxn id="6" idx="6"/>
          </p:cNvCxnSpPr>
          <p:nvPr/>
        </p:nvCxnSpPr>
        <p:spPr>
          <a:xfrm>
            <a:off x="401053" y="1330158"/>
            <a:ext cx="668421" cy="0"/>
          </a:xfrm>
          <a:prstGeom prst="line">
            <a:avLst/>
          </a:prstGeom>
          <a:ln>
            <a:solidFill>
              <a:schemeClr val="bg1"/>
            </a:solidFill>
            <a:prstDash val="dot"/>
          </a:ln>
        </p:spPr>
        <p:style>
          <a:lnRef idx="2">
            <a:schemeClr val="accent1"/>
          </a:lnRef>
          <a:fillRef idx="0">
            <a:schemeClr val="accent1"/>
          </a:fillRef>
          <a:effectRef idx="1">
            <a:schemeClr val="accent1"/>
          </a:effectRef>
          <a:fontRef idx="minor">
            <a:schemeClr val="tx1"/>
          </a:fontRef>
        </p:style>
      </p:cxnSp>
      <p:sp>
        <p:nvSpPr>
          <p:cNvPr id="4" name="Footer Placeholder 3"/>
          <p:cNvSpPr>
            <a:spLocks noGrp="1"/>
          </p:cNvSpPr>
          <p:nvPr>
            <p:ph type="ftr" sz="quarter" idx="11"/>
          </p:nvPr>
        </p:nvSpPr>
        <p:spPr/>
        <p:txBody>
          <a:bodyPr/>
          <a:lstStyle/>
          <a:p>
            <a:r>
              <a:rPr lang="en-US" dirty="0" smtClean="0">
                <a:solidFill>
                  <a:srgbClr val="514A40"/>
                </a:solidFill>
              </a:rPr>
              <a:t>Copyright © 2017 Pearson Education, Inc.</a:t>
            </a:r>
            <a:endParaRPr lang="en-US" dirty="0">
              <a:solidFill>
                <a:srgbClr val="514A40"/>
              </a:solidFill>
            </a:endParaRPr>
          </a:p>
        </p:txBody>
      </p:sp>
      <p:sp>
        <p:nvSpPr>
          <p:cNvPr id="8" name="Slide Number Placeholder 7"/>
          <p:cNvSpPr>
            <a:spLocks noGrp="1"/>
          </p:cNvSpPr>
          <p:nvPr>
            <p:ph type="sldNum" sz="quarter" idx="12"/>
          </p:nvPr>
        </p:nvSpPr>
        <p:spPr/>
        <p:txBody>
          <a:bodyPr/>
          <a:lstStyle/>
          <a:p>
            <a:r>
              <a:rPr lang="en-US" dirty="0" smtClean="0">
                <a:solidFill>
                  <a:srgbClr val="514A40"/>
                </a:solidFill>
              </a:rPr>
              <a:t>25-</a:t>
            </a:r>
            <a:fld id="{E31375A4-56A4-47D6-9801-1991572033F7}" type="slidenum">
              <a:rPr lang="en-US" smtClean="0">
                <a:solidFill>
                  <a:srgbClr val="514A40"/>
                </a:solidFill>
              </a:rPr>
              <a:pPr/>
              <a:t>34</a:t>
            </a:fld>
            <a:endParaRPr lang="en-US" dirty="0">
              <a:solidFill>
                <a:srgbClr val="514A40"/>
              </a:solidFill>
            </a:endParaRPr>
          </a:p>
        </p:txBody>
      </p:sp>
    </p:spTree>
    <p:extLst>
      <p:ext uri="{BB962C8B-B14F-4D97-AF65-F5344CB8AC3E}">
        <p14:creationId xmlns:p14="http://schemas.microsoft.com/office/powerpoint/2010/main" val="869896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solidFill>
                  <a:srgbClr val="514A40"/>
                </a:solidFill>
              </a:rPr>
              <a:t>Copyright © 2017 Pearson Education, Inc.</a:t>
            </a:r>
            <a:endParaRPr lang="en-US" dirty="0">
              <a:solidFill>
                <a:srgbClr val="514A40"/>
              </a:solidFill>
            </a:endParaRPr>
          </a:p>
        </p:txBody>
      </p:sp>
      <p:sp>
        <p:nvSpPr>
          <p:cNvPr id="4" name="Slide Number Placeholder 3"/>
          <p:cNvSpPr>
            <a:spLocks noGrp="1"/>
          </p:cNvSpPr>
          <p:nvPr>
            <p:ph type="sldNum" sz="quarter" idx="12"/>
          </p:nvPr>
        </p:nvSpPr>
        <p:spPr/>
        <p:txBody>
          <a:bodyPr/>
          <a:lstStyle/>
          <a:p>
            <a:r>
              <a:rPr lang="en-US" dirty="0" smtClean="0">
                <a:solidFill>
                  <a:srgbClr val="514A40"/>
                </a:solidFill>
              </a:rPr>
              <a:t>25-</a:t>
            </a:r>
            <a:fld id="{E31375A4-56A4-47D6-9801-1991572033F7}" type="slidenum">
              <a:rPr lang="en-US" smtClean="0">
                <a:solidFill>
                  <a:srgbClr val="514A40"/>
                </a:solidFill>
              </a:rPr>
              <a:pPr/>
              <a:t>35</a:t>
            </a:fld>
            <a:endParaRPr lang="en-US" dirty="0">
              <a:solidFill>
                <a:srgbClr val="514A40"/>
              </a:solidFill>
            </a:endParaRPr>
          </a:p>
        </p:txBody>
      </p:sp>
      <p:sp>
        <p:nvSpPr>
          <p:cNvPr id="3" name="TextBox 2"/>
          <p:cNvSpPr txBox="1"/>
          <p:nvPr/>
        </p:nvSpPr>
        <p:spPr>
          <a:xfrm>
            <a:off x="2529840" y="2321005"/>
            <a:ext cx="7132320" cy="2215991"/>
          </a:xfrm>
          <a:prstGeom prst="rect">
            <a:avLst/>
          </a:prstGeom>
          <a:solidFill>
            <a:srgbClr val="ABECDB"/>
          </a:solidFill>
        </p:spPr>
        <p:txBody>
          <a:bodyPr wrap="square" rtlCol="0">
            <a:spAutoFit/>
          </a:bodyPr>
          <a:lstStyle/>
          <a:p>
            <a:pPr algn="ctr"/>
            <a:r>
              <a:rPr lang="en-US" sz="3200" b="1" dirty="0" smtClean="0">
                <a:solidFill>
                  <a:schemeClr val="accent1"/>
                </a:solidFill>
              </a:rPr>
              <a:t>OBJECTIVE 25-7</a:t>
            </a:r>
          </a:p>
          <a:p>
            <a:pPr marL="45720" indent="0" algn="ctr">
              <a:spcBef>
                <a:spcPts val="1200"/>
              </a:spcBef>
              <a:buNone/>
            </a:pPr>
            <a:r>
              <a:rPr lang="en-US" sz="3200" b="1" dirty="0">
                <a:solidFill>
                  <a:schemeClr val="accent1"/>
                </a:solidFill>
              </a:rPr>
              <a:t>Describe other audit and limited assurance engagements related </a:t>
            </a:r>
            <a:r>
              <a:rPr lang="en-US" sz="3200" b="1" dirty="0" smtClean="0">
                <a:solidFill>
                  <a:schemeClr val="accent1"/>
                </a:solidFill>
              </a:rPr>
              <a:t>to historical </a:t>
            </a:r>
            <a:r>
              <a:rPr lang="en-US" sz="3200" b="1" dirty="0">
                <a:solidFill>
                  <a:schemeClr val="accent1"/>
                </a:solidFill>
              </a:rPr>
              <a:t>financial statements</a:t>
            </a:r>
            <a:r>
              <a:rPr lang="en-US" sz="3200" b="1" dirty="0" smtClean="0">
                <a:solidFill>
                  <a:schemeClr val="accent1"/>
                </a:solidFill>
              </a:rPr>
              <a:t>.</a:t>
            </a:r>
          </a:p>
        </p:txBody>
      </p:sp>
    </p:spTree>
    <p:extLst>
      <p:ext uri="{BB962C8B-B14F-4D97-AF65-F5344CB8AC3E}">
        <p14:creationId xmlns:p14="http://schemas.microsoft.com/office/powerpoint/2010/main" val="607887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399" y="381000"/>
            <a:ext cx="9601200" cy="949158"/>
          </a:xfrm>
        </p:spPr>
        <p:txBody>
          <a:bodyPr>
            <a:normAutofit fontScale="90000"/>
          </a:bodyPr>
          <a:lstStyle/>
          <a:p>
            <a:pPr algn="ctr"/>
            <a:r>
              <a:rPr lang="en-US" dirty="0" smtClean="0"/>
              <a:t>Other audits or limited assurance engagements</a:t>
            </a:r>
            <a:endParaRPr lang="en-US" dirty="0"/>
          </a:p>
        </p:txBody>
      </p:sp>
      <p:sp>
        <p:nvSpPr>
          <p:cNvPr id="3" name="Content Placeholder 2"/>
          <p:cNvSpPr>
            <a:spLocks noGrp="1"/>
          </p:cNvSpPr>
          <p:nvPr>
            <p:ph idx="1"/>
          </p:nvPr>
        </p:nvSpPr>
        <p:spPr>
          <a:xfrm>
            <a:off x="1604585" y="1469421"/>
            <a:ext cx="9744830" cy="4593627"/>
          </a:xfrm>
        </p:spPr>
        <p:txBody>
          <a:bodyPr>
            <a:normAutofit fontScale="92500"/>
          </a:bodyPr>
          <a:lstStyle/>
          <a:p>
            <a:pPr marL="45720" indent="0">
              <a:buNone/>
            </a:pPr>
            <a:r>
              <a:rPr lang="en-US" sz="2800" b="1" dirty="0" smtClean="0">
                <a:solidFill>
                  <a:srgbClr val="50838E"/>
                </a:solidFill>
              </a:rPr>
              <a:t>Other Comprehensive Bases of Accounting: </a:t>
            </a:r>
            <a:r>
              <a:rPr lang="en-US" sz="2600" b="1" dirty="0" smtClean="0">
                <a:solidFill>
                  <a:schemeClr val="accent1"/>
                </a:solidFill>
              </a:rPr>
              <a:t>Auditors often audit statements prepared on a basis other than GAAP or IFRS</a:t>
            </a:r>
            <a:r>
              <a:rPr lang="en-US" sz="2800" b="1" dirty="0" smtClean="0">
                <a:solidFill>
                  <a:srgbClr val="50838E"/>
                </a:solidFill>
              </a:rPr>
              <a:t>.</a:t>
            </a:r>
          </a:p>
          <a:p>
            <a:pPr marL="45720" indent="0">
              <a:buNone/>
            </a:pPr>
            <a:r>
              <a:rPr lang="en-US" sz="2600" b="1" dirty="0" smtClean="0">
                <a:solidFill>
                  <a:srgbClr val="50838E"/>
                </a:solidFill>
              </a:rPr>
              <a:t>Bases other than GAAP or IFRS for which reports may be issued:</a:t>
            </a:r>
          </a:p>
          <a:p>
            <a:pPr lvl="1"/>
            <a:r>
              <a:rPr lang="en-US" sz="2400" b="1" dirty="0" smtClean="0">
                <a:solidFill>
                  <a:schemeClr val="accent1"/>
                </a:solidFill>
              </a:rPr>
              <a:t>Cash or modified cash basis</a:t>
            </a:r>
          </a:p>
          <a:p>
            <a:pPr lvl="1"/>
            <a:r>
              <a:rPr lang="en-US" sz="2400" b="1" dirty="0" smtClean="0">
                <a:solidFill>
                  <a:schemeClr val="accent1"/>
                </a:solidFill>
              </a:rPr>
              <a:t>Basis used to comply with the requirements of a regulatory agency</a:t>
            </a:r>
          </a:p>
          <a:p>
            <a:pPr lvl="1"/>
            <a:r>
              <a:rPr lang="en-US" sz="2400" b="1" dirty="0" smtClean="0">
                <a:solidFill>
                  <a:schemeClr val="accent1"/>
                </a:solidFill>
              </a:rPr>
              <a:t>Income tax basis</a:t>
            </a:r>
          </a:p>
          <a:p>
            <a:pPr lvl="1"/>
            <a:r>
              <a:rPr lang="en-US" sz="2400" b="1" dirty="0" smtClean="0">
                <a:solidFill>
                  <a:schemeClr val="accent1"/>
                </a:solidFill>
              </a:rPr>
              <a:t>Financial reporting framework for small- and medium-sized businesses</a:t>
            </a:r>
          </a:p>
          <a:p>
            <a:pPr lvl="1"/>
            <a:r>
              <a:rPr lang="en-US" sz="2400" b="1" dirty="0" smtClean="0">
                <a:solidFill>
                  <a:schemeClr val="accent1"/>
                </a:solidFill>
              </a:rPr>
              <a:t>A definite set of criterial having substantial support</a:t>
            </a:r>
          </a:p>
          <a:p>
            <a:pPr marL="45720" indent="0">
              <a:buNone/>
            </a:pPr>
            <a:r>
              <a:rPr lang="en-US" sz="2600" b="1" dirty="0" smtClean="0">
                <a:solidFill>
                  <a:schemeClr val="accent1"/>
                </a:solidFill>
              </a:rPr>
              <a:t>An example of a report on income tax basis is shown in </a:t>
            </a:r>
            <a:r>
              <a:rPr lang="en-US" sz="2600" b="1" dirty="0" smtClean="0">
                <a:solidFill>
                  <a:srgbClr val="50838E"/>
                </a:solidFill>
              </a:rPr>
              <a:t>Figure 25-8</a:t>
            </a:r>
            <a:r>
              <a:rPr lang="en-US" sz="2600" b="1" dirty="0">
                <a:solidFill>
                  <a:srgbClr val="50838E"/>
                </a:solidFill>
              </a:rPr>
              <a:t>.</a:t>
            </a:r>
          </a:p>
        </p:txBody>
      </p:sp>
      <p:cxnSp>
        <p:nvCxnSpPr>
          <p:cNvPr id="5" name="Straight Connector 4"/>
          <p:cNvCxnSpPr/>
          <p:nvPr/>
        </p:nvCxnSpPr>
        <p:spPr>
          <a:xfrm flipH="1">
            <a:off x="735263" y="401053"/>
            <a:ext cx="26737" cy="5828631"/>
          </a:xfrm>
          <a:prstGeom prst="line">
            <a:avLst/>
          </a:prstGeom>
        </p:spPr>
        <p:style>
          <a:lnRef idx="2">
            <a:schemeClr val="accent1"/>
          </a:lnRef>
          <a:fillRef idx="0">
            <a:schemeClr val="accent1"/>
          </a:fillRef>
          <a:effectRef idx="1">
            <a:schemeClr val="accent1"/>
          </a:effectRef>
          <a:fontRef idx="minor">
            <a:schemeClr val="tx1"/>
          </a:fontRef>
        </p:style>
      </p:cxnSp>
      <p:sp>
        <p:nvSpPr>
          <p:cNvPr id="6" name="Oval 5"/>
          <p:cNvSpPr/>
          <p:nvPr/>
        </p:nvSpPr>
        <p:spPr>
          <a:xfrm>
            <a:off x="401053" y="1016000"/>
            <a:ext cx="668421" cy="6283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cxnSp>
        <p:nvCxnSpPr>
          <p:cNvPr id="10" name="Straight Connector 9"/>
          <p:cNvCxnSpPr>
            <a:stCxn id="6" idx="2"/>
            <a:endCxn id="6" idx="6"/>
          </p:cNvCxnSpPr>
          <p:nvPr/>
        </p:nvCxnSpPr>
        <p:spPr>
          <a:xfrm>
            <a:off x="401053" y="1330158"/>
            <a:ext cx="668421" cy="0"/>
          </a:xfrm>
          <a:prstGeom prst="line">
            <a:avLst/>
          </a:prstGeom>
          <a:ln>
            <a:solidFill>
              <a:schemeClr val="bg1"/>
            </a:solidFill>
            <a:prstDash val="dot"/>
          </a:ln>
        </p:spPr>
        <p:style>
          <a:lnRef idx="2">
            <a:schemeClr val="accent1"/>
          </a:lnRef>
          <a:fillRef idx="0">
            <a:schemeClr val="accent1"/>
          </a:fillRef>
          <a:effectRef idx="1">
            <a:schemeClr val="accent1"/>
          </a:effectRef>
          <a:fontRef idx="minor">
            <a:schemeClr val="tx1"/>
          </a:fontRef>
        </p:style>
      </p:cxnSp>
      <p:sp>
        <p:nvSpPr>
          <p:cNvPr id="4" name="Footer Placeholder 3"/>
          <p:cNvSpPr>
            <a:spLocks noGrp="1"/>
          </p:cNvSpPr>
          <p:nvPr>
            <p:ph type="ftr" sz="quarter" idx="11"/>
          </p:nvPr>
        </p:nvSpPr>
        <p:spPr/>
        <p:txBody>
          <a:bodyPr/>
          <a:lstStyle/>
          <a:p>
            <a:r>
              <a:rPr lang="en-US" dirty="0" smtClean="0">
                <a:solidFill>
                  <a:srgbClr val="514A40"/>
                </a:solidFill>
              </a:rPr>
              <a:t>Copyright © 2017 Pearson Education, Inc.</a:t>
            </a:r>
            <a:endParaRPr lang="en-US" dirty="0">
              <a:solidFill>
                <a:srgbClr val="514A40"/>
              </a:solidFill>
            </a:endParaRPr>
          </a:p>
        </p:txBody>
      </p:sp>
      <p:sp>
        <p:nvSpPr>
          <p:cNvPr id="8" name="Slide Number Placeholder 7"/>
          <p:cNvSpPr>
            <a:spLocks noGrp="1"/>
          </p:cNvSpPr>
          <p:nvPr>
            <p:ph type="sldNum" sz="quarter" idx="12"/>
          </p:nvPr>
        </p:nvSpPr>
        <p:spPr/>
        <p:txBody>
          <a:bodyPr/>
          <a:lstStyle/>
          <a:p>
            <a:r>
              <a:rPr lang="en-US" dirty="0" smtClean="0">
                <a:solidFill>
                  <a:srgbClr val="514A40"/>
                </a:solidFill>
              </a:rPr>
              <a:t>25-</a:t>
            </a:r>
            <a:fld id="{E31375A4-56A4-47D6-9801-1991572033F7}" type="slidenum">
              <a:rPr lang="en-US" smtClean="0">
                <a:solidFill>
                  <a:srgbClr val="514A40"/>
                </a:solidFill>
              </a:rPr>
              <a:pPr/>
              <a:t>36</a:t>
            </a:fld>
            <a:endParaRPr lang="en-US" dirty="0">
              <a:solidFill>
                <a:srgbClr val="514A40"/>
              </a:solidFill>
            </a:endParaRPr>
          </a:p>
        </p:txBody>
      </p:sp>
    </p:spTree>
    <p:extLst>
      <p:ext uri="{BB962C8B-B14F-4D97-AF65-F5344CB8AC3E}">
        <p14:creationId xmlns:p14="http://schemas.microsoft.com/office/powerpoint/2010/main" val="2742037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Copyright ©2017 Pearson Education, Inc.</a:t>
            </a:r>
            <a:endParaRPr lang="en-US"/>
          </a:p>
        </p:txBody>
      </p:sp>
      <p:sp>
        <p:nvSpPr>
          <p:cNvPr id="3" name="Slide Number Placeholder 2"/>
          <p:cNvSpPr>
            <a:spLocks noGrp="1"/>
          </p:cNvSpPr>
          <p:nvPr>
            <p:ph type="sldNum" sz="quarter" idx="12"/>
          </p:nvPr>
        </p:nvSpPr>
        <p:spPr/>
        <p:txBody>
          <a:bodyPr/>
          <a:lstStyle/>
          <a:p>
            <a:r>
              <a:rPr lang="en-US" dirty="0" smtClean="0"/>
              <a:t>25-</a:t>
            </a:r>
            <a:fld id="{E31375A4-56A4-47D6-9801-1991572033F7}" type="slidenum">
              <a:rPr lang="en-US" smtClean="0"/>
              <a:t>37</a:t>
            </a:fld>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906" y="382788"/>
            <a:ext cx="11420189"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3097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Other audits or limited assurance </a:t>
            </a:r>
            <a:r>
              <a:rPr lang="en-US" dirty="0" smtClean="0"/>
              <a:t>engagements (cont.)</a:t>
            </a:r>
            <a:endParaRPr lang="en-US" dirty="0"/>
          </a:p>
        </p:txBody>
      </p:sp>
      <p:sp>
        <p:nvSpPr>
          <p:cNvPr id="3" name="Content Placeholder 2"/>
          <p:cNvSpPr>
            <a:spLocks noGrp="1"/>
          </p:cNvSpPr>
          <p:nvPr>
            <p:ph idx="1"/>
          </p:nvPr>
        </p:nvSpPr>
        <p:spPr>
          <a:xfrm>
            <a:off x="832104" y="1820609"/>
            <a:ext cx="10300716" cy="4177855"/>
          </a:xfrm>
        </p:spPr>
        <p:txBody>
          <a:bodyPr>
            <a:normAutofit lnSpcReduction="10000"/>
          </a:bodyPr>
          <a:lstStyle/>
          <a:p>
            <a:pPr marL="45720" indent="0">
              <a:buNone/>
            </a:pPr>
            <a:r>
              <a:rPr lang="en-US" sz="2400" b="1" dirty="0" smtClean="0">
                <a:solidFill>
                  <a:srgbClr val="50838E"/>
                </a:solidFill>
              </a:rPr>
              <a:t>Specified Elements, Accounts, or Items: </a:t>
            </a:r>
            <a:r>
              <a:rPr lang="en-US" sz="2400" b="1" dirty="0" smtClean="0">
                <a:solidFill>
                  <a:schemeClr val="accent1"/>
                </a:solidFill>
              </a:rPr>
              <a:t>Auditors are often asked to audit and issue reports on specific aspects of financial statements.</a:t>
            </a:r>
          </a:p>
          <a:p>
            <a:pPr marL="45720" indent="0">
              <a:buNone/>
            </a:pPr>
            <a:r>
              <a:rPr lang="en-US" sz="2400" b="1" dirty="0" smtClean="0">
                <a:solidFill>
                  <a:schemeClr val="accent1"/>
                </a:solidFill>
              </a:rPr>
              <a:t>The audit of specified elements, accounts, or items is much like an ordinary audit of financial statements except it is applied to less than the full financial statements.</a:t>
            </a:r>
          </a:p>
          <a:p>
            <a:pPr marL="45720" indent="0">
              <a:buNone/>
            </a:pPr>
            <a:r>
              <a:rPr lang="en-US" sz="2400" b="1" dirty="0" smtClean="0">
                <a:solidFill>
                  <a:srgbClr val="50838E"/>
                </a:solidFill>
              </a:rPr>
              <a:t>Debt Compliance Letters and Similar Reports: </a:t>
            </a:r>
            <a:r>
              <a:rPr lang="en-US" sz="2400" b="1" dirty="0" smtClean="0">
                <a:solidFill>
                  <a:schemeClr val="accent1"/>
                </a:solidFill>
              </a:rPr>
              <a:t>Auditors may issue reports on debt compliance and similar engagements as separate reports or, by adding a paragraph after the opinion paragraph, as part of a report that expresses their opinion on the financial statements.</a:t>
            </a:r>
          </a:p>
          <a:p>
            <a:pPr marL="45720" indent="0">
              <a:buNone/>
            </a:pPr>
            <a:r>
              <a:rPr lang="en-US" sz="2400" b="1" dirty="0" smtClean="0">
                <a:solidFill>
                  <a:schemeClr val="accent1"/>
                </a:solidFill>
              </a:rPr>
              <a:t>An example of a </a:t>
            </a:r>
            <a:r>
              <a:rPr lang="en-US" sz="2400" b="1" dirty="0">
                <a:solidFill>
                  <a:schemeClr val="accent1"/>
                </a:solidFill>
              </a:rPr>
              <a:t>separate report on debt compliance is shown in </a:t>
            </a:r>
            <a:r>
              <a:rPr lang="en-US" sz="2400" b="1" dirty="0">
                <a:solidFill>
                  <a:srgbClr val="50838E"/>
                </a:solidFill>
              </a:rPr>
              <a:t>Figure 25-9</a:t>
            </a:r>
            <a:r>
              <a:rPr lang="en-US" sz="2400" b="1" dirty="0">
                <a:solidFill>
                  <a:schemeClr val="accent1"/>
                </a:solidFill>
              </a:rPr>
              <a:t> on page 817.</a:t>
            </a:r>
          </a:p>
        </p:txBody>
      </p:sp>
      <p:sp>
        <p:nvSpPr>
          <p:cNvPr id="4" name="Footer Placeholder 3"/>
          <p:cNvSpPr>
            <a:spLocks noGrp="1"/>
          </p:cNvSpPr>
          <p:nvPr>
            <p:ph type="ftr" sz="quarter" idx="11"/>
          </p:nvPr>
        </p:nvSpPr>
        <p:spPr/>
        <p:txBody>
          <a:bodyPr/>
          <a:lstStyle/>
          <a:p>
            <a:r>
              <a:rPr lang="en-US" smtClean="0"/>
              <a:t>Copyright ©2017 Pearson Education, Inc.</a:t>
            </a:r>
            <a:endParaRPr lang="en-US"/>
          </a:p>
        </p:txBody>
      </p:sp>
      <p:sp>
        <p:nvSpPr>
          <p:cNvPr id="5" name="Slide Number Placeholder 4"/>
          <p:cNvSpPr>
            <a:spLocks noGrp="1"/>
          </p:cNvSpPr>
          <p:nvPr>
            <p:ph type="sldNum" sz="quarter" idx="12"/>
          </p:nvPr>
        </p:nvSpPr>
        <p:spPr/>
        <p:txBody>
          <a:bodyPr/>
          <a:lstStyle/>
          <a:p>
            <a:r>
              <a:rPr lang="en-US" dirty="0" smtClean="0"/>
              <a:t>25-</a:t>
            </a:r>
            <a:fld id="{E31375A4-56A4-47D6-9801-1991572033F7}" type="slidenum">
              <a:rPr lang="en-US" smtClean="0"/>
              <a:t>38</a:t>
            </a:fld>
            <a:endParaRPr lang="en-US" dirty="0"/>
          </a:p>
        </p:txBody>
      </p:sp>
    </p:spTree>
    <p:extLst>
      <p:ext uri="{BB962C8B-B14F-4D97-AF65-F5344CB8AC3E}">
        <p14:creationId xmlns:p14="http://schemas.microsoft.com/office/powerpoint/2010/main" val="3439562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solidFill>
                  <a:srgbClr val="514A40"/>
                </a:solidFill>
              </a:rPr>
              <a:t>Copyright © 2017 Pearson Education, Inc.</a:t>
            </a:r>
            <a:endParaRPr lang="en-US" dirty="0">
              <a:solidFill>
                <a:srgbClr val="514A40"/>
              </a:solidFill>
            </a:endParaRPr>
          </a:p>
        </p:txBody>
      </p:sp>
      <p:sp>
        <p:nvSpPr>
          <p:cNvPr id="4" name="Slide Number Placeholder 3"/>
          <p:cNvSpPr>
            <a:spLocks noGrp="1"/>
          </p:cNvSpPr>
          <p:nvPr>
            <p:ph type="sldNum" sz="quarter" idx="12"/>
          </p:nvPr>
        </p:nvSpPr>
        <p:spPr/>
        <p:txBody>
          <a:bodyPr/>
          <a:lstStyle/>
          <a:p>
            <a:r>
              <a:rPr lang="en-US" dirty="0" smtClean="0">
                <a:solidFill>
                  <a:srgbClr val="514A40"/>
                </a:solidFill>
              </a:rPr>
              <a:t>25-</a:t>
            </a:r>
            <a:fld id="{E31375A4-56A4-47D6-9801-1991572033F7}" type="slidenum">
              <a:rPr lang="en-US" smtClean="0">
                <a:solidFill>
                  <a:srgbClr val="514A40"/>
                </a:solidFill>
              </a:rPr>
              <a:pPr/>
              <a:t>39</a:t>
            </a:fld>
            <a:endParaRPr lang="en-US" dirty="0">
              <a:solidFill>
                <a:srgbClr val="514A40"/>
              </a:solidFill>
            </a:endParaRPr>
          </a:p>
        </p:txBody>
      </p:sp>
      <p:pic>
        <p:nvPicPr>
          <p:cNvPr id="1026" name="Picture 3" descr="3293795473_475244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0663" y="2443163"/>
            <a:ext cx="54864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5569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81000"/>
            <a:ext cx="9601200" cy="949158"/>
          </a:xfrm>
        </p:spPr>
        <p:txBody>
          <a:bodyPr>
            <a:normAutofit fontScale="90000"/>
          </a:bodyPr>
          <a:lstStyle/>
          <a:p>
            <a:pPr algn="ctr"/>
            <a:r>
              <a:rPr lang="en-US" dirty="0" smtClean="0"/>
              <a:t>Review, compilation, and preparation services</a:t>
            </a:r>
            <a:endParaRPr lang="en-US" dirty="0"/>
          </a:p>
        </p:txBody>
      </p:sp>
      <p:sp>
        <p:nvSpPr>
          <p:cNvPr id="3" name="Content Placeholder 2"/>
          <p:cNvSpPr>
            <a:spLocks noGrp="1"/>
          </p:cNvSpPr>
          <p:nvPr>
            <p:ph idx="1"/>
          </p:nvPr>
        </p:nvSpPr>
        <p:spPr>
          <a:xfrm>
            <a:off x="1517903" y="1553700"/>
            <a:ext cx="9378696" cy="4418732"/>
          </a:xfrm>
        </p:spPr>
        <p:txBody>
          <a:bodyPr>
            <a:normAutofit fontScale="92500" lnSpcReduction="20000"/>
          </a:bodyPr>
          <a:lstStyle/>
          <a:p>
            <a:pPr marL="45720" indent="0">
              <a:buNone/>
            </a:pPr>
            <a:r>
              <a:rPr lang="en-US" sz="2600" b="1" dirty="0" smtClean="0">
                <a:solidFill>
                  <a:srgbClr val="50838E"/>
                </a:solidFill>
              </a:rPr>
              <a:t>Statements on Standards for Accounting and Review Services (SSARS), </a:t>
            </a:r>
          </a:p>
          <a:p>
            <a:pPr>
              <a:lnSpc>
                <a:spcPct val="100000"/>
              </a:lnSpc>
            </a:pPr>
            <a:r>
              <a:rPr lang="en-US" sz="2600" b="1" dirty="0" smtClean="0">
                <a:solidFill>
                  <a:schemeClr val="accent1"/>
                </a:solidFill>
              </a:rPr>
              <a:t>Represent the </a:t>
            </a:r>
            <a:r>
              <a:rPr lang="en-US" sz="2600" b="1" dirty="0">
                <a:solidFill>
                  <a:schemeClr val="accent1"/>
                </a:solidFill>
              </a:rPr>
              <a:t>standards for preparation, compilation, and review engagements of financial </a:t>
            </a:r>
            <a:r>
              <a:rPr lang="en-US" sz="2600" b="1" dirty="0" smtClean="0">
                <a:solidFill>
                  <a:schemeClr val="accent1"/>
                </a:solidFill>
              </a:rPr>
              <a:t>statements</a:t>
            </a:r>
          </a:p>
          <a:p>
            <a:pPr>
              <a:lnSpc>
                <a:spcPct val="100000"/>
              </a:lnSpc>
            </a:pPr>
            <a:r>
              <a:rPr lang="en-US" sz="2600" b="1" dirty="0" smtClean="0">
                <a:solidFill>
                  <a:schemeClr val="accent1"/>
                </a:solidFill>
              </a:rPr>
              <a:t>Issued by the Accounting and Review Services Committee of the AICPA</a:t>
            </a:r>
            <a:r>
              <a:rPr lang="en-US" sz="2400" b="1" dirty="0" smtClean="0">
                <a:solidFill>
                  <a:schemeClr val="accent1"/>
                </a:solidFill>
              </a:rPr>
              <a:t>.</a:t>
            </a:r>
          </a:p>
          <a:p>
            <a:pPr marL="45720" indent="0">
              <a:lnSpc>
                <a:spcPct val="105000"/>
              </a:lnSpc>
              <a:buNone/>
            </a:pPr>
            <a:r>
              <a:rPr lang="en-US" sz="2400" b="1" dirty="0" smtClean="0">
                <a:solidFill>
                  <a:schemeClr val="accent1"/>
                </a:solidFill>
              </a:rPr>
              <a:t>Because the assurance provided in a preparation, compilation, or review engagement is considerably below that of audits, less evidence is required for these services and they can be provided at a lower fee than an audit.</a:t>
            </a:r>
          </a:p>
          <a:p>
            <a:pPr marL="45720" indent="0">
              <a:lnSpc>
                <a:spcPct val="100000"/>
              </a:lnSpc>
              <a:buNone/>
            </a:pPr>
            <a:r>
              <a:rPr lang="en-US" sz="2400" b="1" dirty="0" smtClean="0">
                <a:solidFill>
                  <a:schemeClr val="accent1"/>
                </a:solidFill>
              </a:rPr>
              <a:t>The relationship between evidence accumulation and assurance attained is shown in </a:t>
            </a:r>
            <a:r>
              <a:rPr lang="en-US" sz="2400" b="1" dirty="0">
                <a:solidFill>
                  <a:srgbClr val="50838E"/>
                </a:solidFill>
              </a:rPr>
              <a:t>Figure 25-1.</a:t>
            </a:r>
          </a:p>
        </p:txBody>
      </p:sp>
      <p:cxnSp>
        <p:nvCxnSpPr>
          <p:cNvPr id="5" name="Straight Connector 4"/>
          <p:cNvCxnSpPr/>
          <p:nvPr/>
        </p:nvCxnSpPr>
        <p:spPr>
          <a:xfrm flipH="1">
            <a:off x="735263" y="401053"/>
            <a:ext cx="26737" cy="5828631"/>
          </a:xfrm>
          <a:prstGeom prst="line">
            <a:avLst/>
          </a:prstGeom>
        </p:spPr>
        <p:style>
          <a:lnRef idx="2">
            <a:schemeClr val="accent1"/>
          </a:lnRef>
          <a:fillRef idx="0">
            <a:schemeClr val="accent1"/>
          </a:fillRef>
          <a:effectRef idx="1">
            <a:schemeClr val="accent1"/>
          </a:effectRef>
          <a:fontRef idx="minor">
            <a:schemeClr val="tx1"/>
          </a:fontRef>
        </p:style>
      </p:cxnSp>
      <p:sp>
        <p:nvSpPr>
          <p:cNvPr id="6" name="Oval 5"/>
          <p:cNvSpPr/>
          <p:nvPr/>
        </p:nvSpPr>
        <p:spPr>
          <a:xfrm>
            <a:off x="401053" y="1016000"/>
            <a:ext cx="668421" cy="6283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cxnSp>
        <p:nvCxnSpPr>
          <p:cNvPr id="10" name="Straight Connector 9"/>
          <p:cNvCxnSpPr>
            <a:stCxn id="6" idx="2"/>
            <a:endCxn id="6" idx="6"/>
          </p:cNvCxnSpPr>
          <p:nvPr/>
        </p:nvCxnSpPr>
        <p:spPr>
          <a:xfrm>
            <a:off x="401053" y="1330158"/>
            <a:ext cx="668421" cy="0"/>
          </a:xfrm>
          <a:prstGeom prst="line">
            <a:avLst/>
          </a:prstGeom>
          <a:ln>
            <a:solidFill>
              <a:schemeClr val="bg1"/>
            </a:solidFill>
            <a:prstDash val="dot"/>
          </a:ln>
        </p:spPr>
        <p:style>
          <a:lnRef idx="2">
            <a:schemeClr val="accent1"/>
          </a:lnRef>
          <a:fillRef idx="0">
            <a:schemeClr val="accent1"/>
          </a:fillRef>
          <a:effectRef idx="1">
            <a:schemeClr val="accent1"/>
          </a:effectRef>
          <a:fontRef idx="minor">
            <a:schemeClr val="tx1"/>
          </a:fontRef>
        </p:style>
      </p:cxnSp>
      <p:sp>
        <p:nvSpPr>
          <p:cNvPr id="4" name="Footer Placeholder 3"/>
          <p:cNvSpPr>
            <a:spLocks noGrp="1"/>
          </p:cNvSpPr>
          <p:nvPr>
            <p:ph type="ftr" sz="quarter" idx="11"/>
          </p:nvPr>
        </p:nvSpPr>
        <p:spPr/>
        <p:txBody>
          <a:bodyPr/>
          <a:lstStyle/>
          <a:p>
            <a:r>
              <a:rPr lang="en-US" dirty="0" smtClean="0">
                <a:solidFill>
                  <a:srgbClr val="514A40"/>
                </a:solidFill>
              </a:rPr>
              <a:t>Copyright © 2017 Pearson Education, Inc.</a:t>
            </a:r>
            <a:endParaRPr lang="en-US" dirty="0">
              <a:solidFill>
                <a:srgbClr val="514A40"/>
              </a:solidFill>
            </a:endParaRPr>
          </a:p>
        </p:txBody>
      </p:sp>
      <p:sp>
        <p:nvSpPr>
          <p:cNvPr id="8" name="Slide Number Placeholder 7"/>
          <p:cNvSpPr>
            <a:spLocks noGrp="1"/>
          </p:cNvSpPr>
          <p:nvPr>
            <p:ph type="sldNum" sz="quarter" idx="12"/>
          </p:nvPr>
        </p:nvSpPr>
        <p:spPr/>
        <p:txBody>
          <a:bodyPr/>
          <a:lstStyle/>
          <a:p>
            <a:r>
              <a:rPr lang="en-US" dirty="0" smtClean="0">
                <a:solidFill>
                  <a:srgbClr val="514A40"/>
                </a:solidFill>
              </a:rPr>
              <a:t>25-</a:t>
            </a:r>
            <a:fld id="{E31375A4-56A4-47D6-9801-1991572033F7}" type="slidenum">
              <a:rPr lang="en-US" smtClean="0">
                <a:solidFill>
                  <a:srgbClr val="514A40"/>
                </a:solidFill>
              </a:rPr>
              <a:pPr/>
              <a:t>4</a:t>
            </a:fld>
            <a:endParaRPr lang="en-US" dirty="0">
              <a:solidFill>
                <a:srgbClr val="514A40"/>
              </a:solidFill>
            </a:endParaRPr>
          </a:p>
        </p:txBody>
      </p:sp>
    </p:spTree>
    <p:extLst>
      <p:ext uri="{BB962C8B-B14F-4D97-AF65-F5344CB8AC3E}">
        <p14:creationId xmlns:p14="http://schemas.microsoft.com/office/powerpoint/2010/main" val="142462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Copyright ©2017 Pearson Education, Inc.</a:t>
            </a:r>
            <a:endParaRPr lang="en-US"/>
          </a:p>
        </p:txBody>
      </p:sp>
      <p:sp>
        <p:nvSpPr>
          <p:cNvPr id="3" name="Slide Number Placeholder 2"/>
          <p:cNvSpPr>
            <a:spLocks noGrp="1"/>
          </p:cNvSpPr>
          <p:nvPr>
            <p:ph type="sldNum" sz="quarter" idx="12"/>
          </p:nvPr>
        </p:nvSpPr>
        <p:spPr/>
        <p:txBody>
          <a:bodyPr/>
          <a:lstStyle/>
          <a:p>
            <a:r>
              <a:rPr lang="en-US" dirty="0" smtClean="0"/>
              <a:t>25-</a:t>
            </a:r>
            <a:fld id="{E31375A4-56A4-47D6-9801-1991572033F7}" type="slidenum">
              <a:rPr lang="en-US" smtClean="0"/>
              <a:t>5</a:t>
            </a:fld>
            <a:endParaRPr lang="en-US" dirty="0"/>
          </a:p>
        </p:txBody>
      </p:sp>
      <p:pic>
        <p:nvPicPr>
          <p:cNvPr id="4" name="Picture 3"/>
          <p:cNvPicPr>
            <a:picLocks noChangeAspect="1"/>
          </p:cNvPicPr>
          <p:nvPr/>
        </p:nvPicPr>
        <p:blipFill>
          <a:blip r:embed="rId2"/>
          <a:stretch>
            <a:fillRect/>
          </a:stretch>
        </p:blipFill>
        <p:spPr>
          <a:xfrm>
            <a:off x="1125421" y="338328"/>
            <a:ext cx="10204202" cy="5535888"/>
          </a:xfrm>
          <a:prstGeom prst="rect">
            <a:avLst/>
          </a:prstGeom>
        </p:spPr>
      </p:pic>
    </p:spTree>
    <p:extLst>
      <p:ext uri="{BB962C8B-B14F-4D97-AF65-F5344CB8AC3E}">
        <p14:creationId xmlns:p14="http://schemas.microsoft.com/office/powerpoint/2010/main" val="798254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Review, compilation, and preparation </a:t>
            </a:r>
            <a:r>
              <a:rPr lang="en-US" dirty="0" smtClean="0"/>
              <a:t>services (</a:t>
            </a:r>
            <a:r>
              <a:rPr lang="en-US" dirty="0"/>
              <a:t>cont</a:t>
            </a:r>
            <a:r>
              <a:rPr lang="en-US" dirty="0" smtClean="0"/>
              <a:t>.)</a:t>
            </a:r>
            <a:endParaRPr lang="en-US" dirty="0"/>
          </a:p>
        </p:txBody>
      </p:sp>
      <p:sp>
        <p:nvSpPr>
          <p:cNvPr id="3" name="Content Placeholder 2"/>
          <p:cNvSpPr>
            <a:spLocks noGrp="1"/>
          </p:cNvSpPr>
          <p:nvPr>
            <p:ph idx="1"/>
          </p:nvPr>
        </p:nvSpPr>
        <p:spPr>
          <a:xfrm>
            <a:off x="932688" y="1709928"/>
            <a:ext cx="10378440" cy="4233672"/>
          </a:xfrm>
        </p:spPr>
        <p:txBody>
          <a:bodyPr>
            <a:normAutofit lnSpcReduction="10000"/>
          </a:bodyPr>
          <a:lstStyle/>
          <a:p>
            <a:pPr marL="45720" indent="0">
              <a:buNone/>
            </a:pPr>
            <a:r>
              <a:rPr lang="en-US" sz="2600" b="1" dirty="0" smtClean="0">
                <a:solidFill>
                  <a:srgbClr val="50838E"/>
                </a:solidFill>
              </a:rPr>
              <a:t>Review Services: </a:t>
            </a:r>
            <a:r>
              <a:rPr lang="en-US" sz="2600" b="1" dirty="0" smtClean="0">
                <a:solidFill>
                  <a:schemeClr val="accent1"/>
                </a:solidFill>
              </a:rPr>
              <a:t>A </a:t>
            </a:r>
            <a:r>
              <a:rPr lang="en-US" sz="2600" b="1" dirty="0" smtClean="0">
                <a:solidFill>
                  <a:srgbClr val="50838E"/>
                </a:solidFill>
              </a:rPr>
              <a:t>review services </a:t>
            </a:r>
            <a:r>
              <a:rPr lang="en-US" sz="2600" b="1" dirty="0" smtClean="0">
                <a:solidFill>
                  <a:schemeClr val="accent1"/>
                </a:solidFill>
              </a:rPr>
              <a:t>(SSARS Review) engagement allows the accountant to express limited assurance that the financial statements are in accordance with applicable accounting standards, or </a:t>
            </a:r>
            <a:r>
              <a:rPr lang="en-US" sz="2600" b="1" dirty="0" smtClean="0">
                <a:solidFill>
                  <a:srgbClr val="50838E"/>
                </a:solidFill>
              </a:rPr>
              <a:t>other comprehensive basis of accounting (OCBOA).</a:t>
            </a:r>
          </a:p>
          <a:p>
            <a:pPr marL="45720" indent="0">
              <a:buNone/>
            </a:pPr>
            <a:r>
              <a:rPr lang="en-US" sz="2600" b="1" dirty="0" smtClean="0">
                <a:solidFill>
                  <a:srgbClr val="50838E"/>
                </a:solidFill>
              </a:rPr>
              <a:t>Procedures Suggested for Reviews: </a:t>
            </a:r>
            <a:r>
              <a:rPr lang="en-US" sz="2600" b="1" dirty="0" smtClean="0">
                <a:solidFill>
                  <a:schemeClr val="accent1"/>
                </a:solidFill>
              </a:rPr>
              <a:t>Consists primarily of </a:t>
            </a:r>
          </a:p>
          <a:p>
            <a:pPr marL="560070" indent="-514350">
              <a:buFont typeface="+mj-lt"/>
              <a:buAutoNum type="arabicPeriod"/>
            </a:pPr>
            <a:r>
              <a:rPr lang="en-US" sz="2600" b="1" dirty="0" smtClean="0">
                <a:solidFill>
                  <a:schemeClr val="accent1"/>
                </a:solidFill>
              </a:rPr>
              <a:t>Inquiries of management and </a:t>
            </a:r>
          </a:p>
          <a:p>
            <a:pPr marL="560070" indent="-514350">
              <a:buFont typeface="+mj-lt"/>
              <a:buAutoNum type="arabicPeriod"/>
            </a:pPr>
            <a:r>
              <a:rPr lang="en-US" sz="2600" b="1" dirty="0">
                <a:solidFill>
                  <a:schemeClr val="accent1"/>
                </a:solidFill>
              </a:rPr>
              <a:t>A</a:t>
            </a:r>
            <a:r>
              <a:rPr lang="en-US" sz="2600" b="1" dirty="0" smtClean="0">
                <a:solidFill>
                  <a:schemeClr val="accent1"/>
                </a:solidFill>
              </a:rPr>
              <a:t>nalytical procedures.</a:t>
            </a:r>
          </a:p>
          <a:p>
            <a:pPr marL="45720" indent="0">
              <a:buNone/>
            </a:pPr>
            <a:r>
              <a:rPr lang="en-US" sz="2600" b="1" dirty="0" smtClean="0">
                <a:solidFill>
                  <a:schemeClr val="accent1"/>
                </a:solidFill>
              </a:rPr>
              <a:t>For reviews, accountants do not obtain an understanding of internal control, test controls, assess fraud risk, or do substantive tests of transactions or tests of balances.</a:t>
            </a:r>
            <a:endParaRPr lang="en-US" sz="2600" b="1" dirty="0">
              <a:solidFill>
                <a:schemeClr val="accent1"/>
              </a:solidFill>
            </a:endParaRPr>
          </a:p>
        </p:txBody>
      </p:sp>
      <p:sp>
        <p:nvSpPr>
          <p:cNvPr id="4" name="Footer Placeholder 3"/>
          <p:cNvSpPr>
            <a:spLocks noGrp="1"/>
          </p:cNvSpPr>
          <p:nvPr>
            <p:ph type="ftr" sz="quarter" idx="11"/>
          </p:nvPr>
        </p:nvSpPr>
        <p:spPr/>
        <p:txBody>
          <a:bodyPr/>
          <a:lstStyle/>
          <a:p>
            <a:r>
              <a:rPr lang="en-US" smtClean="0"/>
              <a:t>Copyright ©2017 Pearson Education, Inc.</a:t>
            </a:r>
            <a:endParaRPr lang="en-US"/>
          </a:p>
        </p:txBody>
      </p:sp>
      <p:sp>
        <p:nvSpPr>
          <p:cNvPr id="5" name="Slide Number Placeholder 4"/>
          <p:cNvSpPr>
            <a:spLocks noGrp="1"/>
          </p:cNvSpPr>
          <p:nvPr>
            <p:ph type="sldNum" sz="quarter" idx="12"/>
          </p:nvPr>
        </p:nvSpPr>
        <p:spPr/>
        <p:txBody>
          <a:bodyPr/>
          <a:lstStyle/>
          <a:p>
            <a:r>
              <a:rPr lang="en-US" dirty="0" smtClean="0"/>
              <a:t>25-</a:t>
            </a:r>
            <a:fld id="{E31375A4-56A4-47D6-9801-1991572033F7}" type="slidenum">
              <a:rPr lang="en-US" smtClean="0"/>
              <a:t>6</a:t>
            </a:fld>
            <a:endParaRPr lang="en-US" dirty="0"/>
          </a:p>
        </p:txBody>
      </p:sp>
    </p:spTree>
    <p:extLst>
      <p:ext uri="{BB962C8B-B14F-4D97-AF65-F5344CB8AC3E}">
        <p14:creationId xmlns:p14="http://schemas.microsoft.com/office/powerpoint/2010/main" val="4234007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Review, compilation, and preparation </a:t>
            </a:r>
            <a:r>
              <a:rPr lang="en-US" dirty="0" smtClean="0"/>
              <a:t>services (</a:t>
            </a:r>
            <a:r>
              <a:rPr lang="en-US" dirty="0"/>
              <a:t>cont</a:t>
            </a:r>
            <a:r>
              <a:rPr lang="en-US" dirty="0" smtClean="0"/>
              <a:t>.)</a:t>
            </a:r>
            <a:endParaRPr lang="en-US" dirty="0"/>
          </a:p>
        </p:txBody>
      </p:sp>
      <p:sp>
        <p:nvSpPr>
          <p:cNvPr id="3" name="Content Placeholder 2"/>
          <p:cNvSpPr>
            <a:spLocks noGrp="1"/>
          </p:cNvSpPr>
          <p:nvPr>
            <p:ph idx="1"/>
          </p:nvPr>
        </p:nvSpPr>
        <p:spPr>
          <a:xfrm>
            <a:off x="897636" y="1631092"/>
            <a:ext cx="10396728" cy="4419600"/>
          </a:xfrm>
        </p:spPr>
        <p:txBody>
          <a:bodyPr>
            <a:normAutofit fontScale="92500" lnSpcReduction="10000"/>
          </a:bodyPr>
          <a:lstStyle/>
          <a:p>
            <a:pPr marL="45720" indent="0">
              <a:buNone/>
            </a:pPr>
            <a:r>
              <a:rPr lang="en-US" sz="2600" b="1" dirty="0" smtClean="0">
                <a:solidFill>
                  <a:srgbClr val="50838E"/>
                </a:solidFill>
              </a:rPr>
              <a:t>SSARS requires the auditor to obtain the following for a review:</a:t>
            </a:r>
          </a:p>
          <a:p>
            <a:pPr lvl="1"/>
            <a:r>
              <a:rPr lang="en-US" sz="2400" b="1" dirty="0" smtClean="0">
                <a:solidFill>
                  <a:schemeClr val="accent1"/>
                </a:solidFill>
              </a:rPr>
              <a:t>Obtain agreement on engagement terms.</a:t>
            </a:r>
          </a:p>
          <a:p>
            <a:pPr lvl="1"/>
            <a:r>
              <a:rPr lang="en-US" sz="2400" b="1" dirty="0" smtClean="0">
                <a:solidFill>
                  <a:schemeClr val="accent1"/>
                </a:solidFill>
              </a:rPr>
              <a:t>Obtain knowledge of the accounting principles and practices of the client’s industry.</a:t>
            </a:r>
          </a:p>
          <a:p>
            <a:pPr lvl="1"/>
            <a:r>
              <a:rPr lang="en-US" sz="2400" b="1" dirty="0" smtClean="0">
                <a:solidFill>
                  <a:schemeClr val="accent1"/>
                </a:solidFill>
              </a:rPr>
              <a:t>Obtain knowledge of the client.</a:t>
            </a:r>
          </a:p>
          <a:p>
            <a:pPr lvl="1"/>
            <a:r>
              <a:rPr lang="en-US" sz="2400" b="1" dirty="0" smtClean="0">
                <a:solidFill>
                  <a:schemeClr val="accent1"/>
                </a:solidFill>
              </a:rPr>
              <a:t>Make inquiries of management.</a:t>
            </a:r>
          </a:p>
          <a:p>
            <a:pPr lvl="1"/>
            <a:r>
              <a:rPr lang="en-US" sz="2400" b="1" dirty="0" smtClean="0">
                <a:solidFill>
                  <a:schemeClr val="accent1"/>
                </a:solidFill>
              </a:rPr>
              <a:t>Perform analytical procedures.</a:t>
            </a:r>
          </a:p>
          <a:p>
            <a:pPr lvl="1"/>
            <a:r>
              <a:rPr lang="en-US" sz="2400" b="1" dirty="0" smtClean="0">
                <a:solidFill>
                  <a:schemeClr val="accent1"/>
                </a:solidFill>
              </a:rPr>
              <a:t>Read the financial statements.</a:t>
            </a:r>
          </a:p>
          <a:p>
            <a:pPr lvl="1"/>
            <a:r>
              <a:rPr lang="en-US" sz="2400" b="1" dirty="0" smtClean="0">
                <a:solidFill>
                  <a:schemeClr val="accent1"/>
                </a:solidFill>
              </a:rPr>
              <a:t>Reconcile the financial statements to underlying accounting records.</a:t>
            </a:r>
          </a:p>
          <a:p>
            <a:pPr lvl="1"/>
            <a:r>
              <a:rPr lang="en-US" sz="2400" b="1" dirty="0" smtClean="0">
                <a:solidFill>
                  <a:schemeClr val="accent1"/>
                </a:solidFill>
              </a:rPr>
              <a:t>Obtain letter of representation.</a:t>
            </a:r>
          </a:p>
          <a:p>
            <a:pPr lvl="1"/>
            <a:r>
              <a:rPr lang="en-US" sz="2400" b="1" dirty="0" smtClean="0">
                <a:solidFill>
                  <a:schemeClr val="accent1"/>
                </a:solidFill>
              </a:rPr>
              <a:t>Prepare documentation.</a:t>
            </a:r>
          </a:p>
          <a:p>
            <a:pPr lvl="1"/>
            <a:endParaRPr lang="en-US" sz="2400" dirty="0" smtClean="0">
              <a:solidFill>
                <a:schemeClr val="accent1"/>
              </a:solidFill>
            </a:endParaRPr>
          </a:p>
          <a:p>
            <a:pPr lvl="1"/>
            <a:endParaRPr lang="en-US" sz="2400" dirty="0" smtClean="0">
              <a:solidFill>
                <a:schemeClr val="accent1"/>
              </a:solidFill>
            </a:endParaRPr>
          </a:p>
          <a:p>
            <a:pPr lvl="1"/>
            <a:endParaRPr lang="en-US" sz="2400" dirty="0">
              <a:solidFill>
                <a:schemeClr val="accent1"/>
              </a:solidFill>
            </a:endParaRPr>
          </a:p>
        </p:txBody>
      </p:sp>
      <p:sp>
        <p:nvSpPr>
          <p:cNvPr id="4" name="Footer Placeholder 3"/>
          <p:cNvSpPr>
            <a:spLocks noGrp="1"/>
          </p:cNvSpPr>
          <p:nvPr>
            <p:ph type="ftr" sz="quarter" idx="11"/>
          </p:nvPr>
        </p:nvSpPr>
        <p:spPr/>
        <p:txBody>
          <a:bodyPr/>
          <a:lstStyle/>
          <a:p>
            <a:r>
              <a:rPr lang="en-US" smtClean="0"/>
              <a:t>Copyright ©2017 Pearson Education, Inc.</a:t>
            </a:r>
            <a:endParaRPr lang="en-US"/>
          </a:p>
        </p:txBody>
      </p:sp>
      <p:sp>
        <p:nvSpPr>
          <p:cNvPr id="5" name="Slide Number Placeholder 4"/>
          <p:cNvSpPr>
            <a:spLocks noGrp="1"/>
          </p:cNvSpPr>
          <p:nvPr>
            <p:ph type="sldNum" sz="quarter" idx="12"/>
          </p:nvPr>
        </p:nvSpPr>
        <p:spPr/>
        <p:txBody>
          <a:bodyPr/>
          <a:lstStyle/>
          <a:p>
            <a:r>
              <a:rPr lang="en-US" dirty="0" smtClean="0"/>
              <a:t>25-</a:t>
            </a:r>
            <a:fld id="{E31375A4-56A4-47D6-9801-1991572033F7}" type="slidenum">
              <a:rPr lang="en-US" smtClean="0"/>
              <a:t>7</a:t>
            </a:fld>
            <a:endParaRPr lang="en-US" dirty="0"/>
          </a:p>
        </p:txBody>
      </p:sp>
    </p:spTree>
    <p:extLst>
      <p:ext uri="{BB962C8B-B14F-4D97-AF65-F5344CB8AC3E}">
        <p14:creationId xmlns:p14="http://schemas.microsoft.com/office/powerpoint/2010/main" val="28853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Review, compilation, and preparation </a:t>
            </a:r>
            <a:r>
              <a:rPr lang="en-US" dirty="0" smtClean="0"/>
              <a:t>services (</a:t>
            </a:r>
            <a:r>
              <a:rPr lang="en-US" dirty="0"/>
              <a:t>cont</a:t>
            </a:r>
            <a:r>
              <a:rPr lang="en-US" dirty="0" smtClean="0"/>
              <a:t>.)</a:t>
            </a:r>
            <a:br>
              <a:rPr lang="en-US" dirty="0" smtClean="0"/>
            </a:br>
            <a:endParaRPr lang="en-US" dirty="0"/>
          </a:p>
        </p:txBody>
      </p:sp>
      <p:sp>
        <p:nvSpPr>
          <p:cNvPr id="3" name="Content Placeholder 2"/>
          <p:cNvSpPr>
            <a:spLocks noGrp="1"/>
          </p:cNvSpPr>
          <p:nvPr>
            <p:ph idx="1"/>
          </p:nvPr>
        </p:nvSpPr>
        <p:spPr>
          <a:xfrm>
            <a:off x="841248" y="1243584"/>
            <a:ext cx="10469880" cy="4700016"/>
          </a:xfrm>
        </p:spPr>
        <p:txBody>
          <a:bodyPr>
            <a:normAutofit fontScale="85000" lnSpcReduction="10000"/>
          </a:bodyPr>
          <a:lstStyle/>
          <a:p>
            <a:pPr marL="45720" indent="0">
              <a:buNone/>
            </a:pPr>
            <a:r>
              <a:rPr lang="en-US" sz="2600" b="1" dirty="0" smtClean="0">
                <a:solidFill>
                  <a:srgbClr val="50838E"/>
                </a:solidFill>
              </a:rPr>
              <a:t>Form of Report:</a:t>
            </a:r>
            <a:r>
              <a:rPr lang="en-US" sz="2600" b="1" dirty="0">
                <a:solidFill>
                  <a:schemeClr val="accent1"/>
                </a:solidFill>
              </a:rPr>
              <a:t> </a:t>
            </a:r>
            <a:r>
              <a:rPr lang="en-US" sz="2600" b="1" dirty="0" smtClean="0">
                <a:solidFill>
                  <a:schemeClr val="accent1"/>
                </a:solidFill>
              </a:rPr>
              <a:t>The standard review report includes four paragraphs:</a:t>
            </a:r>
          </a:p>
          <a:p>
            <a:pPr marL="880110" lvl="1" indent="-514350">
              <a:buFont typeface="+mj-lt"/>
              <a:buAutoNum type="arabicPeriod"/>
            </a:pPr>
            <a:r>
              <a:rPr lang="en-US" sz="2600" b="1" dirty="0" smtClean="0">
                <a:solidFill>
                  <a:schemeClr val="accent1"/>
                </a:solidFill>
              </a:rPr>
              <a:t>An </a:t>
            </a:r>
            <a:r>
              <a:rPr lang="en-US" sz="2600" b="1" dirty="0" smtClean="0">
                <a:solidFill>
                  <a:srgbClr val="50838E"/>
                </a:solidFill>
              </a:rPr>
              <a:t>introductory paragraph </a:t>
            </a:r>
            <a:r>
              <a:rPr lang="en-US" sz="2600" b="1" dirty="0" smtClean="0">
                <a:solidFill>
                  <a:schemeClr val="accent1"/>
                </a:solidFill>
              </a:rPr>
              <a:t>that identifies the entity, the period of financial statements subject to review, and explicitly notes that the accountant has conducted a review.</a:t>
            </a:r>
          </a:p>
          <a:p>
            <a:pPr marL="880110" lvl="1" indent="-514350">
              <a:buFont typeface="+mj-lt"/>
              <a:buAutoNum type="arabicPeriod"/>
            </a:pPr>
            <a:r>
              <a:rPr lang="en-US" sz="2600" b="1" dirty="0" smtClean="0">
                <a:solidFill>
                  <a:schemeClr val="accent1"/>
                </a:solidFill>
              </a:rPr>
              <a:t>The second paragraph specifies that </a:t>
            </a:r>
            <a:r>
              <a:rPr lang="en-US" sz="2600" b="1" dirty="0" smtClean="0">
                <a:solidFill>
                  <a:srgbClr val="50838E"/>
                </a:solidFill>
              </a:rPr>
              <a:t>management is responsible </a:t>
            </a:r>
            <a:r>
              <a:rPr lang="en-US" sz="2600" b="1" dirty="0" smtClean="0">
                <a:solidFill>
                  <a:schemeClr val="accent1"/>
                </a:solidFill>
              </a:rPr>
              <a:t>for the preparation and fairness of the financial statements and for designing, implementing, and maintaining internal controls relevant to financial reporting.</a:t>
            </a:r>
          </a:p>
          <a:p>
            <a:pPr marL="880110" lvl="1" indent="-514350">
              <a:buFont typeface="+mj-lt"/>
              <a:buAutoNum type="arabicPeriod"/>
            </a:pPr>
            <a:r>
              <a:rPr lang="en-US" sz="2600" b="1" dirty="0" smtClean="0">
                <a:solidFill>
                  <a:schemeClr val="accent1"/>
                </a:solidFill>
              </a:rPr>
              <a:t>The third paragraph notes the accountants responsibility to conduct a review of management’s financial statements in accordance with SSARS. It should include the heading </a:t>
            </a:r>
            <a:r>
              <a:rPr lang="en-US" sz="2600" b="1" dirty="0">
                <a:solidFill>
                  <a:srgbClr val="50838E"/>
                </a:solidFill>
              </a:rPr>
              <a:t>“Accountant’s Responsibility.”</a:t>
            </a:r>
          </a:p>
          <a:p>
            <a:pPr marL="880110" lvl="1" indent="-514350">
              <a:buFont typeface="+mj-lt"/>
              <a:buAutoNum type="arabicPeriod"/>
            </a:pPr>
            <a:r>
              <a:rPr lang="en-US" sz="2600" b="1" dirty="0" smtClean="0">
                <a:solidFill>
                  <a:schemeClr val="accent1"/>
                </a:solidFill>
              </a:rPr>
              <a:t>The fourth paragraph, which is preceded with the heading </a:t>
            </a:r>
            <a:r>
              <a:rPr lang="en-US" sz="2600" b="1" dirty="0">
                <a:solidFill>
                  <a:srgbClr val="50838E"/>
                </a:solidFill>
              </a:rPr>
              <a:t>“</a:t>
            </a:r>
            <a:r>
              <a:rPr lang="en-US" sz="2600" b="1" dirty="0" smtClean="0">
                <a:solidFill>
                  <a:srgbClr val="50838E"/>
                </a:solidFill>
              </a:rPr>
              <a:t>Accountant’s Conclusion</a:t>
            </a:r>
            <a:r>
              <a:rPr lang="en-US" sz="2600" b="1" dirty="0">
                <a:solidFill>
                  <a:srgbClr val="50838E"/>
                </a:solidFill>
              </a:rPr>
              <a:t>,” </a:t>
            </a:r>
            <a:r>
              <a:rPr lang="en-US" sz="2600" b="1" dirty="0" smtClean="0">
                <a:solidFill>
                  <a:schemeClr val="accent1"/>
                </a:solidFill>
              </a:rPr>
              <a:t>expresses limited assurance in the form of negative assurance that “we are not aware of any material modifications that should be made to the accompanying financial statements.”</a:t>
            </a:r>
            <a:endParaRPr lang="en-US" sz="2600" b="1" dirty="0" smtClean="0">
              <a:solidFill>
                <a:srgbClr val="50838E"/>
              </a:solidFill>
            </a:endParaRPr>
          </a:p>
        </p:txBody>
      </p:sp>
      <p:sp>
        <p:nvSpPr>
          <p:cNvPr id="4" name="Footer Placeholder 3"/>
          <p:cNvSpPr>
            <a:spLocks noGrp="1"/>
          </p:cNvSpPr>
          <p:nvPr>
            <p:ph type="ftr" sz="quarter" idx="11"/>
          </p:nvPr>
        </p:nvSpPr>
        <p:spPr/>
        <p:txBody>
          <a:bodyPr/>
          <a:lstStyle/>
          <a:p>
            <a:r>
              <a:rPr lang="en-US" smtClean="0"/>
              <a:t>Copyright ©2017 Pearson Education, Inc.</a:t>
            </a:r>
            <a:endParaRPr lang="en-US"/>
          </a:p>
        </p:txBody>
      </p:sp>
      <p:sp>
        <p:nvSpPr>
          <p:cNvPr id="5" name="Slide Number Placeholder 4"/>
          <p:cNvSpPr>
            <a:spLocks noGrp="1"/>
          </p:cNvSpPr>
          <p:nvPr>
            <p:ph type="sldNum" sz="quarter" idx="12"/>
          </p:nvPr>
        </p:nvSpPr>
        <p:spPr/>
        <p:txBody>
          <a:bodyPr/>
          <a:lstStyle/>
          <a:p>
            <a:r>
              <a:rPr lang="en-US" dirty="0" smtClean="0"/>
              <a:t>25-</a:t>
            </a:r>
            <a:fld id="{E31375A4-56A4-47D6-9801-1991572033F7}" type="slidenum">
              <a:rPr lang="en-US" smtClean="0"/>
              <a:t>8</a:t>
            </a:fld>
            <a:endParaRPr lang="en-US" dirty="0"/>
          </a:p>
        </p:txBody>
      </p:sp>
    </p:spTree>
    <p:extLst>
      <p:ext uri="{BB962C8B-B14F-4D97-AF65-F5344CB8AC3E}">
        <p14:creationId xmlns:p14="http://schemas.microsoft.com/office/powerpoint/2010/main" val="793571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Review, compilation, and preparation </a:t>
            </a:r>
            <a:r>
              <a:rPr lang="en-US" dirty="0" smtClean="0"/>
              <a:t>services (</a:t>
            </a:r>
            <a:r>
              <a:rPr lang="en-US" dirty="0"/>
              <a:t>cont</a:t>
            </a:r>
            <a:r>
              <a:rPr lang="en-US" dirty="0" smtClean="0"/>
              <a:t>.)</a:t>
            </a:r>
            <a:endParaRPr lang="en-US" dirty="0"/>
          </a:p>
        </p:txBody>
      </p:sp>
      <p:sp>
        <p:nvSpPr>
          <p:cNvPr id="3" name="Content Placeholder 2"/>
          <p:cNvSpPr>
            <a:spLocks noGrp="1"/>
          </p:cNvSpPr>
          <p:nvPr>
            <p:ph idx="1"/>
          </p:nvPr>
        </p:nvSpPr>
        <p:spPr>
          <a:xfrm>
            <a:off x="758952" y="1621723"/>
            <a:ext cx="10469880" cy="4468181"/>
          </a:xfrm>
        </p:spPr>
        <p:txBody>
          <a:bodyPr>
            <a:noAutofit/>
          </a:bodyPr>
          <a:lstStyle/>
          <a:p>
            <a:pPr marL="45720" indent="0">
              <a:buNone/>
            </a:pPr>
            <a:r>
              <a:rPr lang="en-US" sz="2400" b="1" dirty="0" smtClean="0">
                <a:solidFill>
                  <a:srgbClr val="50838E"/>
                </a:solidFill>
              </a:rPr>
              <a:t>Form of Report (cont.):</a:t>
            </a:r>
            <a:r>
              <a:rPr lang="en-US" sz="2400" b="1" dirty="0" smtClean="0">
                <a:solidFill>
                  <a:schemeClr val="accent1"/>
                </a:solidFill>
              </a:rPr>
              <a:t> </a:t>
            </a:r>
          </a:p>
          <a:p>
            <a:pPr marL="45720" indent="0">
              <a:buNone/>
            </a:pPr>
            <a:r>
              <a:rPr lang="en-US" sz="2400" b="1" dirty="0" smtClean="0">
                <a:solidFill>
                  <a:schemeClr val="accent1"/>
                </a:solidFill>
              </a:rPr>
              <a:t>The date of the review report should be the date </a:t>
            </a:r>
            <a:r>
              <a:rPr lang="en-US" sz="2400" b="1" dirty="0" smtClean="0">
                <a:solidFill>
                  <a:srgbClr val="50838E"/>
                </a:solidFill>
              </a:rPr>
              <a:t>on which the accountant has accumulated review evidence sufficient to provide a reasonable basis for the report conclusion</a:t>
            </a:r>
            <a:r>
              <a:rPr lang="en-US" sz="2400" b="1" dirty="0" smtClean="0">
                <a:solidFill>
                  <a:schemeClr val="accent1"/>
                </a:solidFill>
              </a:rPr>
              <a:t>.</a:t>
            </a:r>
          </a:p>
          <a:p>
            <a:pPr marL="45720" indent="0">
              <a:buNone/>
            </a:pPr>
            <a:r>
              <a:rPr lang="en-US" sz="2400" b="1" dirty="0" smtClean="0">
                <a:solidFill>
                  <a:schemeClr val="accent1"/>
                </a:solidFill>
              </a:rPr>
              <a:t>An example of a review report is shown in </a:t>
            </a:r>
            <a:r>
              <a:rPr lang="en-US" sz="2400" b="1" dirty="0" smtClean="0">
                <a:solidFill>
                  <a:srgbClr val="50838E"/>
                </a:solidFill>
              </a:rPr>
              <a:t>Figure 25-2</a:t>
            </a:r>
            <a:r>
              <a:rPr lang="en-US" sz="2400" b="1" dirty="0">
                <a:solidFill>
                  <a:srgbClr val="50838E"/>
                </a:solidFill>
              </a:rPr>
              <a:t>.</a:t>
            </a:r>
          </a:p>
          <a:p>
            <a:pPr marL="45720" indent="0">
              <a:buNone/>
            </a:pPr>
            <a:r>
              <a:rPr lang="en-US" sz="2400" b="1" dirty="0" smtClean="0">
                <a:solidFill>
                  <a:srgbClr val="50838E"/>
                </a:solidFill>
              </a:rPr>
              <a:t>Failure to Follow Applicable Accounting Framework: </a:t>
            </a:r>
            <a:r>
              <a:rPr lang="en-US" sz="2400" b="1" dirty="0" smtClean="0">
                <a:solidFill>
                  <a:schemeClr val="accent1"/>
                </a:solidFill>
              </a:rPr>
              <a:t>If a client has failed to follow applicable accounting standards in a review engagement, the report must be modified.  Suggested wording:</a:t>
            </a:r>
          </a:p>
          <a:p>
            <a:pPr marL="45720" indent="0">
              <a:buNone/>
            </a:pPr>
            <a:r>
              <a:rPr lang="en-US" sz="2400" b="1" dirty="0">
                <a:solidFill>
                  <a:srgbClr val="50838E"/>
                </a:solidFill>
              </a:rPr>
              <a:t>	</a:t>
            </a:r>
            <a:r>
              <a:rPr lang="en-US" sz="2200" b="1" dirty="0" smtClean="0">
                <a:solidFill>
                  <a:srgbClr val="50838E"/>
                </a:solidFill>
              </a:rPr>
              <a:t>Known Departures from Accounting Principles Generally Accepted 	in the United States of America.  </a:t>
            </a:r>
            <a:r>
              <a:rPr lang="en-US" sz="2200" b="1" dirty="0" smtClean="0">
                <a:solidFill>
                  <a:schemeClr val="accent1"/>
                </a:solidFill>
              </a:rPr>
              <a:t>Then give a description of the 	departure from GAAP.</a:t>
            </a:r>
          </a:p>
        </p:txBody>
      </p:sp>
      <p:sp>
        <p:nvSpPr>
          <p:cNvPr id="4" name="Footer Placeholder 3"/>
          <p:cNvSpPr>
            <a:spLocks noGrp="1"/>
          </p:cNvSpPr>
          <p:nvPr>
            <p:ph type="ftr" sz="quarter" idx="11"/>
          </p:nvPr>
        </p:nvSpPr>
        <p:spPr/>
        <p:txBody>
          <a:bodyPr/>
          <a:lstStyle/>
          <a:p>
            <a:r>
              <a:rPr lang="en-US" smtClean="0"/>
              <a:t>Copyright ©2017 Pearson Education, Inc.</a:t>
            </a:r>
            <a:endParaRPr lang="en-US"/>
          </a:p>
        </p:txBody>
      </p:sp>
      <p:sp>
        <p:nvSpPr>
          <p:cNvPr id="5" name="Slide Number Placeholder 4"/>
          <p:cNvSpPr>
            <a:spLocks noGrp="1"/>
          </p:cNvSpPr>
          <p:nvPr>
            <p:ph type="sldNum" sz="quarter" idx="12"/>
          </p:nvPr>
        </p:nvSpPr>
        <p:spPr/>
        <p:txBody>
          <a:bodyPr/>
          <a:lstStyle/>
          <a:p>
            <a:r>
              <a:rPr lang="en-US" dirty="0" smtClean="0"/>
              <a:t>25-</a:t>
            </a:r>
            <a:fld id="{E31375A4-56A4-47D6-9801-1991572033F7}" type="slidenum">
              <a:rPr lang="en-US" smtClean="0"/>
              <a:t>9</a:t>
            </a:fld>
            <a:endParaRPr lang="en-US" dirty="0"/>
          </a:p>
        </p:txBody>
      </p:sp>
    </p:spTree>
    <p:extLst>
      <p:ext uri="{BB962C8B-B14F-4D97-AF65-F5344CB8AC3E}">
        <p14:creationId xmlns:p14="http://schemas.microsoft.com/office/powerpoint/2010/main" val="1692865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Red Line Business 16x9">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15_4109default" id="{E728D685-11FC-4812-BA85-57AC6F9C9F40}" vid="{BC4E008B-95FF-4815-904E-143A8EDFC1D4}"/>
    </a:ext>
  </a:extLst>
</a:theme>
</file>

<file path=ppt/theme/theme2.xml><?xml version="1.0" encoding="utf-8"?>
<a:theme xmlns:a="http://schemas.openxmlformats.org/drawingml/2006/main" name="Office Theme">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8F180B1C-2212-497F-A259-C959ADD048C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Business red line presentation (widescreen)</Template>
  <TotalTime>0</TotalTime>
  <Words>2795</Words>
  <Application>Microsoft Office PowerPoint</Application>
  <PresentationFormat>Widescreen</PresentationFormat>
  <Paragraphs>268</Paragraphs>
  <Slides>39</Slides>
  <Notes>22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39</vt:i4>
      </vt:variant>
    </vt:vector>
  </HeadingPairs>
  <TitlesOfParts>
    <vt:vector size="42" baseType="lpstr">
      <vt:lpstr>Arial</vt:lpstr>
      <vt:lpstr>Cambria</vt:lpstr>
      <vt:lpstr>Red Line Business 16x9</vt:lpstr>
      <vt:lpstr>Other assurance services</vt:lpstr>
      <vt:lpstr>Chapter 25 Learning Objectives </vt:lpstr>
      <vt:lpstr>PowerPoint Presentation</vt:lpstr>
      <vt:lpstr>Review, compilation, and preparation services</vt:lpstr>
      <vt:lpstr>PowerPoint Presentation</vt:lpstr>
      <vt:lpstr>Review, compilation, and preparation services (cont.)</vt:lpstr>
      <vt:lpstr>Review, compilation, and preparation services (cont.)</vt:lpstr>
      <vt:lpstr>Review, compilation, and preparation services (cont.) </vt:lpstr>
      <vt:lpstr>Review, compilation, and preparation services (cont.)</vt:lpstr>
      <vt:lpstr>PowerPoint Presentation</vt:lpstr>
      <vt:lpstr>Review, compilation, and preparation services (cont.)</vt:lpstr>
      <vt:lpstr>Review, compilation, and preparation services (cont.)</vt:lpstr>
      <vt:lpstr>Review, compilation, and preparation services (cont.)</vt:lpstr>
      <vt:lpstr>PowerPoint Presentation</vt:lpstr>
      <vt:lpstr>PowerPoint Presentation</vt:lpstr>
      <vt:lpstr>Review, compilation, and preparation services (cont.)</vt:lpstr>
      <vt:lpstr>PowerPoint Presentation</vt:lpstr>
      <vt:lpstr>Review of interim financial information  for public companies</vt:lpstr>
      <vt:lpstr>Review of interim financial information  for public companies (cont.)</vt:lpstr>
      <vt:lpstr>PowerPoint Presentation</vt:lpstr>
      <vt:lpstr>PowerPoint Presentation</vt:lpstr>
      <vt:lpstr>Attestation engagements</vt:lpstr>
      <vt:lpstr>Attestation engagements (cont.)</vt:lpstr>
      <vt:lpstr>PowerPoint Presentation</vt:lpstr>
      <vt:lpstr>PowerPoint Presentation</vt:lpstr>
      <vt:lpstr>Reports on controls at service organizations (SOC Reports)</vt:lpstr>
      <vt:lpstr>Reports on controls at service organizations (SOC Reports) (cont.)</vt:lpstr>
      <vt:lpstr>PowerPoint Presentation</vt:lpstr>
      <vt:lpstr>PowerPoint Presentation</vt:lpstr>
      <vt:lpstr>Prospective financial statements </vt:lpstr>
      <vt:lpstr>Prospective financial statements (cont.) </vt:lpstr>
      <vt:lpstr>Prospective financial statements (cont.)</vt:lpstr>
      <vt:lpstr>PowerPoint Presentation</vt:lpstr>
      <vt:lpstr>Agreed-upon procedures engagements</vt:lpstr>
      <vt:lpstr>PowerPoint Presentation</vt:lpstr>
      <vt:lpstr>Other audits or limited assurance engagements</vt:lpstr>
      <vt:lpstr>PowerPoint Presentation</vt:lpstr>
      <vt:lpstr>Other audits or limited assurance engagements (cont.)</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2015-08-17T17:00:12Z</dcterms:created>
  <dcterms:modified xsi:type="dcterms:W3CDTF">2016-05-01T19:42:34Z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TC030310239991</vt:lpwstr>
  </property>
</Properties>
</file>