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nalc.org/view/2348-Circadian-Rhythms-and-Bipolar-Disorder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TvaX3vRtR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6Fu0GcLhV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XIV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“Artistic elements”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38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Modern Artificial Obsolescence:</a:t>
            </a:r>
            <a:endParaRPr lang="en-US" dirty="0"/>
          </a:p>
        </p:txBody>
      </p:sp>
      <p:pic>
        <p:nvPicPr>
          <p:cNvPr id="7170" name="Picture 2" descr="http://mapsmerchandise.com.au/wp-content/uploads/2012/09/P71-Pencil.jpg?0738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94" y="2477669"/>
            <a:ext cx="3153111" cy="315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9515" y="3669632"/>
            <a:ext cx="275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►</a:t>
            </a:r>
            <a:endParaRPr lang="en-US" sz="2800" dirty="0"/>
          </a:p>
        </p:txBody>
      </p:sp>
      <p:pic>
        <p:nvPicPr>
          <p:cNvPr id="7172" name="Picture 4" descr="http://ecx.images-amazon.com/images/I/31a-oyT8d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96" y="3072661"/>
            <a:ext cx="47625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3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Obsolescence in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way that obsolescence connects with chemistry was explained in Kean’s book by the Parker 51 pen (an example of artificial obsolescence)</a:t>
            </a:r>
          </a:p>
          <a:p>
            <a:r>
              <a:rPr lang="en-US" sz="2000" dirty="0" smtClean="0"/>
              <a:t>The Parker 51 pen originally used a golden nib, but, after research, the golden nib was found to deform when pressure was constantly being applied to it</a:t>
            </a:r>
          </a:p>
          <a:p>
            <a:r>
              <a:rPr lang="en-US" sz="2000" dirty="0" smtClean="0"/>
              <a:t>The Parker company then replaced the gold with ruthenium, which is still a component in many, especially calligraphy, pens today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06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Alkaline metal</a:t>
            </a:r>
          </a:p>
          <a:p>
            <a:r>
              <a:rPr lang="en-US" dirty="0" smtClean="0"/>
              <a:t>Highly reactive and very flammable</a:t>
            </a:r>
          </a:p>
          <a:p>
            <a:r>
              <a:rPr lang="en-US" dirty="0" smtClean="0"/>
              <a:t>Important in physics: the first man-made nuclear reaction to ever occur used the transmutation (conversion of one isotope to another) of lithium and helium</a:t>
            </a:r>
          </a:p>
          <a:p>
            <a:r>
              <a:rPr lang="en-US" dirty="0" smtClean="0"/>
              <a:t>Modern medical uses:   ???????????????????????????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3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Lithium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Lithium is used in the form of Lithium Carbonate (Li2CO3) to treat bipolar depression</a:t>
            </a:r>
          </a:p>
          <a:p>
            <a:r>
              <a:rPr lang="en-US" dirty="0" smtClean="0"/>
              <a:t>Individuals diagnosed with Bipolar Depression experience their own circadian cycles which are independent from the sun, therefore, when the sun sets, their bodies do not tire as others’ do</a:t>
            </a:r>
          </a:p>
          <a:p>
            <a:r>
              <a:rPr lang="en-US" dirty="0">
                <a:hlinkClick r:id="rId2"/>
              </a:rPr>
              <a:t>https://www.dnalc.org/view/2348-Circadian-Rhythms-and-Bipolar-Disorder.html</a:t>
            </a:r>
            <a:endParaRPr lang="en-US" dirty="0" smtClean="0"/>
          </a:p>
          <a:p>
            <a:r>
              <a:rPr lang="en-US" dirty="0" smtClean="0"/>
              <a:t>A famous early example of Lithium used in treatment can be found in Robert Lowell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Robert Lowell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Lowell was a poet and author who was known to have suffered from Bipolar Disorder</a:t>
            </a:r>
          </a:p>
          <a:p>
            <a:r>
              <a:rPr lang="en-US" dirty="0" smtClean="0"/>
              <a:t>Many stories and accounts of his odd activities give examples of some of the erratic behavior he displayed, such as believing that he was the virgin Mary</a:t>
            </a:r>
          </a:p>
          <a:p>
            <a:r>
              <a:rPr lang="en-US" dirty="0" smtClean="0"/>
              <a:t>In 1967, Lithium became a medicine used in the United </a:t>
            </a:r>
            <a:r>
              <a:rPr lang="en-US" dirty="0"/>
              <a:t>S</a:t>
            </a:r>
            <a:r>
              <a:rPr lang="en-US" dirty="0" smtClean="0"/>
              <a:t>tates to treat chemical imbalances</a:t>
            </a:r>
          </a:p>
          <a:p>
            <a:r>
              <a:rPr lang="en-US" dirty="0" smtClean="0"/>
              <a:t>Lowell began taking Lithium and his behaviors became more stable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300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15: Pathological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15 mainly discusses pathological science and explains how it can be harmful to scientific inquiries</a:t>
            </a:r>
          </a:p>
          <a:p>
            <a:r>
              <a:rPr lang="en-US" dirty="0" smtClean="0"/>
              <a:t>To quote Kean, “Pathological scientists pick out a marginal and unlikely phenomenon that appeals to them for whatever reason and bring all their scientific acumen to proving its existence.”</a:t>
            </a:r>
          </a:p>
          <a:p>
            <a:r>
              <a:rPr lang="en-US" dirty="0" smtClean="0"/>
              <a:t>In other words, pathological scientists are more or less tricked into believing falsehoods and experience much wishful thinking when interpreting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93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Crookes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Crookes was a member of the British Royal Society, a scientific community based in London</a:t>
            </a:r>
          </a:p>
          <a:p>
            <a:r>
              <a:rPr lang="en-US" dirty="0" smtClean="0"/>
              <a:t>After his brother died out at sea, he began to delve into the realm of spiritualism</a:t>
            </a:r>
          </a:p>
          <a:p>
            <a:r>
              <a:rPr lang="en-US" dirty="0" smtClean="0"/>
              <a:t>He attended a séance with his family and, although he was skeptical at first, he published a paper in 1874, in which he stated that he could not, scientifically explain all that he had seen and encountered</a:t>
            </a:r>
          </a:p>
          <a:p>
            <a:r>
              <a:rPr lang="en-US" dirty="0" smtClean="0"/>
              <a:t>Convinced by a show, he began the pathological “wishful thinking” and idea that </a:t>
            </a:r>
            <a:r>
              <a:rPr lang="en-US" i="1" dirty="0" smtClean="0"/>
              <a:t>maybe </a:t>
            </a:r>
            <a:r>
              <a:rPr lang="en-US" dirty="0" smtClean="0"/>
              <a:t>he did indeed commune with his dead brother</a:t>
            </a:r>
            <a:endParaRPr lang="en-US" dirty="0"/>
          </a:p>
        </p:txBody>
      </p:sp>
      <p:pic>
        <p:nvPicPr>
          <p:cNvPr id="8194" name="Picture 2" descr="http://www.polyvore.com/cgi/img-thing?.out=jpg&amp;size=l&amp;tid=687076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358" y="2273967"/>
            <a:ext cx="2218989" cy="221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521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Eventually, Crookes left the spiritualist circles and, once he continued practicing science, he made many major discoveries</a:t>
            </a:r>
          </a:p>
          <a:p>
            <a:r>
              <a:rPr lang="en-US" sz="2000" dirty="0" smtClean="0"/>
              <a:t>He was the first scientist to propose the idea that isotopes existed</a:t>
            </a:r>
          </a:p>
          <a:p>
            <a:r>
              <a:rPr lang="en-US" sz="2000" dirty="0" smtClean="0"/>
              <a:t>He also, using newly created equipment, confirmed the presence of Helium in rocks</a:t>
            </a:r>
            <a:endParaRPr lang="en-US" sz="2000" dirty="0"/>
          </a:p>
        </p:txBody>
      </p:sp>
      <p:pic>
        <p:nvPicPr>
          <p:cNvPr id="9218" name="Picture 2" descr="http://www.xmg.com/wp-content/uploads/2012/07/GB_Logo_New_MB_WIP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116" y="4311650"/>
            <a:ext cx="2539442" cy="219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789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Pans and Fleischman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9312519" cy="389355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scientists B Stanley Pans and Martin Fleischman are another example of scientific pathology and how, once a misconception grows, it can and will ‘stick around’ and disrupt progress</a:t>
            </a:r>
          </a:p>
          <a:p>
            <a:r>
              <a:rPr lang="en-US" dirty="0" smtClean="0"/>
              <a:t>The scientists placed a palladium electrode in a chamber of heavy water and began running a current; the hydrogen gas produced by the shock had an extra neutron; the palladium began absorbing the hydrogen gas and temperatures were supposedly warmer than they should have been</a:t>
            </a:r>
          </a:p>
          <a:p>
            <a:r>
              <a:rPr lang="en-US" dirty="0" smtClean="0"/>
              <a:t>The scientists, given this evidence, believed that they had discovered “cold fusion” and would soon solve the world’s energy crisis</a:t>
            </a:r>
          </a:p>
          <a:p>
            <a:r>
              <a:rPr lang="en-US" dirty="0" smtClean="0"/>
              <a:t>New evidence today is still arising to support the 1989 experiment, although it is largely discredited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www.youtube.com/watch?v=UTvaX3vRtRA</a:t>
            </a:r>
            <a:endParaRPr lang="en-US" dirty="0" smtClean="0"/>
          </a:p>
          <a:p>
            <a:r>
              <a:rPr lang="en-US" dirty="0" smtClean="0"/>
              <a:t>Start video at 4:12</a:t>
            </a:r>
          </a:p>
        </p:txBody>
      </p:sp>
    </p:spTree>
    <p:extLst>
      <p:ext uri="{BB962C8B-B14F-4D97-AF65-F5344CB8AC3E}">
        <p14:creationId xmlns:p14="http://schemas.microsoft.com/office/powerpoint/2010/main" val="2312010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Wilhelm Rontgen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Wilhelm Rontgen is, more or less,  Kean’s example of how science should be practiced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www.youtube.com/watch?v=I6Fu0GcLhVE</a:t>
            </a:r>
            <a:endParaRPr lang="en-US" dirty="0" smtClean="0"/>
          </a:p>
          <a:p>
            <a:r>
              <a:rPr lang="en-US" dirty="0" smtClean="0"/>
              <a:t>Stop video at 3:57</a:t>
            </a:r>
          </a:p>
          <a:p>
            <a:r>
              <a:rPr lang="en-US" dirty="0" smtClean="0"/>
              <a:t>Rontgen continued researching X-rays until every possible theory against their existence, that he could create, were all proved to be incorrect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4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Johann Wolfgang von Goethe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Christened “the Shakespeare of Germany”</a:t>
            </a:r>
          </a:p>
          <a:p>
            <a:r>
              <a:rPr lang="en-US" sz="2400" dirty="0" smtClean="0"/>
              <a:t>Considered by many, including Sam Kean, to be a great literary talent</a:t>
            </a:r>
          </a:p>
          <a:p>
            <a:r>
              <a:rPr lang="en-US" sz="2400" dirty="0" smtClean="0"/>
              <a:t>Lacking in “scientific competence” (he made many scientific claims, but few proved to be prudent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71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9188"/>
            <a:ext cx="3584472" cy="1112709"/>
          </a:xfrm>
        </p:spPr>
        <p:txBody>
          <a:bodyPr/>
          <a:lstStyle/>
          <a:p>
            <a:r>
              <a:rPr lang="en-US" sz="2400" dirty="0" smtClean="0"/>
              <a:t>Goethe’s theory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254172" cy="4067756"/>
          </a:xfrm>
        </p:spPr>
        <p:txBody>
          <a:bodyPr/>
          <a:lstStyle/>
          <a:p>
            <a:r>
              <a:rPr lang="en-US" dirty="0" smtClean="0"/>
              <a:t>Not testable </a:t>
            </a:r>
          </a:p>
          <a:p>
            <a:r>
              <a:rPr lang="en-US" dirty="0" smtClean="0"/>
              <a:t>Intended to demonstrate, not prove</a:t>
            </a:r>
          </a:p>
          <a:p>
            <a:r>
              <a:rPr lang="en-US" dirty="0" smtClean="0"/>
              <a:t>Based on literature in as much part as science (if not more so)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9927" y="1624709"/>
            <a:ext cx="351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Isaac Newton’s theory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1255" y="2743200"/>
            <a:ext cx="51129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Able to be retested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Intended to create scientific theories and prove how human beings view colors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solely on scientific experimentation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4537" y="834631"/>
            <a:ext cx="5630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Colors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t2.gstatic.com/images?q=tbn:ANd9GcSGaCuRt-k8nN_YG-IVBVkHGzlwNNx_hPk2-yO_N9jnTH6U0Yr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5" y="4409112"/>
            <a:ext cx="1684620" cy="235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webexhibits.org/colorart/i/newton-prism-diagram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55" y="4740270"/>
            <a:ext cx="3460915" cy="202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49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9188"/>
            <a:ext cx="3584472" cy="1112709"/>
          </a:xfrm>
        </p:spPr>
        <p:txBody>
          <a:bodyPr/>
          <a:lstStyle/>
          <a:p>
            <a:r>
              <a:rPr lang="en-US" sz="2400" dirty="0" smtClean="0"/>
              <a:t>Goethe’s theory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254172" cy="4067756"/>
          </a:xfrm>
        </p:spPr>
        <p:txBody>
          <a:bodyPr/>
          <a:lstStyle/>
          <a:p>
            <a:r>
              <a:rPr lang="en-US" sz="2000" dirty="0" smtClean="0"/>
              <a:t>Believed that rocks “precipitated from minerals in the ocean”</a:t>
            </a:r>
          </a:p>
          <a:p>
            <a:r>
              <a:rPr lang="en-US" sz="2000" dirty="0" smtClean="0"/>
              <a:t>Aesthetically pleasing</a:t>
            </a:r>
          </a:p>
          <a:p>
            <a:r>
              <a:rPr lang="en-US" sz="2000" dirty="0" smtClean="0"/>
              <a:t>One exception: limestone and other sedimentary rocks form in a similar way to the one described by Goethe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9927" y="1624709"/>
            <a:ext cx="351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Actuality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1255" y="2743200"/>
            <a:ext cx="511291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majority of rocks are formed when magma cools and solidifies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Factual evidence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89288" y="784419"/>
            <a:ext cx="5630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Formation of rocks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 Dobereiner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Hired by Goethe to fill an open seat at the University of Jena</a:t>
            </a:r>
          </a:p>
          <a:p>
            <a:r>
              <a:rPr lang="en-US" sz="2000" dirty="0" smtClean="0"/>
              <a:t>Goethe’s decision seemed questionable, as Dobereiner had no degree in chemistry (however, the decision eventually proved  a good one)</a:t>
            </a:r>
          </a:p>
          <a:p>
            <a:r>
              <a:rPr lang="en-US" sz="2000" dirty="0" err="1" smtClean="0"/>
              <a:t>Dobereiner’s</a:t>
            </a:r>
            <a:r>
              <a:rPr lang="en-US" sz="2000" dirty="0" smtClean="0"/>
              <a:t> original research involved determining a way to accurately measure elements</a:t>
            </a:r>
          </a:p>
          <a:p>
            <a:r>
              <a:rPr lang="en-US" sz="2000" dirty="0" smtClean="0"/>
              <a:t>His research eventually led him to strontium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70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280" y="973667"/>
            <a:ext cx="8761413" cy="706964"/>
          </a:xfrm>
        </p:spPr>
        <p:txBody>
          <a:bodyPr/>
          <a:lstStyle/>
          <a:p>
            <a:r>
              <a:rPr lang="en-US" dirty="0" smtClean="0"/>
              <a:t>Strontium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Alkaline earth metal that is highly reactive</a:t>
            </a:r>
          </a:p>
          <a:p>
            <a:r>
              <a:rPr lang="en-US" sz="2400" dirty="0" smtClean="0"/>
              <a:t>With water, it reacts immediately and produces strontium hydroxide and hydrogen gas</a:t>
            </a:r>
          </a:p>
          <a:p>
            <a:r>
              <a:rPr lang="pt-BR" sz="2400" dirty="0"/>
              <a:t>Sr (s) + 2H</a:t>
            </a:r>
            <a:r>
              <a:rPr lang="pt-BR" sz="2400" baseline="-25000" dirty="0"/>
              <a:t>2</a:t>
            </a:r>
            <a:r>
              <a:rPr lang="pt-BR" sz="2400" dirty="0"/>
              <a:t>O (g) -&gt; Sr(OH)</a:t>
            </a:r>
            <a:r>
              <a:rPr lang="pt-BR" sz="2400" baseline="-25000" dirty="0"/>
              <a:t>2</a:t>
            </a:r>
            <a:r>
              <a:rPr lang="pt-BR" sz="2400" dirty="0"/>
              <a:t> (aq) + H</a:t>
            </a:r>
            <a:r>
              <a:rPr lang="pt-BR" sz="2400" baseline="-25000" dirty="0"/>
              <a:t>2</a:t>
            </a:r>
            <a:r>
              <a:rPr lang="pt-BR" sz="2400" dirty="0"/>
              <a:t> (g</a:t>
            </a:r>
            <a:r>
              <a:rPr lang="pt-BR" sz="2400" dirty="0" smtClean="0"/>
              <a:t>)</a:t>
            </a:r>
            <a:endParaRPr lang="pt-BR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i3.cpcache.com/product/1538797578/38_strontium_tile_coaster.jpg?height=225&amp;widt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28" y="25558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6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Dobereiner discovered the fact that strontium formed a ‘triad’ by the fact that it weighed the exact median of calcium and barium</a:t>
            </a:r>
          </a:p>
          <a:p>
            <a:r>
              <a:rPr lang="en-US" sz="2000" dirty="0" smtClean="0"/>
              <a:t>Strontium also behaves like these two elements in chemical reactions</a:t>
            </a:r>
          </a:p>
          <a:p>
            <a:r>
              <a:rPr lang="en-US" sz="2000" dirty="0" smtClean="0"/>
              <a:t>Using this early knowledge of triads, Dobereiner began to group elements into columns, similar to the columns on the modern periodic table today</a:t>
            </a:r>
            <a:endParaRPr lang="en-US" sz="2000" dirty="0"/>
          </a:p>
        </p:txBody>
      </p:sp>
      <p:pic>
        <p:nvPicPr>
          <p:cNvPr id="4098" name="Picture 2" descr="http://www.myssc.in/comments/Dobereiner%20Tria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953" y="4905375"/>
            <a:ext cx="28575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71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However, Dobereiner became, more or less, obsessed with triads and associated them with triads, or trinities, in religion</a:t>
            </a:r>
          </a:p>
          <a:p>
            <a:endParaRPr lang="en-US" sz="2400" dirty="0"/>
          </a:p>
          <a:p>
            <a:r>
              <a:rPr lang="en-US" sz="2400" dirty="0" smtClean="0"/>
              <a:t>                                </a:t>
            </a:r>
            <a:r>
              <a:rPr lang="en-US" sz="3600" dirty="0" smtClean="0"/>
              <a:t>≡                ≡</a:t>
            </a:r>
            <a:endParaRPr lang="en-US" sz="3600" dirty="0"/>
          </a:p>
        </p:txBody>
      </p:sp>
      <p:pic>
        <p:nvPicPr>
          <p:cNvPr id="5122" name="Picture 2" descr="http://www.wonderwikikids.com/resources/content/imagesv4/chemistry/concept/structure_matter/Devlopment_PeriodicTable/DPT_Doberein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80" y="4383839"/>
            <a:ext cx="3333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thecompliancecenter.com/img_temp/decals/numbers/dc3_h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55" y="4038192"/>
            <a:ext cx="1420562" cy="164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pbs.twimg.com/profile_images/378800000436609149/959a9ed0624216336e8d253aceb89e2b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30" y="3923140"/>
            <a:ext cx="2096660" cy="209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86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Laszlo Moholy-Nagy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Obsolescence can be defined simply as: an object, service, etc. is no longer wanted even though it is still in good working order</a:t>
            </a:r>
          </a:p>
          <a:p>
            <a:r>
              <a:rPr lang="en-US" dirty="0" smtClean="0"/>
              <a:t>In the 1920’s, Moholy-Nagy drew a distinctive difference in “Forced Obsolescence” and “Artificial Obsolescence”</a:t>
            </a:r>
          </a:p>
          <a:p>
            <a:r>
              <a:rPr lang="en-US" dirty="0" smtClean="0"/>
              <a:t>Forced:                                                 ►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Artificial:    ?????????????????????????</a:t>
            </a:r>
            <a:endParaRPr lang="en-US" dirty="0"/>
          </a:p>
        </p:txBody>
      </p:sp>
      <p:pic>
        <p:nvPicPr>
          <p:cNvPr id="6146" name="Picture 2" descr="http://relicman.com/weapons/imageweapon/W106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989" y="3866481"/>
            <a:ext cx="2297069" cy="89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.kinja-img.com/gawker-media/image/upload/s--sZKvmmsJ--/15087806319642071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915" y="3866481"/>
            <a:ext cx="1598354" cy="13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6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222</TotalTime>
  <Words>1050</Words>
  <Application>Microsoft Office PowerPoint</Application>
  <PresentationFormat>Widescreen</PresentationFormat>
  <Paragraphs>100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Ion Boardroom</vt:lpstr>
      <vt:lpstr>Chapter XIV</vt:lpstr>
      <vt:lpstr>Johann Wolfgang von Goethe</vt:lpstr>
      <vt:lpstr>Goethe’s theory</vt:lpstr>
      <vt:lpstr>Goethe’s theory</vt:lpstr>
      <vt:lpstr>JW Dobereiner</vt:lpstr>
      <vt:lpstr>Strontium</vt:lpstr>
      <vt:lpstr>PowerPoint Presentation</vt:lpstr>
      <vt:lpstr>PowerPoint Presentation</vt:lpstr>
      <vt:lpstr>Laszlo Moholy-Nagy</vt:lpstr>
      <vt:lpstr>Example of Modern Artificial Obsolescence:</vt:lpstr>
      <vt:lpstr>Obsolescence in Chemistry</vt:lpstr>
      <vt:lpstr>Lithium</vt:lpstr>
      <vt:lpstr>Lithium cont.</vt:lpstr>
      <vt:lpstr>Robert Lowell</vt:lpstr>
      <vt:lpstr>Chapter 15: Pathological Science</vt:lpstr>
      <vt:lpstr>William Crookes</vt:lpstr>
      <vt:lpstr>PowerPoint Presentation</vt:lpstr>
      <vt:lpstr>Pans and Fleischman </vt:lpstr>
      <vt:lpstr>Wilhelm Rontgen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XIV</dc:title>
  <dc:creator>Bryan</dc:creator>
  <cp:lastModifiedBy>Bryan</cp:lastModifiedBy>
  <cp:revision>16</cp:revision>
  <dcterms:created xsi:type="dcterms:W3CDTF">2016-01-11T19:25:22Z</dcterms:created>
  <dcterms:modified xsi:type="dcterms:W3CDTF">2016-01-12T04:11:05Z</dcterms:modified>
</cp:coreProperties>
</file>