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12"/>
  </p:notesMasterIdLst>
  <p:sldIdLst>
    <p:sldId id="259" r:id="rId5"/>
    <p:sldId id="666" r:id="rId6"/>
    <p:sldId id="667" r:id="rId7"/>
    <p:sldId id="668" r:id="rId8"/>
    <p:sldId id="670" r:id="rId9"/>
    <p:sldId id="669" r:id="rId10"/>
    <p:sldId id="654" r:id="rId11"/>
  </p:sldIdLst>
  <p:sldSz cx="12192000" cy="6858000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Cover slide" id="{38F7202F-DAE5-41AC-8E2A-D40206EADEF9}">
          <p14:sldIdLst>
            <p14:sldId id="259"/>
            <p14:sldId id="666"/>
            <p14:sldId id="667"/>
            <p14:sldId id="668"/>
            <p14:sldId id="670"/>
            <p14:sldId id="669"/>
            <p14:sldId id="654"/>
          </p14:sldIdLst>
        </p14:section>
        <p14:section name="Financials" id="{9A87F654-1E61-4AB3-A481-9E3862875771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45CC309F-DC71-06A8-8C4C-B7D6195EBF98}" name="Marvelouse Guerrier" initials="MG" userId="S::mdguerri@bsc.edu::8720a55a-3f61-40eb-b308-5a2f92de18e3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579"/>
    <a:srgbClr val="9411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EB9631B5-78F2-41C9-869B-9F39066F8104}" styleName="Medium Style 3 - 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C4B1156A-380E-4F78-BDF5-A606A8083BF9}" styleName="Medium Style 4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8A107856-5554-42FB-B03E-39F5DBC370BA}" styleName="Medium Style 4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EB344D84-9AFB-497E-A393-DC336BA19D2E}" styleName="Medium Style 3 - Accent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505E3EF-67EA-436B-97B2-0124C06EBD24}" styleName="Medium Style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16D9F66E-5EB9-4882-86FB-DCBF35E3C3E4}" styleName="Medium Style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651" autoAdjust="0"/>
    <p:restoredTop sz="94660"/>
  </p:normalViewPr>
  <p:slideViewPr>
    <p:cSldViewPr snapToGrid="0">
      <p:cViewPr varScale="1">
        <p:scale>
          <a:sx n="51" d="100"/>
          <a:sy n="51" d="100"/>
        </p:scale>
        <p:origin x="1037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microsoft.com/office/2018/10/relationships/authors" Target="authors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D5941ADB-D9FE-2144-A179-CB5F7AA880B6}" type="datetimeFigureOut">
              <a:rPr lang="en-US" smtClean="0"/>
              <a:t>1/8/2023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A3F9F4E3-0047-E845-8C13-6244326C22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82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3F9F4E3-0047-E845-8C13-6244326C22F3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41191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3F9F4E3-0047-E845-8C13-6244326C22F3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961926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3F9F4E3-0047-E845-8C13-6244326C22F3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47735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3F9F4E3-0047-E845-8C13-6244326C22F3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740382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3F9F4E3-0047-E845-8C13-6244326C22F3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999774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4" descr="A close up of a logo&#10;&#10;Description generated with very high confidence">
            <a:extLst>
              <a:ext uri="{FF2B5EF4-FFF2-40B4-BE49-F238E27FC236}">
                <a16:creationId xmlns:a16="http://schemas.microsoft.com/office/drawing/2014/main" id="{2B49D8F9-F78A-7744-8012-123BD3FC875B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2849" y="1157"/>
            <a:ext cx="12192000" cy="6862535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1A9643-924F-46A9-9720-C6CE5B0944AD}" type="datetime1">
              <a:rPr lang="en-US" smtClean="0"/>
              <a:t>1/8/2023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387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55B54-D3F4-459D-B49D-E631D7BC6656}" type="datetime1">
              <a:rPr lang="en-US" smtClean="0"/>
              <a:t>1/8/2023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905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E1CCD-F47D-46DB-A6B6-126C2AEA28A3}" type="datetime1">
              <a:rPr lang="en-US" smtClean="0"/>
              <a:t>1/8/2023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94456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9FF8804-FBB5-254D-9EEE-67C2C4C1D03D}"/>
              </a:ext>
            </a:extLst>
          </p:cNvPr>
          <p:cNvSpPr/>
          <p:nvPr userDrawn="1"/>
        </p:nvSpPr>
        <p:spPr>
          <a:xfrm>
            <a:off x="8610600" y="-2"/>
            <a:ext cx="3581400" cy="849087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ysClr val="windowText" lastClr="000000"/>
                </a:solidFill>
              </a:ln>
              <a:solidFill>
                <a:sysClr val="windowText" lastClr="000000"/>
              </a:solidFill>
            </a:endParaRPr>
          </a:p>
        </p:txBody>
      </p:sp>
      <p:pic>
        <p:nvPicPr>
          <p:cNvPr id="7" name="Picture 4" descr="A close up of a logo&#10;&#10;Description generated with very high confidence">
            <a:extLst>
              <a:ext uri="{FF2B5EF4-FFF2-40B4-BE49-F238E27FC236}">
                <a16:creationId xmlns:a16="http://schemas.microsoft.com/office/drawing/2014/main" id="{061D75A4-2F09-964B-8DE6-707A8A18991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8690151" cy="4898571"/>
          </a:xfrm>
          <a:prstGeom prst="rect">
            <a:avLst/>
          </a:prstGeom>
        </p:spPr>
      </p:pic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522227-4BAF-4209-9448-C60E98D7629B}" type="datetime1">
              <a:rPr lang="en-US" smtClean="0"/>
              <a:t>1/8/2023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id="{B24343CF-DADB-994B-B363-845362B672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61670" y="176325"/>
            <a:ext cx="9592129" cy="490992"/>
          </a:xfrm>
        </p:spPr>
        <p:txBody>
          <a:bodyPr anchor="ctr">
            <a:normAutofit fontScale="90000"/>
          </a:bodyPr>
          <a:lstStyle>
            <a:lvl1pPr algn="ctr">
              <a:defRPr sz="3600"/>
            </a:lvl1pPr>
          </a:lstStyle>
          <a:p>
            <a:pPr algn="r"/>
            <a:endParaRPr lang="en-US" sz="3200">
              <a:solidFill>
                <a:schemeClr val="bg1"/>
              </a:solidFill>
              <a:latin typeface="Posterama"/>
            </a:endParaRPr>
          </a:p>
        </p:txBody>
      </p:sp>
    </p:spTree>
    <p:extLst>
      <p:ext uri="{BB962C8B-B14F-4D97-AF65-F5344CB8AC3E}">
        <p14:creationId xmlns:p14="http://schemas.microsoft.com/office/powerpoint/2010/main" val="949138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9D1E4F-565B-48E7-B3F0-C7AE80B0776E}" type="datetime1">
              <a:rPr lang="en-US" smtClean="0"/>
              <a:t>1/8/2023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1524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140BD7-37E3-40CB-8FE0-FDB61B2AE22A}" type="datetime1">
              <a:rPr lang="en-US" smtClean="0"/>
              <a:t>1/8/2023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3092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A74B0-43B3-4DD5-AD6B-F2CFA7366183}" type="datetime1">
              <a:rPr lang="en-US" smtClean="0"/>
              <a:t>1/8/2023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1723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B2B76B-18B4-4E8E-BB8B-ADE7ADC617F8}" type="datetime1">
              <a:rPr lang="en-US" smtClean="0"/>
              <a:t>1/8/2023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312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F5642-D79F-495B-B409-99B04FCF2492}" type="datetime1">
              <a:rPr lang="en-US" smtClean="0"/>
              <a:t>1/8/2023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388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8C29-4601-46D7-9D1E-AD37499B3BF5}" type="datetime1">
              <a:rPr lang="en-US" smtClean="0"/>
              <a:t>1/8/2023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8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47E26E-CEB2-4600-A530-686019DD0143}" type="datetime1">
              <a:rPr lang="en-US" smtClean="0"/>
              <a:t>1/8/2023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958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D5A1B0-E720-4B4C-B492-F7F66973C4FF}" type="datetime1">
              <a:rPr lang="en-US" smtClean="0"/>
              <a:t>1/8/2023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1 -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95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xE5klz0yUT0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www.youtube.com/watch?v=iPkJH6BT7dM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311501"/>
            <a:ext cx="12192000" cy="3123048"/>
          </a:xfrm>
        </p:spPr>
        <p:txBody>
          <a:bodyPr anchor="ctr">
            <a:noAutofit/>
          </a:bodyPr>
          <a:lstStyle/>
          <a:p>
            <a:r>
              <a:rPr lang="en-US" sz="4700" b="1" dirty="0">
                <a:latin typeface="+mn-lt"/>
                <a:cs typeface="Calibri Light"/>
              </a:rPr>
              <a:t>Birmingham-Southern </a:t>
            </a:r>
            <a:br>
              <a:rPr lang="en-US" sz="4700" b="1" dirty="0">
                <a:latin typeface="+mn-lt"/>
                <a:cs typeface="Calibri Light"/>
              </a:rPr>
            </a:br>
            <a:r>
              <a:rPr lang="en-US" sz="4700" b="1" dirty="0">
                <a:latin typeface="+mn-lt"/>
                <a:cs typeface="Calibri Light"/>
              </a:rPr>
              <a:t>College Update</a:t>
            </a:r>
            <a:br>
              <a:rPr lang="en-US" sz="4700" b="1" dirty="0">
                <a:latin typeface="+mn-lt"/>
                <a:cs typeface="Calibri Light"/>
              </a:rPr>
            </a:br>
            <a:r>
              <a:rPr lang="en-US" sz="4700" b="1" dirty="0">
                <a:latin typeface="+mn-lt"/>
                <a:cs typeface="Calibri Light"/>
              </a:rPr>
              <a:t>---</a:t>
            </a:r>
            <a:br>
              <a:rPr lang="en-US" sz="4700" b="1" dirty="0">
                <a:latin typeface="+mn-lt"/>
                <a:cs typeface="Calibri Light"/>
              </a:rPr>
            </a:br>
            <a:r>
              <a:rPr lang="en-US" sz="4700" b="1" dirty="0">
                <a:latin typeface="+mn-lt"/>
                <a:cs typeface="Calibri Light"/>
              </a:rPr>
              <a:t>The Great Financial Crisis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3429000"/>
            <a:ext cx="12192000" cy="1074319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z="3000" dirty="0">
                <a:cs typeface="Calibri Light"/>
              </a:rPr>
              <a:t>Lecture 2</a:t>
            </a:r>
            <a:endParaRPr lang="en-US" sz="3000" dirty="0">
              <a:cs typeface="Calibri"/>
            </a:endParaRP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B413AEA-4E7F-8B30-6403-C0AB4FCA58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94162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C3F0E1D0-1B0E-4245-85BB-A8BFB35D05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20156" y="286628"/>
            <a:ext cx="9592129" cy="490992"/>
          </a:xfrm>
        </p:spPr>
        <p:txBody>
          <a:bodyPr>
            <a:noAutofit/>
          </a:bodyPr>
          <a:lstStyle/>
          <a:p>
            <a:pPr algn="l"/>
            <a:r>
              <a:rPr lang="en-US" sz="3200" b="1" dirty="0">
                <a:solidFill>
                  <a:schemeClr val="bg1"/>
                </a:solidFill>
              </a:rPr>
              <a:t>Review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D1EF96-49B2-A042-86EB-09A7C17556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2</a:t>
            </a:fld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D0EFCF-21D3-99E1-270E-751B1E1919D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2548" y="1825625"/>
            <a:ext cx="1159497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What is a carry trade and how can it lead to a bank run?</a:t>
            </a:r>
          </a:p>
          <a:p>
            <a:pPr marL="0" indent="0">
              <a:buNone/>
            </a:pPr>
            <a:r>
              <a:rPr lang="en-US" dirty="0"/>
              <a:t>-remember the yield curve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What prevents bank runs?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What is bank capital?  Why does it matter?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2007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C3F0E1D0-1B0E-4245-85BB-A8BFB35D05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20156" y="286628"/>
            <a:ext cx="9592129" cy="490992"/>
          </a:xfrm>
        </p:spPr>
        <p:txBody>
          <a:bodyPr>
            <a:noAutofit/>
          </a:bodyPr>
          <a:lstStyle/>
          <a:p>
            <a:pPr algn="l"/>
            <a:r>
              <a:rPr lang="en-US" sz="3200" b="1" dirty="0">
                <a:solidFill>
                  <a:schemeClr val="bg1"/>
                </a:solidFill>
              </a:rPr>
              <a:t>What is monetary policy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D1EF96-49B2-A042-86EB-09A7C17556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3</a:t>
            </a:fld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D0EFCF-21D3-99E1-270E-751B1E1919D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2548" y="1825625"/>
            <a:ext cx="1159497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What is inflation?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What do we want to avoid deflation?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What is monetary policy?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Why target 2% inflation?</a:t>
            </a:r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06456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C3F0E1D0-1B0E-4245-85BB-A8BFB35D05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20156" y="286628"/>
            <a:ext cx="9592129" cy="490992"/>
          </a:xfrm>
        </p:spPr>
        <p:txBody>
          <a:bodyPr>
            <a:noAutofit/>
          </a:bodyPr>
          <a:lstStyle/>
          <a:p>
            <a:pPr algn="l"/>
            <a:r>
              <a:rPr lang="en-US" sz="3200" b="1" dirty="0">
                <a:solidFill>
                  <a:schemeClr val="bg1"/>
                </a:solidFill>
              </a:rPr>
              <a:t>What is the role of the Federal Reserve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D1EF96-49B2-A042-86EB-09A7C17556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4</a:t>
            </a:fld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D0EFCF-21D3-99E1-270E-751B1E1919D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2548" y="1743959"/>
            <a:ext cx="11594970" cy="4433004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endParaRPr lang="en-US" sz="3500" dirty="0"/>
          </a:p>
          <a:p>
            <a:pPr marL="0" indent="0">
              <a:buNone/>
            </a:pPr>
            <a:r>
              <a:rPr lang="en-US" sz="3500" dirty="0"/>
              <a:t>Promote price stability/full unemployment</a:t>
            </a:r>
          </a:p>
          <a:p>
            <a:pPr marL="0" indent="0">
              <a:buNone/>
            </a:pPr>
            <a:endParaRPr lang="en-US" sz="3500" dirty="0"/>
          </a:p>
          <a:p>
            <a:pPr marL="0" indent="0">
              <a:buNone/>
            </a:pPr>
            <a:r>
              <a:rPr lang="en-US" sz="3500" dirty="0"/>
              <a:t>Prudential regulator for banks</a:t>
            </a:r>
          </a:p>
          <a:p>
            <a:pPr marL="0" indent="0">
              <a:buNone/>
            </a:pPr>
            <a:endParaRPr lang="en-US" sz="3500" dirty="0"/>
          </a:p>
          <a:p>
            <a:pPr marL="0" indent="0">
              <a:buNone/>
            </a:pPr>
            <a:r>
              <a:rPr lang="en-US" sz="3500" dirty="0"/>
              <a:t>Manage monetary policy</a:t>
            </a:r>
          </a:p>
          <a:p>
            <a:pPr marL="0" indent="0">
              <a:buNone/>
            </a:pPr>
            <a:endParaRPr lang="en-US" sz="3500" dirty="0"/>
          </a:p>
          <a:p>
            <a:pPr marL="0" indent="0">
              <a:buNone/>
            </a:pPr>
            <a:r>
              <a:rPr lang="en-US" sz="3500" dirty="0"/>
              <a:t>Process payments</a:t>
            </a:r>
          </a:p>
          <a:p>
            <a:pPr marL="0" indent="0">
              <a:buNone/>
            </a:pPr>
            <a:endParaRPr lang="en-US" sz="3500" dirty="0"/>
          </a:p>
          <a:p>
            <a:pPr marL="0" indent="0">
              <a:buNone/>
            </a:pPr>
            <a:r>
              <a:rPr lang="en-US" sz="3500" dirty="0"/>
              <a:t>Mange the foreign exchange market</a:t>
            </a:r>
          </a:p>
          <a:p>
            <a:pPr marL="0" indent="0">
              <a:buNone/>
            </a:pPr>
            <a:endParaRPr lang="en-US" sz="3500" dirty="0"/>
          </a:p>
          <a:p>
            <a:pPr marL="0" indent="0">
              <a:buNone/>
            </a:pPr>
            <a:endParaRPr lang="en-US" sz="3500" dirty="0"/>
          </a:p>
          <a:p>
            <a:endParaRPr lang="en-US" sz="3500" dirty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10397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828A756D-9785-3F93-8868-507D9E5048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20BFC5B-2465-2C61-910D-70BE1BC71B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1 - 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035E9AE-A7B6-B0AF-82A7-A1EB5B4630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5</a:t>
            </a:fld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A5629BFB-00FB-7CC5-7603-959E950805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</a:rPr>
              <a:t>Fed Managing Monetary Policy</a:t>
            </a:r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C4D0FEB8-4615-1B05-C64A-C7B0F67F777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87751" y="1311308"/>
            <a:ext cx="11652314" cy="522760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63701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C3F0E1D0-1B0E-4245-85BB-A8BFB35D05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20156" y="286628"/>
            <a:ext cx="9592129" cy="490992"/>
          </a:xfrm>
        </p:spPr>
        <p:txBody>
          <a:bodyPr>
            <a:noAutofit/>
          </a:bodyPr>
          <a:lstStyle/>
          <a:p>
            <a:pPr algn="l"/>
            <a:r>
              <a:rPr lang="en-US" sz="3200" b="1" dirty="0">
                <a:solidFill>
                  <a:schemeClr val="bg1"/>
                </a:solidFill>
              </a:rPr>
              <a:t>Banking Regulation and the Pivot to Free Markets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D1EF96-49B2-A042-86EB-09A7C17556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6</a:t>
            </a:fld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D0EFCF-21D3-99E1-270E-751B1E1919D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2548" y="1825625"/>
            <a:ext cx="11594970" cy="4351338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/>
              <a:t>Federal Reserve Act of 1913</a:t>
            </a:r>
          </a:p>
          <a:p>
            <a:pPr marL="0" indent="0">
              <a:buNone/>
            </a:pPr>
            <a:r>
              <a:rPr lang="en-US" dirty="0"/>
              <a:t>1933 Glass Steagall and the creation of the FDIC</a:t>
            </a:r>
          </a:p>
          <a:p>
            <a:pPr marL="0" indent="0">
              <a:buNone/>
            </a:pPr>
            <a:r>
              <a:rPr lang="en-US" dirty="0"/>
              <a:t>1935 The Banking Act: centralized power in the Federal Reserve</a:t>
            </a:r>
          </a:p>
          <a:p>
            <a:pPr marL="0" indent="0">
              <a:buNone/>
            </a:pPr>
            <a:r>
              <a:rPr lang="en-US" dirty="0"/>
              <a:t>-----------------------------------------------------------------------------------------</a:t>
            </a:r>
          </a:p>
          <a:p>
            <a:pPr marL="514350" indent="-514350">
              <a:buAutoNum type="arabicPlain" startAt="1980"/>
            </a:pPr>
            <a:r>
              <a:rPr lang="en-US" dirty="0"/>
              <a:t>   Depository Institution Deregulations Monetary and Control Act </a:t>
            </a:r>
          </a:p>
          <a:p>
            <a:pPr marL="0" indent="0">
              <a:buNone/>
            </a:pPr>
            <a:r>
              <a:rPr lang="en-US" dirty="0"/>
              <a:t>1981   Basil I and Risk Weighted Assets Tier 1=4%, Total = Tier 1+Tier 2</a:t>
            </a:r>
          </a:p>
          <a:p>
            <a:pPr marL="0" indent="0">
              <a:buNone/>
            </a:pPr>
            <a:r>
              <a:rPr lang="en-US" dirty="0"/>
              <a:t>1994   Riegle- Neal Interstate Banking and Branching Efficiency Act</a:t>
            </a:r>
          </a:p>
          <a:p>
            <a:pPr marL="514350" indent="-514350">
              <a:buAutoNum type="arabicPlain" startAt="1999"/>
            </a:pPr>
            <a:r>
              <a:rPr lang="en-US" dirty="0"/>
              <a:t>   Gramm-Leach-Bliley</a:t>
            </a:r>
          </a:p>
          <a:p>
            <a:pPr marL="0" indent="0">
              <a:buNone/>
            </a:pPr>
            <a:r>
              <a:rPr lang="en-US" dirty="0"/>
              <a:t>2004:  Changes to uniform Net Capital Rule at Broker Dealers </a:t>
            </a:r>
          </a:p>
          <a:p>
            <a:pPr marL="0" indent="0">
              <a:buNone/>
            </a:pPr>
            <a:r>
              <a:rPr lang="en-US" dirty="0"/>
              <a:t>2007   Basil II </a:t>
            </a:r>
            <a:r>
              <a:rPr lang="en-US" sz="2600" b="0" i="0" dirty="0">
                <a:solidFill>
                  <a:srgbClr val="231F20"/>
                </a:solidFill>
                <a:effectLst/>
                <a:latin typeface="helveticanow-regular"/>
              </a:rPr>
              <a:t>promoted 3 pillars of capital regulation: minimum capital requirements, supervisory review of capital adequacy, and market discipline..</a:t>
            </a:r>
            <a:endParaRPr lang="en-US" sz="2600" dirty="0"/>
          </a:p>
          <a:p>
            <a:pPr marL="0" indent="0">
              <a:buNone/>
            </a:pPr>
            <a:endParaRPr lang="en-US" sz="2600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93941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C3F0E1D0-1B0E-4245-85BB-A8BFB35D05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20156" y="286628"/>
            <a:ext cx="9592129" cy="490992"/>
          </a:xfrm>
        </p:spPr>
        <p:txBody>
          <a:bodyPr>
            <a:noAutofit/>
          </a:bodyPr>
          <a:lstStyle/>
          <a:p>
            <a:pPr algn="l"/>
            <a:r>
              <a:rPr lang="en-US" b="1" dirty="0">
                <a:solidFill>
                  <a:schemeClr val="bg1"/>
                </a:solidFill>
              </a:rPr>
              <a:t>What a run on a bank looks like</a:t>
            </a:r>
            <a:endParaRPr lang="en-US" sz="3600" b="1" dirty="0">
              <a:solidFill>
                <a:schemeClr val="bg1"/>
              </a:solidFill>
            </a:endParaRP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D1EF96-49B2-A042-86EB-09A7C17556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7</a:t>
            </a:fld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D0EFCF-21D3-99E1-270E-751B1E1919D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Mary Poppins</a:t>
            </a:r>
            <a:endParaRPr lang="en-US" dirty="0">
              <a:hlinkClick r:id="rId3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r>
              <a:rPr lang="en-US" dirty="0">
                <a:solidFill>
                  <a:srgbClr val="0563C1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https://www.youtube.com/watch?v=xE5klz0yUT0</a:t>
            </a:r>
            <a:endParaRPr lang="en-US" dirty="0"/>
          </a:p>
          <a:p>
            <a:endParaRPr lang="en-US" dirty="0"/>
          </a:p>
          <a:p>
            <a:endParaRPr lang="en-US" dirty="0"/>
          </a:p>
          <a:p>
            <a:pPr marL="0" indent="0">
              <a:buNone/>
            </a:pPr>
            <a:r>
              <a:rPr lang="en-US" dirty="0"/>
              <a:t>It’s a Wonderful Life</a:t>
            </a:r>
          </a:p>
          <a:p>
            <a:r>
              <a:rPr lang="en-US" dirty="0">
                <a:hlinkClick r:id="rId4"/>
              </a:rPr>
              <a:t>https://www.youtube.com/watch?v=iPkJH6BT7dM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28116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A424DE5DB719B459DDDE968C26AA681" ma:contentTypeVersion="0" ma:contentTypeDescription="Create a new document." ma:contentTypeScope="" ma:versionID="fb058d82be0e575c9da4452c63c9e43e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4edae900bd4207cc57cfd52f6fe46e8b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AF48221-70D6-4ACB-BA8B-816F1F4DDE0F}">
  <ds:schemaRefs>
    <ds:schemaRef ds:uri="http://schemas.microsoft.com/office/2006/metadata/properties"/>
    <ds:schemaRef ds:uri="http://purl.org/dc/dcmitype/"/>
    <ds:schemaRef ds:uri="http://schemas.openxmlformats.org/package/2006/metadata/core-properties"/>
    <ds:schemaRef ds:uri="http://purl.org/dc/elements/1.1/"/>
    <ds:schemaRef ds:uri="http://schemas.microsoft.com/office/2006/documentManagement/types"/>
    <ds:schemaRef ds:uri="http://schemas.microsoft.com/office/infopath/2007/PartnerControls"/>
    <ds:schemaRef ds:uri="http://www.w3.org/XML/1998/namespace"/>
    <ds:schemaRef ds:uri="http://purl.org/dc/terms/"/>
  </ds:schemaRefs>
</ds:datastoreItem>
</file>

<file path=customXml/itemProps2.xml><?xml version="1.0" encoding="utf-8"?>
<ds:datastoreItem xmlns:ds="http://schemas.openxmlformats.org/officeDocument/2006/customXml" ds:itemID="{D4B67E69-17B1-45FA-BB2E-0270FED8E355}">
  <ds:schemaRefs>
    <ds:schemaRef ds:uri="http://purl.org/dc/elements/1.1/"/>
    <ds:schemaRef ds:uri="http://purl.org/dc/terms/"/>
    <ds:schemaRef ds:uri="http://schemas.microsoft.com/internal/obd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ECB0D591-8F76-4E98-A3C2-21C304749A3F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52692</TotalTime>
  <Words>267</Words>
  <Application>Microsoft Office PowerPoint</Application>
  <PresentationFormat>Widescreen</PresentationFormat>
  <Paragraphs>74</Paragraphs>
  <Slides>7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Calibri</vt:lpstr>
      <vt:lpstr>Calibri Light</vt:lpstr>
      <vt:lpstr>helveticanow-regular</vt:lpstr>
      <vt:lpstr>Posterama</vt:lpstr>
      <vt:lpstr>office theme</vt:lpstr>
      <vt:lpstr>Birmingham-Southern  College Update --- The Great Financial Crisis</vt:lpstr>
      <vt:lpstr>Review</vt:lpstr>
      <vt:lpstr>What is monetary policy</vt:lpstr>
      <vt:lpstr>What is the role of the Federal Reserve</vt:lpstr>
      <vt:lpstr>Fed Managing Monetary Policy</vt:lpstr>
      <vt:lpstr>Banking Regulation and the Pivot to Free Markets</vt:lpstr>
      <vt:lpstr>What a run on a bank looks like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Coleman, Daniel Bibb</dc:creator>
  <cp:lastModifiedBy>Coleman, Daniel Bibb</cp:lastModifiedBy>
  <cp:revision>21</cp:revision>
  <cp:lastPrinted>2022-03-01T20:17:28Z</cp:lastPrinted>
  <dcterms:created xsi:type="dcterms:W3CDTF">2020-06-04T21:38:16Z</dcterms:created>
  <dcterms:modified xsi:type="dcterms:W3CDTF">2023-01-09T15:00:26Z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0x0101006A424DE5DB719B459DDDE968C26AA681</vt:lpwstr>
  </property>
</Properties>
</file>