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300" r:id="rId2"/>
    <p:sldId id="408" r:id="rId3"/>
    <p:sldId id="409" r:id="rId4"/>
    <p:sldId id="412" r:id="rId5"/>
    <p:sldId id="413" r:id="rId6"/>
    <p:sldId id="414" r:id="rId7"/>
    <p:sldId id="417" r:id="rId8"/>
    <p:sldId id="418" r:id="rId9"/>
    <p:sldId id="415" r:id="rId10"/>
    <p:sldId id="416" r:id="rId11"/>
    <p:sldId id="420" r:id="rId12"/>
    <p:sldId id="421" r:id="rId13"/>
    <p:sldId id="419" r:id="rId14"/>
    <p:sldId id="422" r:id="rId15"/>
    <p:sldId id="423" r:id="rId16"/>
    <p:sldId id="424" r:id="rId17"/>
    <p:sldId id="425" r:id="rId18"/>
    <p:sldId id="432" r:id="rId19"/>
    <p:sldId id="427" r:id="rId20"/>
    <p:sldId id="428" r:id="rId21"/>
    <p:sldId id="429" r:id="rId22"/>
    <p:sldId id="431" r:id="rId23"/>
    <p:sldId id="430" r:id="rId24"/>
    <p:sldId id="426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476" autoAdjust="0"/>
  </p:normalViewPr>
  <p:slideViewPr>
    <p:cSldViewPr snapToGrid="0">
      <p:cViewPr varScale="1">
        <p:scale>
          <a:sx n="64" d="100"/>
          <a:sy n="64" d="100"/>
        </p:scale>
        <p:origin x="63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pPr>
              <a:defRPr sz="1200" b="0" i="0" u="none" strike="noStrike">
                <a:solidFill>
                  <a:srgbClr val="D90B00"/>
                </a:solidFill>
                <a:latin typeface="Times New Roman"/>
              </a:defRPr>
            </a:pPr>
            <a:r>
              <a:rPr lang="en-US" sz="1200" b="0" i="0" u="none" strike="noStrike">
                <a:solidFill>
                  <a:srgbClr val="D90B00"/>
                </a:solidFill>
                <a:latin typeface="Times New Roman"/>
              </a:rPr>
              <a:t> </a:t>
            </a:r>
          </a:p>
        </c:rich>
      </c:tx>
      <c:layout>
        <c:manualLayout>
          <c:xMode val="edge"/>
          <c:yMode val="edge"/>
          <c:x val="0.49634299999999998"/>
          <c:y val="0"/>
          <c:w val="7.3142600000000004E-3"/>
          <c:h val="0.153616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0.15484163119595876"/>
          <c:y val="0.153616"/>
          <c:w val="0.81390295359533538"/>
          <c:h val="0.58130234103851508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Series1</c:v>
                </c:pt>
              </c:strCache>
            </c:strRef>
          </c:tx>
          <c:spPr>
            <a:ln w="12700" cap="flat">
              <a:noFill/>
              <a:miter lim="400000"/>
            </a:ln>
            <a:effectLst/>
          </c:spPr>
          <c:marker>
            <c:symbol val="diamond"/>
            <c:size val="5"/>
            <c:spPr>
              <a:solidFill>
                <a:srgbClr val="BDDBFE"/>
              </a:solidFill>
              <a:ln w="50800" cap="flat">
                <a:solidFill>
                  <a:srgbClr val="3E7FCD"/>
                </a:solidFill>
                <a:prstDash val="solid"/>
                <a:round/>
              </a:ln>
              <a:effectLst/>
            </c:spPr>
          </c:marker>
          <c:trendline>
            <c:trendlineType val="linear"/>
            <c:dispRSqr val="0"/>
            <c:dispEq val="0"/>
          </c:trendline>
          <c:trendline>
            <c:trendlineType val="linear"/>
            <c:dispRSqr val="1"/>
            <c:dispEq val="1"/>
            <c:trendlineLbl>
              <c:layout>
                <c:manualLayout>
                  <c:x val="-5.1255302218028549E-2"/>
                  <c:y val="-4.714093347027274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sz="1800" baseline="0" dirty="0">
                        <a:latin typeface="+mn-lt"/>
                      </a:rPr>
                      <a:t>y = 0.0025x + 0.0158</a:t>
                    </a:r>
                    <a:br>
                      <a:rPr lang="en-US" sz="1800" baseline="0" dirty="0">
                        <a:latin typeface="+mn-lt"/>
                      </a:rPr>
                    </a:br>
                    <a:r>
                      <a:rPr lang="en-US" sz="1800" baseline="0" dirty="0">
                        <a:latin typeface="+mn-lt"/>
                      </a:rPr>
                      <a:t>R² = 0.9928</a:t>
                    </a:r>
                    <a:endParaRPr lang="en-US" sz="1800" dirty="0">
                      <a:latin typeface="+mn-lt"/>
                    </a:endParaRPr>
                  </a:p>
                </c:rich>
              </c:tx>
              <c:numFmt formatCode="General" sourceLinked="0"/>
            </c:trendlineLbl>
          </c:trendline>
          <c:xVal>
            <c:numRef>
              <c:f>Sheet1!$B$2:$I$2</c:f>
              <c:numCache>
                <c:formatCode>General</c:formatCode>
                <c:ptCount val="8"/>
                <c:pt idx="0">
                  <c:v>50</c:v>
                </c:pt>
                <c:pt idx="1">
                  <c:v>50</c:v>
                </c:pt>
                <c:pt idx="2">
                  <c:v>100</c:v>
                </c:pt>
                <c:pt idx="3">
                  <c:v>100</c:v>
                </c:pt>
                <c:pt idx="4">
                  <c:v>200</c:v>
                </c:pt>
                <c:pt idx="5">
                  <c:v>200</c:v>
                </c:pt>
                <c:pt idx="6">
                  <c:v>250</c:v>
                </c:pt>
                <c:pt idx="7">
                  <c:v>250</c:v>
                </c:pt>
              </c:numCache>
            </c:numRef>
          </c:xVal>
          <c:yVal>
            <c:numRef>
              <c:f>Sheet1!$B$3:$I$3</c:f>
              <c:numCache>
                <c:formatCode>0.00</c:formatCode>
                <c:ptCount val="8"/>
                <c:pt idx="0">
                  <c:v>0.140000000596047</c:v>
                </c:pt>
                <c:pt idx="1">
                  <c:v>0.135000005364418</c:v>
                </c:pt>
                <c:pt idx="2">
                  <c:v>0.25499999523162797</c:v>
                </c:pt>
                <c:pt idx="3">
                  <c:v>0.26499998569488598</c:v>
                </c:pt>
                <c:pt idx="4">
                  <c:v>0.53500002622604403</c:v>
                </c:pt>
                <c:pt idx="5">
                  <c:v>0.50599998235702504</c:v>
                </c:pt>
                <c:pt idx="6">
                  <c:v>0.59799998998642001</c:v>
                </c:pt>
                <c:pt idx="7">
                  <c:v>0.64800000190734797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368-402C-9482-A87C86FD09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4734552"/>
        <c:axId val="2094734553"/>
      </c:scatterChart>
      <c:valAx>
        <c:axId val="2094734552"/>
        <c:scaling>
          <c:orientation val="minMax"/>
        </c:scaling>
        <c:delete val="0"/>
        <c:axPos val="b"/>
        <c:title>
          <c:tx>
            <c:rich>
              <a:bodyPr rot="0"/>
              <a:lstStyle/>
              <a:p>
                <a:pPr>
                  <a:defRPr sz="1200" b="0" i="0" u="none" strike="noStrike">
                    <a:solidFill>
                      <a:srgbClr val="000000"/>
                    </a:solidFill>
                    <a:latin typeface="Times New Roman"/>
                  </a:defRPr>
                </a:pPr>
                <a:r>
                  <a:rPr lang="en-US" sz="2000" b="0" i="0" u="none" strike="noStrike" dirty="0">
                    <a:solidFill>
                      <a:srgbClr val="000000"/>
                    </a:solidFill>
                    <a:latin typeface="+mn-lt"/>
                  </a:rPr>
                  <a:t>Absorbance</a:t>
                </a:r>
              </a:p>
            </c:rich>
          </c:tx>
          <c:overlay val="1"/>
        </c:title>
        <c:numFmt formatCode="0" sourceLinked="0"/>
        <c:majorTickMark val="none"/>
        <c:minorTickMark val="none"/>
        <c:tickLblPos val="nextTo"/>
        <c:spPr>
          <a:ln w="12700" cap="flat">
            <a:solidFill>
              <a:srgbClr val="A8A8A8"/>
            </a:solidFill>
            <a:prstDash val="solid"/>
            <a:round/>
          </a:ln>
        </c:spPr>
        <c:txPr>
          <a:bodyPr rot="0"/>
          <a:lstStyle/>
          <a:p>
            <a:pPr>
              <a:defRPr sz="1400" b="0" i="0" u="none" strike="noStrike">
                <a:solidFill>
                  <a:srgbClr val="000000"/>
                </a:solidFill>
                <a:latin typeface="+mj-lt"/>
              </a:defRPr>
            </a:pPr>
            <a:endParaRPr lang="en-US"/>
          </a:p>
        </c:txPr>
        <c:crossAx val="2094734553"/>
        <c:crosses val="autoZero"/>
        <c:crossBetween val="between"/>
        <c:majorUnit val="75"/>
        <c:minorUnit val="37.5"/>
      </c:val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A8A8A8"/>
              </a:solidFill>
              <a:prstDash val="solid"/>
              <a:round/>
            </a:ln>
          </c:spPr>
        </c:majorGridlines>
        <c:title>
          <c:tx>
            <c:rich>
              <a:bodyPr rot="-5400000"/>
              <a:lstStyle/>
              <a:p>
                <a:pPr>
                  <a:defRPr sz="1200" b="0" i="0" u="none" strike="noStrike">
                    <a:solidFill>
                      <a:srgbClr val="000000"/>
                    </a:solidFill>
                    <a:latin typeface="Times New Roman"/>
                  </a:defRPr>
                </a:pPr>
                <a:r>
                  <a:rPr lang="en-US" sz="2000" b="0" i="0" baseline="0" dirty="0">
                    <a:effectLst/>
                    <a:latin typeface="+mn-lt"/>
                  </a:rPr>
                  <a:t>Concentration caffeine (M)</a:t>
                </a:r>
              </a:p>
            </c:rich>
          </c:tx>
          <c:layout>
            <c:manualLayout>
              <c:xMode val="edge"/>
              <c:yMode val="edge"/>
              <c:x val="8.2070991887930379E-4"/>
              <c:y val="8.4050667579596047E-2"/>
            </c:manualLayout>
          </c:layout>
          <c:overlay val="1"/>
        </c:title>
        <c:numFmt formatCode="#,##0.00" sourceLinked="0"/>
        <c:majorTickMark val="none"/>
        <c:minorTickMark val="none"/>
        <c:tickLblPos val="nextTo"/>
        <c:spPr>
          <a:ln w="12700" cap="flat">
            <a:solidFill>
              <a:srgbClr val="A8A8A8"/>
            </a:solidFill>
            <a:prstDash val="solid"/>
            <a:round/>
          </a:ln>
        </c:spPr>
        <c:txPr>
          <a:bodyPr rot="0"/>
          <a:lstStyle/>
          <a:p>
            <a:pPr>
              <a:defRPr sz="1400" b="0" i="0" u="none" strike="noStrike">
                <a:solidFill>
                  <a:srgbClr val="000000"/>
                </a:solidFill>
                <a:latin typeface="+mn-lt"/>
              </a:defRPr>
            </a:pPr>
            <a:endParaRPr lang="en-US"/>
          </a:p>
        </c:txPr>
        <c:crossAx val="2094734552"/>
        <c:crosses val="autoZero"/>
        <c:crossBetween val="between"/>
        <c:majorUnit val="0.2"/>
        <c:minorUnit val="8.7499999999999994E-2"/>
      </c:valAx>
      <c:spPr>
        <a:solidFill>
          <a:srgbClr val="FFFFFF"/>
        </a:solidFill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E6E86B-F327-4BB8-89C3-8EDB5F512E30}" type="datetimeFigureOut">
              <a:rPr lang="en-US" smtClean="0"/>
              <a:t>1/12/2023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9E218-CC27-4351-A931-DCF9F69D2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437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BDFC0F53-B383-462D-87D9-10C7D6F7E39F}" type="datetimeFigureOut">
              <a:rPr lang="en-US" smtClean="0"/>
              <a:pPr/>
              <a:t>1/12/2023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2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3079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1/12/2023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371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4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6"/>
            <a:ext cx="2209800" cy="365125"/>
          </a:xfrm>
        </p:spPr>
        <p:txBody>
          <a:bodyPr/>
          <a:lstStyle/>
          <a:p>
            <a:fld id="{BDFC0F53-B383-462D-87D9-10C7D6F7E39F}" type="datetimeFigureOut">
              <a:rPr lang="en-US" smtClean="0"/>
              <a:pPr/>
              <a:t>1/12/2023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3" y="6248211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6794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1/12/2023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91022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1/12/2023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0357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DFC0F53-B383-462D-87D9-10C7D6F7E39F}" type="datetimeFigureOut">
              <a:rPr lang="en-US" smtClean="0"/>
              <a:pPr/>
              <a:t>1/12/2023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74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DFC0F53-B383-462D-87D9-10C7D6F7E39F}" type="datetimeFigureOut">
              <a:rPr lang="en-US" smtClean="0"/>
              <a:pPr/>
              <a:t>1/12/2023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9088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1/12/2023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27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1/12/2023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57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1/12/2023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89151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4"/>
            <a:ext cx="2667000" cy="365125"/>
          </a:xfrm>
        </p:spPr>
        <p:txBody>
          <a:bodyPr rtlCol="0"/>
          <a:lstStyle/>
          <a:p>
            <a:fld id="{BDFC0F53-B383-462D-87D9-10C7D6F7E39F}" type="datetimeFigureOut">
              <a:rPr lang="en-US" smtClean="0"/>
              <a:pPr/>
              <a:t>1/12/2023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10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471907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4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BDFC0F53-B383-462D-87D9-10C7D6F7E39F}" type="datetimeFigureOut">
              <a:rPr lang="en-US" smtClean="0"/>
              <a:pPr/>
              <a:t>1/12/2023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2" y="6248210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589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Writing Research Papers: Results and Discussion</a:t>
            </a:r>
          </a:p>
        </p:txBody>
      </p:sp>
    </p:spTree>
    <p:extLst>
      <p:ext uri="{BB962C8B-B14F-4D97-AF65-F5344CB8AC3E}">
        <p14:creationId xmlns:p14="http://schemas.microsoft.com/office/powerpoint/2010/main" val="1824162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ABB08-CF99-4191-B1BA-8FFD51ADD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Figure</a:t>
            </a:r>
          </a:p>
        </p:txBody>
      </p:sp>
      <p:graphicFrame>
        <p:nvGraphicFramePr>
          <p:cNvPr id="6" name="officeArt object">
            <a:extLst>
              <a:ext uri="{FF2B5EF4-FFF2-40B4-BE49-F238E27FC236}">
                <a16:creationId xmlns:a16="http://schemas.microsoft.com/office/drawing/2014/main" id="{CF84E5EF-B84D-FE3F-F7CF-F7F4662654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6088532"/>
              </p:ext>
            </p:extLst>
          </p:nvPr>
        </p:nvGraphicFramePr>
        <p:xfrm>
          <a:off x="775252" y="1767094"/>
          <a:ext cx="7161543" cy="39479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AE95D66-F79D-45CC-61FB-06B9D3D1DF33}"/>
              </a:ext>
            </a:extLst>
          </p:cNvPr>
          <p:cNvSpPr txBox="1"/>
          <p:nvPr/>
        </p:nvSpPr>
        <p:spPr>
          <a:xfrm>
            <a:off x="775252" y="5429071"/>
            <a:ext cx="74344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ea typeface="Times New Roman" panose="02020603050405020304" pitchFamily="18" charset="0"/>
              </a:rPr>
              <a:t>Figure 2.</a:t>
            </a:r>
            <a:r>
              <a:rPr lang="it-IT" sz="18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ea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rgbClr val="D90B00"/>
                </a:solidFill>
                <a:effectLst/>
                <a:uFill>
                  <a:solidFill>
                    <a:srgbClr val="000000"/>
                  </a:solidFill>
                </a:uFill>
                <a:ea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ea typeface="Times New Roman" panose="02020603050405020304" pitchFamily="18" charset="0"/>
              </a:rPr>
              <a:t>Effect of the absorbance of caffeine in a 25-mL sample of black tea on the percent inhibition.  Each tea sample was measured in duplicate.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033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3C876-71B6-A027-DE9E-F9C93DF1B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BE25B7-77C4-FD73-9CCC-74A2FEFDEA9C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fontAlgn="base">
              <a:lnSpc>
                <a:spcPct val="115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218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j-lt"/>
                <a:ea typeface="Symbol" panose="05050102010706020507" pitchFamily="18" charset="2"/>
                <a:cs typeface="Symbol" panose="05050102010706020507" pitchFamily="18" charset="2"/>
              </a:rPr>
              <a:t>Figures should include a detailed caption below. </a:t>
            </a:r>
          </a:p>
          <a:p>
            <a:pPr fontAlgn="base">
              <a:lnSpc>
                <a:spcPct val="115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218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j-lt"/>
                <a:ea typeface="Symbol" panose="05050102010706020507" pitchFamily="18" charset="2"/>
                <a:cs typeface="Symbol" panose="05050102010706020507" pitchFamily="18" charset="2"/>
              </a:rPr>
              <a:t>Figure captions are single-spaced.  The caption should also include a figure number that follows in succession with the others in your paper. Only the first word should be capitalized in each sentence.</a:t>
            </a:r>
          </a:p>
          <a:p>
            <a:pPr fontAlgn="base">
              <a:lnSpc>
                <a:spcPct val="115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218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j-lt"/>
                <a:ea typeface="Symbol" panose="05050102010706020507" pitchFamily="18" charset="2"/>
                <a:cs typeface="Symbol" panose="05050102010706020507" pitchFamily="18" charset="2"/>
              </a:rPr>
              <a:t>Figures </a:t>
            </a:r>
            <a:r>
              <a:rPr lang="en-US" sz="2180" b="1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j-lt"/>
                <a:ea typeface="Symbol" panose="05050102010706020507" pitchFamily="18" charset="2"/>
                <a:cs typeface="Symbol" panose="05050102010706020507" pitchFamily="18" charset="2"/>
              </a:rPr>
              <a:t>should not</a:t>
            </a:r>
            <a:r>
              <a:rPr lang="en-US" sz="218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j-lt"/>
                <a:ea typeface="Symbol" panose="05050102010706020507" pitchFamily="18" charset="2"/>
                <a:cs typeface="Symbol" panose="05050102010706020507" pitchFamily="18" charset="2"/>
              </a:rPr>
              <a:t> have titles or headings.</a:t>
            </a:r>
          </a:p>
          <a:p>
            <a:pPr fontAlgn="base">
              <a:spcBef>
                <a:spcPts val="0"/>
              </a:spcBef>
              <a:spcAft>
                <a:spcPts val="500"/>
              </a:spcAft>
            </a:pPr>
            <a:r>
              <a:rPr lang="en-US" sz="218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j-lt"/>
                <a:ea typeface="Symbol" panose="05050102010706020507" pitchFamily="18" charset="2"/>
                <a:cs typeface="Symbol" panose="05050102010706020507" pitchFamily="18" charset="2"/>
              </a:rPr>
              <a:t>There should be no page breaks within figures and the figure should appear on the same page as its caption.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397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3C876-71B6-A027-DE9E-F9C93DF1B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Figure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BE25B7-77C4-FD73-9CCC-74A2FEFDEA9C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fontAlgn="base">
              <a:lnSpc>
                <a:spcPct val="115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218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j-lt"/>
                <a:ea typeface="Symbol" panose="05050102010706020507" pitchFamily="18" charset="2"/>
                <a:cs typeface="Symbol" panose="05050102010706020507" pitchFamily="18" charset="2"/>
              </a:rPr>
              <a:t>Units should be included in the axis titles. Note: the absorbance above does not have a unit since absorbance is unitless.</a:t>
            </a:r>
          </a:p>
          <a:p>
            <a:pPr fontAlgn="base">
              <a:spcBef>
                <a:spcPts val="0"/>
              </a:spcBef>
              <a:spcAft>
                <a:spcPts val="500"/>
              </a:spcAft>
            </a:pPr>
            <a:r>
              <a:rPr lang="en-US" sz="218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j-lt"/>
                <a:ea typeface="Symbol" panose="05050102010706020507" pitchFamily="18" charset="2"/>
                <a:cs typeface="Symbol" panose="05050102010706020507" pitchFamily="18" charset="2"/>
              </a:rPr>
              <a:t>Do not begin a caption with “This figure shows...”.  The caption should be understandable without reference to the text.</a:t>
            </a:r>
          </a:p>
          <a:p>
            <a:pPr fontAlgn="base">
              <a:lnSpc>
                <a:spcPct val="115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218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j-lt"/>
                <a:ea typeface="Symbol" panose="05050102010706020507" pitchFamily="18" charset="2"/>
                <a:cs typeface="Symbol" panose="05050102010706020507" pitchFamily="18" charset="2"/>
              </a:rPr>
              <a:t>All figures should be referred to in the body of the paper and should be bolded when referenced in the text.</a:t>
            </a:r>
          </a:p>
          <a:p>
            <a:pPr fontAlgn="base">
              <a:lnSpc>
                <a:spcPct val="115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218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ea typeface="Symbol" panose="05050102010706020507" pitchFamily="18" charset="2"/>
                <a:cs typeface="Symbol" panose="05050102010706020507" pitchFamily="18" charset="2"/>
              </a:rPr>
              <a:t>If a scatterplot containing multiple data sets is to be presented in black and white, make sure that the markers indicating each data set are not simply different colors but different shapes.</a:t>
            </a:r>
            <a:endParaRPr lang="en-US" sz="2180" u="none" strike="noStrike" kern="0" spc="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+mj-lt"/>
              <a:ea typeface="Symbol" panose="05050102010706020507" pitchFamily="18" charset="2"/>
              <a:cs typeface="Symbol" panose="05050102010706020507" pitchFamily="18" charset="2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4679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B2610C7-2D85-C37B-CA49-6EA688B80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the body of the Results section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B9777D-B02D-3BDF-6ACF-8D215800D677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180" dirty="0"/>
              <a:t>Use words to describe the relationship that the reader can readily see in the figure.</a:t>
            </a:r>
          </a:p>
          <a:p>
            <a:pPr lvl="1"/>
            <a:r>
              <a:rPr lang="en-US" sz="2180" dirty="0"/>
              <a:t>How does the dependent variable change with the independent variable</a:t>
            </a:r>
          </a:p>
          <a:p>
            <a:pPr lvl="1"/>
            <a:r>
              <a:rPr lang="en-US" sz="2180" dirty="0"/>
              <a:t>Is there a recognizable mathematical relationship (linear, logarithmic, exponential, etc.) or does the trend require a more detailed description</a:t>
            </a:r>
          </a:p>
          <a:p>
            <a:pPr lvl="1"/>
            <a:r>
              <a:rPr lang="en-US" sz="2180" dirty="0"/>
              <a:t>The amount of detail that you use to describe the data depends on how you plan to explain the results in the discussion section.</a:t>
            </a:r>
          </a:p>
          <a:p>
            <a:r>
              <a:rPr lang="en-US" sz="2180" dirty="0"/>
              <a:t>When there is more than one data set or category on a figure, make comparisons.</a:t>
            </a:r>
          </a:p>
        </p:txBody>
      </p:sp>
    </p:spTree>
    <p:extLst>
      <p:ext uri="{BB962C8B-B14F-4D97-AF65-F5344CB8AC3E}">
        <p14:creationId xmlns:p14="http://schemas.microsoft.com/office/powerpoint/2010/main" val="32181495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10F35-12F0-371F-C34C-0F53FA30A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the body of the Results 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0B89FE-9683-83B0-40BF-3D119AFFF7F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180" dirty="0"/>
              <a:t>Don’t explain or interpret the results</a:t>
            </a:r>
          </a:p>
          <a:p>
            <a:r>
              <a:rPr lang="en-US" sz="2180" dirty="0"/>
              <a:t>Refer to the figure that shows the results that you are describing</a:t>
            </a:r>
          </a:p>
          <a:p>
            <a:r>
              <a:rPr lang="en-US" sz="2180" dirty="0"/>
              <a:t>Eliminate unnecessary introductory phrases such as </a:t>
            </a:r>
          </a:p>
          <a:p>
            <a:pPr lvl="1"/>
            <a:r>
              <a:rPr lang="en-US" sz="2180" dirty="0"/>
              <a:t>It was found that…</a:t>
            </a:r>
          </a:p>
          <a:p>
            <a:pPr lvl="1"/>
            <a:r>
              <a:rPr lang="en-US" sz="2180" dirty="0"/>
              <a:t>The results showed that…</a:t>
            </a:r>
          </a:p>
          <a:p>
            <a:pPr lvl="1"/>
            <a:r>
              <a:rPr lang="en-US" sz="2180" dirty="0"/>
              <a:t>It could be determined that…</a:t>
            </a:r>
          </a:p>
          <a:p>
            <a:r>
              <a:rPr lang="en-US" sz="2180" dirty="0"/>
              <a:t>Use past tense.</a:t>
            </a:r>
          </a:p>
        </p:txBody>
      </p:sp>
    </p:spTree>
    <p:extLst>
      <p:ext uri="{BB962C8B-B14F-4D97-AF65-F5344CB8AC3E}">
        <p14:creationId xmlns:p14="http://schemas.microsoft.com/office/powerpoint/2010/main" val="3817469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E2CDB-C57D-BE72-0A3C-D7A840875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232EB8-CBE1-E326-5A6C-F79DA60A3AFE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552122"/>
              </a:xfrm>
            </p:spPr>
            <p:txBody>
              <a:bodyPr>
                <a:normAutofit lnSpcReduction="10000"/>
              </a:bodyPr>
              <a:lstStyle/>
              <a:p>
                <a:pPr marL="0" marR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40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Density</m:t>
                      </m:r>
                      <m:r>
                        <a:rPr lang="fr-FR" sz="240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effectLst/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fr-FR" sz="2400">
                              <a:solidFill>
                                <a:srgbClr val="000000"/>
                              </a:solidFill>
                              <a:effectLst/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Mass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fr-FR" sz="2400">
                              <a:solidFill>
                                <a:srgbClr val="000000"/>
                              </a:solidFill>
                              <a:effectLst/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Volume</m:t>
                          </m:r>
                        </m:den>
                      </m:f>
                      <m:r>
                        <a:rPr lang="fr-FR" sz="240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 (1)</m:t>
                      </m:r>
                    </m:oMath>
                  </m:oMathPara>
                </a14:m>
                <a:endParaRPr lang="en-US" sz="2400" dirty="0"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endParaRPr lang="en-US" sz="1800" dirty="0"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fontAlgn="base">
                  <a:spcBef>
                    <a:spcPts val="0"/>
                  </a:spcBef>
                  <a:spcAft>
                    <a:spcPts val="500"/>
                  </a:spcAft>
                </a:pPr>
                <a:r>
                  <a:rPr lang="en-US" sz="2180" u="none" strike="noStrike" kern="0" spc="0" dirty="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ea typeface="Symbol" panose="05050102010706020507" pitchFamily="18" charset="2"/>
                    <a:cs typeface="Symbol" panose="05050102010706020507" pitchFamily="18" charset="2"/>
                  </a:rPr>
                  <a:t>Equations should also include a number that follows in succession with the others in your paper.  </a:t>
                </a:r>
              </a:p>
              <a:p>
                <a:pPr fontAlgn="base">
                  <a:spcBef>
                    <a:spcPts val="0"/>
                  </a:spcBef>
                  <a:spcAft>
                    <a:spcPts val="500"/>
                  </a:spcAft>
                </a:pPr>
                <a:r>
                  <a:rPr lang="en-US" sz="2180" u="none" strike="noStrike" kern="0" spc="0" dirty="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ea typeface="Symbol" panose="05050102010706020507" pitchFamily="18" charset="2"/>
                    <a:cs typeface="Symbol" panose="05050102010706020507" pitchFamily="18" charset="2"/>
                  </a:rPr>
                  <a:t>Equations and reactions should be made using an equation editor like the one in Microsoft Word. Do not italicize equations. Use appropriate subscripts and superscripts.</a:t>
                </a:r>
              </a:p>
              <a:p>
                <a:pPr fontAlgn="base">
                  <a:spcBef>
                    <a:spcPts val="0"/>
                  </a:spcBef>
                  <a:spcAft>
                    <a:spcPts val="500"/>
                  </a:spcAft>
                </a:pPr>
                <a:r>
                  <a:rPr lang="en-US" sz="2180" b="1" u="none" strike="noStrike" kern="0" spc="0" dirty="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ea typeface="Symbol" panose="05050102010706020507" pitchFamily="18" charset="2"/>
                    <a:cs typeface="Symbol" panose="05050102010706020507" pitchFamily="18" charset="2"/>
                  </a:rPr>
                  <a:t>Do not</a:t>
                </a:r>
                <a:r>
                  <a:rPr lang="en-US" sz="2180" u="none" strike="noStrike" kern="0" spc="0" dirty="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ea typeface="Symbol" panose="05050102010706020507" pitchFamily="18" charset="2"/>
                    <a:cs typeface="Symbol" panose="05050102010706020507" pitchFamily="18" charset="2"/>
                  </a:rPr>
                  <a:t> abbreviate properties in equations.  There should be no page breaks within equations and the equation should appear on the same page as its number.</a:t>
                </a:r>
              </a:p>
              <a:p>
                <a:pPr fontAlgn="base">
                  <a:lnSpc>
                    <a:spcPct val="115000"/>
                  </a:lnSpc>
                  <a:spcBef>
                    <a:spcPts val="0"/>
                  </a:spcBef>
                  <a:spcAft>
                    <a:spcPts val="500"/>
                  </a:spcAft>
                </a:pPr>
                <a:r>
                  <a:rPr lang="en-US" sz="2180" u="none" strike="noStrike" kern="0" spc="0" dirty="0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ea typeface="Symbol" panose="05050102010706020507" pitchFamily="18" charset="2"/>
                    <a:cs typeface="Symbol" panose="05050102010706020507" pitchFamily="18" charset="2"/>
                  </a:rPr>
                  <a:t>All equation and reactions should be referred to in the body of the paper and should be bolded when referenced in the text.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232EB8-CBE1-E326-5A6C-F79DA60A3A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552122"/>
              </a:xfrm>
              <a:blipFill>
                <a:blip r:embed="rId2"/>
                <a:stretch>
                  <a:fillRect l="-75" r="-12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33442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FE804B5-2901-2A5E-DFE7-83A4EEAB7D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DBD15D-7F1C-ED2A-39DB-431E5A3F2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10481490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529A964-4503-F0CA-BB00-F4498DF5C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the Discussion section</a:t>
            </a:r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A8C67604-AAB3-018E-5AD2-09EF5527F1BA}"/>
              </a:ext>
            </a:extLst>
          </p:cNvPr>
          <p:cNvSpPr/>
          <p:nvPr/>
        </p:nvSpPr>
        <p:spPr>
          <a:xfrm>
            <a:off x="377952" y="1590261"/>
            <a:ext cx="8388096" cy="4770781"/>
          </a:xfrm>
          <a:prstGeom prst="triangle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6719C0-6777-7ACE-BF87-350B7EDA634F}"/>
              </a:ext>
            </a:extLst>
          </p:cNvPr>
          <p:cNvSpPr txBox="1"/>
          <p:nvPr/>
        </p:nvSpPr>
        <p:spPr>
          <a:xfrm>
            <a:off x="3578085" y="2634233"/>
            <a:ext cx="19878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Interpret results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76B1D3-2B37-02AD-7C49-568EE52E82C8}"/>
              </a:ext>
            </a:extLst>
          </p:cNvPr>
          <p:cNvSpPr txBox="1"/>
          <p:nvPr/>
        </p:nvSpPr>
        <p:spPr>
          <a:xfrm>
            <a:off x="2693503" y="3786596"/>
            <a:ext cx="375699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Relate results to published work 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78D800-F012-4D65-20D3-A3858FB31483}"/>
              </a:ext>
            </a:extLst>
          </p:cNvPr>
          <p:cNvSpPr txBox="1"/>
          <p:nvPr/>
        </p:nvSpPr>
        <p:spPr>
          <a:xfrm>
            <a:off x="1878496" y="4944287"/>
            <a:ext cx="5387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Describe the implications of these results and/or describe future projects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840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FB32B-A9E9-56DA-277A-68F69B1E3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start your Discussion 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65CC6-1912-E694-1FCC-1A1A0B89C136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180" dirty="0"/>
              <a:t>Some answers include</a:t>
            </a:r>
          </a:p>
          <a:p>
            <a:pPr lvl="1"/>
            <a:r>
              <a:rPr lang="en-US" sz="2180" dirty="0"/>
              <a:t>Summarize your most important result and then explain what it means</a:t>
            </a:r>
          </a:p>
          <a:p>
            <a:pPr lvl="1"/>
            <a:r>
              <a:rPr lang="en-US" sz="2180" dirty="0"/>
              <a:t>State whether your hypothesis was negated or supported and then provide the evidence</a:t>
            </a:r>
          </a:p>
          <a:p>
            <a:pPr lvl="1"/>
            <a:r>
              <a:rPr lang="en-US" sz="2180" dirty="0"/>
              <a:t>Reference a published journal article and state whether your results support these findings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7895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40E52-0325-ADB1-D132-7533FA477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Never use the word “prove.”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9BBDB6-4763-96C9-8986-688D08BF447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Instead use words like </a:t>
            </a:r>
          </a:p>
          <a:p>
            <a:pPr lvl="1"/>
            <a:r>
              <a:rPr lang="en-US" sz="2400" dirty="0"/>
              <a:t>Provide evidence for</a:t>
            </a:r>
          </a:p>
          <a:p>
            <a:pPr lvl="1"/>
            <a:r>
              <a:rPr lang="en-US" sz="2400" dirty="0"/>
              <a:t>Support</a:t>
            </a:r>
          </a:p>
          <a:p>
            <a:pPr lvl="1"/>
            <a:r>
              <a:rPr lang="en-US" sz="2400" dirty="0"/>
              <a:t>Indicate </a:t>
            </a:r>
          </a:p>
          <a:p>
            <a:pPr lvl="1"/>
            <a:r>
              <a:rPr lang="en-US" sz="2400" dirty="0"/>
              <a:t>Demonstrate </a:t>
            </a:r>
          </a:p>
          <a:p>
            <a:pPr lvl="1"/>
            <a:r>
              <a:rPr lang="en-US" sz="2400" dirty="0"/>
              <a:t>Strongly suggest </a:t>
            </a:r>
          </a:p>
        </p:txBody>
      </p:sp>
    </p:spTree>
    <p:extLst>
      <p:ext uri="{BB962C8B-B14F-4D97-AF65-F5344CB8AC3E}">
        <p14:creationId xmlns:p14="http://schemas.microsoft.com/office/powerpoint/2010/main" val="1617561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71EC6-1C93-4CF2-98B1-A36F11A95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Scientific Papers: Presentation Order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F8E477-FC8A-42E9-B222-31598239AA55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491490" indent="-457200">
              <a:buFont typeface="+mj-lt"/>
              <a:buAutoNum type="arabicPeriod"/>
            </a:pPr>
            <a:r>
              <a:rPr lang="en-US" sz="2300" dirty="0"/>
              <a:t>Title Page</a:t>
            </a:r>
          </a:p>
          <a:p>
            <a:pPr marL="491490" indent="-457200">
              <a:buFont typeface="+mj-lt"/>
              <a:buAutoNum type="arabicPeriod"/>
            </a:pPr>
            <a:r>
              <a:rPr lang="en-US" sz="2300" dirty="0"/>
              <a:t>Abstract: One paragraph description of paper</a:t>
            </a:r>
          </a:p>
          <a:p>
            <a:pPr marL="491490" indent="-457200">
              <a:buFont typeface="+mj-lt"/>
              <a:buAutoNum type="arabicPeriod"/>
            </a:pPr>
            <a:r>
              <a:rPr lang="en-US" sz="2300" dirty="0"/>
              <a:t>Introduction: Provides hook, necessary background, and hypothesis</a:t>
            </a:r>
          </a:p>
          <a:p>
            <a:pPr marL="491490" indent="-457200">
              <a:buFont typeface="+mj-lt"/>
              <a:buAutoNum type="arabicPeriod"/>
            </a:pPr>
            <a:r>
              <a:rPr lang="en-US" sz="2300" dirty="0"/>
              <a:t>Methods: What you did and how you did it </a:t>
            </a:r>
          </a:p>
          <a:p>
            <a:pPr marL="491490" indent="-457200">
              <a:buFont typeface="+mj-lt"/>
              <a:buAutoNum type="arabicPeriod"/>
            </a:pPr>
            <a:r>
              <a:rPr lang="en-US" sz="2300" dirty="0"/>
              <a:t>Results: Results of what you did</a:t>
            </a:r>
          </a:p>
          <a:p>
            <a:pPr marL="491490" indent="-457200">
              <a:buFont typeface="+mj-lt"/>
              <a:buAutoNum type="arabicPeriod"/>
            </a:pPr>
            <a:r>
              <a:rPr lang="en-US" sz="2300" dirty="0"/>
              <a:t>Discussion: Analysis of your results</a:t>
            </a:r>
          </a:p>
          <a:p>
            <a:pPr marL="491490" indent="-457200">
              <a:buFont typeface="+mj-lt"/>
              <a:buAutoNum type="arabicPeriod"/>
            </a:pPr>
            <a:r>
              <a:rPr lang="en-US" sz="2300" dirty="0"/>
              <a:t>Conclusion: Summary of key points that links directly to hypothesis </a:t>
            </a:r>
          </a:p>
          <a:p>
            <a:pPr marL="491490" indent="-457200">
              <a:buFont typeface="+mj-lt"/>
              <a:buAutoNum type="arabicPeriod"/>
            </a:pPr>
            <a:r>
              <a:rPr lang="en-US" sz="2300" dirty="0"/>
              <a:t>References: Sources</a:t>
            </a:r>
          </a:p>
          <a:p>
            <a:pPr marL="274320" lvl="1" indent="0" algn="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4128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8980B-43C5-D9CB-3A6F-901D82D89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your Discussion section convincing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73CAC7-FED7-B086-83A1-56AC63CC1274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Writing the Discussion section is an exercise in persuasive writing.</a:t>
            </a:r>
          </a:p>
          <a:p>
            <a:r>
              <a:rPr lang="en-US" dirty="0"/>
              <a:t>You want to convince readers that your conclusions are valid.</a:t>
            </a:r>
          </a:p>
          <a:p>
            <a:r>
              <a:rPr lang="en-US" dirty="0"/>
              <a:t>To this end, substantiate statements with data and referencing the work of others.</a:t>
            </a:r>
          </a:p>
        </p:txBody>
      </p:sp>
    </p:spTree>
    <p:extLst>
      <p:ext uri="{BB962C8B-B14F-4D97-AF65-F5344CB8AC3E}">
        <p14:creationId xmlns:p14="http://schemas.microsoft.com/office/powerpoint/2010/main" val="7231177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FCFB3-1521-49B7-6776-FD69FAB52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D98C0-7243-05A5-18CE-A6EE272D5A67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When describing your own results, use past tense.</a:t>
            </a:r>
          </a:p>
          <a:p>
            <a:r>
              <a:rPr lang="en-US" sz="2400" dirty="0"/>
              <a:t>When you use scientific fact (the peer-reviewed work of others) to explain your results, use present tense.</a:t>
            </a:r>
          </a:p>
        </p:txBody>
      </p:sp>
    </p:spTree>
    <p:extLst>
      <p:ext uri="{BB962C8B-B14F-4D97-AF65-F5344CB8AC3E}">
        <p14:creationId xmlns:p14="http://schemas.microsoft.com/office/powerpoint/2010/main" val="9410419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146B8-A644-E42A-B300-0475F0824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FEEE4-6880-AAF5-EAEC-1F47CB3D63FB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/>
              <a:t>Describe any outliers or trend deviations in your data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2048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B4BB8-FDEA-6B94-80F6-58C881E37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Describing 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23571A-9333-A65A-4935-246F665D585B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You might propose hypotheses and experiments that build on your work.</a:t>
            </a:r>
          </a:p>
        </p:txBody>
      </p:sp>
    </p:spTree>
    <p:extLst>
      <p:ext uri="{BB962C8B-B14F-4D97-AF65-F5344CB8AC3E}">
        <p14:creationId xmlns:p14="http://schemas.microsoft.com/office/powerpoint/2010/main" val="13051721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8237C-E4F2-96CF-A7C4-674231815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Things to consider when results defy expectations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ABB3D-8383-9973-BFAE-A486B769497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Numerical values were possibly entered incorrectly in Excel. If possible, correct the errors and repeat the analysis.</a:t>
            </a:r>
          </a:p>
          <a:p>
            <a:r>
              <a:rPr lang="en-US" dirty="0"/>
              <a:t>Sample size could have been too small. If possible, expand the sample size.</a:t>
            </a:r>
          </a:p>
          <a:p>
            <a:r>
              <a:rPr lang="en-US" dirty="0"/>
              <a:t>If the variability was too great to draw any conclusions. Consider redesigning your experiment.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175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5490A-9882-FB72-F259-C1A4CF322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Scientific Papers: Writing Order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A5A703-63AD-90D6-200E-944158A325C4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491490" indent="-457200">
              <a:buFont typeface="+mj-lt"/>
              <a:buAutoNum type="arabicPeriod"/>
            </a:pPr>
            <a:r>
              <a:rPr lang="en-US" sz="2300" dirty="0"/>
              <a:t>References: Sources </a:t>
            </a:r>
          </a:p>
          <a:p>
            <a:pPr marL="491490" indent="-457200">
              <a:buFont typeface="+mj-lt"/>
              <a:buAutoNum type="arabicPeriod"/>
            </a:pPr>
            <a:r>
              <a:rPr lang="en-US" sz="2300" dirty="0"/>
              <a:t>Methods: What you did and how you did it </a:t>
            </a:r>
          </a:p>
          <a:p>
            <a:pPr marL="491490" indent="-457200">
              <a:buFont typeface="+mj-lt"/>
              <a:buAutoNum type="arabicPeriod"/>
            </a:pPr>
            <a:r>
              <a:rPr lang="en-US" sz="2300" dirty="0"/>
              <a:t>Results: Results of what you did</a:t>
            </a:r>
          </a:p>
          <a:p>
            <a:pPr marL="491490" indent="-457200">
              <a:buFont typeface="+mj-lt"/>
              <a:buAutoNum type="arabicPeriod"/>
            </a:pPr>
            <a:r>
              <a:rPr lang="en-US" sz="2300" dirty="0"/>
              <a:t>Discussion: Analysis of your results</a:t>
            </a:r>
          </a:p>
          <a:p>
            <a:pPr marL="491490" indent="-457200">
              <a:buFont typeface="+mj-lt"/>
              <a:buAutoNum type="arabicPeriod"/>
            </a:pPr>
            <a:r>
              <a:rPr lang="en-US" sz="2300" dirty="0"/>
              <a:t>Introduction: Provides hook, necessary background, and hypothesis</a:t>
            </a:r>
          </a:p>
          <a:p>
            <a:pPr marL="491490" indent="-457200">
              <a:buFont typeface="+mj-lt"/>
              <a:buAutoNum type="arabicPeriod"/>
            </a:pPr>
            <a:r>
              <a:rPr lang="en-US" sz="2300" dirty="0"/>
              <a:t>Conclusion: Summary of key points that links directly to hypothesis </a:t>
            </a:r>
          </a:p>
          <a:p>
            <a:pPr marL="491490" indent="-457200">
              <a:buFont typeface="+mj-lt"/>
              <a:buAutoNum type="arabicPeriod"/>
            </a:pPr>
            <a:r>
              <a:rPr lang="en-US" sz="2300" dirty="0"/>
              <a:t>Abstract: One paragraph description of paper</a:t>
            </a:r>
          </a:p>
          <a:p>
            <a:pPr marL="491490" indent="-457200">
              <a:buFont typeface="+mj-lt"/>
              <a:buAutoNum type="arabicPeriod"/>
            </a:pPr>
            <a:r>
              <a:rPr lang="en-US" sz="2300" dirty="0"/>
              <a:t>Title Page</a:t>
            </a:r>
          </a:p>
          <a:p>
            <a:pPr marL="491490" indent="-457200">
              <a:buFont typeface="+mj-lt"/>
              <a:buAutoNum type="arabicPeriod"/>
            </a:pP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303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0E3D63-BD99-CF89-BB3D-8C1BAF39C9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EFE4012-85FA-E62C-6678-342AC891A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Section</a:t>
            </a:r>
          </a:p>
        </p:txBody>
      </p:sp>
    </p:spTree>
    <p:extLst>
      <p:ext uri="{BB962C8B-B14F-4D97-AF65-F5344CB8AC3E}">
        <p14:creationId xmlns:p14="http://schemas.microsoft.com/office/powerpoint/2010/main" val="2159276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B58D1-D453-7A7C-984B-C406D085B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Tables and Figures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7C624C4-CFAE-E97F-00C0-0F4B4756691E}"/>
              </a:ext>
            </a:extLst>
          </p:cNvPr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/>
              <a:t>Useful when it is important to have a record of the actual numbers or categories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26C923D-E92B-F230-0021-4A4ADA7BB79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Any visual that is not a table</a:t>
            </a:r>
          </a:p>
          <a:p>
            <a:r>
              <a:rPr lang="en-US" dirty="0"/>
              <a:t>Includes scatter plots, bar graphs, pie graphs, drawings, etc.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7245DF-FDFB-BBB0-8992-0ED446BAA133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Tables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B653489-1BE3-B99E-FAD9-18E5507991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Figures</a:t>
            </a:r>
          </a:p>
        </p:txBody>
      </p:sp>
    </p:spTree>
    <p:extLst>
      <p:ext uri="{BB962C8B-B14F-4D97-AF65-F5344CB8AC3E}">
        <p14:creationId xmlns:p14="http://schemas.microsoft.com/office/powerpoint/2010/main" val="1669408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94032B4-DEFF-FCF0-2354-3F8CCBB75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4C0343F-D3BF-85F9-AFE8-60CF8706FA1D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599" y="1589566"/>
            <a:ext cx="3962401" cy="5268433"/>
          </a:xfrm>
        </p:spPr>
        <p:txBody>
          <a:bodyPr>
            <a:normAutofit/>
          </a:bodyPr>
          <a:lstStyle/>
          <a:p>
            <a:r>
              <a:rPr lang="en-US" sz="2180" dirty="0"/>
              <a:t>Used to display large quantities of numbers and other information that would be tedious to read in prose</a:t>
            </a:r>
          </a:p>
          <a:p>
            <a:r>
              <a:rPr lang="en-US" sz="2180" dirty="0"/>
              <a:t>Arrange the categories vertically as this is generally easier to read</a:t>
            </a:r>
          </a:p>
          <a:p>
            <a:r>
              <a:rPr lang="en-US" sz="218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ea typeface="Symbol" panose="05050102010706020507" pitchFamily="18" charset="2"/>
                <a:cs typeface="Symbol" panose="05050102010706020507" pitchFamily="18" charset="2"/>
              </a:rPr>
              <a:t>No units should appear in the individual cells of the graph but should instead only appear in parentheses in the row or column heading as shown above with the concentration in </a:t>
            </a:r>
            <a:r>
              <a:rPr lang="en-US" sz="2180" b="1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ea typeface="Symbol" panose="05050102010706020507" pitchFamily="18" charset="2"/>
                <a:cs typeface="Symbol" panose="05050102010706020507" pitchFamily="18" charset="2"/>
              </a:rPr>
              <a:t>Table 1</a:t>
            </a:r>
            <a:r>
              <a:rPr lang="en-US" sz="218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ea typeface="Symbol" panose="05050102010706020507" pitchFamily="18" charset="2"/>
                <a:cs typeface="Symbol" panose="05050102010706020507" pitchFamily="18" charset="2"/>
              </a:rPr>
              <a:t>.</a:t>
            </a:r>
          </a:p>
          <a:p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0A3FC18-9819-DF4D-D88C-A77C00ECCC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317509"/>
              </p:ext>
            </p:extLst>
          </p:nvPr>
        </p:nvGraphicFramePr>
        <p:xfrm>
          <a:off x="4876800" y="3057276"/>
          <a:ext cx="3886200" cy="3383280"/>
        </p:xfrm>
        <a:graphic>
          <a:graphicData uri="http://schemas.openxmlformats.org/drawingml/2006/table">
            <a:tbl>
              <a:tblPr firstRow="1" firstCol="1">
                <a:tableStyleId>{9D7B26C5-4107-4FEC-AEDC-1716B250A1EF}</a:tableStyleId>
              </a:tblPr>
              <a:tblGrid>
                <a:gridCol w="1957628">
                  <a:extLst>
                    <a:ext uri="{9D8B030D-6E8A-4147-A177-3AD203B41FA5}">
                      <a16:colId xmlns:a16="http://schemas.microsoft.com/office/drawing/2014/main" val="1324953794"/>
                    </a:ext>
                  </a:extLst>
                </a:gridCol>
                <a:gridCol w="1928572">
                  <a:extLst>
                    <a:ext uri="{9D8B030D-6E8A-4147-A177-3AD203B41FA5}">
                      <a16:colId xmlns:a16="http://schemas.microsoft.com/office/drawing/2014/main" val="1514948221"/>
                    </a:ext>
                  </a:extLst>
                </a:gridCol>
              </a:tblGrid>
              <a:tr h="2159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Sample Tested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Concentration (M)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124885056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Water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0.0320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297320967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5% Epicatechin 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0.2067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223316378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10% Epicatechin 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0.2509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93122543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15% Epicatechin 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0.5401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12530727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20% Epicatechin 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0.6118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206763567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5% Tea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0.1583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276711695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10% Tea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0.3148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121910452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20% Tea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0.5449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2142852813"/>
                  </a:ext>
                </a:extLst>
              </a:tr>
            </a:tbl>
          </a:graphicData>
        </a:graphic>
      </p:graphicFrame>
      <p:sp>
        <p:nvSpPr>
          <p:cNvPr id="12" name="Rectangle 1">
            <a:extLst>
              <a:ext uri="{FF2B5EF4-FFF2-40B4-BE49-F238E27FC236}">
                <a16:creationId xmlns:a16="http://schemas.microsoft.com/office/drawing/2014/main" id="{721F1497-BBEA-422C-DF95-B72070FF04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3735" y="1907291"/>
            <a:ext cx="369066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Table 1.</a:t>
            </a:r>
            <a:r>
              <a:rPr kumimoji="0" lang="en-US" altLang="en-US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Spectrophotometer readings for water, epicatechin, and tea samples at 750 nm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073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94032B4-DEFF-FCF0-2354-3F8CCBB75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4C0343F-D3BF-85F9-AFE8-60CF8706FA1D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180" dirty="0">
                <a:effectLst/>
                <a:latin typeface="+mj-lt"/>
                <a:ea typeface="Arial Unicode MS"/>
              </a:rPr>
              <a:t>Tables should be given single-spaced headings that appear above the graph</a:t>
            </a:r>
            <a:r>
              <a:rPr lang="en-US" sz="2180" b="1" dirty="0">
                <a:effectLst/>
                <a:latin typeface="Times New Roman" panose="02020603050405020304" pitchFamily="18" charset="0"/>
                <a:ea typeface="Arial Unicode MS"/>
              </a:rPr>
              <a:t>.</a:t>
            </a:r>
          </a:p>
          <a:p>
            <a:r>
              <a:rPr lang="en-US" sz="218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ea typeface="Symbol" panose="05050102010706020507" pitchFamily="18" charset="2"/>
                <a:cs typeface="Symbol" panose="05050102010706020507" pitchFamily="18" charset="2"/>
              </a:rPr>
              <a:t>The headings should also include a table number that follows in succession with the others in your paper.</a:t>
            </a:r>
          </a:p>
          <a:p>
            <a:r>
              <a:rPr lang="en-US" sz="218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ea typeface="Symbol" panose="05050102010706020507" pitchFamily="18" charset="2"/>
                <a:cs typeface="Symbol" panose="05050102010706020507" pitchFamily="18" charset="2"/>
              </a:rPr>
              <a:t>There should be no page breaks within tables and the tables should appear on the same page as its heading.</a:t>
            </a:r>
          </a:p>
          <a:p>
            <a:endParaRPr lang="en-US" sz="2180" dirty="0"/>
          </a:p>
          <a:p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0A3FC18-9819-DF4D-D88C-A77C00ECCCEC}"/>
              </a:ext>
            </a:extLst>
          </p:cNvPr>
          <p:cNvGraphicFramePr>
            <a:graphicFrameLocks noGrp="1"/>
          </p:cNvGraphicFramePr>
          <p:nvPr/>
        </p:nvGraphicFramePr>
        <p:xfrm>
          <a:off x="4876800" y="3057276"/>
          <a:ext cx="3886200" cy="3383280"/>
        </p:xfrm>
        <a:graphic>
          <a:graphicData uri="http://schemas.openxmlformats.org/drawingml/2006/table">
            <a:tbl>
              <a:tblPr firstRow="1" firstCol="1">
                <a:tableStyleId>{9D7B26C5-4107-4FEC-AEDC-1716B250A1EF}</a:tableStyleId>
              </a:tblPr>
              <a:tblGrid>
                <a:gridCol w="1957628">
                  <a:extLst>
                    <a:ext uri="{9D8B030D-6E8A-4147-A177-3AD203B41FA5}">
                      <a16:colId xmlns:a16="http://schemas.microsoft.com/office/drawing/2014/main" val="1324953794"/>
                    </a:ext>
                  </a:extLst>
                </a:gridCol>
                <a:gridCol w="1928572">
                  <a:extLst>
                    <a:ext uri="{9D8B030D-6E8A-4147-A177-3AD203B41FA5}">
                      <a16:colId xmlns:a16="http://schemas.microsoft.com/office/drawing/2014/main" val="1514948221"/>
                    </a:ext>
                  </a:extLst>
                </a:gridCol>
              </a:tblGrid>
              <a:tr h="2159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Sample Tested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Concentration (M)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124885056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Water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0.0320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297320967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5% Epicatechin 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0.2067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223316378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10% Epicatechin 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0.2509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93122543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15% Epicatechin 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0.5401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12530727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20% Epicatechin 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0.6118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206763567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5% Tea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0.1583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276711695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10% Tea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0.3148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121910452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20% Tea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0.5449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2142852813"/>
                  </a:ext>
                </a:extLst>
              </a:tr>
            </a:tbl>
          </a:graphicData>
        </a:graphic>
      </p:graphicFrame>
      <p:sp>
        <p:nvSpPr>
          <p:cNvPr id="12" name="Rectangle 1">
            <a:extLst>
              <a:ext uri="{FF2B5EF4-FFF2-40B4-BE49-F238E27FC236}">
                <a16:creationId xmlns:a16="http://schemas.microsoft.com/office/drawing/2014/main" id="{721F1497-BBEA-422C-DF95-B72070FF04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3735" y="1907291"/>
            <a:ext cx="369066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Table 1</a:t>
            </a:r>
            <a:r>
              <a:rPr kumimoji="0" lang="en-US" altLang="en-US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</a:t>
            </a:r>
            <a:r>
              <a:rPr kumimoji="0" lang="en-US" altLang="en-US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Spectrophotometer readings for water, epicatechin, and tea samples at 750 nm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797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94032B4-DEFF-FCF0-2354-3F8CCBB75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4C0343F-D3BF-85F9-AFE8-60CF8706FA1D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fontAlgn="base">
              <a:spcBef>
                <a:spcPts val="0"/>
              </a:spcBef>
              <a:spcAft>
                <a:spcPts val="500"/>
              </a:spcAft>
            </a:pPr>
            <a:r>
              <a:rPr lang="en-US" sz="2180" dirty="0">
                <a:effectLst/>
                <a:ea typeface="Arial Unicode MS"/>
              </a:rPr>
              <a:t>Tables</a:t>
            </a:r>
            <a:r>
              <a:rPr lang="en-US" sz="2180" b="1" dirty="0">
                <a:ea typeface="Arial Unicode MS"/>
              </a:rPr>
              <a:t> </a:t>
            </a:r>
            <a:r>
              <a:rPr lang="en-US" sz="2180" b="1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ea typeface="Symbol" panose="05050102010706020507" pitchFamily="18" charset="2"/>
                <a:cs typeface="Symbol" panose="05050102010706020507" pitchFamily="18" charset="2"/>
              </a:rPr>
              <a:t>should not</a:t>
            </a:r>
            <a:r>
              <a:rPr lang="en-US" sz="218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ea typeface="Symbol" panose="05050102010706020507" pitchFamily="18" charset="2"/>
                <a:cs typeface="Symbol" panose="05050102010706020507" pitchFamily="18" charset="2"/>
              </a:rPr>
              <a:t> be given captions below them.</a:t>
            </a:r>
          </a:p>
          <a:p>
            <a:pPr fontAlgn="base">
              <a:spcBef>
                <a:spcPts val="0"/>
              </a:spcBef>
              <a:spcAft>
                <a:spcPts val="500"/>
              </a:spcAft>
            </a:pPr>
            <a:r>
              <a:rPr lang="en-US" sz="218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ea typeface="Symbol" panose="05050102010706020507" pitchFamily="18" charset="2"/>
                <a:cs typeface="Symbol" panose="05050102010706020507" pitchFamily="18" charset="2"/>
              </a:rPr>
              <a:t>All tables should be referred to in the body of the paper and should be bolded when referenced in the text as seen above in the fourth bulleted point above.</a:t>
            </a:r>
          </a:p>
          <a:p>
            <a:endParaRPr lang="en-US" sz="2180" b="1" dirty="0">
              <a:effectLst/>
              <a:latin typeface="Times New Roman" panose="02020603050405020304" pitchFamily="18" charset="0"/>
              <a:ea typeface="Arial Unicode MS"/>
            </a:endParaRPr>
          </a:p>
          <a:p>
            <a:endParaRPr lang="en-US" sz="2180" dirty="0"/>
          </a:p>
          <a:p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0A3FC18-9819-DF4D-D88C-A77C00ECCCEC}"/>
              </a:ext>
            </a:extLst>
          </p:cNvPr>
          <p:cNvGraphicFramePr>
            <a:graphicFrameLocks noGrp="1"/>
          </p:cNvGraphicFramePr>
          <p:nvPr/>
        </p:nvGraphicFramePr>
        <p:xfrm>
          <a:off x="4876800" y="3057276"/>
          <a:ext cx="3886200" cy="3383280"/>
        </p:xfrm>
        <a:graphic>
          <a:graphicData uri="http://schemas.openxmlformats.org/drawingml/2006/table">
            <a:tbl>
              <a:tblPr firstRow="1" firstCol="1">
                <a:tableStyleId>{9D7B26C5-4107-4FEC-AEDC-1716B250A1EF}</a:tableStyleId>
              </a:tblPr>
              <a:tblGrid>
                <a:gridCol w="1957628">
                  <a:extLst>
                    <a:ext uri="{9D8B030D-6E8A-4147-A177-3AD203B41FA5}">
                      <a16:colId xmlns:a16="http://schemas.microsoft.com/office/drawing/2014/main" val="1324953794"/>
                    </a:ext>
                  </a:extLst>
                </a:gridCol>
                <a:gridCol w="1928572">
                  <a:extLst>
                    <a:ext uri="{9D8B030D-6E8A-4147-A177-3AD203B41FA5}">
                      <a16:colId xmlns:a16="http://schemas.microsoft.com/office/drawing/2014/main" val="1514948221"/>
                    </a:ext>
                  </a:extLst>
                </a:gridCol>
              </a:tblGrid>
              <a:tr h="2159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Sample Tested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Concentration (M)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124885056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Water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0.0320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297320967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5% Epicatechin 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0.2067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223316378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10% Epicatechin 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0.2509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93122543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15% Epicatechin 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0.5401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125307271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20% Epicatechin 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0.6118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206763567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5% Tea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0.1583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276711695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10% Tea</a:t>
                      </a:r>
                      <a:endParaRPr lang="en-US" sz="1800" b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0.3148</a:t>
                      </a:r>
                      <a:endParaRPr lang="en-US" sz="18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121910452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20% Tea</a:t>
                      </a:r>
                      <a:endParaRPr lang="en-US" sz="1800" b="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</a:rPr>
                        <a:t>0.5449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Helvetica" panose="020B0604020202020204" pitchFamily="34" charset="0"/>
                        <a:ea typeface="Arial Unicode MS"/>
                        <a:cs typeface="Arial Unicode MS"/>
                      </a:endParaRPr>
                    </a:p>
                  </a:txBody>
                  <a:tcPr marL="50800" marR="50800" marT="50800" marB="50800"/>
                </a:tc>
                <a:extLst>
                  <a:ext uri="{0D108BD9-81ED-4DB2-BD59-A6C34878D82A}">
                    <a16:rowId xmlns:a16="http://schemas.microsoft.com/office/drawing/2014/main" val="2142852813"/>
                  </a:ext>
                </a:extLst>
              </a:tr>
            </a:tbl>
          </a:graphicData>
        </a:graphic>
      </p:graphicFrame>
      <p:sp>
        <p:nvSpPr>
          <p:cNvPr id="12" name="Rectangle 1">
            <a:extLst>
              <a:ext uri="{FF2B5EF4-FFF2-40B4-BE49-F238E27FC236}">
                <a16:creationId xmlns:a16="http://schemas.microsoft.com/office/drawing/2014/main" id="{721F1497-BBEA-422C-DF95-B72070FF04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3735" y="1907291"/>
            <a:ext cx="369066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Table 1</a:t>
            </a:r>
            <a:r>
              <a:rPr kumimoji="0" lang="en-US" altLang="en-US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.</a:t>
            </a:r>
            <a:r>
              <a:rPr kumimoji="0" lang="en-US" altLang="en-US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Spectrophotometer readings for water, epicatechin, and tea samples at 750 nm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742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1180A-09BC-2D2E-031C-0695E310C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graphs and their purposes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A408553-CBA3-E872-7BB2-E9A2A08E5152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180" dirty="0"/>
                  <a:t>Use a </a:t>
                </a:r>
                <a:r>
                  <a:rPr lang="en-US" sz="2180" b="1" dirty="0"/>
                  <a:t>scatterplot</a:t>
                </a:r>
                <a:r>
                  <a:rPr lang="en-US" sz="2180" dirty="0"/>
                  <a:t> to show the relationship between two quantitative variables measured on the same individuals.</a:t>
                </a:r>
              </a:p>
              <a:p>
                <a:pPr lvl="1"/>
                <a:r>
                  <a:rPr lang="en-US" sz="2180" dirty="0"/>
                  <a:t>Look for an overall pattern and for deviation from that pattern</a:t>
                </a:r>
              </a:p>
              <a:p>
                <a:pPr lvl="1"/>
                <a:r>
                  <a:rPr lang="en-US" sz="2180" dirty="0"/>
                  <a:t>If the points lie close to a straight line, a linear trendline may be added</a:t>
                </a:r>
              </a:p>
              <a:p>
                <a:pPr lvl="1"/>
                <a:r>
                  <a:rPr lang="en-US" sz="2180" dirty="0"/>
                  <a:t>The R</a:t>
                </a:r>
                <a14:m>
                  <m:oMath xmlns:m="http://schemas.openxmlformats.org/officeDocument/2006/math">
                    <m:r>
                      <a:rPr lang="en-US" sz="2180" i="1" baseline="30000" dirty="0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2180" dirty="0"/>
                  <a:t> value indicates the strength of the linear relationship</a:t>
                </a:r>
              </a:p>
              <a:p>
                <a:r>
                  <a:rPr lang="en-US" sz="2180" dirty="0"/>
                  <a:t>Use a </a:t>
                </a:r>
                <a:r>
                  <a:rPr lang="en-US" sz="2180" b="1" dirty="0"/>
                  <a:t>bar graph</a:t>
                </a:r>
                <a:r>
                  <a:rPr lang="en-US" sz="2180" dirty="0"/>
                  <a:t> to show the distribution of a variable</a:t>
                </a:r>
              </a:p>
              <a:p>
                <a:r>
                  <a:rPr lang="en-US" sz="2180" dirty="0"/>
                  <a:t>Use a </a:t>
                </a:r>
                <a:r>
                  <a:rPr lang="en-US" sz="2180" b="1" dirty="0"/>
                  <a:t>pie graph </a:t>
                </a:r>
                <a:r>
                  <a:rPr lang="en-US" sz="2180" dirty="0"/>
                  <a:t>to show the distribution of a categorical (non-quantitative) variable in relation to the whole.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A408553-CBA3-E872-7BB2-E9A2A08E51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75" t="-950" r="-1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26151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1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1" id="{68A9A9BA-6F13-47AE-B410-CB9935179930}" vid="{F6699BCB-869C-414B-93BF-D3C5D74102E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Median1</Template>
  <TotalTime>15020</TotalTime>
  <Words>1299</Words>
  <Application>Microsoft Office PowerPoint</Application>
  <PresentationFormat>On-screen Show (4:3)</PresentationFormat>
  <Paragraphs>171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Cambria Math</vt:lpstr>
      <vt:lpstr>Helvetica</vt:lpstr>
      <vt:lpstr>Times New Roman</vt:lpstr>
      <vt:lpstr>Wingdings</vt:lpstr>
      <vt:lpstr>Wingdings 2</vt:lpstr>
      <vt:lpstr>Median1</vt:lpstr>
      <vt:lpstr>Writing Research Papers: Results and Discussion</vt:lpstr>
      <vt:lpstr>Scientific Papers: Presentation Order</vt:lpstr>
      <vt:lpstr>Scientific Papers: Writing Order </vt:lpstr>
      <vt:lpstr>Results Section</vt:lpstr>
      <vt:lpstr> Tables and Figures</vt:lpstr>
      <vt:lpstr>Tables</vt:lpstr>
      <vt:lpstr>Tables</vt:lpstr>
      <vt:lpstr>Tables</vt:lpstr>
      <vt:lpstr>Types of graphs and their purposes</vt:lpstr>
      <vt:lpstr>Example Figure</vt:lpstr>
      <vt:lpstr>Figure Details</vt:lpstr>
      <vt:lpstr>Figure Details</vt:lpstr>
      <vt:lpstr>Writing the body of the Results section</vt:lpstr>
      <vt:lpstr>Writing the body of the Results section</vt:lpstr>
      <vt:lpstr>Equations</vt:lpstr>
      <vt:lpstr>Discussion</vt:lpstr>
      <vt:lpstr>Writing the Discussion section</vt:lpstr>
      <vt:lpstr>How to start your Discussion section</vt:lpstr>
      <vt:lpstr>Never use the word “prove.”</vt:lpstr>
      <vt:lpstr>Making your Discussion section convincing</vt:lpstr>
      <vt:lpstr>Tense</vt:lpstr>
      <vt:lpstr>Outliers</vt:lpstr>
      <vt:lpstr>Describing future work</vt:lpstr>
      <vt:lpstr>Things to consider when results defy expectations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Othenia</dc:creator>
  <cp:lastModifiedBy>Walter Turner</cp:lastModifiedBy>
  <cp:revision>79</cp:revision>
  <dcterms:created xsi:type="dcterms:W3CDTF">2017-08-13T02:35:07Z</dcterms:created>
  <dcterms:modified xsi:type="dcterms:W3CDTF">2023-01-12T13:45:38Z</dcterms:modified>
</cp:coreProperties>
</file>