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7" r:id="rId5"/>
  </p:sldMasterIdLst>
  <p:sldIdLst>
    <p:sldId id="292" r:id="rId6"/>
    <p:sldId id="263" r:id="rId7"/>
    <p:sldId id="264" r:id="rId8"/>
    <p:sldId id="262" r:id="rId9"/>
    <p:sldId id="266" r:id="rId10"/>
    <p:sldId id="267" r:id="rId11"/>
    <p:sldId id="268" r:id="rId12"/>
    <p:sldId id="269" r:id="rId13"/>
    <p:sldId id="296" r:id="rId14"/>
    <p:sldId id="270" r:id="rId15"/>
    <p:sldId id="273" r:id="rId16"/>
    <p:sldId id="274" r:id="rId17"/>
    <p:sldId id="298" r:id="rId18"/>
    <p:sldId id="304" r:id="rId19"/>
    <p:sldId id="305" r:id="rId20"/>
    <p:sldId id="275" r:id="rId21"/>
    <p:sldId id="302" r:id="rId22"/>
    <p:sldId id="277" r:id="rId23"/>
    <p:sldId id="294" r:id="rId24"/>
    <p:sldId id="278" r:id="rId25"/>
    <p:sldId id="279" r:id="rId26"/>
    <p:sldId id="280" r:id="rId27"/>
    <p:sldId id="281" r:id="rId28"/>
    <p:sldId id="282" r:id="rId29"/>
    <p:sldId id="283" r:id="rId30"/>
    <p:sldId id="295" r:id="rId31"/>
    <p:sldId id="284" r:id="rId32"/>
    <p:sldId id="287" r:id="rId33"/>
    <p:sldId id="303" r:id="rId34"/>
    <p:sldId id="289" r:id="rId35"/>
    <p:sldId id="301" r:id="rId36"/>
    <p:sldId id="290" r:id="rId37"/>
    <p:sldId id="297" r:id="rId38"/>
    <p:sldId id="29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0066"/>
    <a:srgbClr val="1F6343"/>
    <a:srgbClr val="481851"/>
    <a:srgbClr val="8B0307"/>
    <a:srgbClr val="77315D"/>
    <a:srgbClr val="2C2974"/>
    <a:srgbClr val="562926"/>
    <a:srgbClr val="48413B"/>
    <a:srgbClr val="575336"/>
    <a:srgbClr val="829E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68" autoAdjust="0"/>
    <p:restoredTop sz="94361" autoAdjust="0"/>
  </p:normalViewPr>
  <p:slideViewPr>
    <p:cSldViewPr>
      <p:cViewPr varScale="1">
        <p:scale>
          <a:sx n="63" d="100"/>
          <a:sy n="63" d="100"/>
        </p:scale>
        <p:origin x="1532" y="48"/>
      </p:cViewPr>
      <p:guideLst>
        <p:guide orient="horz" pos="2160"/>
        <p:guide pos="2880"/>
      </p:guideLst>
    </p:cSldViewPr>
  </p:slideViewPr>
  <p:outlineViewPr>
    <p:cViewPr>
      <p:scale>
        <a:sx n="33" d="100"/>
        <a:sy n="33" d="100"/>
      </p:scale>
      <p:origin x="0" y="2336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155864" y="152400"/>
            <a:ext cx="7616536" cy="1235428"/>
          </a:xfrm>
        </p:spPr>
        <p:txBody>
          <a:bodyPr>
            <a:normAutofit/>
          </a:bodyPr>
          <a:lstStyle>
            <a:lvl1pPr>
              <a:defRPr sz="360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7" name="Content Placeholder 6"/>
          <p:cNvSpPr>
            <a:spLocks noGrp="1"/>
          </p:cNvSpPr>
          <p:nvPr>
            <p:ph sz="quarter" idx="10"/>
          </p:nvPr>
        </p:nvSpPr>
        <p:spPr>
          <a:xfrm>
            <a:off x="914400" y="1676400"/>
            <a:ext cx="7315200" cy="1143000"/>
          </a:xfrm>
        </p:spPr>
        <p:txBody>
          <a:bodyPr>
            <a:noAutofit/>
          </a:bodyPr>
          <a:lstStyle>
            <a:lvl1pPr>
              <a:defRPr sz="2600">
                <a:latin typeface="Verdana" panose="020B0604030504040204" pitchFamily="34" charset="0"/>
                <a:ea typeface="Verdana" panose="020B0604030504040204" pitchFamily="34" charset="0"/>
                <a:cs typeface="Verdana" panose="020B0604030504040204" pitchFamily="34" charset="0"/>
              </a:defRPr>
            </a:lvl1pPr>
            <a:lvl2pPr marL="806450" indent="-349250">
              <a:defRPr sz="2400">
                <a:latin typeface="Verdana" panose="020B0604030504040204" pitchFamily="34" charset="0"/>
                <a:ea typeface="Verdana" panose="020B0604030504040204" pitchFamily="34" charset="0"/>
                <a:cs typeface="Verdana" panose="020B0604030504040204" pitchFamily="34" charset="0"/>
              </a:defRPr>
            </a:lvl2pPr>
            <a:lvl3pPr marL="1263650" indent="-349250">
              <a:buFont typeface="Wingdings" panose="05000000000000000000" pitchFamily="2" charset="2"/>
              <a:buChar char="§"/>
              <a:defRPr sz="2200">
                <a:latin typeface="Verdana" panose="020B0604030504040204" pitchFamily="34" charset="0"/>
                <a:ea typeface="Verdana" panose="020B0604030504040204" pitchFamily="34" charset="0"/>
                <a:cs typeface="Verdana" panose="020B0604030504040204" pitchFamily="34" charset="0"/>
              </a:defRPr>
            </a:lvl3pPr>
            <a:lvl4pPr marL="1720850" indent="-349250">
              <a:buFont typeface="Courier New" panose="02070309020205020404" pitchFamily="49" charset="0"/>
              <a:buChar char="o"/>
              <a:defRPr sz="2000">
                <a:latin typeface="Verdana" panose="020B0604030504040204" pitchFamily="34" charset="0"/>
                <a:ea typeface="Verdana" panose="020B0604030504040204" pitchFamily="34" charset="0"/>
                <a:cs typeface="Verdana" panose="020B0604030504040204" pitchFamily="34" charset="0"/>
              </a:defRPr>
            </a:lvl4pPr>
            <a:lvl5pPr marL="2178050" indent="-349250">
              <a:buFont typeface="Wingdings" panose="05000000000000000000" pitchFamily="2" charset="2"/>
              <a:buChar char="Ø"/>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8"/>
          <p:cNvSpPr>
            <a:spLocks noGrp="1"/>
          </p:cNvSpPr>
          <p:nvPr>
            <p:ph sz="quarter" idx="11"/>
          </p:nvPr>
        </p:nvSpPr>
        <p:spPr>
          <a:xfrm>
            <a:off x="914400" y="3124200"/>
            <a:ext cx="7315200" cy="1371600"/>
          </a:xfrm>
        </p:spPr>
        <p:txBody>
          <a:bodyPr vert="horz" lIns="91440" tIns="45720" rIns="91440" bIns="45720" rtlCol="0">
            <a:noAutofit/>
          </a:bodyPr>
          <a:lstStyle>
            <a:lvl1pPr>
              <a:defRPr lang="en-US" sz="2600" dirty="0" smtClean="0">
                <a:latin typeface="Verdana" panose="020B0604030504040204" pitchFamily="34" charset="0"/>
                <a:ea typeface="Verdana" panose="020B0604030504040204" pitchFamily="34" charset="0"/>
                <a:cs typeface="Verdana" panose="020B0604030504040204" pitchFamily="34" charset="0"/>
              </a:defRPr>
            </a:lvl1pPr>
            <a:lvl2pPr>
              <a:defRPr lang="en-US" sz="2400" dirty="0" smtClean="0">
                <a:latin typeface="Verdana" panose="020B0604030504040204" pitchFamily="34" charset="0"/>
                <a:ea typeface="Verdana" panose="020B0604030504040204" pitchFamily="34" charset="0"/>
                <a:cs typeface="Verdana" panose="020B0604030504040204" pitchFamily="34" charset="0"/>
              </a:defRPr>
            </a:lvl2pPr>
            <a:lvl3pPr>
              <a:defRPr lang="en-US" sz="2200" dirty="0" smtClean="0">
                <a:latin typeface="Verdana" panose="020B0604030504040204" pitchFamily="34" charset="0"/>
                <a:ea typeface="Verdana" panose="020B0604030504040204" pitchFamily="34" charset="0"/>
                <a:cs typeface="Verdana" panose="020B0604030504040204" pitchFamily="34" charset="0"/>
              </a:defRPr>
            </a:lvl3pPr>
            <a:lvl4pPr>
              <a:defRPr lang="en-US" dirty="0" smtClean="0">
                <a:latin typeface="Verdana" panose="020B0604030504040204" pitchFamily="34" charset="0"/>
                <a:ea typeface="Verdana" panose="020B0604030504040204" pitchFamily="34" charset="0"/>
                <a:cs typeface="Verdana" panose="020B0604030504040204" pitchFamily="34" charset="0"/>
              </a:defRPr>
            </a:lvl4pPr>
            <a:lvl5pPr>
              <a:defRPr lang="en-US" sz="1800" dirty="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13" name="Content Placeholder 12"/>
          <p:cNvSpPr>
            <a:spLocks noGrp="1"/>
          </p:cNvSpPr>
          <p:nvPr>
            <p:ph sz="quarter" idx="12"/>
          </p:nvPr>
        </p:nvSpPr>
        <p:spPr>
          <a:xfrm>
            <a:off x="863600" y="4648200"/>
            <a:ext cx="7404100" cy="1447800"/>
          </a:xfrm>
        </p:spPr>
        <p:txBody>
          <a:bodyPr vert="horz" lIns="91440" tIns="45720" rIns="91440" bIns="45720" rtlCol="0">
            <a:noAutofit/>
          </a:bodyPr>
          <a:lstStyle>
            <a:lvl1pPr>
              <a:defRPr lang="en-US" sz="2600" smtClean="0">
                <a:latin typeface="Verdana" panose="020B0604030504040204" pitchFamily="34" charset="0"/>
                <a:ea typeface="Verdana" panose="020B0604030504040204" pitchFamily="34" charset="0"/>
                <a:cs typeface="Verdana" panose="020B0604030504040204" pitchFamily="34" charset="0"/>
              </a:defRPr>
            </a:lvl1pPr>
            <a:lvl2pPr>
              <a:defRPr lang="en-US" sz="2400" smtClean="0">
                <a:latin typeface="Verdana" panose="020B0604030504040204" pitchFamily="34" charset="0"/>
                <a:ea typeface="Verdana" panose="020B0604030504040204" pitchFamily="34" charset="0"/>
                <a:cs typeface="Verdana" panose="020B0604030504040204" pitchFamily="34" charset="0"/>
              </a:defRPr>
            </a:lvl2pPr>
            <a:lvl3pPr>
              <a:defRPr lang="en-US" sz="2200" smtClean="0">
                <a:latin typeface="Verdana" panose="020B0604030504040204" pitchFamily="34" charset="0"/>
                <a:ea typeface="Verdana" panose="020B0604030504040204" pitchFamily="34" charset="0"/>
                <a:cs typeface="Verdana" panose="020B0604030504040204" pitchFamily="34" charset="0"/>
              </a:defRPr>
            </a:lvl3pPr>
            <a:lvl4pPr>
              <a:defRPr lang="en-US" smtClean="0">
                <a:latin typeface="Verdana" panose="020B0604030504040204" pitchFamily="34" charset="0"/>
                <a:ea typeface="Verdana" panose="020B0604030504040204" pitchFamily="34" charset="0"/>
                <a:cs typeface="Verdana" panose="020B0604030504040204" pitchFamily="34" charset="0"/>
              </a:defRPr>
            </a:lvl4pPr>
            <a:lvl5pPr>
              <a:defRPr lang="en-US"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8"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1" name="Group 8"/>
          <p:cNvGrpSpPr>
            <a:grpSpLocks/>
          </p:cNvGrpSpPr>
          <p:nvPr userDrawn="1"/>
        </p:nvGrpSpPr>
        <p:grpSpPr bwMode="auto">
          <a:xfrm>
            <a:off x="8153400" y="152400"/>
            <a:ext cx="792163" cy="1295400"/>
            <a:chOff x="5136" y="960"/>
            <a:chExt cx="528" cy="864"/>
          </a:xfrm>
        </p:grpSpPr>
        <p:sp>
          <p:nvSpPr>
            <p:cNvPr id="14"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0"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1"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2"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3"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4"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5"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03928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igure + Caption">
    <p:spTree>
      <p:nvGrpSpPr>
        <p:cNvPr id="1" name=""/>
        <p:cNvGrpSpPr/>
        <p:nvPr/>
      </p:nvGrpSpPr>
      <p:grpSpPr>
        <a:xfrm>
          <a:off x="0" y="0"/>
          <a:ext cx="0" cy="0"/>
          <a:chOff x="0" y="0"/>
          <a:chExt cx="0" cy="0"/>
        </a:xfrm>
      </p:grpSpPr>
      <p:sp>
        <p:nvSpPr>
          <p:cNvPr id="2" name="Title 1"/>
          <p:cNvSpPr>
            <a:spLocks noGrp="1"/>
          </p:cNvSpPr>
          <p:nvPr>
            <p:ph type="title"/>
          </p:nvPr>
        </p:nvSpPr>
        <p:spPr>
          <a:xfrm>
            <a:off x="155864" y="152400"/>
            <a:ext cx="7540336" cy="1295400"/>
          </a:xfrm>
        </p:spPr>
        <p:txBody>
          <a:bodyPr>
            <a:normAutofit/>
          </a:bodyPr>
          <a:lstStyle>
            <a:lvl1pPr>
              <a:defRPr sz="360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7" name="Content Placeholder 6"/>
          <p:cNvSpPr>
            <a:spLocks noGrp="1"/>
          </p:cNvSpPr>
          <p:nvPr>
            <p:ph sz="quarter" idx="10"/>
          </p:nvPr>
        </p:nvSpPr>
        <p:spPr>
          <a:xfrm>
            <a:off x="914400" y="1676400"/>
            <a:ext cx="7315200" cy="1143000"/>
          </a:xfrm>
        </p:spPr>
        <p:txBody>
          <a:bodyPr>
            <a:noAutofit/>
          </a:bodyPr>
          <a:lstStyle>
            <a:lvl1pPr>
              <a:defRPr sz="2600">
                <a:latin typeface="Verdana" panose="020B0604030504040204" pitchFamily="34" charset="0"/>
                <a:ea typeface="Verdana" panose="020B0604030504040204" pitchFamily="34" charset="0"/>
                <a:cs typeface="Verdana" panose="020B0604030504040204" pitchFamily="34" charset="0"/>
              </a:defRPr>
            </a:lvl1pPr>
            <a:lvl2pPr marL="806450" indent="-349250">
              <a:defRPr sz="2400">
                <a:latin typeface="Verdana" panose="020B0604030504040204" pitchFamily="34" charset="0"/>
                <a:ea typeface="Verdana" panose="020B0604030504040204" pitchFamily="34" charset="0"/>
                <a:cs typeface="Verdana" panose="020B0604030504040204" pitchFamily="34" charset="0"/>
              </a:defRPr>
            </a:lvl2pPr>
            <a:lvl3pPr marL="1263650" indent="-349250">
              <a:buFont typeface="Wingdings" panose="05000000000000000000" pitchFamily="2" charset="2"/>
              <a:buChar char="§"/>
              <a:defRPr sz="2200">
                <a:latin typeface="Verdana" panose="020B0604030504040204" pitchFamily="34" charset="0"/>
                <a:ea typeface="Verdana" panose="020B0604030504040204" pitchFamily="34" charset="0"/>
                <a:cs typeface="Verdana" panose="020B0604030504040204" pitchFamily="34" charset="0"/>
              </a:defRPr>
            </a:lvl3pPr>
            <a:lvl4pPr marL="1720850" indent="-349250">
              <a:buFont typeface="Courier New" panose="02070309020205020404" pitchFamily="49" charset="0"/>
              <a:buChar char="o"/>
              <a:defRPr sz="2000">
                <a:latin typeface="Verdana" panose="020B0604030504040204" pitchFamily="34" charset="0"/>
                <a:ea typeface="Verdana" panose="020B0604030504040204" pitchFamily="34" charset="0"/>
                <a:cs typeface="Verdana" panose="020B0604030504040204" pitchFamily="34" charset="0"/>
              </a:defRPr>
            </a:lvl4pPr>
            <a:lvl5pPr marL="2178050" indent="-349250">
              <a:buFont typeface="Wingdings" panose="05000000000000000000" pitchFamily="2" charset="2"/>
              <a:buChar char="Ø"/>
              <a:defRPr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Picture Placeholder 7"/>
          <p:cNvSpPr>
            <a:spLocks noGrp="1"/>
          </p:cNvSpPr>
          <p:nvPr>
            <p:ph type="pic" sz="quarter" idx="13"/>
          </p:nvPr>
        </p:nvSpPr>
        <p:spPr>
          <a:xfrm>
            <a:off x="863600" y="3124200"/>
            <a:ext cx="2413000" cy="1371600"/>
          </a:xfrm>
        </p:spPr>
        <p:txBody>
          <a:bodyPr/>
          <a:lstStyle/>
          <a:p>
            <a:endParaRPr lang="en-US" dirty="0"/>
          </a:p>
        </p:txBody>
      </p:sp>
      <p:sp>
        <p:nvSpPr>
          <p:cNvPr id="15" name="Picture Placeholder 13"/>
          <p:cNvSpPr>
            <a:spLocks noGrp="1"/>
          </p:cNvSpPr>
          <p:nvPr>
            <p:ph type="pic" sz="quarter" idx="14"/>
          </p:nvPr>
        </p:nvSpPr>
        <p:spPr>
          <a:xfrm>
            <a:off x="5562600" y="3124200"/>
            <a:ext cx="2438400" cy="1371600"/>
          </a:xfrm>
        </p:spPr>
        <p:txBody>
          <a:bodyPr/>
          <a:lstStyle/>
          <a:p>
            <a:endParaRPr lang="en-US" dirty="0"/>
          </a:p>
        </p:txBody>
      </p:sp>
      <p:sp>
        <p:nvSpPr>
          <p:cNvPr id="13" name="Content Placeholder 12"/>
          <p:cNvSpPr>
            <a:spLocks noGrp="1"/>
          </p:cNvSpPr>
          <p:nvPr>
            <p:ph sz="quarter" idx="12"/>
          </p:nvPr>
        </p:nvSpPr>
        <p:spPr>
          <a:xfrm>
            <a:off x="863600" y="4800600"/>
            <a:ext cx="7404100" cy="1447800"/>
          </a:xfrm>
        </p:spPr>
        <p:txBody>
          <a:bodyPr vert="horz" lIns="91440" tIns="45720" rIns="91440" bIns="45720" rtlCol="0">
            <a:noAutofit/>
          </a:bodyPr>
          <a:lstStyle>
            <a:lvl1pPr>
              <a:defRPr lang="en-US" sz="2600" smtClean="0">
                <a:latin typeface="Verdana" panose="020B0604030504040204" pitchFamily="34" charset="0"/>
                <a:ea typeface="Verdana" panose="020B0604030504040204" pitchFamily="34" charset="0"/>
                <a:cs typeface="Verdana" panose="020B0604030504040204" pitchFamily="34" charset="0"/>
              </a:defRPr>
            </a:lvl1pPr>
            <a:lvl2pPr>
              <a:defRPr lang="en-US" sz="2400" smtClean="0">
                <a:latin typeface="Verdana" panose="020B0604030504040204" pitchFamily="34" charset="0"/>
                <a:ea typeface="Verdana" panose="020B0604030504040204" pitchFamily="34" charset="0"/>
                <a:cs typeface="Verdana" panose="020B0604030504040204" pitchFamily="34" charset="0"/>
              </a:defRPr>
            </a:lvl2pPr>
            <a:lvl3pPr>
              <a:defRPr lang="en-US" sz="2200" smtClean="0">
                <a:latin typeface="Verdana" panose="020B0604030504040204" pitchFamily="34" charset="0"/>
                <a:ea typeface="Verdana" panose="020B0604030504040204" pitchFamily="34" charset="0"/>
                <a:cs typeface="Verdana" panose="020B0604030504040204" pitchFamily="34" charset="0"/>
              </a:defRPr>
            </a:lvl3pPr>
            <a:lvl4pPr>
              <a:defRPr lang="en-US" smtClean="0">
                <a:latin typeface="Verdana" panose="020B0604030504040204" pitchFamily="34" charset="0"/>
                <a:ea typeface="Verdana" panose="020B0604030504040204" pitchFamily="34" charset="0"/>
                <a:cs typeface="Verdana" panose="020B0604030504040204" pitchFamily="34" charset="0"/>
              </a:defRPr>
            </a:lvl4pPr>
            <a:lvl5pPr>
              <a:defRPr lang="en-US" sz="1800">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9"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11" name="Group 8"/>
          <p:cNvGrpSpPr>
            <a:grpSpLocks/>
          </p:cNvGrpSpPr>
          <p:nvPr userDrawn="1"/>
        </p:nvGrpSpPr>
        <p:grpSpPr bwMode="auto">
          <a:xfrm>
            <a:off x="8153400" y="152400"/>
            <a:ext cx="792163" cy="1295400"/>
            <a:chOff x="5136" y="960"/>
            <a:chExt cx="528" cy="864"/>
          </a:xfrm>
        </p:grpSpPr>
        <p:sp>
          <p:nvSpPr>
            <p:cNvPr id="16"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0"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1"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2"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3"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4"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5"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46"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7"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69403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hapter Opener">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1"/>
            <a:ext cx="8915400" cy="685799"/>
          </a:xfrm>
        </p:spPr>
        <p:txBody>
          <a:bodyPr/>
          <a:lstStyle>
            <a:lvl1pPr algn="l">
              <a:defRPr lang="en-US" sz="3600" kern="1200" dirty="0" smtClean="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sp>
        <p:nvSpPr>
          <p:cNvPr id="5" name="Content Placeholder 4"/>
          <p:cNvSpPr>
            <a:spLocks noGrp="1"/>
          </p:cNvSpPr>
          <p:nvPr>
            <p:ph sz="quarter" idx="12"/>
          </p:nvPr>
        </p:nvSpPr>
        <p:spPr>
          <a:xfrm>
            <a:off x="0" y="990600"/>
            <a:ext cx="9067800" cy="457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7"/>
          <p:cNvSpPr>
            <a:spLocks noGrp="1"/>
          </p:cNvSpPr>
          <p:nvPr>
            <p:ph type="pic" sz="quarter" idx="10"/>
          </p:nvPr>
        </p:nvSpPr>
        <p:spPr>
          <a:xfrm>
            <a:off x="457200" y="2057400"/>
            <a:ext cx="3276600" cy="3657600"/>
          </a:xfrm>
        </p:spPr>
        <p:txBody>
          <a:bodyPr/>
          <a:lstStyle/>
          <a:p>
            <a:endParaRPr lang="en-US" dirty="0"/>
          </a:p>
        </p:txBody>
      </p:sp>
      <p:sp>
        <p:nvSpPr>
          <p:cNvPr id="3" name="Subtitle 2"/>
          <p:cNvSpPr>
            <a:spLocks noGrp="1"/>
          </p:cNvSpPr>
          <p:nvPr>
            <p:ph type="subTitle" idx="1"/>
          </p:nvPr>
        </p:nvSpPr>
        <p:spPr>
          <a:xfrm>
            <a:off x="4038600" y="2057400"/>
            <a:ext cx="3276600" cy="3810000"/>
          </a:xfrm>
        </p:spPr>
        <p:txBody>
          <a:bodyPr vert="horz" lIns="91440" tIns="45720" rIns="91440" bIns="45720" rtlCol="0" anchor="ctr">
            <a:normAutofit/>
          </a:bodyPr>
          <a:lstStyle>
            <a:lvl1pPr algn="ctr">
              <a:defRPr lang="en-US" sz="4400">
                <a:solidFill>
                  <a:schemeClr val="tx1"/>
                </a:solidFill>
                <a:latin typeface="Verdana" pitchFamily="34" charset="0"/>
                <a:ea typeface="Verdana" pitchFamily="34" charset="0"/>
                <a:cs typeface="Verdana" pitchFamily="34" charset="0"/>
              </a:defRPr>
            </a:lvl1pPr>
          </a:lstStyle>
          <a:p>
            <a:pPr lvl="0">
              <a:spcBef>
                <a:spcPct val="0"/>
              </a:spcBef>
              <a:buNone/>
            </a:pPr>
            <a:r>
              <a:rPr lang="en-US" dirty="0"/>
              <a:t>Click to edit Master subtitle style</a:t>
            </a:r>
          </a:p>
        </p:txBody>
      </p:sp>
      <p:grpSp>
        <p:nvGrpSpPr>
          <p:cNvPr id="42" name="Group 8"/>
          <p:cNvGrpSpPr>
            <a:grpSpLocks/>
          </p:cNvGrpSpPr>
          <p:nvPr userDrawn="1"/>
        </p:nvGrpSpPr>
        <p:grpSpPr bwMode="auto">
          <a:xfrm>
            <a:off x="7780337" y="2971800"/>
            <a:ext cx="1058863" cy="1828800"/>
            <a:chOff x="4704" y="1885"/>
            <a:chExt cx="843" cy="1379"/>
          </a:xfrm>
        </p:grpSpPr>
        <p:sp>
          <p:nvSpPr>
            <p:cNvPr id="43" name="Oval 9"/>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0" name="Oval 16"/>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5" name="Oval 21"/>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Tree>
    <p:extLst>
      <p:ext uri="{BB962C8B-B14F-4D97-AF65-F5344CB8AC3E}">
        <p14:creationId xmlns:p14="http://schemas.microsoft.com/office/powerpoint/2010/main" val="3760664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p:spPr>
        <p:txBody>
          <a:bodyPr/>
          <a:lstStyle>
            <a:lvl1pPr>
              <a:defRPr lang="en-US" sz="3600" kern="1200" dirty="0" smtClean="0">
                <a:solidFill>
                  <a:srgbClr val="330066"/>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p>
        </p:txBody>
      </p:sp>
      <p:grpSp>
        <p:nvGrpSpPr>
          <p:cNvPr id="7" name="Group 8"/>
          <p:cNvGrpSpPr>
            <a:grpSpLocks/>
          </p:cNvGrpSpPr>
          <p:nvPr userDrawn="1"/>
        </p:nvGrpSpPr>
        <p:grpSpPr bwMode="auto">
          <a:xfrm>
            <a:off x="8153400" y="152400"/>
            <a:ext cx="792163" cy="1295400"/>
            <a:chOff x="5136" y="960"/>
            <a:chExt cx="528" cy="864"/>
          </a:xfrm>
        </p:grpSpPr>
        <p:sp>
          <p:nvSpPr>
            <p:cNvPr id="8" name="Oval 9"/>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9" name="Oval 10"/>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0" name="Oval 11"/>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1" name="Oval 12"/>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2" name="Oval 13"/>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3" name="Oval 14"/>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4" name="Oval 15"/>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5" name="Oval 16"/>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6" name="Oval 17"/>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7" name="Oval 18"/>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8" name="Oval 19"/>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19" name="Oval 20"/>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0" name="Oval 21"/>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1" name="Oval 22"/>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2" name="Oval 23"/>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3" name="Oval 24"/>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4" name="Oval 25"/>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5" name="Oval 26"/>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6" name="Oval 27"/>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7" name="Oval 28"/>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8" name="Oval 29"/>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29" name="Oval 30"/>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0" name="Oval 31"/>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1" name="Oval 32"/>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2" name="Oval 33"/>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3" name="Oval 34"/>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4" name="Oval 35"/>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5" name="Oval 36"/>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6" name="Oval 37"/>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7" name="Oval 38"/>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sp>
          <p:nvSpPr>
            <p:cNvPr id="38" name="Oval 39"/>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kern="0" dirty="0">
                <a:solidFill>
                  <a:srgbClr val="000000"/>
                </a:solidFill>
              </a:endParaRPr>
            </a:p>
          </p:txBody>
        </p:sp>
      </p:grpSp>
      <p:sp>
        <p:nvSpPr>
          <p:cNvPr id="39" name="Line 2"/>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 xmlns:a14="http://schemas.microsoft.com/office/drawing/2010/main">
                <a:noFill/>
              </a14:hiddenFill>
            </a:ext>
          </a:extLst>
        </p:spPr>
        <p:txBody>
          <a:bodyPr/>
          <a:lstStyle/>
          <a:p>
            <a:pPr>
              <a:defRPr/>
            </a:pPr>
            <a:endParaRPr lang="en-US" kern="0" dirty="0">
              <a:solidFill>
                <a:sysClr val="windowText" lastClr="000000"/>
              </a:solidFill>
            </a:endParaRPr>
          </a:p>
        </p:txBody>
      </p:sp>
      <p:sp>
        <p:nvSpPr>
          <p:cNvPr id="40" name="Slide Number Placeholder 5"/>
          <p:cNvSpPr txBox="1">
            <a:spLocks/>
          </p:cNvSpPr>
          <p:nvPr userDrawn="1"/>
        </p:nvSpPr>
        <p:spPr>
          <a:xfrm>
            <a:off x="8229600" y="6400800"/>
            <a:ext cx="914400" cy="457200"/>
          </a:xfrm>
          <a:prstGeom prst="rect">
            <a:avLst/>
          </a:prstGeom>
        </p:spPr>
        <p:txBody>
          <a:bodyPr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defRPr/>
            </a:pPr>
            <a:r>
              <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rPr>
              <a:t>6-</a:t>
            </a:r>
            <a:fld id="{6F94BB01-2447-4377-8194-F82F4D072C18}" type="slidenum">
              <a:rPr lang="en-US" sz="1200" smtClean="0">
                <a:solidFill>
                  <a:prstClr val="black"/>
                </a:solidFill>
                <a:latin typeface="Verdana" panose="020B0604030504040204" pitchFamily="34" charset="0"/>
                <a:ea typeface="Verdana" panose="020B0604030504040204" pitchFamily="34" charset="0"/>
                <a:cs typeface="Verdana" panose="020B0604030504040204" pitchFamily="34" charset="0"/>
              </a:rPr>
              <a:pPr algn="ctr">
                <a:defRPr/>
              </a:pPr>
              <a:t>‹#›</a:t>
            </a:fld>
            <a:endParaRPr lang="en-US" sz="12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1" name="TextBox 40">
            <a:extLst>
              <a:ext uri="{FF2B5EF4-FFF2-40B4-BE49-F238E27FC236}">
                <a16:creationId xmlns:a16="http://schemas.microsoft.com/office/drawing/2014/main" id="{CAECFF69-88D9-43C6-AB94-57C63C9D590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17471194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Autofit/>
          </a:body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
        <p:nvSpPr>
          <p:cNvPr id="4" name="TextBox 3">
            <a:extLst>
              <a:ext uri="{FF2B5EF4-FFF2-40B4-BE49-F238E27FC236}">
                <a16:creationId xmlns:a16="http://schemas.microsoft.com/office/drawing/2014/main" id="{37A06571-35BC-444B-B620-F3313B7DAC32}"/>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1910662630"/>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66" r:id="rId3"/>
  </p:sldLayoutIdLst>
  <p:txStyles>
    <p:titleStyle>
      <a:lvl1pPr algn="ctr" defTabSz="914400" rtl="0" eaLnBrk="1" latinLnBrk="0" hangingPunct="1">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Tx/>
        <a:buFont typeface="Arial" panose="020B0604020202020204" pitchFamily="34" charset="0"/>
        <a:buChar char="•"/>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Autofit/>
          </a:bodyPr>
          <a:lstStyle/>
          <a:p>
            <a:pPr lvl="0"/>
            <a:r>
              <a:rPr lang="en-US" dirty="0"/>
              <a:t>Click to edit Master text styles</a:t>
            </a:r>
          </a:p>
          <a:p>
            <a:pPr marL="806450" lvl="1" indent="-349250"/>
            <a:r>
              <a:rPr lang="en-US" dirty="0"/>
              <a:t>Second level</a:t>
            </a:r>
          </a:p>
          <a:p>
            <a:pPr marL="1263650" lvl="2" indent="-349250">
              <a:buFont typeface="Wingdings" panose="05000000000000000000" pitchFamily="2" charset="2"/>
              <a:buChar char="§"/>
            </a:pPr>
            <a:r>
              <a:rPr lang="en-US" dirty="0"/>
              <a:t>Third level</a:t>
            </a:r>
          </a:p>
          <a:p>
            <a:pPr marL="1720850" lvl="3" indent="-349250">
              <a:buFont typeface="Courier New" panose="02070309020205020404" pitchFamily="49" charset="0"/>
              <a:buChar char="o"/>
            </a:pPr>
            <a:r>
              <a:rPr lang="en-US" dirty="0"/>
              <a:t>Fourth level</a:t>
            </a:r>
          </a:p>
          <a:p>
            <a:pPr marL="2178050" lvl="4" indent="-349250">
              <a:buFont typeface="Wingdings" panose="05000000000000000000" pitchFamily="2" charset="2"/>
              <a:buChar char="Ø"/>
            </a:pPr>
            <a:r>
              <a:rPr lang="en-US" dirty="0"/>
              <a:t>Fifth level</a:t>
            </a:r>
          </a:p>
        </p:txBody>
      </p:sp>
    </p:spTree>
    <p:extLst>
      <p:ext uri="{BB962C8B-B14F-4D97-AF65-F5344CB8AC3E}">
        <p14:creationId xmlns:p14="http://schemas.microsoft.com/office/powerpoint/2010/main" val="3284960671"/>
      </p:ext>
    </p:extLst>
  </p:cSld>
  <p:clrMap bg1="lt1" tx1="dk1" bg2="lt2" tx2="dk2" accent1="accent1" accent2="accent2" accent3="accent3" accent4="accent4" accent5="accent5" accent6="accent6" hlink="hlink" folHlink="folHlink"/>
  <p:sldLayoutIdLst>
    <p:sldLayoutId id="2147483668" r:id="rId1"/>
  </p:sldLayoutIdLst>
  <p:txStyles>
    <p:titleStyle>
      <a:lvl1pPr algn="ctr" defTabSz="914400" rtl="0" eaLnBrk="1" latinLnBrk="0" hangingPunct="1">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342900" indent="-342900" algn="l" defTabSz="914400" rtl="0" eaLnBrk="1" latinLnBrk="0" hangingPunct="1">
        <a:spcBef>
          <a:spcPct val="20000"/>
        </a:spcBef>
        <a:buClrTx/>
        <a:buFont typeface="Arial" panose="020B0604020202020204" pitchFamily="34" charset="0"/>
        <a:buChar char="•"/>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ClrTx/>
        <a:buFont typeface="Arial" panose="020B0604020202020204" pitchFamily="34" charset="0"/>
        <a:buChar char="–"/>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spcBef>
          <a:spcPct val="20000"/>
        </a:spcBef>
        <a:buClrTx/>
        <a:buFont typeface="Arial" panose="020B0604020202020204" pitchFamily="34" charset="0"/>
        <a:buChar char="•"/>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Tx/>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Tx/>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52400" y="152400"/>
            <a:ext cx="8839200" cy="990600"/>
          </a:xfrm>
        </p:spPr>
        <p:txBody>
          <a:bodyPr>
            <a:noAutofit/>
          </a:bodyPr>
          <a:lstStyle/>
          <a:p>
            <a:r>
              <a:rPr lang="en-US" dirty="0">
                <a:solidFill>
                  <a:schemeClr val="tx1"/>
                </a:solidFill>
              </a:rPr>
              <a:t>Taxation of Individuals and Business Entities</a:t>
            </a:r>
            <a:endParaRPr lang="en-US" sz="3200" dirty="0">
              <a:solidFill>
                <a:schemeClr val="tx1"/>
              </a:solidFill>
            </a:endParaRPr>
          </a:p>
        </p:txBody>
      </p:sp>
      <p:sp>
        <p:nvSpPr>
          <p:cNvPr id="10" name="Text Placeholder 9"/>
          <p:cNvSpPr>
            <a:spLocks noGrp="1"/>
          </p:cNvSpPr>
          <p:nvPr>
            <p:ph sz="quarter" idx="12"/>
          </p:nvPr>
        </p:nvSpPr>
        <p:spPr>
          <a:xfrm>
            <a:off x="152400" y="1295400"/>
            <a:ext cx="8839200" cy="381000"/>
          </a:xfrm>
        </p:spPr>
        <p:txBody>
          <a:bodyPr anchor="ctr">
            <a:noAutofit/>
          </a:bodyPr>
          <a:lstStyle/>
          <a:p>
            <a:pPr marL="0" indent="0">
              <a:buNone/>
            </a:pPr>
            <a:r>
              <a:rPr lang="en-US" dirty="0"/>
              <a:t>2023 Edition</a:t>
            </a:r>
          </a:p>
        </p:txBody>
      </p:sp>
      <p:sp>
        <p:nvSpPr>
          <p:cNvPr id="7" name="Subtitle 6"/>
          <p:cNvSpPr>
            <a:spLocks noGrp="1"/>
          </p:cNvSpPr>
          <p:nvPr>
            <p:ph type="subTitle" idx="1"/>
          </p:nvPr>
        </p:nvSpPr>
        <p:spPr>
          <a:xfrm>
            <a:off x="3948545" y="2514600"/>
            <a:ext cx="3657600" cy="3048000"/>
          </a:xfrm>
        </p:spPr>
        <p:txBody>
          <a:bodyPr>
            <a:normAutofit/>
          </a:bodyPr>
          <a:lstStyle/>
          <a:p>
            <a:pPr>
              <a:buFont typeface="Calibri" pitchFamily="34" charset="0"/>
              <a:buNone/>
              <a:defRPr/>
            </a:pPr>
            <a:r>
              <a:rPr lang="en-US" sz="4000" b="1" dirty="0"/>
              <a:t>Chapter 6</a:t>
            </a:r>
          </a:p>
          <a:p>
            <a:pPr marL="0" indent="0">
              <a:buNone/>
              <a:defRPr/>
            </a:pPr>
            <a:r>
              <a:rPr lang="en-US" altLang="en-US" sz="3600" dirty="0"/>
              <a:t>Individual Deductions</a:t>
            </a:r>
          </a:p>
        </p:txBody>
      </p:sp>
      <p:pic>
        <p:nvPicPr>
          <p:cNvPr id="12" name="Picture 11" descr="Graphical user interface&#10;&#10;Description automatically generated with medium confidence">
            <a:extLst>
              <a:ext uri="{FF2B5EF4-FFF2-40B4-BE49-F238E27FC236}">
                <a16:creationId xmlns:a16="http://schemas.microsoft.com/office/drawing/2014/main" id="{D8E15B38-0898-4AA9-9763-F3C31E85BC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81200"/>
            <a:ext cx="3200400" cy="4294537"/>
          </a:xfrm>
          <a:prstGeom prst="rect">
            <a:avLst/>
          </a:prstGeom>
          <a:ln w="3175">
            <a:solidFill>
              <a:schemeClr val="tx1"/>
            </a:solidFill>
          </a:ln>
        </p:spPr>
      </p:pic>
    </p:spTree>
    <p:extLst>
      <p:ext uri="{BB962C8B-B14F-4D97-AF65-F5344CB8AC3E}">
        <p14:creationId xmlns:p14="http://schemas.microsoft.com/office/powerpoint/2010/main" val="812964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(8 of 17)</a:t>
            </a:r>
            <a:endParaRPr lang="en-US" dirty="0"/>
          </a:p>
        </p:txBody>
      </p:sp>
      <p:sp>
        <p:nvSpPr>
          <p:cNvPr id="4" name="Content Placeholder 3"/>
          <p:cNvSpPr>
            <a:spLocks noGrp="1"/>
          </p:cNvSpPr>
          <p:nvPr>
            <p:ph sz="quarter" idx="10"/>
          </p:nvPr>
        </p:nvSpPr>
        <p:spPr>
          <a:xfrm>
            <a:off x="457200" y="1600200"/>
            <a:ext cx="8229600" cy="4800600"/>
          </a:xfrm>
        </p:spPr>
        <p:txBody>
          <a:bodyPr vert="horz" lIns="91440" tIns="45720" rIns="91440" bIns="45720" rtlCol="0">
            <a:noAutofit/>
          </a:bodyPr>
          <a:lstStyle/>
          <a:p>
            <a:pPr lvl="1">
              <a:spcBef>
                <a:spcPts val="600"/>
              </a:spcBef>
            </a:pPr>
            <a:r>
              <a:rPr lang="en-US" altLang="en-US" dirty="0"/>
              <a:t>Excess Business Loss Limitation</a:t>
            </a:r>
          </a:p>
          <a:p>
            <a:pPr lvl="2">
              <a:spcBef>
                <a:spcPts val="600"/>
              </a:spcBef>
            </a:pPr>
            <a:r>
              <a:rPr lang="en-US" altLang="en-US" dirty="0"/>
              <a:t>Excess business loss is excess of aggregate business deductions over the sum of aggregate business gross income or gain plus $270,000 ($540,000 for taxpayers married filing jointly).</a:t>
            </a:r>
          </a:p>
          <a:p>
            <a:pPr lvl="2">
              <a:spcBef>
                <a:spcPts val="600"/>
              </a:spcBef>
            </a:pPr>
            <a:r>
              <a:rPr lang="en-US" altLang="en-US" dirty="0"/>
              <a:t>Excess business loss is not deductible but is carried forward.</a:t>
            </a:r>
          </a:p>
        </p:txBody>
      </p:sp>
    </p:spTree>
    <p:extLst>
      <p:ext uri="{BB962C8B-B14F-4D97-AF65-F5344CB8AC3E}">
        <p14:creationId xmlns:p14="http://schemas.microsoft.com/office/powerpoint/2010/main" val="3086008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(9 of 17)</a:t>
            </a:r>
            <a:endParaRPr lang="en-US" dirty="0"/>
          </a:p>
        </p:txBody>
      </p:sp>
      <p:sp>
        <p:nvSpPr>
          <p:cNvPr id="4" name="Content Placeholder 3"/>
          <p:cNvSpPr>
            <a:spLocks noGrp="1"/>
          </p:cNvSpPr>
          <p:nvPr>
            <p:ph sz="quarter" idx="10"/>
          </p:nvPr>
        </p:nvSpPr>
        <p:spPr>
          <a:xfrm>
            <a:off x="457200" y="1600200"/>
            <a:ext cx="8229600" cy="4724400"/>
          </a:xfrm>
        </p:spPr>
        <p:txBody>
          <a:bodyPr vert="horz" lIns="91440" tIns="45720" rIns="91440" bIns="45720" rtlCol="0">
            <a:noAutofit/>
          </a:bodyPr>
          <a:lstStyle/>
          <a:p>
            <a:pPr lvl="1">
              <a:spcBef>
                <a:spcPts val="600"/>
              </a:spcBef>
            </a:pPr>
            <a:r>
              <a:rPr lang="en-US" altLang="en-US" dirty="0"/>
              <a:t>Health Insurance Deduction by Self-Employed Taxpayers</a:t>
            </a:r>
          </a:p>
          <a:p>
            <a:pPr lvl="2">
              <a:spcBef>
                <a:spcPts val="600"/>
              </a:spcBef>
            </a:pPr>
            <a:r>
              <a:rPr lang="en-US" altLang="en-US" dirty="0"/>
              <a:t>Deduction provides equity with employees who receive health insurance as a qualified fringe benefit.</a:t>
            </a:r>
          </a:p>
          <a:p>
            <a:pPr lvl="2">
              <a:spcBef>
                <a:spcPts val="600"/>
              </a:spcBef>
            </a:pPr>
            <a:r>
              <a:rPr lang="en-US" altLang="en-US" dirty="0"/>
              <a:t>Self-employed taxpayers can claim personal health insurance premiums for the taxpayer, the taxpayer’s spouse, the taxpayer’s dependents, and the taxpayer’s children under age 27 as deductions </a:t>
            </a:r>
            <a:r>
              <a:rPr lang="en-US" altLang="en-US" i="1" dirty="0"/>
              <a:t>for</a:t>
            </a:r>
            <a:r>
              <a:rPr lang="en-US" altLang="en-US" dirty="0"/>
              <a:t> AGI, but only to the extent of the self-employment income derived from the specific trade or business.</a:t>
            </a:r>
          </a:p>
        </p:txBody>
      </p:sp>
    </p:spTree>
    <p:extLst>
      <p:ext uri="{BB962C8B-B14F-4D97-AF65-F5344CB8AC3E}">
        <p14:creationId xmlns:p14="http://schemas.microsoft.com/office/powerpoint/2010/main" val="2790605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(10 of 17)</a:t>
            </a:r>
            <a:endParaRPr lang="en-US" dirty="0"/>
          </a:p>
        </p:txBody>
      </p:sp>
      <p:sp>
        <p:nvSpPr>
          <p:cNvPr id="4" name="Content Placeholder 3"/>
          <p:cNvSpPr>
            <a:spLocks noGrp="1"/>
          </p:cNvSpPr>
          <p:nvPr>
            <p:ph sz="quarter" idx="10"/>
          </p:nvPr>
        </p:nvSpPr>
        <p:spPr>
          <a:xfrm>
            <a:off x="451233" y="1614055"/>
            <a:ext cx="8235567" cy="4710545"/>
          </a:xfrm>
        </p:spPr>
        <p:txBody>
          <a:bodyPr vert="horz" lIns="91440" tIns="45720" rIns="91440" bIns="45720" rtlCol="0">
            <a:noAutofit/>
          </a:bodyPr>
          <a:lstStyle/>
          <a:p>
            <a:pPr lvl="1">
              <a:spcBef>
                <a:spcPts val="600"/>
              </a:spcBef>
            </a:pPr>
            <a:r>
              <a:rPr lang="en-US" altLang="en-US" dirty="0"/>
              <a:t>Self-Employment Tax Deduction </a:t>
            </a:r>
          </a:p>
          <a:p>
            <a:pPr lvl="2">
              <a:spcBef>
                <a:spcPts val="600"/>
              </a:spcBef>
            </a:pPr>
            <a:r>
              <a:rPr lang="en-US" altLang="en-US" dirty="0"/>
              <a:t>Employers deduct the Social Security and Medicare taxes they pay on employee salaries.</a:t>
            </a:r>
          </a:p>
          <a:p>
            <a:pPr lvl="2">
              <a:spcBef>
                <a:spcPts val="600"/>
              </a:spcBef>
            </a:pPr>
            <a:r>
              <a:rPr lang="en-US" altLang="en-US" dirty="0"/>
              <a:t>Self-employed individuals are required to pay self-employment tax in lieu of Social Security tax. This tax represents both the employee’s and the employer’s share of the Social Security and Medicare taxes. </a:t>
            </a:r>
          </a:p>
          <a:p>
            <a:pPr lvl="2">
              <a:spcBef>
                <a:spcPts val="600"/>
              </a:spcBef>
            </a:pPr>
            <a:r>
              <a:rPr lang="en-US" altLang="en-US" dirty="0"/>
              <a:t>Self-employed taxpayers are allowed to deduct the employer portion of the self-employment tax they pay to compensate for employers deducting their portion of Social Security.</a:t>
            </a:r>
          </a:p>
        </p:txBody>
      </p:sp>
    </p:spTree>
    <p:extLst>
      <p:ext uri="{BB962C8B-B14F-4D97-AF65-F5344CB8AC3E}">
        <p14:creationId xmlns:p14="http://schemas.microsoft.com/office/powerpoint/2010/main" val="1386260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(11 of 17)</a:t>
            </a:r>
            <a:endParaRPr lang="en-US" dirty="0"/>
          </a:p>
        </p:txBody>
      </p:sp>
      <p:sp>
        <p:nvSpPr>
          <p:cNvPr id="4" name="Content Placeholder 3"/>
          <p:cNvSpPr>
            <a:spLocks noGrp="1"/>
          </p:cNvSpPr>
          <p:nvPr>
            <p:ph sz="quarter" idx="10"/>
          </p:nvPr>
        </p:nvSpPr>
        <p:spPr>
          <a:xfrm>
            <a:off x="457200" y="1524000"/>
            <a:ext cx="8229600" cy="4724400"/>
          </a:xfrm>
        </p:spPr>
        <p:txBody>
          <a:bodyPr vert="horz" lIns="91440" tIns="45720" rIns="91440" bIns="45720" rtlCol="0">
            <a:noAutofit/>
          </a:bodyPr>
          <a:lstStyle/>
          <a:p>
            <a:pPr lvl="1">
              <a:spcBef>
                <a:spcPts val="600"/>
              </a:spcBef>
            </a:pPr>
            <a:r>
              <a:rPr lang="en-US" altLang="en-US" dirty="0"/>
              <a:t>Deductions for Individual Retirement Accounts</a:t>
            </a:r>
          </a:p>
          <a:p>
            <a:pPr lvl="2">
              <a:spcBef>
                <a:spcPts val="600"/>
              </a:spcBef>
            </a:pPr>
            <a:r>
              <a:rPr lang="en-US" altLang="en-US" sz="2000" dirty="0"/>
              <a:t>Deductible contributions to traditional IRAs are </a:t>
            </a:r>
            <a:r>
              <a:rPr lang="en-US" altLang="en-US" sz="2000" i="1" dirty="0"/>
              <a:t>for </a:t>
            </a:r>
            <a:r>
              <a:rPr lang="en-US" altLang="en-US" sz="2000" dirty="0"/>
              <a:t>AGI deductions. Deduction amount depends on a number of factors. </a:t>
            </a:r>
          </a:p>
          <a:p>
            <a:pPr lvl="2">
              <a:spcBef>
                <a:spcPts val="600"/>
              </a:spcBef>
            </a:pPr>
            <a:r>
              <a:rPr lang="en-US" sz="2000" dirty="0"/>
              <a:t>Distributions from traditional IRAs are taxed as ordinary income and early distributions (before age 59½) are generally subject to a 10 percent penalty.</a:t>
            </a:r>
          </a:p>
          <a:p>
            <a:pPr lvl="2">
              <a:spcBef>
                <a:spcPts val="600"/>
              </a:spcBef>
            </a:pPr>
            <a:r>
              <a:rPr lang="en-US" altLang="en-US" sz="2000" dirty="0"/>
              <a:t>Nondeductible contributions can be made. </a:t>
            </a:r>
            <a:r>
              <a:rPr lang="en-US" sz="2000" dirty="0"/>
              <a:t>On distribution, the taxpayer is taxed on the earnings generated by nondeductible contributions but not on the actual nondeductible contributions.</a:t>
            </a:r>
            <a:endParaRPr lang="en-US" altLang="en-US" sz="2000" dirty="0"/>
          </a:p>
          <a:p>
            <a:pPr marL="914400" lvl="2" indent="0">
              <a:spcBef>
                <a:spcPts val="600"/>
              </a:spcBef>
              <a:buNone/>
            </a:pPr>
            <a:endParaRPr lang="en-US" altLang="en-US" dirty="0"/>
          </a:p>
        </p:txBody>
      </p:sp>
    </p:spTree>
    <p:extLst>
      <p:ext uri="{BB962C8B-B14F-4D97-AF65-F5344CB8AC3E}">
        <p14:creationId xmlns:p14="http://schemas.microsoft.com/office/powerpoint/2010/main" val="3938557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(12 of 17)</a:t>
            </a:r>
            <a:endParaRPr lang="en-US" dirty="0"/>
          </a:p>
        </p:txBody>
      </p:sp>
      <p:sp>
        <p:nvSpPr>
          <p:cNvPr id="4" name="Content Placeholder 3"/>
          <p:cNvSpPr>
            <a:spLocks noGrp="1"/>
          </p:cNvSpPr>
          <p:nvPr>
            <p:ph sz="quarter" idx="10"/>
          </p:nvPr>
        </p:nvSpPr>
        <p:spPr>
          <a:xfrm>
            <a:off x="457200" y="1524000"/>
            <a:ext cx="8229600" cy="4724400"/>
          </a:xfrm>
        </p:spPr>
        <p:txBody>
          <a:bodyPr vert="horz" lIns="91440" tIns="45720" rIns="91440" bIns="45720" rtlCol="0">
            <a:noAutofit/>
          </a:bodyPr>
          <a:lstStyle/>
          <a:p>
            <a:pPr lvl="1">
              <a:spcBef>
                <a:spcPts val="600"/>
              </a:spcBef>
            </a:pPr>
            <a:r>
              <a:rPr lang="en-US" altLang="en-US" dirty="0"/>
              <a:t>Deductions for Health Savings Accounts</a:t>
            </a:r>
          </a:p>
          <a:p>
            <a:pPr lvl="2">
              <a:spcBef>
                <a:spcPts val="600"/>
              </a:spcBef>
            </a:pPr>
            <a:r>
              <a:rPr lang="en-US" sz="1800" dirty="0"/>
              <a:t>Individuals covered by a high deductible health plan with no other health coverage can set aside amounts for payment of qualified medical and dental expenses for the taxpayer, spouse, and dependents.</a:t>
            </a:r>
            <a:r>
              <a:rPr lang="en-US" altLang="en-US" sz="1800" dirty="0"/>
              <a:t> </a:t>
            </a:r>
          </a:p>
          <a:p>
            <a:pPr lvl="2">
              <a:spcBef>
                <a:spcPts val="600"/>
              </a:spcBef>
            </a:pPr>
            <a:r>
              <a:rPr lang="en-US" sz="1800" dirty="0"/>
              <a:t>For 2022, high deductible health plans have a minimum annual deductible of $1,400 for self-only coverage ($2,800 for family coverage) and their maximum annual deductible and other out-of-pocket expenses cannot exceed $7,050 for self-only coverage ($14,100 for family coverage). </a:t>
            </a:r>
          </a:p>
          <a:p>
            <a:pPr lvl="2">
              <a:spcBef>
                <a:spcPts val="600"/>
              </a:spcBef>
            </a:pPr>
            <a:r>
              <a:rPr lang="en-US" sz="1800" dirty="0"/>
              <a:t>For 2022, individuals can contribute up to </a:t>
            </a:r>
            <a:r>
              <a:rPr lang="en-US" sz="1800"/>
              <a:t>$3,650 </a:t>
            </a:r>
            <a:r>
              <a:rPr lang="en-US" sz="1800" dirty="0"/>
              <a:t>for self-only coverage </a:t>
            </a:r>
            <a:r>
              <a:rPr lang="en-US" sz="1800"/>
              <a:t>($7,300 </a:t>
            </a:r>
            <a:r>
              <a:rPr lang="en-US" sz="1800" dirty="0"/>
              <a:t>for family coverage) to a HSA and deduct these contributions for AGI. Individuals age 55 or older at the end of the tax year may contribute and deduct an additional $1,000 annually.</a:t>
            </a:r>
          </a:p>
          <a:p>
            <a:pPr lvl="2">
              <a:spcBef>
                <a:spcPts val="600"/>
              </a:spcBef>
            </a:pPr>
            <a:endParaRPr lang="en-US" altLang="ja-JP" sz="1800" dirty="0">
              <a:solidFill>
                <a:prstClr val="black"/>
              </a:solidFill>
            </a:endParaRPr>
          </a:p>
          <a:p>
            <a:pPr marL="914400" lvl="2" indent="0">
              <a:spcBef>
                <a:spcPts val="600"/>
              </a:spcBef>
              <a:buNone/>
            </a:pPr>
            <a:endParaRPr lang="en-US" altLang="en-US" dirty="0"/>
          </a:p>
        </p:txBody>
      </p:sp>
    </p:spTree>
    <p:extLst>
      <p:ext uri="{BB962C8B-B14F-4D97-AF65-F5344CB8AC3E}">
        <p14:creationId xmlns:p14="http://schemas.microsoft.com/office/powerpoint/2010/main" val="1472523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(13 of 17)</a:t>
            </a:r>
            <a:endParaRPr lang="en-US" dirty="0"/>
          </a:p>
        </p:txBody>
      </p:sp>
      <p:sp>
        <p:nvSpPr>
          <p:cNvPr id="4" name="Content Placeholder 3"/>
          <p:cNvSpPr>
            <a:spLocks noGrp="1"/>
          </p:cNvSpPr>
          <p:nvPr>
            <p:ph sz="quarter" idx="10"/>
          </p:nvPr>
        </p:nvSpPr>
        <p:spPr>
          <a:xfrm>
            <a:off x="457200" y="1524000"/>
            <a:ext cx="8229600" cy="4724400"/>
          </a:xfrm>
        </p:spPr>
        <p:txBody>
          <a:bodyPr vert="horz" lIns="91440" tIns="45720" rIns="91440" bIns="45720" rtlCol="0">
            <a:noAutofit/>
          </a:bodyPr>
          <a:lstStyle/>
          <a:p>
            <a:pPr lvl="1">
              <a:spcBef>
                <a:spcPts val="600"/>
              </a:spcBef>
            </a:pPr>
            <a:r>
              <a:rPr lang="en-US" altLang="en-US" dirty="0"/>
              <a:t>Deductions for Health Savings Accounts</a:t>
            </a:r>
          </a:p>
          <a:p>
            <a:pPr lvl="2">
              <a:spcBef>
                <a:spcPts val="600"/>
              </a:spcBef>
            </a:pPr>
            <a:r>
              <a:rPr lang="en-US" sz="2000" dirty="0"/>
              <a:t>Distributions from a HSA are tax free if they pay for qualified medical expenses of the taxpayer, spouse, and dependents. Otherwise, distributions are taxed as ordinary income (and subject to an additional 20% tax unless the taxpayer is disabled, age 65 or older, or deceased)</a:t>
            </a:r>
            <a:endParaRPr lang="en-US" altLang="en-US" dirty="0"/>
          </a:p>
          <a:p>
            <a:pPr lvl="1">
              <a:spcBef>
                <a:spcPts val="600"/>
              </a:spcBef>
            </a:pPr>
            <a:r>
              <a:rPr lang="en-US" altLang="en-US" dirty="0"/>
              <a:t>Penalty for early withdrawal of savings</a:t>
            </a:r>
          </a:p>
          <a:p>
            <a:pPr lvl="2">
              <a:spcBef>
                <a:spcPts val="600"/>
              </a:spcBef>
            </a:pPr>
            <a:r>
              <a:rPr lang="en-US" altLang="en-US" sz="2000" dirty="0">
                <a:solidFill>
                  <a:prstClr val="black"/>
                </a:solidFill>
              </a:rPr>
              <a:t>Reduces the taxpayer</a:t>
            </a:r>
            <a:r>
              <a:rPr lang="ja-JP" altLang="en-US" sz="2000" dirty="0">
                <a:solidFill>
                  <a:prstClr val="black"/>
                </a:solidFill>
              </a:rPr>
              <a:t>’</a:t>
            </a:r>
            <a:r>
              <a:rPr lang="en-US" altLang="ja-JP" sz="2000" dirty="0">
                <a:solidFill>
                  <a:prstClr val="black"/>
                </a:solidFill>
              </a:rPr>
              <a:t>s net interest income to the amount actually received</a:t>
            </a:r>
            <a:endParaRPr lang="en-US" altLang="en-US" sz="2800" dirty="0"/>
          </a:p>
          <a:p>
            <a:pPr marL="914400" lvl="2" indent="0">
              <a:spcBef>
                <a:spcPts val="600"/>
              </a:spcBef>
              <a:buNone/>
            </a:pPr>
            <a:endParaRPr lang="en-US" altLang="ja-JP" sz="1800" dirty="0">
              <a:solidFill>
                <a:prstClr val="black"/>
              </a:solidFill>
            </a:endParaRPr>
          </a:p>
          <a:p>
            <a:pPr marL="914400" lvl="2" indent="0">
              <a:spcBef>
                <a:spcPts val="600"/>
              </a:spcBef>
              <a:buNone/>
            </a:pPr>
            <a:endParaRPr lang="en-US" altLang="en-US" dirty="0"/>
          </a:p>
        </p:txBody>
      </p:sp>
    </p:spTree>
    <p:extLst>
      <p:ext uri="{BB962C8B-B14F-4D97-AF65-F5344CB8AC3E}">
        <p14:creationId xmlns:p14="http://schemas.microsoft.com/office/powerpoint/2010/main" val="3998968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descr=" alt text should be placed here"/>
          <p:cNvSpPr>
            <a:spLocks noGrp="1"/>
          </p:cNvSpPr>
          <p:nvPr>
            <p:ph type="title"/>
          </p:nvPr>
        </p:nvSpPr>
        <p:spPr/>
        <p:txBody>
          <a:bodyPr/>
          <a:lstStyle/>
          <a:p>
            <a:r>
              <a:rPr lang="en-US" altLang="en-US" dirty="0"/>
              <a:t>Deductions </a:t>
            </a:r>
            <a:r>
              <a:rPr lang="en-US" altLang="en-US" i="1" dirty="0"/>
              <a:t>for</a:t>
            </a:r>
            <a:r>
              <a:rPr lang="en-US" altLang="en-US" dirty="0"/>
              <a:t> AGI (14 of 17)</a:t>
            </a:r>
            <a:endParaRPr lang="en-US" dirty="0"/>
          </a:p>
        </p:txBody>
      </p:sp>
      <p:sp>
        <p:nvSpPr>
          <p:cNvPr id="4" name="Content Placeholder 3"/>
          <p:cNvSpPr>
            <a:spLocks noGrp="1"/>
          </p:cNvSpPr>
          <p:nvPr>
            <p:ph sz="quarter" idx="10"/>
          </p:nvPr>
        </p:nvSpPr>
        <p:spPr>
          <a:xfrm>
            <a:off x="533400" y="1524000"/>
            <a:ext cx="8077200" cy="4724400"/>
          </a:xfrm>
        </p:spPr>
        <p:txBody>
          <a:bodyPr vert="horz" lIns="91440" tIns="45720" rIns="91440" bIns="45720" rtlCol="0">
            <a:noAutofit/>
          </a:bodyPr>
          <a:lstStyle/>
          <a:p>
            <a:pPr>
              <a:spcBef>
                <a:spcPts val="600"/>
              </a:spcBef>
            </a:pPr>
            <a:r>
              <a:rPr lang="en-US" altLang="en-US" sz="2400" dirty="0"/>
              <a:t>Alimony payments are deductible </a:t>
            </a:r>
            <a:r>
              <a:rPr lang="en-US" altLang="en-US" sz="2400" i="1" dirty="0"/>
              <a:t>for</a:t>
            </a:r>
            <a:r>
              <a:rPr lang="en-US" altLang="en-US" sz="2400" dirty="0"/>
              <a:t> AGI to maintain equity if paid pursuant to a divorce or separation agreement executed before 2019.</a:t>
            </a:r>
          </a:p>
          <a:p>
            <a:pPr>
              <a:spcBef>
                <a:spcPts val="600"/>
              </a:spcBef>
            </a:pPr>
            <a:r>
              <a:rPr lang="en-US" altLang="en-US" sz="2400" dirty="0"/>
              <a:t>Contributions to a qualified retirement account are deductible </a:t>
            </a:r>
            <a:r>
              <a:rPr lang="en-US" altLang="en-US" sz="2400" i="1" dirty="0"/>
              <a:t>for</a:t>
            </a:r>
            <a:r>
              <a:rPr lang="en-US" altLang="en-US" sz="2400" dirty="0"/>
              <a:t> AGI to encourage savings.</a:t>
            </a:r>
          </a:p>
          <a:p>
            <a:pPr marL="0" indent="0">
              <a:spcBef>
                <a:spcPts val="600"/>
              </a:spcBef>
              <a:buNone/>
            </a:pPr>
            <a:endParaRPr lang="en-US" altLang="en-US" sz="2400" dirty="0"/>
          </a:p>
        </p:txBody>
      </p:sp>
    </p:spTree>
    <p:extLst>
      <p:ext uri="{BB962C8B-B14F-4D97-AF65-F5344CB8AC3E}">
        <p14:creationId xmlns:p14="http://schemas.microsoft.com/office/powerpoint/2010/main" val="3535022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(15 of 17)</a:t>
            </a:r>
            <a:endParaRPr lang="en-US" dirty="0"/>
          </a:p>
        </p:txBody>
      </p:sp>
      <p:sp>
        <p:nvSpPr>
          <p:cNvPr id="4" name="Content Placeholder 3"/>
          <p:cNvSpPr>
            <a:spLocks noGrp="1"/>
          </p:cNvSpPr>
          <p:nvPr>
            <p:ph sz="quarter" idx="10"/>
          </p:nvPr>
        </p:nvSpPr>
        <p:spPr>
          <a:xfrm>
            <a:off x="457200" y="1600200"/>
            <a:ext cx="8229600" cy="4724400"/>
          </a:xfrm>
        </p:spPr>
        <p:txBody>
          <a:bodyPr vert="horz" lIns="91440" tIns="45720" rIns="91440" bIns="45720" rtlCol="0">
            <a:noAutofit/>
          </a:bodyPr>
          <a:lstStyle/>
          <a:p>
            <a:pPr lvl="1">
              <a:spcBef>
                <a:spcPts val="600"/>
              </a:spcBef>
            </a:pPr>
            <a:r>
              <a:rPr lang="en-US" altLang="en-US" dirty="0"/>
              <a:t>Deduction for interest on qualified education loans</a:t>
            </a:r>
          </a:p>
          <a:p>
            <a:pPr lvl="2">
              <a:spcBef>
                <a:spcPts val="600"/>
              </a:spcBef>
            </a:pPr>
            <a:r>
              <a:rPr lang="en-US" altLang="en-US" dirty="0"/>
              <a:t>Up to $2,500 of interest on education loans is deductible</a:t>
            </a:r>
            <a:r>
              <a:rPr lang="en-US" altLang="en-US" i="1" dirty="0"/>
              <a:t> for </a:t>
            </a:r>
            <a:r>
              <a:rPr lang="en-US" altLang="en-US" dirty="0"/>
              <a:t>AGI.</a:t>
            </a:r>
          </a:p>
          <a:p>
            <a:pPr lvl="2">
              <a:spcBef>
                <a:spcPts val="600"/>
              </a:spcBef>
            </a:pPr>
            <a:r>
              <a:rPr lang="en-US" altLang="en-US" dirty="0"/>
              <a:t>The interest deduction is phased out for taxpayers with AGI exceeding $70,000 ($145,000 filing jointly).</a:t>
            </a:r>
          </a:p>
          <a:p>
            <a:pPr lvl="2">
              <a:spcBef>
                <a:spcPts val="600"/>
              </a:spcBef>
            </a:pPr>
            <a:r>
              <a:rPr lang="en-US" altLang="en-US" dirty="0"/>
              <a:t>The deduction is eliminated for taxpayers with AGI exceeding $85,000 ($175,000 filing jointly).</a:t>
            </a:r>
          </a:p>
        </p:txBody>
      </p:sp>
    </p:spTree>
    <p:extLst>
      <p:ext uri="{BB962C8B-B14F-4D97-AF65-F5344CB8AC3E}">
        <p14:creationId xmlns:p14="http://schemas.microsoft.com/office/powerpoint/2010/main" val="11999757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(16 of 17)</a:t>
            </a:r>
            <a:endParaRPr lang="en-US" dirty="0"/>
          </a:p>
        </p:txBody>
      </p:sp>
      <p:sp>
        <p:nvSpPr>
          <p:cNvPr id="8" name="Content Placeholder 1"/>
          <p:cNvSpPr>
            <a:spLocks noGrp="1"/>
          </p:cNvSpPr>
          <p:nvPr>
            <p:ph sz="quarter" idx="10"/>
          </p:nvPr>
        </p:nvSpPr>
        <p:spPr>
          <a:xfrm>
            <a:off x="432694" y="1604903"/>
            <a:ext cx="8330306" cy="1290697"/>
          </a:xfrm>
        </p:spPr>
        <p:txBody>
          <a:bodyPr/>
          <a:lstStyle/>
          <a:p>
            <a:pPr marL="0" indent="0">
              <a:buNone/>
            </a:pPr>
            <a:r>
              <a:rPr lang="en-US" sz="2400" dirty="0"/>
              <a:t>EXHIBIT 6-4 Summary of Limitations on Deduction of Interest on Education Loans</a:t>
            </a:r>
          </a:p>
          <a:p>
            <a:pPr marL="0" indent="0" algn="ctr">
              <a:buNone/>
            </a:pPr>
            <a:r>
              <a:rPr lang="en-US" sz="2400" dirty="0"/>
              <a:t>Panel A: AGI Limitations</a:t>
            </a:r>
          </a:p>
        </p:txBody>
      </p:sp>
      <p:graphicFrame>
        <p:nvGraphicFramePr>
          <p:cNvPr id="9" name="Table 8"/>
          <p:cNvGraphicFramePr>
            <a:graphicFrameLocks noGrp="1"/>
          </p:cNvGraphicFramePr>
          <p:nvPr>
            <p:extLst>
              <p:ext uri="{D42A27DB-BD31-4B8C-83A1-F6EECF244321}">
                <p14:modId xmlns:p14="http://schemas.microsoft.com/office/powerpoint/2010/main" val="3075454607"/>
              </p:ext>
            </p:extLst>
          </p:nvPr>
        </p:nvGraphicFramePr>
        <p:xfrm>
          <a:off x="533399" y="2971800"/>
          <a:ext cx="8153401" cy="3276601"/>
        </p:xfrm>
        <a:graphic>
          <a:graphicData uri="http://schemas.openxmlformats.org/drawingml/2006/table">
            <a:tbl>
              <a:tblPr firstRow="1" bandRow="1">
                <a:tableStyleId>{5940675A-B579-460E-94D1-54222C63F5DA}</a:tableStyleId>
              </a:tblPr>
              <a:tblGrid>
                <a:gridCol w="4038600">
                  <a:extLst>
                    <a:ext uri="{9D8B030D-6E8A-4147-A177-3AD203B41FA5}">
                      <a16:colId xmlns:a16="http://schemas.microsoft.com/office/drawing/2014/main" val="20000"/>
                    </a:ext>
                  </a:extLst>
                </a:gridCol>
                <a:gridCol w="4114801">
                  <a:extLst>
                    <a:ext uri="{9D8B030D-6E8A-4147-A177-3AD203B41FA5}">
                      <a16:colId xmlns:a16="http://schemas.microsoft.com/office/drawing/2014/main" val="20001"/>
                    </a:ext>
                  </a:extLst>
                </a:gridCol>
              </a:tblGrid>
              <a:tr h="394056">
                <a:tc>
                  <a:txBody>
                    <a:bodyPr/>
                    <a:lstStyle/>
                    <a:p>
                      <a:pPr algn="ctr"/>
                      <a:r>
                        <a:rPr lang="en-US" sz="1600" b="1" dirty="0">
                          <a:solidFill>
                            <a:schemeClr val="tx1"/>
                          </a:solidFill>
                          <a:latin typeface="Verdana" pitchFamily="34" charset="0"/>
                          <a:ea typeface="Verdana" pitchFamily="34" charset="0"/>
                          <a:cs typeface="Verdana" pitchFamily="34" charset="0"/>
                        </a:rPr>
                        <a:t>Modified AGI Level</a:t>
                      </a:r>
                    </a:p>
                  </a:txBody>
                  <a:tcPr anchor="ctr"/>
                </a:tc>
                <a:tc>
                  <a:txBody>
                    <a:bodyPr/>
                    <a:lstStyle/>
                    <a:p>
                      <a:pPr algn="ctr"/>
                      <a:r>
                        <a:rPr lang="en-US" sz="1600" b="1" dirty="0">
                          <a:latin typeface="Verdana" pitchFamily="34" charset="0"/>
                          <a:ea typeface="Verdana" pitchFamily="34" charset="0"/>
                          <a:cs typeface="Verdana" pitchFamily="34" charset="0"/>
                        </a:rPr>
                        <a:t>Deduction</a:t>
                      </a:r>
                    </a:p>
                  </a:txBody>
                  <a:tcPr anchor="ctr"/>
                </a:tc>
                <a:extLst>
                  <a:ext uri="{0D108BD9-81ED-4DB2-BD59-A6C34878D82A}">
                    <a16:rowId xmlns:a16="http://schemas.microsoft.com/office/drawing/2014/main" val="10000"/>
                  </a:ext>
                </a:extLst>
              </a:tr>
              <a:tr h="6153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Verdana" pitchFamily="34" charset="0"/>
                          <a:ea typeface="Verdana" pitchFamily="34" charset="0"/>
                          <a:cs typeface="Verdana" pitchFamily="34" charset="0"/>
                        </a:rPr>
                        <a:t>Not over $70,000 ($145,000 for married filing jointly)</a:t>
                      </a:r>
                    </a:p>
                  </a:txBody>
                  <a:tcPr anchor="ctr"/>
                </a:tc>
                <a:tc>
                  <a:txBody>
                    <a:bodyPr/>
                    <a:lstStyle/>
                    <a:p>
                      <a:r>
                        <a:rPr lang="en-US" sz="1600" kern="1200" dirty="0">
                          <a:solidFill>
                            <a:schemeClr val="tx1"/>
                          </a:solidFill>
                          <a:effectLst/>
                          <a:latin typeface="Verdana" pitchFamily="34" charset="0"/>
                          <a:ea typeface="Verdana" pitchFamily="34" charset="0"/>
                          <a:cs typeface="Verdana" pitchFamily="34" charset="0"/>
                        </a:rPr>
                        <a:t>Amount </a:t>
                      </a:r>
                      <a:r>
                        <a:rPr lang="en-US" sz="1600" b="0" kern="1200" dirty="0">
                          <a:solidFill>
                            <a:schemeClr val="tx1"/>
                          </a:solidFill>
                          <a:effectLst/>
                          <a:latin typeface="Verdana" pitchFamily="34" charset="0"/>
                          <a:ea typeface="Verdana" pitchFamily="34" charset="0"/>
                          <a:cs typeface="Verdana" pitchFamily="34" charset="0"/>
                        </a:rPr>
                        <a:t>paid up to $2,500</a:t>
                      </a:r>
                      <a:endParaRPr lang="en-US" sz="1600" b="0" dirty="0">
                        <a:solidFill>
                          <a:schemeClr val="tx1"/>
                        </a:solidFill>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1651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Verdana" pitchFamily="34" charset="0"/>
                          <a:ea typeface="Verdana" pitchFamily="34" charset="0"/>
                          <a:cs typeface="Verdana" pitchFamily="34" charset="0"/>
                        </a:rPr>
                        <a:t>Above $70,000 ($145,000 for married filing jointly) but below $85,000 ($175,000 for married filing jointly)</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Verdana" pitchFamily="34" charset="0"/>
                          <a:ea typeface="Verdana" pitchFamily="34" charset="0"/>
                          <a:cs typeface="Verdana" pitchFamily="34" charset="0"/>
                        </a:rPr>
                        <a:t>Amount paid up to $2,500 reduced by the phase-out amount. The phase-out amount is the amount paid up to $2,500 times the phase-out percentage (see Panel B for the phase-out percentage computation).</a:t>
                      </a:r>
                    </a:p>
                  </a:txBody>
                  <a:tcPr anchor="ctr"/>
                </a:tc>
                <a:extLst>
                  <a:ext uri="{0D108BD9-81ED-4DB2-BD59-A6C34878D82A}">
                    <a16:rowId xmlns:a16="http://schemas.microsoft.com/office/drawing/2014/main" val="10002"/>
                  </a:ext>
                </a:extLst>
              </a:tr>
              <a:tr h="6153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Verdana" pitchFamily="34" charset="0"/>
                          <a:ea typeface="Verdana" pitchFamily="34" charset="0"/>
                          <a:cs typeface="Verdana" pitchFamily="34" charset="0"/>
                        </a:rPr>
                        <a:t>Equal to or above $85,000 ($175,000 for married filing jointly)</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1"/>
                          </a:solidFill>
                          <a:effectLst/>
                          <a:latin typeface="Verdana" pitchFamily="34" charset="0"/>
                          <a:ea typeface="Verdana" pitchFamily="34" charset="0"/>
                          <a:cs typeface="Verdana" pitchFamily="34" charset="0"/>
                        </a:rPr>
                        <a:t>Zero</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0232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Deductions </a:t>
            </a:r>
            <a:r>
              <a:rPr lang="en-US" altLang="en-US" i="1" dirty="0"/>
              <a:t>for</a:t>
            </a:r>
            <a:r>
              <a:rPr lang="en-US" altLang="en-US" dirty="0"/>
              <a:t> AGI (17 of 17)</a:t>
            </a:r>
            <a:endParaRPr lang="en-US" dirty="0"/>
          </a:p>
        </p:txBody>
      </p:sp>
      <p:sp>
        <p:nvSpPr>
          <p:cNvPr id="9" name="Content Placeholder 2"/>
          <p:cNvSpPr>
            <a:spLocks noGrp="1"/>
          </p:cNvSpPr>
          <p:nvPr>
            <p:ph sz="quarter" idx="10"/>
          </p:nvPr>
        </p:nvSpPr>
        <p:spPr/>
        <p:txBody>
          <a:bodyPr/>
          <a:lstStyle/>
          <a:p>
            <a:pPr marL="0" indent="0" algn="ctr">
              <a:buNone/>
            </a:pPr>
            <a:r>
              <a:rPr lang="en-US" sz="2400" dirty="0"/>
              <a:t>Panel B: Phase-Out Percentage*</a:t>
            </a:r>
          </a:p>
        </p:txBody>
      </p:sp>
      <p:sp>
        <p:nvSpPr>
          <p:cNvPr id="3" name="Content Placeholder 2"/>
          <p:cNvSpPr>
            <a:spLocks noGrp="1"/>
          </p:cNvSpPr>
          <p:nvPr>
            <p:ph sz="quarter" idx="12"/>
          </p:nvPr>
        </p:nvSpPr>
        <p:spPr/>
        <p:txBody>
          <a:bodyPr/>
          <a:lstStyle/>
          <a:p>
            <a:pPr marL="0" indent="0">
              <a:buNone/>
            </a:pPr>
            <a:r>
              <a:rPr lang="en-US" dirty="0"/>
              <a:t>*Married taxpayers filing separately are ineligible for the deduction.</a:t>
            </a:r>
          </a:p>
        </p:txBody>
      </p:sp>
      <p:graphicFrame>
        <p:nvGraphicFramePr>
          <p:cNvPr id="10" name="Table 9"/>
          <p:cNvGraphicFramePr>
            <a:graphicFrameLocks noGrp="1"/>
          </p:cNvGraphicFramePr>
          <p:nvPr>
            <p:extLst>
              <p:ext uri="{D42A27DB-BD31-4B8C-83A1-F6EECF244321}">
                <p14:modId xmlns:p14="http://schemas.microsoft.com/office/powerpoint/2010/main" val="3796134582"/>
              </p:ext>
            </p:extLst>
          </p:nvPr>
        </p:nvGraphicFramePr>
        <p:xfrm>
          <a:off x="689927" y="2286001"/>
          <a:ext cx="7768273" cy="1600200"/>
        </p:xfrm>
        <a:graphic>
          <a:graphicData uri="http://schemas.openxmlformats.org/drawingml/2006/table">
            <a:tbl>
              <a:tblPr firstRow="1" bandRow="1">
                <a:tableStyleId>{5940675A-B579-460E-94D1-54222C63F5DA}</a:tableStyleId>
              </a:tblPr>
              <a:tblGrid>
                <a:gridCol w="3452018">
                  <a:extLst>
                    <a:ext uri="{9D8B030D-6E8A-4147-A177-3AD203B41FA5}">
                      <a16:colId xmlns:a16="http://schemas.microsoft.com/office/drawing/2014/main" val="20000"/>
                    </a:ext>
                  </a:extLst>
                </a:gridCol>
                <a:gridCol w="4316255">
                  <a:extLst>
                    <a:ext uri="{9D8B030D-6E8A-4147-A177-3AD203B41FA5}">
                      <a16:colId xmlns:a16="http://schemas.microsoft.com/office/drawing/2014/main" val="20001"/>
                    </a:ext>
                  </a:extLst>
                </a:gridCol>
              </a:tblGrid>
              <a:tr h="521028">
                <a:tc>
                  <a:txBody>
                    <a:bodyPr/>
                    <a:lstStyle/>
                    <a:p>
                      <a:pPr marL="0" marR="0" indent="0" algn="ctr" defTabSz="914400" rtl="0" eaLnBrk="1" latinLnBrk="0" hangingPunct="1">
                        <a:spcBef>
                          <a:spcPts val="0"/>
                        </a:spcBef>
                        <a:spcAft>
                          <a:spcPts val="0"/>
                        </a:spcAft>
                      </a:pPr>
                      <a:r>
                        <a:rPr lang="en-US" sz="1600" b="1" kern="1200" dirty="0">
                          <a:effectLst/>
                          <a:latin typeface="Verdana" panose="020B0604030504040204" pitchFamily="34" charset="0"/>
                          <a:ea typeface="Verdana" panose="020B0604030504040204" pitchFamily="34" charset="0"/>
                          <a:cs typeface="Verdana" panose="020B0604030504040204" pitchFamily="34" charset="0"/>
                        </a:rPr>
                        <a:t>Filing Status</a:t>
                      </a:r>
                      <a:endParaRPr lang="en-US" sz="1600" b="1" kern="1200" dirty="0">
                        <a:solidFill>
                          <a:srgbClr val="0B0519"/>
                        </a:solidFill>
                        <a:effectLst/>
                        <a:latin typeface="Verdana" pitchFamily="34" charset="0"/>
                        <a:ea typeface="Verdana" pitchFamily="34" charset="0"/>
                        <a:cs typeface="Verdana" pitchFamily="34" charset="0"/>
                      </a:endParaRPr>
                    </a:p>
                  </a:txBody>
                  <a:tcPr anchor="ctr"/>
                </a:tc>
                <a:tc>
                  <a:txBody>
                    <a:bodyPr/>
                    <a:lstStyle/>
                    <a:p>
                      <a:pPr marL="0" marR="0" indent="0" algn="ctr" defTabSz="914400" rtl="0" eaLnBrk="1" latinLnBrk="0" hangingPunct="1">
                        <a:lnSpc>
                          <a:spcPct val="97000"/>
                        </a:lnSpc>
                        <a:spcBef>
                          <a:spcPts val="0"/>
                        </a:spcBef>
                        <a:spcAft>
                          <a:spcPts val="0"/>
                        </a:spcAft>
                      </a:pPr>
                      <a:r>
                        <a:rPr lang="en-US" sz="1600" b="1" kern="1200" dirty="0">
                          <a:effectLst/>
                          <a:latin typeface="Verdana" panose="020B0604030504040204" pitchFamily="34" charset="0"/>
                          <a:ea typeface="Verdana" panose="020B0604030504040204" pitchFamily="34" charset="0"/>
                          <a:cs typeface="Verdana" panose="020B0604030504040204" pitchFamily="34" charset="0"/>
                        </a:rPr>
                        <a:t>Phase-out Percentage</a:t>
                      </a:r>
                      <a:endParaRPr lang="en-US" sz="1600" b="1" kern="1200" dirty="0">
                        <a:solidFill>
                          <a:srgbClr val="0B0519"/>
                        </a:solidFill>
                        <a:effectLst/>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0"/>
                  </a:ext>
                </a:extLst>
              </a:tr>
              <a:tr h="539586">
                <a:tc>
                  <a:txBody>
                    <a:bodyPr/>
                    <a:lstStyle/>
                    <a:p>
                      <a:pPr marL="0" marR="0" indent="0" algn="l" defTabSz="914400" rtl="0" eaLnBrk="1" latinLnBrk="0" hangingPunct="1">
                        <a:lnSpc>
                          <a:spcPct val="120000"/>
                        </a:lnSpc>
                        <a:spcBef>
                          <a:spcPts val="0"/>
                        </a:spcBef>
                        <a:spcAft>
                          <a:spcPts val="0"/>
                        </a:spcAft>
                      </a:pPr>
                      <a:r>
                        <a:rPr lang="en-US" sz="1600" kern="1200" dirty="0">
                          <a:effectLst/>
                          <a:latin typeface="Verdana" panose="020B0604030504040204" pitchFamily="34" charset="0"/>
                          <a:ea typeface="Verdana" panose="020B0604030504040204" pitchFamily="34" charset="0"/>
                          <a:cs typeface="Verdana" panose="020B0604030504040204" pitchFamily="34" charset="0"/>
                        </a:rPr>
                        <a:t>Single or head of household</a:t>
                      </a:r>
                      <a:endParaRPr lang="en-US" sz="1600" b="1" kern="1200" dirty="0">
                        <a:solidFill>
                          <a:srgbClr val="0B0519"/>
                        </a:solidFill>
                        <a:effectLst/>
                        <a:latin typeface="Verdana" pitchFamily="34" charset="0"/>
                        <a:ea typeface="Verdana" pitchFamily="34" charset="0"/>
                        <a:cs typeface="Verdana" pitchFamily="34" charset="0"/>
                      </a:endParaRPr>
                    </a:p>
                  </a:txBody>
                  <a:tcPr anchor="ctr"/>
                </a:tc>
                <a:tc>
                  <a:txBody>
                    <a:bodyPr/>
                    <a:lstStyle/>
                    <a:p>
                      <a:pPr marL="0" marR="0" indent="0" algn="l" defTabSz="914400" rtl="0" eaLnBrk="1" latinLnBrk="0" hangingPunct="1">
                        <a:spcBef>
                          <a:spcPts val="0"/>
                        </a:spcBef>
                        <a:spcAft>
                          <a:spcPts val="0"/>
                        </a:spcAft>
                      </a:pPr>
                      <a:r>
                        <a:rPr lang="en-US" sz="1600" b="0" kern="1200" dirty="0">
                          <a:solidFill>
                            <a:schemeClr val="tx1"/>
                          </a:solidFill>
                          <a:effectLst/>
                          <a:latin typeface="Verdana" pitchFamily="34" charset="0"/>
                          <a:ea typeface="Verdana" pitchFamily="34" charset="0"/>
                          <a:cs typeface="Verdana" pitchFamily="34" charset="0"/>
                        </a:rPr>
                        <a:t>(Modified AGI</a:t>
                      </a:r>
                      <a:r>
                        <a:rPr lang="en-US" sz="1600" b="0" kern="1200" baseline="0" dirty="0">
                          <a:solidFill>
                            <a:schemeClr val="tx1"/>
                          </a:solidFill>
                          <a:effectLst/>
                          <a:latin typeface="Verdana" pitchFamily="34" charset="0"/>
                          <a:ea typeface="Verdana" pitchFamily="34" charset="0"/>
                          <a:cs typeface="Verdana" pitchFamily="34" charset="0"/>
                        </a:rPr>
                        <a:t> − $70,000)/$15,000</a:t>
                      </a:r>
                      <a:endParaRPr lang="en-US" sz="1600" b="0" kern="1200" dirty="0">
                        <a:solidFill>
                          <a:schemeClr val="tx1"/>
                        </a:solidFill>
                        <a:effectLst/>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539586">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US" sz="1600" kern="1200" dirty="0">
                          <a:effectLst/>
                          <a:latin typeface="Verdana" panose="020B0604030504040204" pitchFamily="34" charset="0"/>
                          <a:ea typeface="Verdana" panose="020B0604030504040204" pitchFamily="34" charset="0"/>
                          <a:cs typeface="Verdana" panose="020B0604030504040204" pitchFamily="34" charset="0"/>
                        </a:rPr>
                        <a:t>Married filing jointly</a:t>
                      </a:r>
                      <a:endParaRPr lang="en-US" sz="1600" b="1" kern="1200" dirty="0">
                        <a:solidFill>
                          <a:srgbClr val="0B0519"/>
                        </a:solidFill>
                        <a:effectLst/>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kern="1200" dirty="0">
                          <a:solidFill>
                            <a:schemeClr val="tx1"/>
                          </a:solidFill>
                          <a:effectLst/>
                          <a:latin typeface="Verdana" pitchFamily="34" charset="0"/>
                          <a:ea typeface="Verdana" pitchFamily="34" charset="0"/>
                          <a:cs typeface="Verdana" pitchFamily="34" charset="0"/>
                        </a:rPr>
                        <a:t>(Modified AGI</a:t>
                      </a:r>
                      <a:r>
                        <a:rPr lang="en-US" sz="1600" b="0" kern="1200" baseline="0" dirty="0">
                          <a:solidFill>
                            <a:schemeClr val="tx1"/>
                          </a:solidFill>
                          <a:effectLst/>
                          <a:latin typeface="Verdana" pitchFamily="34" charset="0"/>
                          <a:ea typeface="Verdana" pitchFamily="34" charset="0"/>
                          <a:cs typeface="Verdana" pitchFamily="34" charset="0"/>
                        </a:rPr>
                        <a:t> − $145,000)/$30,000</a:t>
                      </a:r>
                      <a:endParaRPr lang="en-US" sz="1600" b="0" kern="1200" dirty="0">
                        <a:solidFill>
                          <a:schemeClr val="tx1"/>
                        </a:solidFill>
                        <a:effectLst/>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88390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5864" y="152400"/>
            <a:ext cx="7692736" cy="1295400"/>
          </a:xfrm>
        </p:spPr>
        <p:txBody>
          <a:bodyPr/>
          <a:lstStyle/>
          <a:p>
            <a:r>
              <a:rPr lang="en-US" altLang="en-US" dirty="0">
                <a:solidFill>
                  <a:srgbClr val="330066"/>
                </a:solidFill>
              </a:rPr>
              <a:t>Learning Objectives</a:t>
            </a:r>
            <a:endParaRPr lang="en-US" dirty="0">
              <a:solidFill>
                <a:srgbClr val="330066"/>
              </a:solidFill>
            </a:endParaRPr>
          </a:p>
        </p:txBody>
      </p:sp>
      <p:sp>
        <p:nvSpPr>
          <p:cNvPr id="8" name="Content Placeholder 7"/>
          <p:cNvSpPr>
            <a:spLocks noGrp="1"/>
          </p:cNvSpPr>
          <p:nvPr>
            <p:ph sz="quarter" idx="10"/>
          </p:nvPr>
        </p:nvSpPr>
        <p:spPr>
          <a:xfrm>
            <a:off x="533400" y="1600200"/>
            <a:ext cx="8077200" cy="4800600"/>
          </a:xfrm>
        </p:spPr>
        <p:txBody>
          <a:bodyPr/>
          <a:lstStyle/>
          <a:p>
            <a:pPr marL="571500" indent="-571500">
              <a:buFont typeface="Wingdings" panose="05000000000000000000" pitchFamily="2" charset="2"/>
              <a:buAutoNum type="arabicPeriod"/>
            </a:pPr>
            <a:r>
              <a:rPr lang="en-US" altLang="en-US" dirty="0"/>
              <a:t>Identify the common deductions necessary for calculating adjusted gross income (AGI).</a:t>
            </a:r>
          </a:p>
          <a:p>
            <a:pPr marL="571500" indent="-571500">
              <a:buFont typeface="Wingdings" panose="05000000000000000000" pitchFamily="2" charset="2"/>
              <a:buAutoNum type="arabicPeriod"/>
            </a:pPr>
            <a:r>
              <a:rPr lang="en-US" altLang="en-US" dirty="0"/>
              <a:t>Describe the different types of itemized deductions available to individuals.</a:t>
            </a:r>
          </a:p>
          <a:p>
            <a:pPr marL="571500" indent="-571500">
              <a:buFont typeface="Wingdings" panose="05000000000000000000" pitchFamily="2" charset="2"/>
              <a:buAutoNum type="arabicPeriod"/>
            </a:pPr>
            <a:r>
              <a:rPr lang="en-US" altLang="en-US" dirty="0"/>
              <a:t>Determine the standard deduction available to individuals.</a:t>
            </a:r>
          </a:p>
          <a:p>
            <a:pPr marL="571500" indent="-571500">
              <a:buFont typeface="Wingdings" panose="05000000000000000000" pitchFamily="2" charset="2"/>
              <a:buAutoNum type="arabicPeriod"/>
            </a:pPr>
            <a:r>
              <a:rPr lang="en-US" altLang="en-US" dirty="0"/>
              <a:t>Calculate the deduction for qualified business income.</a:t>
            </a:r>
          </a:p>
        </p:txBody>
      </p:sp>
    </p:spTree>
    <p:extLst>
      <p:ext uri="{BB962C8B-B14F-4D97-AF65-F5344CB8AC3E}">
        <p14:creationId xmlns:p14="http://schemas.microsoft.com/office/powerpoint/2010/main" val="519993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ltLang="en-US" dirty="0"/>
              <a:t>Deductions </a:t>
            </a:r>
            <a:r>
              <a:rPr lang="en-US" altLang="en-US" i="1" dirty="0"/>
              <a:t>from</a:t>
            </a:r>
            <a:r>
              <a:rPr lang="en-US" altLang="en-US" dirty="0"/>
              <a:t> AGI: Itemized Deductions (1 of 10)</a:t>
            </a:r>
            <a:endParaRPr lang="en-US" dirty="0"/>
          </a:p>
        </p:txBody>
      </p:sp>
      <p:sp>
        <p:nvSpPr>
          <p:cNvPr id="9" name="Content Placeholder 8"/>
          <p:cNvSpPr>
            <a:spLocks noGrp="1"/>
          </p:cNvSpPr>
          <p:nvPr>
            <p:ph sz="quarter" idx="10"/>
          </p:nvPr>
        </p:nvSpPr>
        <p:spPr>
          <a:xfrm>
            <a:off x="457200" y="1600200"/>
            <a:ext cx="8229600" cy="4800600"/>
          </a:xfrm>
        </p:spPr>
        <p:txBody>
          <a:bodyPr vert="horz" lIns="91440" tIns="45720" rIns="91440" bIns="45720" rtlCol="0">
            <a:noAutofit/>
          </a:bodyPr>
          <a:lstStyle/>
          <a:p>
            <a:pPr>
              <a:spcBef>
                <a:spcPts val="600"/>
              </a:spcBef>
            </a:pPr>
            <a:r>
              <a:rPr lang="en-US" altLang="en-US" dirty="0"/>
              <a:t>Medical Expenses </a:t>
            </a:r>
          </a:p>
          <a:p>
            <a:pPr lvl="1">
              <a:spcBef>
                <a:spcPts val="600"/>
              </a:spcBef>
            </a:pPr>
            <a:r>
              <a:rPr lang="en-US" altLang="en-US" dirty="0"/>
              <a:t>Taxpayers may deduct medical expenses incurred to treat themselves, their spouse, and their dependents.</a:t>
            </a:r>
          </a:p>
          <a:p>
            <a:pPr lvl="1">
              <a:spcBef>
                <a:spcPts val="600"/>
              </a:spcBef>
            </a:pPr>
            <a:r>
              <a:rPr lang="en-US" altLang="en-US" dirty="0"/>
              <a:t>Qualifying medical expenses include unreimbursed payments for care, prevention, diagnosis, or cure of injury, disease, or bodily function.</a:t>
            </a:r>
          </a:p>
          <a:p>
            <a:pPr lvl="1">
              <a:spcBef>
                <a:spcPts val="600"/>
              </a:spcBef>
            </a:pPr>
            <a:r>
              <a:rPr lang="en-US" altLang="en-US" dirty="0"/>
              <a:t>Taxpayers using personal automobiles for medical transportation purposes may deduct a standard mileage allowance (18 cents per mile in 2022) in lieu of actual costs.</a:t>
            </a:r>
          </a:p>
        </p:txBody>
      </p:sp>
    </p:spTree>
    <p:extLst>
      <p:ext uri="{BB962C8B-B14F-4D97-AF65-F5344CB8AC3E}">
        <p14:creationId xmlns:p14="http://schemas.microsoft.com/office/powerpoint/2010/main" val="2092274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from</a:t>
            </a:r>
            <a:r>
              <a:rPr lang="en-US" altLang="en-US" dirty="0"/>
              <a:t> AGI: Itemized Deductions (2 of 10)</a:t>
            </a:r>
            <a:endParaRPr lang="en-US" dirty="0"/>
          </a:p>
        </p:txBody>
      </p:sp>
      <p:sp>
        <p:nvSpPr>
          <p:cNvPr id="4" name="Content Placeholder 3"/>
          <p:cNvSpPr>
            <a:spLocks noGrp="1"/>
          </p:cNvSpPr>
          <p:nvPr>
            <p:ph sz="quarter" idx="10"/>
          </p:nvPr>
        </p:nvSpPr>
        <p:spPr>
          <a:xfrm>
            <a:off x="457200" y="1600200"/>
            <a:ext cx="8229600" cy="4800600"/>
          </a:xfrm>
        </p:spPr>
        <p:txBody>
          <a:bodyPr vert="horz" lIns="91440" tIns="45720" rIns="91440" bIns="45720" rtlCol="0">
            <a:noAutofit/>
          </a:bodyPr>
          <a:lstStyle/>
          <a:p>
            <a:pPr lvl="1">
              <a:spcBef>
                <a:spcPts val="600"/>
              </a:spcBef>
            </a:pPr>
            <a:r>
              <a:rPr lang="en-US" altLang="en-US" dirty="0"/>
              <a:t>Hospitals and Long-Term Care Facilities</a:t>
            </a:r>
          </a:p>
          <a:p>
            <a:pPr lvl="2">
              <a:spcBef>
                <a:spcPts val="600"/>
              </a:spcBef>
            </a:pPr>
            <a:r>
              <a:rPr lang="en-US" altLang="en-US" dirty="0"/>
              <a:t>Taxpayers may deduct the costs of actual medical care whether the care is provided at hospitals or other long-term care facilities.</a:t>
            </a:r>
          </a:p>
          <a:p>
            <a:pPr lvl="1">
              <a:spcBef>
                <a:spcPts val="600"/>
              </a:spcBef>
            </a:pPr>
            <a:r>
              <a:rPr lang="en-US" altLang="en-US" dirty="0"/>
              <a:t>Medical Expense Deduction Limitation</a:t>
            </a:r>
          </a:p>
          <a:p>
            <a:pPr lvl="2">
              <a:spcBef>
                <a:spcPts val="600"/>
              </a:spcBef>
            </a:pPr>
            <a:r>
              <a:rPr lang="en-US" altLang="en-US" dirty="0"/>
              <a:t>It is limited to the amount of unreimbursed qualified medical expenses paid during the year (no matter when the services were provided) reduced by 7.5 percent of the taxpayer’s AGI.</a:t>
            </a:r>
          </a:p>
        </p:txBody>
      </p:sp>
    </p:spTree>
    <p:extLst>
      <p:ext uri="{BB962C8B-B14F-4D97-AF65-F5344CB8AC3E}">
        <p14:creationId xmlns:p14="http://schemas.microsoft.com/office/powerpoint/2010/main" val="3982109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from</a:t>
            </a:r>
            <a:r>
              <a:rPr lang="en-US" altLang="en-US" dirty="0"/>
              <a:t> AGI: Itemized Deductions (3 of 10)</a:t>
            </a:r>
            <a:endParaRPr lang="en-US" dirty="0"/>
          </a:p>
        </p:txBody>
      </p:sp>
      <p:sp>
        <p:nvSpPr>
          <p:cNvPr id="4" name="Content Placeholder 3"/>
          <p:cNvSpPr>
            <a:spLocks noGrp="1"/>
          </p:cNvSpPr>
          <p:nvPr>
            <p:ph sz="quarter" idx="10"/>
          </p:nvPr>
        </p:nvSpPr>
        <p:spPr>
          <a:xfrm>
            <a:off x="457200" y="1447800"/>
            <a:ext cx="8229600" cy="4800600"/>
          </a:xfrm>
        </p:spPr>
        <p:txBody>
          <a:bodyPr vert="horz" lIns="91440" tIns="45720" rIns="91440" bIns="45720" rtlCol="0">
            <a:noAutofit/>
          </a:bodyPr>
          <a:lstStyle/>
          <a:p>
            <a:r>
              <a:rPr lang="en-US" dirty="0"/>
              <a:t>Taxes</a:t>
            </a:r>
          </a:p>
          <a:p>
            <a:pPr lvl="1">
              <a:spcBef>
                <a:spcPts val="600"/>
              </a:spcBef>
            </a:pPr>
            <a:r>
              <a:rPr lang="en-US" sz="1800" dirty="0"/>
              <a:t>Individuals may deduct itemized deductions payments for the following taxes: </a:t>
            </a:r>
          </a:p>
          <a:p>
            <a:pPr lvl="2">
              <a:spcBef>
                <a:spcPts val="600"/>
              </a:spcBef>
            </a:pPr>
            <a:r>
              <a:rPr lang="en-US" sz="1800" dirty="0"/>
              <a:t>State, local, and foreign income taxes</a:t>
            </a:r>
          </a:p>
          <a:p>
            <a:pPr lvl="2">
              <a:spcBef>
                <a:spcPts val="600"/>
              </a:spcBef>
            </a:pPr>
            <a:r>
              <a:rPr lang="en-US" sz="1800" dirty="0"/>
              <a:t>State and local real estate taxes on property held for personal or investment purposes</a:t>
            </a:r>
          </a:p>
          <a:p>
            <a:pPr lvl="2">
              <a:spcBef>
                <a:spcPts val="600"/>
              </a:spcBef>
            </a:pPr>
            <a:r>
              <a:rPr lang="en-US" sz="1800" dirty="0"/>
              <a:t>State and local personal property taxes that are assessed on the value of the specific property</a:t>
            </a:r>
          </a:p>
          <a:p>
            <a:pPr lvl="1">
              <a:spcBef>
                <a:spcPts val="600"/>
              </a:spcBef>
            </a:pPr>
            <a:r>
              <a:rPr lang="en-US" sz="1800" dirty="0"/>
              <a:t>Sales tax deduction </a:t>
            </a:r>
          </a:p>
          <a:p>
            <a:pPr lvl="2">
              <a:spcBef>
                <a:spcPts val="600"/>
              </a:spcBef>
            </a:pPr>
            <a:r>
              <a:rPr lang="en-US" sz="1800" dirty="0"/>
              <a:t>State and local sales taxes can be deducted </a:t>
            </a:r>
            <a:r>
              <a:rPr lang="en-US" sz="1800" u="sng" dirty="0"/>
              <a:t>in lieu</a:t>
            </a:r>
            <a:r>
              <a:rPr lang="en-US" sz="1800" dirty="0"/>
              <a:t> of state and local income taxes.</a:t>
            </a:r>
          </a:p>
          <a:p>
            <a:pPr lvl="1">
              <a:spcBef>
                <a:spcPts val="600"/>
              </a:spcBef>
            </a:pPr>
            <a:r>
              <a:rPr lang="en-US" sz="1800" dirty="0"/>
              <a:t>The total itemized deduction for state and local taxes is limited to $10,000 ($5,000 married filing separate). The deduction for foreign income taxes is not subject to this cap. </a:t>
            </a:r>
          </a:p>
          <a:p>
            <a:pPr marL="914400" lvl="2" indent="0">
              <a:spcBef>
                <a:spcPts val="600"/>
              </a:spcBef>
              <a:buNone/>
            </a:pPr>
            <a:r>
              <a:rPr lang="en-US" sz="1800" dirty="0"/>
              <a:t> </a:t>
            </a:r>
          </a:p>
          <a:p>
            <a:pPr lvl="2">
              <a:spcBef>
                <a:spcPts val="600"/>
              </a:spcBef>
            </a:pPr>
            <a:endParaRPr lang="en-US" sz="1800" dirty="0"/>
          </a:p>
        </p:txBody>
      </p:sp>
    </p:spTree>
    <p:extLst>
      <p:ext uri="{BB962C8B-B14F-4D97-AF65-F5344CB8AC3E}">
        <p14:creationId xmlns:p14="http://schemas.microsoft.com/office/powerpoint/2010/main" val="2115634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descr=" alt text should be placed here"/>
          <p:cNvSpPr>
            <a:spLocks noGrp="1"/>
          </p:cNvSpPr>
          <p:nvPr>
            <p:ph type="title"/>
          </p:nvPr>
        </p:nvSpPr>
        <p:spPr/>
        <p:txBody>
          <a:bodyPr/>
          <a:lstStyle/>
          <a:p>
            <a:r>
              <a:rPr lang="en-US" altLang="en-US" dirty="0"/>
              <a:t>Deductions </a:t>
            </a:r>
            <a:r>
              <a:rPr lang="en-US" altLang="en-US" i="1" dirty="0"/>
              <a:t>from</a:t>
            </a:r>
            <a:r>
              <a:rPr lang="en-US" altLang="en-US" dirty="0"/>
              <a:t> AGI: Itemized Deductions (4 of 10)</a:t>
            </a:r>
            <a:endParaRPr lang="en-US" dirty="0"/>
          </a:p>
        </p:txBody>
      </p:sp>
      <p:sp>
        <p:nvSpPr>
          <p:cNvPr id="4" name="Content Placeholder 3"/>
          <p:cNvSpPr>
            <a:spLocks noGrp="1"/>
          </p:cNvSpPr>
          <p:nvPr>
            <p:ph sz="quarter" idx="10"/>
          </p:nvPr>
        </p:nvSpPr>
        <p:spPr>
          <a:xfrm>
            <a:off x="457200" y="1447800"/>
            <a:ext cx="8229600" cy="4724400"/>
          </a:xfrm>
        </p:spPr>
        <p:txBody>
          <a:bodyPr vert="horz" lIns="91440" tIns="45720" rIns="91440" bIns="45720" rtlCol="0">
            <a:noAutofit/>
          </a:bodyPr>
          <a:lstStyle/>
          <a:p>
            <a:r>
              <a:rPr lang="en-US" altLang="en-US" dirty="0"/>
              <a:t>Interest</a:t>
            </a:r>
          </a:p>
          <a:p>
            <a:pPr lvl="1">
              <a:spcBef>
                <a:spcPts val="600"/>
              </a:spcBef>
            </a:pPr>
            <a:r>
              <a:rPr lang="en-US" altLang="en-US" dirty="0"/>
              <a:t>Two itemized deductions for interest expense</a:t>
            </a:r>
          </a:p>
          <a:p>
            <a:pPr lvl="2">
              <a:spcBef>
                <a:spcPts val="600"/>
              </a:spcBef>
            </a:pPr>
            <a:r>
              <a:rPr lang="en-US" altLang="en-US" dirty="0"/>
              <a:t>Deduction of investment interest is limited to a taxpayer</a:t>
            </a:r>
            <a:r>
              <a:rPr lang="ja-JP" altLang="en-US" dirty="0"/>
              <a:t>’</a:t>
            </a:r>
            <a:r>
              <a:rPr lang="en-US" altLang="ja-JP" dirty="0"/>
              <a:t>s net investment income.</a:t>
            </a:r>
          </a:p>
          <a:p>
            <a:pPr lvl="2">
              <a:spcBef>
                <a:spcPts val="600"/>
              </a:spcBef>
            </a:pPr>
            <a:r>
              <a:rPr lang="en-US" altLang="en-US" dirty="0"/>
              <a:t>Any investment interest in excess of the net investment income limitation carries forward to the subsequent year.</a:t>
            </a:r>
          </a:p>
          <a:p>
            <a:pPr lvl="1">
              <a:spcBef>
                <a:spcPts val="600"/>
              </a:spcBef>
            </a:pPr>
            <a:r>
              <a:rPr lang="en-US" altLang="en-US" dirty="0"/>
              <a:t>Home mortgage interest</a:t>
            </a:r>
          </a:p>
          <a:p>
            <a:pPr lvl="2">
              <a:spcBef>
                <a:spcPts val="600"/>
              </a:spcBef>
            </a:pPr>
            <a:r>
              <a:rPr lang="en-US" altLang="en-US" dirty="0"/>
              <a:t>Interest on acquisition indebtedness of $1 million if incurred before December 16, 2017</a:t>
            </a:r>
          </a:p>
          <a:p>
            <a:pPr lvl="2">
              <a:spcBef>
                <a:spcPts val="600"/>
              </a:spcBef>
            </a:pPr>
            <a:r>
              <a:rPr lang="en-US" altLang="en-US" dirty="0"/>
              <a:t>Interest on acquisition indebtedness of $750,000 if incurred after December 15, 2017</a:t>
            </a:r>
          </a:p>
        </p:txBody>
      </p:sp>
    </p:spTree>
    <p:extLst>
      <p:ext uri="{BB962C8B-B14F-4D97-AF65-F5344CB8AC3E}">
        <p14:creationId xmlns:p14="http://schemas.microsoft.com/office/powerpoint/2010/main" val="27288743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from</a:t>
            </a:r>
            <a:r>
              <a:rPr lang="en-US" altLang="en-US" dirty="0"/>
              <a:t> AGI: Itemized Deductions (5 of 10)</a:t>
            </a:r>
            <a:endParaRPr lang="en-US" dirty="0"/>
          </a:p>
        </p:txBody>
      </p:sp>
      <p:sp>
        <p:nvSpPr>
          <p:cNvPr id="4" name="Content Placeholder 3"/>
          <p:cNvSpPr>
            <a:spLocks noGrp="1"/>
          </p:cNvSpPr>
          <p:nvPr>
            <p:ph sz="quarter" idx="10"/>
          </p:nvPr>
        </p:nvSpPr>
        <p:spPr>
          <a:xfrm>
            <a:off x="457200" y="1600200"/>
            <a:ext cx="8229600" cy="4724400"/>
          </a:xfrm>
        </p:spPr>
        <p:txBody>
          <a:bodyPr vert="horz" lIns="91440" tIns="45720" rIns="91440" bIns="45720" rtlCol="0">
            <a:noAutofit/>
          </a:bodyPr>
          <a:lstStyle/>
          <a:p>
            <a:r>
              <a:rPr lang="en-US" altLang="en-US" dirty="0"/>
              <a:t>Charitable Contributions</a:t>
            </a:r>
          </a:p>
          <a:p>
            <a:pPr lvl="1">
              <a:spcBef>
                <a:spcPts val="600"/>
              </a:spcBef>
            </a:pPr>
            <a:r>
              <a:rPr lang="en-US" altLang="en-US" dirty="0"/>
              <a:t>Contribution of money or property must be made to a qualified domestic charity.</a:t>
            </a:r>
          </a:p>
          <a:p>
            <a:pPr lvl="1">
              <a:spcBef>
                <a:spcPts val="600"/>
              </a:spcBef>
            </a:pPr>
            <a:r>
              <a:rPr lang="en-US" altLang="en-US" dirty="0"/>
              <a:t>Special rules apply to charitable contributions of property depending on the type of property.</a:t>
            </a:r>
          </a:p>
          <a:p>
            <a:pPr lvl="2">
              <a:spcBef>
                <a:spcPts val="600"/>
              </a:spcBef>
            </a:pPr>
            <a:r>
              <a:rPr lang="en-US" altLang="en-US" dirty="0"/>
              <a:t>Capital gain property</a:t>
            </a:r>
          </a:p>
          <a:p>
            <a:pPr lvl="2">
              <a:spcBef>
                <a:spcPts val="600"/>
              </a:spcBef>
            </a:pPr>
            <a:r>
              <a:rPr lang="en-US" altLang="en-US" dirty="0"/>
              <a:t>Ordinary income property</a:t>
            </a:r>
          </a:p>
        </p:txBody>
      </p:sp>
    </p:spTree>
    <p:extLst>
      <p:ext uri="{BB962C8B-B14F-4D97-AF65-F5344CB8AC3E}">
        <p14:creationId xmlns:p14="http://schemas.microsoft.com/office/powerpoint/2010/main" val="2184290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from</a:t>
            </a:r>
            <a:r>
              <a:rPr lang="en-US" altLang="en-US" dirty="0"/>
              <a:t> AGI: Itemized Deductions (6 of 10)</a:t>
            </a:r>
            <a:endParaRPr lang="en-US" dirty="0"/>
          </a:p>
        </p:txBody>
      </p:sp>
      <p:sp>
        <p:nvSpPr>
          <p:cNvPr id="4" name="Content Placeholder 3"/>
          <p:cNvSpPr>
            <a:spLocks noGrp="1"/>
          </p:cNvSpPr>
          <p:nvPr>
            <p:ph sz="quarter" idx="10"/>
          </p:nvPr>
        </p:nvSpPr>
        <p:spPr>
          <a:xfrm>
            <a:off x="457200" y="1600200"/>
            <a:ext cx="8229600" cy="4876800"/>
          </a:xfrm>
        </p:spPr>
        <p:txBody>
          <a:bodyPr vert="horz" lIns="91440" tIns="45720" rIns="91440" bIns="45720" rtlCol="0">
            <a:noAutofit/>
          </a:bodyPr>
          <a:lstStyle/>
          <a:p>
            <a:pPr lvl="1">
              <a:spcBef>
                <a:spcPts val="600"/>
              </a:spcBef>
            </a:pPr>
            <a:r>
              <a:rPr lang="en-US" altLang="en-US" dirty="0"/>
              <a:t>Charitable Contribution Deduction Limitations </a:t>
            </a:r>
          </a:p>
          <a:p>
            <a:pPr lvl="2">
              <a:spcBef>
                <a:spcPts val="600"/>
              </a:spcBef>
            </a:pPr>
            <a:r>
              <a:rPr lang="en-US" altLang="en-US" dirty="0"/>
              <a:t>Apply the AGI limitations in the following sequence:</a:t>
            </a:r>
          </a:p>
          <a:p>
            <a:pPr lvl="3"/>
            <a:r>
              <a:rPr lang="en-US" altLang="en-US" dirty="0"/>
              <a:t>Step 1: Determine limitation for the 60 percent contributions, if applicable.</a:t>
            </a:r>
            <a:endParaRPr lang="en-US" altLang="en-US" dirty="0">
              <a:solidFill>
                <a:srgbClr val="FF0000"/>
              </a:solidFill>
            </a:endParaRPr>
          </a:p>
          <a:p>
            <a:pPr lvl="3"/>
            <a:r>
              <a:rPr lang="en-US" altLang="en-US" dirty="0"/>
              <a:t>Step 2: Apply limitation to 50 percent contributions, which is AGI × 50% minus the contributions subject to the 60 </a:t>
            </a:r>
            <a:r>
              <a:rPr lang="en-US" altLang="en-US"/>
              <a:t>percent limit.</a:t>
            </a:r>
            <a:endParaRPr lang="en-US" altLang="en-US" dirty="0">
              <a:solidFill>
                <a:srgbClr val="FF0000"/>
              </a:solidFill>
            </a:endParaRPr>
          </a:p>
        </p:txBody>
      </p:sp>
    </p:spTree>
    <p:extLst>
      <p:ext uri="{BB962C8B-B14F-4D97-AF65-F5344CB8AC3E}">
        <p14:creationId xmlns:p14="http://schemas.microsoft.com/office/powerpoint/2010/main" val="3276917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a:t>
            </a:r>
            <a:r>
              <a:rPr lang="en-US" altLang="en-US" i="1" dirty="0"/>
              <a:t> from </a:t>
            </a:r>
            <a:r>
              <a:rPr lang="en-US" altLang="en-US" dirty="0"/>
              <a:t>AGI: Itemized Deductions (7 of 10)</a:t>
            </a:r>
            <a:endParaRPr lang="en-US" dirty="0"/>
          </a:p>
        </p:txBody>
      </p:sp>
      <p:sp>
        <p:nvSpPr>
          <p:cNvPr id="4" name="Content Placeholder 3"/>
          <p:cNvSpPr>
            <a:spLocks noGrp="1"/>
          </p:cNvSpPr>
          <p:nvPr>
            <p:ph sz="quarter" idx="10"/>
          </p:nvPr>
        </p:nvSpPr>
        <p:spPr>
          <a:xfrm>
            <a:off x="457200" y="1600200"/>
            <a:ext cx="8229600" cy="4876800"/>
          </a:xfrm>
        </p:spPr>
        <p:txBody>
          <a:bodyPr vert="horz" lIns="91440" tIns="45720" rIns="91440" bIns="45720" rtlCol="0">
            <a:noAutofit/>
          </a:bodyPr>
          <a:lstStyle/>
          <a:p>
            <a:pPr lvl="3"/>
            <a:r>
              <a:rPr lang="en-US" altLang="en-US" sz="1800" dirty="0"/>
              <a:t>Step 3: Apply limitation to 30 percent contributions, which is the lesser of (a) AGI × 30% or (b) AGI × 50% minus the contributions subject to the 50 percent limit and the contributions subject to the 60 percent limit.</a:t>
            </a:r>
          </a:p>
          <a:p>
            <a:pPr lvl="3"/>
            <a:r>
              <a:rPr lang="en-US" altLang="en-US" sz="1800" dirty="0"/>
              <a:t>Step 4: Apply limitation to the 20 percent contributions, which is the lesser of (a) AGI × 20%, (b) AGI × 30% minus the contributions subject to 30 percent limit, or (c) AGI × 50% minus the contributions subject to the 50 percent limit, the contributions subject to the 60 percent limit, and the contributions subject to the 30 percent limit.</a:t>
            </a:r>
          </a:p>
        </p:txBody>
      </p:sp>
    </p:spTree>
    <p:extLst>
      <p:ext uri="{BB962C8B-B14F-4D97-AF65-F5344CB8AC3E}">
        <p14:creationId xmlns:p14="http://schemas.microsoft.com/office/powerpoint/2010/main" val="1535940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from</a:t>
            </a:r>
            <a:r>
              <a:rPr lang="en-US" altLang="en-US" dirty="0"/>
              <a:t> AGI: Itemized Deductions (8 of 10)</a:t>
            </a:r>
            <a:endParaRPr lang="en-US" dirty="0"/>
          </a:p>
        </p:txBody>
      </p:sp>
      <p:sp>
        <p:nvSpPr>
          <p:cNvPr id="5" name="Content Placeholder 4"/>
          <p:cNvSpPr>
            <a:spLocks noGrp="1"/>
          </p:cNvSpPr>
          <p:nvPr>
            <p:ph sz="quarter" idx="10"/>
          </p:nvPr>
        </p:nvSpPr>
        <p:spPr>
          <a:xfrm>
            <a:off x="457200" y="1600200"/>
            <a:ext cx="8153400" cy="838200"/>
          </a:xfrm>
        </p:spPr>
        <p:txBody>
          <a:bodyPr/>
          <a:lstStyle/>
          <a:p>
            <a:pPr marL="0" indent="0">
              <a:buNone/>
            </a:pPr>
            <a:r>
              <a:rPr lang="en-US" sz="2400" dirty="0"/>
              <a:t>EXHIBIT 6-10 Summary of Charitable Contribution Limitation Rules</a:t>
            </a:r>
          </a:p>
        </p:txBody>
      </p:sp>
      <p:graphicFrame>
        <p:nvGraphicFramePr>
          <p:cNvPr id="6" name="Table 5"/>
          <p:cNvGraphicFramePr>
            <a:graphicFrameLocks noGrp="1"/>
          </p:cNvGraphicFramePr>
          <p:nvPr>
            <p:extLst>
              <p:ext uri="{D42A27DB-BD31-4B8C-83A1-F6EECF244321}">
                <p14:modId xmlns:p14="http://schemas.microsoft.com/office/powerpoint/2010/main" val="3487582007"/>
              </p:ext>
            </p:extLst>
          </p:nvPr>
        </p:nvGraphicFramePr>
        <p:xfrm>
          <a:off x="610568" y="2529840"/>
          <a:ext cx="7923832" cy="3261360"/>
        </p:xfrm>
        <a:graphic>
          <a:graphicData uri="http://schemas.openxmlformats.org/drawingml/2006/table">
            <a:tbl>
              <a:tblPr firstRow="1" bandRow="1">
                <a:tableStyleId>{5940675A-B579-460E-94D1-54222C63F5DA}</a:tableStyleId>
              </a:tblPr>
              <a:tblGrid>
                <a:gridCol w="2629916">
                  <a:extLst>
                    <a:ext uri="{9D8B030D-6E8A-4147-A177-3AD203B41FA5}">
                      <a16:colId xmlns:a16="http://schemas.microsoft.com/office/drawing/2014/main" val="20000"/>
                    </a:ext>
                  </a:extLst>
                </a:gridCol>
                <a:gridCol w="2855516">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a:effectLst/>
                          <a:latin typeface="Verdana" panose="020B0604030504040204" pitchFamily="34" charset="0"/>
                          <a:ea typeface="Verdana" panose="020B0604030504040204" pitchFamily="34" charset="0"/>
                          <a:cs typeface="Verdana" panose="020B0604030504040204" pitchFamily="34" charset="0"/>
                        </a:rPr>
                        <a:t>Contribution Type</a:t>
                      </a:r>
                      <a:endParaRPr lang="en-US" sz="1400" b="1" kern="1200" dirty="0">
                        <a:solidFill>
                          <a:schemeClr val="tx1"/>
                        </a:solidFill>
                        <a:effectLst/>
                        <a:latin typeface="Verdana" pitchFamily="34" charset="0"/>
                        <a:ea typeface="Verdana" pitchFamily="34" charset="0"/>
                        <a:cs typeface="Verdana" pitchFamily="34" charset="0"/>
                      </a:endParaRPr>
                    </a:p>
                  </a:txBody>
                  <a:tcPr anchor="ctr"/>
                </a:tc>
                <a:tc>
                  <a:txBody>
                    <a:bodyPr/>
                    <a:lstStyle/>
                    <a:p>
                      <a:pPr algn="ctr"/>
                      <a:r>
                        <a:rPr lang="en-US" sz="1400" b="1" kern="1200" dirty="0">
                          <a:effectLst/>
                          <a:latin typeface="Verdana" panose="020B0604030504040204" pitchFamily="34" charset="0"/>
                          <a:ea typeface="Verdana" panose="020B0604030504040204" pitchFamily="34" charset="0"/>
                          <a:cs typeface="Verdana" panose="020B0604030504040204" pitchFamily="34" charset="0"/>
                        </a:rPr>
                        <a:t>Public Charity and Private</a:t>
                      </a:r>
                      <a:r>
                        <a:rPr lang="en-US" sz="1400" b="1" kern="1200" baseline="0" dirty="0">
                          <a:effectLst/>
                          <a:latin typeface="Verdana" panose="020B0604030504040204" pitchFamily="34" charset="0"/>
                          <a:ea typeface="Verdana" panose="020B0604030504040204" pitchFamily="34" charset="0"/>
                          <a:cs typeface="Verdana" panose="020B0604030504040204" pitchFamily="34" charset="0"/>
                        </a:rPr>
                        <a:t> </a:t>
                      </a:r>
                      <a:r>
                        <a:rPr lang="en-US" sz="1400" b="1" kern="1200" dirty="0">
                          <a:effectLst/>
                          <a:latin typeface="Verdana" panose="020B0604030504040204" pitchFamily="34" charset="0"/>
                          <a:ea typeface="Verdana" panose="020B0604030504040204" pitchFamily="34" charset="0"/>
                          <a:cs typeface="Verdana" panose="020B0604030504040204" pitchFamily="34" charset="0"/>
                        </a:rPr>
                        <a:t>Operating Foundation</a:t>
                      </a:r>
                      <a:endParaRPr lang="en-US" sz="1400" b="1" dirty="0">
                        <a:latin typeface="Verdana" pitchFamily="34" charset="0"/>
                        <a:ea typeface="Verdana" pitchFamily="34" charset="0"/>
                        <a:cs typeface="Verdana" pitchFamily="34" charset="0"/>
                      </a:endParaRPr>
                    </a:p>
                  </a:txBody>
                  <a:tcPr anchor="ctr"/>
                </a:tc>
                <a:tc>
                  <a:txBody>
                    <a:bodyPr/>
                    <a:lstStyle/>
                    <a:p>
                      <a:pPr algn="ctr"/>
                      <a:r>
                        <a:rPr lang="en-US" sz="1400" b="1" kern="1200" dirty="0">
                          <a:effectLst/>
                          <a:latin typeface="Verdana" panose="020B0604030504040204" pitchFamily="34" charset="0"/>
                          <a:ea typeface="Verdana" panose="020B0604030504040204" pitchFamily="34" charset="0"/>
                          <a:cs typeface="Verdana" panose="020B0604030504040204" pitchFamily="34" charset="0"/>
                        </a:rPr>
                        <a:t>Private Nonoperating</a:t>
                      </a:r>
                      <a:r>
                        <a:rPr lang="en-US" sz="1400" b="1" kern="1200" baseline="0" dirty="0">
                          <a:effectLst/>
                          <a:latin typeface="Verdana" panose="020B0604030504040204" pitchFamily="34" charset="0"/>
                          <a:ea typeface="Verdana" panose="020B0604030504040204" pitchFamily="34" charset="0"/>
                          <a:cs typeface="Verdana" panose="020B0604030504040204" pitchFamily="34" charset="0"/>
                        </a:rPr>
                        <a:t> </a:t>
                      </a:r>
                      <a:r>
                        <a:rPr lang="en-US" sz="1400" b="1" kern="1200" dirty="0">
                          <a:effectLst/>
                          <a:latin typeface="Verdana" panose="020B0604030504040204" pitchFamily="34" charset="0"/>
                          <a:ea typeface="Verdana" panose="020B0604030504040204" pitchFamily="34" charset="0"/>
                          <a:cs typeface="Verdana" panose="020B0604030504040204" pitchFamily="34" charset="0"/>
                        </a:rPr>
                        <a:t>Foundation</a:t>
                      </a:r>
                      <a:endParaRPr lang="en-US" sz="1400" b="1"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0"/>
                  </a:ext>
                </a:extLst>
              </a:tr>
              <a:tr h="1371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a:effectLst/>
                          <a:latin typeface="Verdana" panose="020B0604030504040204" pitchFamily="34" charset="0"/>
                          <a:ea typeface="Verdana" panose="020B0604030504040204" pitchFamily="34" charset="0"/>
                          <a:cs typeface="Verdana" panose="020B0604030504040204" pitchFamily="34" charset="0"/>
                        </a:rPr>
                        <a:t>Cash:</a:t>
                      </a:r>
                      <a:endParaRPr lang="en-US" sz="1400" kern="1200" dirty="0">
                        <a:solidFill>
                          <a:schemeClr val="tx1"/>
                        </a:solidFill>
                        <a:effectLst/>
                        <a:latin typeface="Verdana" pitchFamily="34" charset="0"/>
                        <a:ea typeface="Verdana" pitchFamily="34" charset="0"/>
                        <a:cs typeface="Verdana" pitchFamily="34" charset="0"/>
                      </a:endParaRPr>
                    </a:p>
                  </a:txBody>
                  <a:tcPr anchor="ctr"/>
                </a:tc>
                <a:tc>
                  <a:txBody>
                    <a:bodyPr/>
                    <a:lstStyle/>
                    <a:p>
                      <a:endParaRPr lang="en-US" sz="1400" dirty="0">
                        <a:latin typeface="Verdana" pitchFamily="34" charset="0"/>
                        <a:ea typeface="Verdana" pitchFamily="34" charset="0"/>
                        <a:cs typeface="Verdana" pitchFamily="34" charset="0"/>
                      </a:endParaRPr>
                    </a:p>
                  </a:txBody>
                  <a:tcPr anchor="ctr"/>
                </a:tc>
                <a:tc>
                  <a:txBody>
                    <a:bodyPr/>
                    <a:lstStyle/>
                    <a:p>
                      <a:endParaRPr lang="en-US" sz="14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1"/>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effectLst/>
                          <a:latin typeface="Verdana" panose="020B0604030504040204" pitchFamily="34" charset="0"/>
                          <a:ea typeface="Verdana" panose="020B0604030504040204" pitchFamily="34" charset="0"/>
                          <a:cs typeface="Verdana" panose="020B0604030504040204" pitchFamily="34" charset="0"/>
                        </a:rPr>
                        <a:t>Amount </a:t>
                      </a:r>
                      <a:endParaRPr lang="en-US" sz="1400" b="1" kern="1200" dirty="0">
                        <a:solidFill>
                          <a:schemeClr val="tx1"/>
                        </a:solidFill>
                        <a:effectLst/>
                        <a:latin typeface="Verdana" pitchFamily="34" charset="0"/>
                        <a:ea typeface="Verdana" pitchFamily="34" charset="0"/>
                        <a:cs typeface="Verdana" pitchFamily="34" charset="0"/>
                      </a:endParaRP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Cash amount </a:t>
                      </a:r>
                      <a:endParaRPr lang="en-US" sz="1400" dirty="0">
                        <a:latin typeface="Verdana" pitchFamily="34" charset="0"/>
                        <a:ea typeface="Verdana" pitchFamily="34" charset="0"/>
                        <a:cs typeface="Verdana" pitchFamily="34" charset="0"/>
                      </a:endParaRP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Cash amount </a:t>
                      </a:r>
                      <a:endParaRPr lang="en-US" sz="14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2"/>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latin typeface="Verdana" pitchFamily="34" charset="0"/>
                          <a:ea typeface="Verdana" pitchFamily="34" charset="0"/>
                          <a:cs typeface="Verdana" pitchFamily="34" charset="0"/>
                        </a:rPr>
                        <a:t>AGI limit</a:t>
                      </a:r>
                    </a:p>
                  </a:txBody>
                  <a:tcPr anchor="ctr"/>
                </a:tc>
                <a:tc>
                  <a:txBody>
                    <a:bodyPr/>
                    <a:lstStyle/>
                    <a:p>
                      <a:pPr algn="ct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60%</a:t>
                      </a:r>
                    </a:p>
                  </a:txBody>
                  <a:tcPr anchor="ctr"/>
                </a:tc>
                <a:tc>
                  <a:txBody>
                    <a:bodyPr/>
                    <a:lstStyle/>
                    <a:p>
                      <a:pPr algn="ctr"/>
                      <a:r>
                        <a:rPr lang="en-US" sz="1400" dirty="0">
                          <a:latin typeface="Verdana" panose="020B0604030504040204" pitchFamily="34" charset="0"/>
                          <a:ea typeface="Verdana" panose="020B0604030504040204" pitchFamily="34" charset="0"/>
                          <a:cs typeface="Verdana" panose="020B0604030504040204" pitchFamily="34" charset="0"/>
                        </a:rPr>
                        <a:t>30%</a:t>
                      </a:r>
                    </a:p>
                  </a:txBody>
                  <a:tcPr anchor="ctr"/>
                </a:tc>
                <a:extLst>
                  <a:ext uri="{0D108BD9-81ED-4DB2-BD59-A6C34878D82A}">
                    <a16:rowId xmlns:a16="http://schemas.microsoft.com/office/drawing/2014/main" val="10003"/>
                  </a:ext>
                </a:extLst>
              </a:tr>
              <a:tr h="137160">
                <a:tc>
                  <a:txBody>
                    <a:bodyPr/>
                    <a:lstStyle/>
                    <a:p>
                      <a:r>
                        <a:rPr lang="en-US" sz="1400" kern="1200" dirty="0">
                          <a:effectLst/>
                          <a:latin typeface="Verdana" panose="020B0604030504040204" pitchFamily="34" charset="0"/>
                          <a:ea typeface="Verdana" panose="020B0604030504040204" pitchFamily="34" charset="0"/>
                          <a:cs typeface="Verdana" panose="020B0604030504040204" pitchFamily="34" charset="0"/>
                        </a:rPr>
                        <a:t>Capital gain property: </a:t>
                      </a:r>
                      <a:endParaRPr lang="en-US" sz="1400" dirty="0">
                        <a:latin typeface="Verdana" pitchFamily="34" charset="0"/>
                        <a:ea typeface="Verdana" pitchFamily="34" charset="0"/>
                        <a:cs typeface="Verdana" pitchFamily="34" charset="0"/>
                      </a:endParaRPr>
                    </a:p>
                  </a:txBody>
                  <a:tcPr anchor="ctr"/>
                </a:tc>
                <a:tc>
                  <a:txBody>
                    <a:bodyPr/>
                    <a:lstStyle/>
                    <a:p>
                      <a:pPr algn="ctr"/>
                      <a:endParaRPr lang="en-US" sz="1400" dirty="0">
                        <a:latin typeface="Verdana" pitchFamily="34" charset="0"/>
                        <a:ea typeface="Verdana" pitchFamily="34" charset="0"/>
                        <a:cs typeface="Verdana" pitchFamily="34" charset="0"/>
                      </a:endParaRPr>
                    </a:p>
                  </a:txBody>
                  <a:tcPr anchor="ctr"/>
                </a:tc>
                <a:tc>
                  <a:txBody>
                    <a:bodyPr/>
                    <a:lstStyle/>
                    <a:p>
                      <a:pPr algn="ctr"/>
                      <a:endParaRPr lang="en-US" sz="14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4"/>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latin typeface="Verdana" pitchFamily="34" charset="0"/>
                          <a:ea typeface="Verdana" pitchFamily="34" charset="0"/>
                          <a:cs typeface="Verdana" pitchFamily="34" charset="0"/>
                        </a:rPr>
                        <a:t>Amount</a:t>
                      </a: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FMV </a:t>
                      </a:r>
                      <a:endParaRPr lang="en-US" sz="1400" dirty="0">
                        <a:latin typeface="Verdana" pitchFamily="34" charset="0"/>
                        <a:ea typeface="Verdana" pitchFamily="34" charset="0"/>
                        <a:cs typeface="Verdana" pitchFamily="34" charset="0"/>
                      </a:endParaRP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Basis</a:t>
                      </a:r>
                      <a:r>
                        <a:rPr lang="en-US" sz="1400" kern="1200" baseline="30000" dirty="0">
                          <a:effectLst/>
                          <a:latin typeface="Verdana" panose="020B0604030504040204" pitchFamily="34" charset="0"/>
                          <a:ea typeface="Verdana" panose="020B0604030504040204" pitchFamily="34" charset="0"/>
                          <a:cs typeface="Verdana" panose="020B0604030504040204" pitchFamily="34" charset="0"/>
                        </a:rPr>
                        <a:t>*</a:t>
                      </a:r>
                      <a:endParaRPr lang="en-US" sz="14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5"/>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latin typeface="Verdana" pitchFamily="34" charset="0"/>
                          <a:ea typeface="Verdana" pitchFamily="34" charset="0"/>
                          <a:cs typeface="Verdana" pitchFamily="34" charset="0"/>
                        </a:rPr>
                        <a:t>AGI limit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dirty="0">
                          <a:effectLst/>
                          <a:latin typeface="Verdana" panose="020B0604030504040204" pitchFamily="34" charset="0"/>
                          <a:ea typeface="Verdana" panose="020B0604030504040204" pitchFamily="34" charset="0"/>
                          <a:cs typeface="Verdana" panose="020B0604030504040204" pitchFamily="34" charset="0"/>
                        </a:rPr>
                        <a:t>30%</a:t>
                      </a:r>
                      <a:endParaRPr lang="en-US" sz="14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400" dirty="0">
                          <a:latin typeface="Verdana" panose="020B0604030504040204" pitchFamily="34" charset="0"/>
                          <a:ea typeface="Verdana" panose="020B0604030504040204" pitchFamily="34" charset="0"/>
                          <a:cs typeface="Verdana" panose="020B0604030504040204" pitchFamily="34" charset="0"/>
                        </a:rPr>
                        <a:t>20%</a:t>
                      </a:r>
                    </a:p>
                  </a:txBody>
                  <a:tcPr anchor="ctr"/>
                </a:tc>
                <a:extLst>
                  <a:ext uri="{0D108BD9-81ED-4DB2-BD59-A6C34878D82A}">
                    <a16:rowId xmlns:a16="http://schemas.microsoft.com/office/drawing/2014/main" val="10006"/>
                  </a:ext>
                </a:extLst>
              </a:tr>
              <a:tr h="137160">
                <a:tc>
                  <a:txBody>
                    <a:bodyPr/>
                    <a:lstStyle/>
                    <a:p>
                      <a:r>
                        <a:rPr lang="en-US" sz="1400" kern="1200" dirty="0">
                          <a:effectLst/>
                          <a:latin typeface="Verdana" panose="020B0604030504040204" pitchFamily="34" charset="0"/>
                          <a:ea typeface="Verdana" panose="020B0604030504040204" pitchFamily="34" charset="0"/>
                          <a:cs typeface="Verdana" panose="020B0604030504040204" pitchFamily="34" charset="0"/>
                        </a:rPr>
                        <a:t>Ordinary income property:</a:t>
                      </a:r>
                      <a:endParaRPr lang="en-US" sz="1400" dirty="0">
                        <a:latin typeface="Verdana" pitchFamily="34" charset="0"/>
                        <a:ea typeface="Verdana" pitchFamily="34" charset="0"/>
                        <a:cs typeface="Verdana" pitchFamily="34" charset="0"/>
                      </a:endParaRPr>
                    </a:p>
                  </a:txBody>
                  <a:tcPr anchor="ctr"/>
                </a:tc>
                <a:tc>
                  <a:txBody>
                    <a:bodyPr/>
                    <a:lstStyle/>
                    <a:p>
                      <a:pPr algn="ct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7"/>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latin typeface="Verdana" pitchFamily="34" charset="0"/>
                          <a:ea typeface="Verdana" pitchFamily="34" charset="0"/>
                          <a:cs typeface="Verdana" pitchFamily="34" charset="0"/>
                        </a:rPr>
                        <a:t>Amount</a:t>
                      </a: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Lesser of basis or FMV </a:t>
                      </a:r>
                      <a:endParaRPr lang="en-US" sz="1400" dirty="0">
                        <a:latin typeface="Verdana" pitchFamily="34" charset="0"/>
                        <a:ea typeface="Verdana" pitchFamily="34" charset="0"/>
                        <a:cs typeface="Verdana" pitchFamily="34" charset="0"/>
                      </a:endParaRPr>
                    </a:p>
                  </a:txBody>
                  <a:tcPr anchor="ctr"/>
                </a:tc>
                <a:tc>
                  <a:txBody>
                    <a:bodyPr/>
                    <a:lstStyle/>
                    <a:p>
                      <a:pPr algn="ctr"/>
                      <a:r>
                        <a:rPr lang="en-US" sz="1400" kern="1200" dirty="0">
                          <a:effectLst/>
                          <a:latin typeface="Verdana" panose="020B0604030504040204" pitchFamily="34" charset="0"/>
                          <a:ea typeface="Verdana" panose="020B0604030504040204" pitchFamily="34" charset="0"/>
                          <a:cs typeface="Verdana" panose="020B0604030504040204" pitchFamily="34" charset="0"/>
                        </a:rPr>
                        <a:t>Lesser of basis or FMV </a:t>
                      </a:r>
                      <a:endParaRPr lang="en-US" sz="1400" dirty="0">
                        <a:latin typeface="Verdana" pitchFamily="34" charset="0"/>
                        <a:ea typeface="Verdana" pitchFamily="34" charset="0"/>
                        <a:cs typeface="Verdana" pitchFamily="34" charset="0"/>
                      </a:endParaRPr>
                    </a:p>
                  </a:txBody>
                  <a:tcPr anchor="ctr"/>
                </a:tc>
                <a:extLst>
                  <a:ext uri="{0D108BD9-81ED-4DB2-BD59-A6C34878D82A}">
                    <a16:rowId xmlns:a16="http://schemas.microsoft.com/office/drawing/2014/main" val="10008"/>
                  </a:ext>
                </a:extLst>
              </a:tr>
              <a:tr h="137160">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tx1"/>
                          </a:solidFill>
                          <a:effectLst/>
                          <a:latin typeface="Verdana" pitchFamily="34" charset="0"/>
                          <a:ea typeface="Verdana" pitchFamily="34" charset="0"/>
                          <a:cs typeface="Verdana" pitchFamily="34" charset="0"/>
                        </a:rPr>
                        <a:t>AGI limit </a:t>
                      </a:r>
                    </a:p>
                  </a:txBody>
                  <a:tcPr anchor="ctr"/>
                </a:tc>
                <a:tc>
                  <a:txBody>
                    <a:bodyPr/>
                    <a:lstStyle/>
                    <a:p>
                      <a:pPr algn="ctr"/>
                      <a:r>
                        <a:rPr lang="en-US" sz="1400" dirty="0">
                          <a:latin typeface="Verdana" panose="020B0604030504040204" pitchFamily="34" charset="0"/>
                          <a:ea typeface="Verdana" panose="020B0604030504040204" pitchFamily="34" charset="0"/>
                          <a:cs typeface="Verdana" panose="020B0604030504040204" pitchFamily="34" charset="0"/>
                        </a:rPr>
                        <a:t>50%</a:t>
                      </a:r>
                    </a:p>
                  </a:txBody>
                  <a:tcPr anchor="ctr"/>
                </a:tc>
                <a:tc>
                  <a:txBody>
                    <a:bodyPr/>
                    <a:lstStyle/>
                    <a:p>
                      <a:pPr algn="ctr"/>
                      <a:r>
                        <a:rPr lang="en-US" sz="1400" dirty="0">
                          <a:latin typeface="Verdana" panose="020B0604030504040204" pitchFamily="34" charset="0"/>
                          <a:ea typeface="Verdana" panose="020B0604030504040204" pitchFamily="34" charset="0"/>
                          <a:cs typeface="Verdana" panose="020B0604030504040204" pitchFamily="34" charset="0"/>
                        </a:rPr>
                        <a:t>30%</a:t>
                      </a:r>
                    </a:p>
                  </a:txBody>
                  <a:tcPr anchor="ctr"/>
                </a:tc>
                <a:extLst>
                  <a:ext uri="{0D108BD9-81ED-4DB2-BD59-A6C34878D82A}">
                    <a16:rowId xmlns:a16="http://schemas.microsoft.com/office/drawing/2014/main" val="10009"/>
                  </a:ext>
                </a:extLst>
              </a:tr>
            </a:tbl>
          </a:graphicData>
        </a:graphic>
      </p:graphicFrame>
      <p:sp>
        <p:nvSpPr>
          <p:cNvPr id="7" name="Content Placeholder 6"/>
          <p:cNvSpPr>
            <a:spLocks noGrp="1"/>
          </p:cNvSpPr>
          <p:nvPr>
            <p:ph sz="quarter" idx="12"/>
          </p:nvPr>
        </p:nvSpPr>
        <p:spPr>
          <a:xfrm>
            <a:off x="673100" y="5943600"/>
            <a:ext cx="7861300" cy="457200"/>
          </a:xfrm>
        </p:spPr>
        <p:txBody>
          <a:bodyPr/>
          <a:lstStyle/>
          <a:p>
            <a:pPr marL="0" indent="0">
              <a:buNone/>
            </a:pPr>
            <a:r>
              <a:rPr lang="en-US" sz="2000" dirty="0"/>
              <a:t>*FMV if the stock is publicly traded [IRC §170(e)(5)]</a:t>
            </a:r>
          </a:p>
        </p:txBody>
      </p:sp>
    </p:spTree>
    <p:extLst>
      <p:ext uri="{BB962C8B-B14F-4D97-AF65-F5344CB8AC3E}">
        <p14:creationId xmlns:p14="http://schemas.microsoft.com/office/powerpoint/2010/main" val="3060945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Deductions </a:t>
            </a:r>
            <a:r>
              <a:rPr lang="en-US" altLang="en-US" i="1" dirty="0"/>
              <a:t>from</a:t>
            </a:r>
            <a:r>
              <a:rPr lang="en-US" altLang="en-US" dirty="0"/>
              <a:t> AGI: Itemized Deductions (9 of 10)</a:t>
            </a:r>
            <a:endParaRPr lang="en-US" dirty="0"/>
          </a:p>
        </p:txBody>
      </p:sp>
      <p:sp>
        <p:nvSpPr>
          <p:cNvPr id="3" name="Content Placeholder 2"/>
          <p:cNvSpPr>
            <a:spLocks noGrp="1"/>
          </p:cNvSpPr>
          <p:nvPr>
            <p:ph sz="quarter" idx="10"/>
          </p:nvPr>
        </p:nvSpPr>
        <p:spPr>
          <a:xfrm>
            <a:off x="457200" y="1600200"/>
            <a:ext cx="8153400" cy="4800600"/>
          </a:xfrm>
        </p:spPr>
        <p:txBody>
          <a:bodyPr vert="horz" lIns="91440" tIns="45720" rIns="91440" bIns="45720" rtlCol="0">
            <a:noAutofit/>
          </a:bodyPr>
          <a:lstStyle/>
          <a:p>
            <a:pPr>
              <a:spcBef>
                <a:spcPts val="600"/>
              </a:spcBef>
            </a:pPr>
            <a:r>
              <a:rPr lang="en-US" altLang="en-US" dirty="0"/>
              <a:t>Separate from AGI deduction for charitable contributions in 2021</a:t>
            </a:r>
          </a:p>
          <a:p>
            <a:pPr lvl="2">
              <a:spcBef>
                <a:spcPts val="600"/>
              </a:spcBef>
            </a:pPr>
            <a:r>
              <a:rPr lang="en-US" altLang="en-US" dirty="0"/>
              <a:t>For taxpayers who do not itemize their deductions</a:t>
            </a:r>
          </a:p>
          <a:p>
            <a:pPr lvl="2">
              <a:spcBef>
                <a:spcPts val="600"/>
              </a:spcBef>
            </a:pPr>
            <a:r>
              <a:rPr lang="en-US" altLang="en-US" dirty="0"/>
              <a:t>Up to $300 of cash charitable contributions ($600 for married taxpayers filing jointly) to qualified charitable organizations</a:t>
            </a:r>
          </a:p>
        </p:txBody>
      </p:sp>
    </p:spTree>
    <p:extLst>
      <p:ext uri="{BB962C8B-B14F-4D97-AF65-F5344CB8AC3E}">
        <p14:creationId xmlns:p14="http://schemas.microsoft.com/office/powerpoint/2010/main" val="16043311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Deductions </a:t>
            </a:r>
            <a:r>
              <a:rPr lang="en-US" altLang="en-US" i="1" dirty="0"/>
              <a:t>from</a:t>
            </a:r>
            <a:r>
              <a:rPr lang="en-US" altLang="en-US" dirty="0"/>
              <a:t> AGI: Itemized Deductions (10 of 10)</a:t>
            </a:r>
            <a:endParaRPr lang="en-US" dirty="0"/>
          </a:p>
        </p:txBody>
      </p:sp>
      <p:sp>
        <p:nvSpPr>
          <p:cNvPr id="3" name="Content Placeholder 2"/>
          <p:cNvSpPr>
            <a:spLocks noGrp="1"/>
          </p:cNvSpPr>
          <p:nvPr>
            <p:ph sz="quarter" idx="10"/>
          </p:nvPr>
        </p:nvSpPr>
        <p:spPr>
          <a:xfrm>
            <a:off x="457200" y="1600200"/>
            <a:ext cx="8153400" cy="4800600"/>
          </a:xfrm>
        </p:spPr>
        <p:txBody>
          <a:bodyPr vert="horz" lIns="91440" tIns="45720" rIns="91440" bIns="45720" rtlCol="0">
            <a:noAutofit/>
          </a:bodyPr>
          <a:lstStyle/>
          <a:p>
            <a:r>
              <a:rPr lang="en-US" altLang="en-US" dirty="0"/>
              <a:t>Other Itemized Deductions 	</a:t>
            </a:r>
          </a:p>
          <a:p>
            <a:pPr lvl="1">
              <a:spcBef>
                <a:spcPts val="600"/>
              </a:spcBef>
            </a:pPr>
            <a:r>
              <a:rPr lang="en-US" altLang="en-US" dirty="0"/>
              <a:t>Not deductible: unreimbursed employee business expenses, tax preparation fees, investment expenses, and hobby expenses</a:t>
            </a:r>
          </a:p>
          <a:p>
            <a:pPr lvl="1">
              <a:spcBef>
                <a:spcPts val="600"/>
              </a:spcBef>
            </a:pPr>
            <a:r>
              <a:rPr lang="en-US" altLang="en-US" dirty="0"/>
              <a:t>Deductible: gambling losses and expenses to the extent of gambling income, casualty and theft losses on investment property, and unrecovered cost of a life annuity at death</a:t>
            </a:r>
          </a:p>
        </p:txBody>
      </p:sp>
    </p:spTree>
    <p:extLst>
      <p:ext uri="{BB962C8B-B14F-4D97-AF65-F5344CB8AC3E}">
        <p14:creationId xmlns:p14="http://schemas.microsoft.com/office/powerpoint/2010/main" val="4078123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dirty="0">
                <a:solidFill>
                  <a:srgbClr val="330066"/>
                </a:solidFill>
              </a:rPr>
              <a:t>Deductions </a:t>
            </a:r>
            <a:r>
              <a:rPr lang="en-US" altLang="en-US" i="1" dirty="0">
                <a:solidFill>
                  <a:srgbClr val="330066"/>
                </a:solidFill>
              </a:rPr>
              <a:t>for</a:t>
            </a:r>
            <a:r>
              <a:rPr lang="en-US" altLang="en-US" dirty="0">
                <a:solidFill>
                  <a:srgbClr val="330066"/>
                </a:solidFill>
              </a:rPr>
              <a:t> AGI (1 of 17)</a:t>
            </a:r>
            <a:endParaRPr lang="en-US" dirty="0">
              <a:solidFill>
                <a:srgbClr val="330066"/>
              </a:solidFill>
            </a:endParaRPr>
          </a:p>
        </p:txBody>
      </p:sp>
      <p:sp>
        <p:nvSpPr>
          <p:cNvPr id="12" name="Content Placeholder 11"/>
          <p:cNvSpPr>
            <a:spLocks noGrp="1"/>
          </p:cNvSpPr>
          <p:nvPr>
            <p:ph sz="quarter" idx="10"/>
          </p:nvPr>
        </p:nvSpPr>
        <p:spPr>
          <a:xfrm>
            <a:off x="533400" y="1600200"/>
            <a:ext cx="8153400" cy="4724400"/>
          </a:xfrm>
        </p:spPr>
        <p:txBody>
          <a:bodyPr/>
          <a:lstStyle/>
          <a:p>
            <a:r>
              <a:rPr lang="en-US" altLang="en-US" dirty="0"/>
              <a:t>Three categories of deductions </a:t>
            </a:r>
            <a:r>
              <a:rPr lang="en-US" altLang="en-US" i="1" dirty="0"/>
              <a:t>for</a:t>
            </a:r>
            <a:r>
              <a:rPr lang="en-US" altLang="en-US" dirty="0"/>
              <a:t> AGI</a:t>
            </a:r>
          </a:p>
          <a:p>
            <a:pPr lvl="1"/>
            <a:r>
              <a:rPr lang="en-US" altLang="en-US" dirty="0">
                <a:ea typeface="Arial" panose="020B0604020202020204" pitchFamily="34" charset="0"/>
              </a:rPr>
              <a:t>Directly related to business activities</a:t>
            </a:r>
          </a:p>
          <a:p>
            <a:pPr lvl="1"/>
            <a:r>
              <a:rPr lang="en-US" altLang="en-US" dirty="0">
                <a:ea typeface="Arial" panose="020B0604020202020204" pitchFamily="34" charset="0"/>
              </a:rPr>
              <a:t>Indirectly related to business activities</a:t>
            </a:r>
          </a:p>
          <a:p>
            <a:pPr lvl="1"/>
            <a:r>
              <a:rPr lang="en-US" altLang="en-US" dirty="0">
                <a:ea typeface="Arial" panose="020B0604020202020204" pitchFamily="34" charset="0"/>
              </a:rPr>
              <a:t>Subsidizing specific activities</a:t>
            </a:r>
          </a:p>
        </p:txBody>
      </p:sp>
    </p:spTree>
    <p:extLst>
      <p:ext uri="{BB962C8B-B14F-4D97-AF65-F5344CB8AC3E}">
        <p14:creationId xmlns:p14="http://schemas.microsoft.com/office/powerpoint/2010/main" val="1952239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Standard Deduction </a:t>
            </a:r>
            <a:br>
              <a:rPr lang="en-US" altLang="en-US" dirty="0"/>
            </a:br>
            <a:r>
              <a:rPr lang="en-US" altLang="en-US" dirty="0"/>
              <a:t>(1 of 2)</a:t>
            </a:r>
            <a:endParaRPr lang="en-US" dirty="0"/>
          </a:p>
        </p:txBody>
      </p:sp>
      <p:sp>
        <p:nvSpPr>
          <p:cNvPr id="8" name="Content Placeholder 7"/>
          <p:cNvSpPr>
            <a:spLocks noGrp="1"/>
          </p:cNvSpPr>
          <p:nvPr>
            <p:ph sz="quarter" idx="10"/>
          </p:nvPr>
        </p:nvSpPr>
        <p:spPr/>
        <p:txBody>
          <a:bodyPr/>
          <a:lstStyle/>
          <a:p>
            <a:pPr marL="0" indent="0">
              <a:buNone/>
            </a:pPr>
            <a:r>
              <a:rPr lang="en-US" sz="2400" dirty="0"/>
              <a:t>EXHIBIT 6-12 Standard Deduction Amounts*</a:t>
            </a:r>
          </a:p>
        </p:txBody>
      </p:sp>
      <p:graphicFrame>
        <p:nvGraphicFramePr>
          <p:cNvPr id="13" name="Table 12"/>
          <p:cNvGraphicFramePr>
            <a:graphicFrameLocks noGrp="1"/>
          </p:cNvGraphicFramePr>
          <p:nvPr>
            <p:extLst>
              <p:ext uri="{D42A27DB-BD31-4B8C-83A1-F6EECF244321}">
                <p14:modId xmlns:p14="http://schemas.microsoft.com/office/powerpoint/2010/main" val="3383032409"/>
              </p:ext>
            </p:extLst>
          </p:nvPr>
        </p:nvGraphicFramePr>
        <p:xfrm>
          <a:off x="685800" y="2362200"/>
          <a:ext cx="8001000" cy="3352800"/>
        </p:xfrm>
        <a:graphic>
          <a:graphicData uri="http://schemas.openxmlformats.org/drawingml/2006/table">
            <a:tbl>
              <a:tblPr firstRow="1" bandRow="1">
                <a:tableStyleId>{5940675A-B579-460E-94D1-54222C63F5DA}</a:tableStyleId>
              </a:tblPr>
              <a:tblGrid>
                <a:gridCol w="2720912">
                  <a:extLst>
                    <a:ext uri="{9D8B030D-6E8A-4147-A177-3AD203B41FA5}">
                      <a16:colId xmlns:a16="http://schemas.microsoft.com/office/drawing/2014/main" val="20000"/>
                    </a:ext>
                  </a:extLst>
                </a:gridCol>
                <a:gridCol w="2494280">
                  <a:extLst>
                    <a:ext uri="{9D8B030D-6E8A-4147-A177-3AD203B41FA5}">
                      <a16:colId xmlns:a16="http://schemas.microsoft.com/office/drawing/2014/main" val="20001"/>
                    </a:ext>
                  </a:extLst>
                </a:gridCol>
                <a:gridCol w="2785808">
                  <a:extLst>
                    <a:ext uri="{9D8B030D-6E8A-4147-A177-3AD203B41FA5}">
                      <a16:colId xmlns:a16="http://schemas.microsoft.com/office/drawing/2014/main" val="20002"/>
                    </a:ext>
                  </a:extLst>
                </a:gridCol>
              </a:tblGrid>
              <a:tr h="457200">
                <a:tc gridSpan="3">
                  <a:txBody>
                    <a:bodyPr/>
                    <a:lstStyle/>
                    <a:p>
                      <a:pPr algn="ctr" rtl="0" fontAlgn="ctr"/>
                      <a:r>
                        <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2022 Amounts</a:t>
                      </a:r>
                    </a:p>
                  </a:txBody>
                  <a:tcPr anchor="ctr"/>
                </a:tc>
                <a:tc hMerge="1">
                  <a:txBody>
                    <a:bodyPr/>
                    <a:lstStyle/>
                    <a:p>
                      <a:pPr algn="ctr" rtl="0" fontAlgn="ctr"/>
                      <a:endPar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gn="ctr" rtl="0" fontAlgn="ctr"/>
                      <a:endPar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5"/>
                  </a:ext>
                </a:extLst>
              </a:tr>
              <a:tr h="1101144">
                <a:tc>
                  <a:txBody>
                    <a:bodyPr/>
                    <a:lstStyle/>
                    <a:p>
                      <a:pPr algn="ctr" rtl="0" fontAlgn="ctr"/>
                      <a:r>
                        <a:rPr lang="en-US" sz="1600" b="1" u="none" strike="noStrike" dirty="0">
                          <a:effectLst/>
                          <a:latin typeface="Verdana" panose="020B0604030504040204" pitchFamily="34" charset="0"/>
                          <a:ea typeface="Verdana" panose="020B0604030504040204" pitchFamily="34" charset="0"/>
                          <a:cs typeface="Verdana" panose="020B0604030504040204" pitchFamily="34" charset="0"/>
                        </a:rPr>
                        <a:t>Filing Status</a:t>
                      </a:r>
                      <a:endPar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r>
                        <a:rPr lang="en-US" sz="1600" b="1" u="none" strike="noStrike" dirty="0">
                          <a:effectLst/>
                          <a:latin typeface="Verdana" panose="020B0604030504040204" pitchFamily="34" charset="0"/>
                          <a:ea typeface="Verdana" panose="020B0604030504040204" pitchFamily="34" charset="0"/>
                          <a:cs typeface="Verdana" panose="020B0604030504040204" pitchFamily="34" charset="0"/>
                        </a:rPr>
                        <a:t>Basic Standard Deduction</a:t>
                      </a:r>
                      <a:endPar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rtl="0" fontAlgn="ctr"/>
                      <a:r>
                        <a:rPr lang="en-US" sz="1600" b="1" u="none" strike="noStrike" dirty="0">
                          <a:effectLst/>
                          <a:latin typeface="Verdana" panose="020B0604030504040204" pitchFamily="34" charset="0"/>
                          <a:ea typeface="Verdana" panose="020B0604030504040204" pitchFamily="34" charset="0"/>
                          <a:cs typeface="Verdana" panose="020B0604030504040204" pitchFamily="34" charset="0"/>
                        </a:rPr>
                        <a:t>Additional Standard Deduction for Age and/or Blindness at End of Year</a:t>
                      </a:r>
                      <a:endParaRPr lang="en-US" sz="1600" b="1"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0"/>
                  </a:ext>
                </a:extLst>
              </a:tr>
              <a:tr h="448614">
                <a:tc>
                  <a:txBody>
                    <a:bodyPr/>
                    <a:lstStyle/>
                    <a:p>
                      <a:pPr algn="l" rtl="0" fontAlgn="ctr"/>
                      <a:r>
                        <a:rPr lang="en-US" sz="1600" u="none" strike="noStrike" dirty="0">
                          <a:effectLst/>
                          <a:latin typeface="Verdana" panose="020B0604030504040204" pitchFamily="34" charset="0"/>
                          <a:ea typeface="Verdana" panose="020B0604030504040204" pitchFamily="34" charset="0"/>
                          <a:cs typeface="Verdana" panose="020B0604030504040204" pitchFamily="34" charset="0"/>
                        </a:rPr>
                        <a:t>Married filing jointly</a:t>
                      </a:r>
                      <a:endParaRPr lang="en-US" sz="16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$25,900 </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$1,400 </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1"/>
                  </a:ext>
                </a:extLst>
              </a:tr>
              <a:tr h="448614">
                <a:tc>
                  <a:txBody>
                    <a:bodyPr/>
                    <a:lstStyle/>
                    <a:p>
                      <a:pPr algn="l" rtl="0" fontAlgn="ctr"/>
                      <a:r>
                        <a:rPr lang="en-US" sz="1600" u="none" strike="noStrike" dirty="0">
                          <a:effectLst/>
                          <a:latin typeface="Verdana" panose="020B0604030504040204" pitchFamily="34" charset="0"/>
                          <a:ea typeface="Verdana" panose="020B0604030504040204" pitchFamily="34" charset="0"/>
                          <a:cs typeface="Verdana" panose="020B0604030504040204" pitchFamily="34" charset="0"/>
                        </a:rPr>
                        <a:t>Head of household</a:t>
                      </a:r>
                      <a:endParaRPr lang="en-US" sz="16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19,400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1,750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2"/>
                  </a:ext>
                </a:extLst>
              </a:tr>
              <a:tr h="448614">
                <a:tc>
                  <a:txBody>
                    <a:bodyPr/>
                    <a:lstStyle/>
                    <a:p>
                      <a:pPr algn="l" rtl="0" fontAlgn="ctr"/>
                      <a:r>
                        <a:rPr lang="en-US" sz="1600" u="none" strike="noStrike" dirty="0">
                          <a:effectLst/>
                          <a:latin typeface="Verdana" panose="020B0604030504040204" pitchFamily="34" charset="0"/>
                          <a:ea typeface="Verdana" panose="020B0604030504040204" pitchFamily="34" charset="0"/>
                          <a:cs typeface="Verdana" panose="020B0604030504040204" pitchFamily="34" charset="0"/>
                        </a:rPr>
                        <a:t>Single</a:t>
                      </a:r>
                      <a:endParaRPr lang="en-US" sz="16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12,950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1,750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3"/>
                  </a:ext>
                </a:extLst>
              </a:tr>
              <a:tr h="448614">
                <a:tc>
                  <a:txBody>
                    <a:bodyPr/>
                    <a:lstStyle/>
                    <a:p>
                      <a:pPr algn="l" rtl="0" fontAlgn="ctr"/>
                      <a:r>
                        <a:rPr lang="en-US" sz="1600" u="none" strike="noStrike" dirty="0">
                          <a:effectLst/>
                          <a:latin typeface="Verdana" panose="020B0604030504040204" pitchFamily="34" charset="0"/>
                          <a:ea typeface="Verdana" panose="020B0604030504040204" pitchFamily="34" charset="0"/>
                          <a:cs typeface="Verdana" panose="020B0604030504040204" pitchFamily="34" charset="0"/>
                        </a:rPr>
                        <a:t>Married filing separately</a:t>
                      </a:r>
                      <a:endParaRPr lang="en-US" sz="16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12,950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r" rtl="0" fontAlgn="ctr"/>
                      <a:r>
                        <a:rPr lang="en-US" sz="160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rPr>
                        <a:t>1,400</a:t>
                      </a:r>
                      <a:endParaRPr lang="en-US" sz="1600" b="0" i="0" u="none" strike="noStrike"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35771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The Standard Deduction </a:t>
            </a:r>
            <a:br>
              <a:rPr lang="en-US" altLang="en-US" dirty="0"/>
            </a:br>
            <a:r>
              <a:rPr lang="en-US" altLang="en-US" dirty="0"/>
              <a:t>(2 of 2)</a:t>
            </a:r>
            <a:endParaRPr lang="en-US" dirty="0"/>
          </a:p>
        </p:txBody>
      </p:sp>
      <p:sp>
        <p:nvSpPr>
          <p:cNvPr id="3" name="Content Placeholder 2"/>
          <p:cNvSpPr>
            <a:spLocks noGrp="1"/>
          </p:cNvSpPr>
          <p:nvPr>
            <p:ph sz="quarter" idx="10"/>
          </p:nvPr>
        </p:nvSpPr>
        <p:spPr/>
        <p:txBody>
          <a:bodyPr/>
          <a:lstStyle/>
          <a:p>
            <a:pPr marL="0" indent="0">
              <a:buNone/>
            </a:pPr>
            <a:r>
              <a:rPr lang="en-US" dirty="0"/>
              <a:t>*For individuals claimed as a dependent on another return, the 2022 standard deduction is the greater of (1) $1,150 or (2) $400 plus earned income not to exceed the standard deduction amount of those who are not dependents. </a:t>
            </a:r>
          </a:p>
          <a:p>
            <a:pPr marL="0" indent="0">
              <a:buNone/>
            </a:pPr>
            <a:endParaRPr lang="en-US" dirty="0"/>
          </a:p>
        </p:txBody>
      </p:sp>
    </p:spTree>
    <p:extLst>
      <p:ext uri="{BB962C8B-B14F-4D97-AF65-F5344CB8AC3E}">
        <p14:creationId xmlns:p14="http://schemas.microsoft.com/office/powerpoint/2010/main" val="2725587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Standard Deductions</a:t>
            </a:r>
            <a:endParaRPr lang="en-US" dirty="0"/>
          </a:p>
        </p:txBody>
      </p:sp>
      <p:sp>
        <p:nvSpPr>
          <p:cNvPr id="4" name="Content Placeholder 3"/>
          <p:cNvSpPr>
            <a:spLocks noGrp="1"/>
          </p:cNvSpPr>
          <p:nvPr>
            <p:ph sz="quarter" idx="10"/>
          </p:nvPr>
        </p:nvSpPr>
        <p:spPr>
          <a:xfrm>
            <a:off x="460664" y="1600200"/>
            <a:ext cx="8226136" cy="4800600"/>
          </a:xfrm>
        </p:spPr>
        <p:txBody>
          <a:bodyPr vert="horz" lIns="91440" tIns="45720" rIns="91440" bIns="45720" rtlCol="0">
            <a:noAutofit/>
          </a:bodyPr>
          <a:lstStyle/>
          <a:p>
            <a:r>
              <a:rPr lang="en-US" altLang="en-US" dirty="0"/>
              <a:t>Bunching Itemized Deductions</a:t>
            </a:r>
          </a:p>
          <a:p>
            <a:pPr lvl="1">
              <a:spcBef>
                <a:spcPts val="600"/>
              </a:spcBef>
            </a:pPr>
            <a:r>
              <a:rPr lang="en-US" altLang="en-US" dirty="0"/>
              <a:t>Tax benefit can be gained by implementing simple timing tax planning strategy.</a:t>
            </a:r>
          </a:p>
          <a:p>
            <a:pPr lvl="2">
              <a:spcBef>
                <a:spcPts val="600"/>
              </a:spcBef>
            </a:pPr>
            <a:r>
              <a:rPr lang="en-US" altLang="en-US" dirty="0"/>
              <a:t>For taxpayers with itemized deductions that fall just short of the standard deduction amount and thus do not produce any tax benefit.</a:t>
            </a:r>
          </a:p>
          <a:p>
            <a:pPr lvl="1">
              <a:spcBef>
                <a:spcPts val="600"/>
              </a:spcBef>
            </a:pPr>
            <a:r>
              <a:rPr lang="en-US" altLang="en-US" dirty="0"/>
              <a:t>The basic strategy consists of shifting itemized deductions into one year such that the amount of itemized deductions exceeds the standard deduction for the year, and then deducting the standard deduction in the next year (or vice versa).</a:t>
            </a:r>
          </a:p>
        </p:txBody>
      </p:sp>
    </p:spTree>
    <p:extLst>
      <p:ext uri="{BB962C8B-B14F-4D97-AF65-F5344CB8AC3E}">
        <p14:creationId xmlns:p14="http://schemas.microsoft.com/office/powerpoint/2010/main" val="27887738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Deduction for Qualified Business Income</a:t>
            </a:r>
            <a:endParaRPr lang="en-US" dirty="0"/>
          </a:p>
        </p:txBody>
      </p:sp>
      <p:sp>
        <p:nvSpPr>
          <p:cNvPr id="3" name="Content Placeholder 2"/>
          <p:cNvSpPr>
            <a:spLocks noGrp="1"/>
          </p:cNvSpPr>
          <p:nvPr>
            <p:ph sz="quarter" idx="10"/>
          </p:nvPr>
        </p:nvSpPr>
        <p:spPr>
          <a:xfrm>
            <a:off x="457200" y="1600200"/>
            <a:ext cx="8153400" cy="4800600"/>
          </a:xfrm>
        </p:spPr>
        <p:txBody>
          <a:bodyPr vert="horz" lIns="91440" tIns="45720" rIns="91440" bIns="45720" rtlCol="0">
            <a:noAutofit/>
          </a:bodyPr>
          <a:lstStyle/>
          <a:p>
            <a:r>
              <a:rPr lang="en-US" altLang="en-US" dirty="0"/>
              <a:t>Deduction is limited to qualified trade or business .	</a:t>
            </a:r>
          </a:p>
          <a:p>
            <a:pPr lvl="1">
              <a:spcBef>
                <a:spcPts val="600"/>
              </a:spcBef>
            </a:pPr>
            <a:r>
              <a:rPr lang="en-US" altLang="en-US" dirty="0"/>
              <a:t>Excludes specified service trade or business (except for taxpayers with taxable income below $170,050; $340,100 joint returns; $170,050 married filing separately).</a:t>
            </a:r>
          </a:p>
          <a:p>
            <a:pPr lvl="1">
              <a:spcBef>
                <a:spcPts val="600"/>
              </a:spcBef>
            </a:pPr>
            <a:r>
              <a:rPr lang="en-US" altLang="en-US" dirty="0"/>
              <a:t>Deduction is subject to wage limitation and taxable income limitation.</a:t>
            </a:r>
          </a:p>
        </p:txBody>
      </p:sp>
    </p:spTree>
    <p:extLst>
      <p:ext uri="{BB962C8B-B14F-4D97-AF65-F5344CB8AC3E}">
        <p14:creationId xmlns:p14="http://schemas.microsoft.com/office/powerpoint/2010/main" val="1452550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End of Presentation</a:t>
            </a:r>
          </a:p>
        </p:txBody>
      </p:sp>
    </p:spTree>
    <p:extLst>
      <p:ext uri="{BB962C8B-B14F-4D97-AF65-F5344CB8AC3E}">
        <p14:creationId xmlns:p14="http://schemas.microsoft.com/office/powerpoint/2010/main" val="2993562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solidFill>
                  <a:srgbClr val="330066"/>
                </a:solidFill>
              </a:rPr>
              <a:t>Deductions </a:t>
            </a:r>
            <a:r>
              <a:rPr lang="en-US" altLang="en-US" i="1" dirty="0">
                <a:solidFill>
                  <a:srgbClr val="330066"/>
                </a:solidFill>
              </a:rPr>
              <a:t>for</a:t>
            </a:r>
            <a:r>
              <a:rPr lang="en-US" altLang="en-US" dirty="0">
                <a:solidFill>
                  <a:srgbClr val="330066"/>
                </a:solidFill>
              </a:rPr>
              <a:t> AGI (2 of 17)</a:t>
            </a:r>
            <a:endParaRPr lang="en-US" dirty="0">
              <a:solidFill>
                <a:srgbClr val="330066"/>
              </a:solidFill>
            </a:endParaRPr>
          </a:p>
        </p:txBody>
      </p:sp>
      <p:sp>
        <p:nvSpPr>
          <p:cNvPr id="4" name="Content Placeholder 3"/>
          <p:cNvSpPr>
            <a:spLocks noGrp="1"/>
          </p:cNvSpPr>
          <p:nvPr>
            <p:ph sz="quarter" idx="10"/>
          </p:nvPr>
        </p:nvSpPr>
        <p:spPr>
          <a:xfrm>
            <a:off x="457200" y="1600200"/>
            <a:ext cx="8229600" cy="4800600"/>
          </a:xfrm>
        </p:spPr>
        <p:txBody>
          <a:bodyPr vert="horz" lIns="91440" tIns="45720" rIns="91440" bIns="45720" rtlCol="0">
            <a:noAutofit/>
          </a:bodyPr>
          <a:lstStyle/>
          <a:p>
            <a:pPr>
              <a:spcBef>
                <a:spcPts val="600"/>
              </a:spcBef>
            </a:pPr>
            <a:r>
              <a:rPr lang="en-US" altLang="en-US" dirty="0"/>
              <a:t>Directly Related to Business Activities</a:t>
            </a:r>
          </a:p>
          <a:p>
            <a:pPr lvl="1">
              <a:spcBef>
                <a:spcPts val="600"/>
              </a:spcBef>
            </a:pPr>
            <a:r>
              <a:rPr lang="en-US" altLang="en-US" dirty="0"/>
              <a:t>Taxpayers are allowed to deduct expenses incurred to generate business income.</a:t>
            </a:r>
          </a:p>
          <a:p>
            <a:pPr lvl="1">
              <a:spcBef>
                <a:spcPts val="600"/>
              </a:spcBef>
            </a:pPr>
            <a:r>
              <a:rPr lang="en-US" altLang="en-US" dirty="0"/>
              <a:t>For tax purposes, activities are either </a:t>
            </a:r>
            <a:br>
              <a:rPr lang="en-US" altLang="en-US" dirty="0"/>
            </a:br>
            <a:r>
              <a:rPr lang="en-US" altLang="en-US" dirty="0"/>
              <a:t>profit-motivated or motivated by personal objectives.</a:t>
            </a:r>
          </a:p>
          <a:p>
            <a:pPr lvl="1">
              <a:spcBef>
                <a:spcPts val="600"/>
              </a:spcBef>
            </a:pPr>
            <a:r>
              <a:rPr lang="en-US" altLang="en-US" dirty="0"/>
              <a:t>Profit-motivated activities are classified as </a:t>
            </a:r>
          </a:p>
          <a:p>
            <a:pPr marL="1371600" lvl="2" indent="-457200">
              <a:spcBef>
                <a:spcPts val="600"/>
              </a:spcBef>
              <a:buFont typeface="+mj-lt"/>
              <a:buAutoNum type="arabicPeriod"/>
            </a:pPr>
            <a:r>
              <a:rPr lang="en-US" altLang="en-US" dirty="0"/>
              <a:t>Business activities (called “trade or business”</a:t>
            </a:r>
            <a:r>
              <a:rPr lang="en-US" altLang="ja-JP" dirty="0"/>
              <a:t>)</a:t>
            </a:r>
          </a:p>
          <a:p>
            <a:pPr marL="1371600" lvl="2" indent="-457200">
              <a:spcBef>
                <a:spcPts val="600"/>
              </a:spcBef>
              <a:buFont typeface="+mj-lt"/>
              <a:buAutoNum type="arabicPeriod"/>
            </a:pPr>
            <a:r>
              <a:rPr lang="en-US" altLang="en-US" dirty="0"/>
              <a:t>Investment activities</a:t>
            </a:r>
          </a:p>
        </p:txBody>
      </p:sp>
    </p:spTree>
    <p:extLst>
      <p:ext uri="{BB962C8B-B14F-4D97-AF65-F5344CB8AC3E}">
        <p14:creationId xmlns:p14="http://schemas.microsoft.com/office/powerpoint/2010/main" val="276447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solidFill>
                  <a:srgbClr val="330066"/>
                </a:solidFill>
              </a:rPr>
              <a:t>Deductions </a:t>
            </a:r>
            <a:r>
              <a:rPr lang="en-US" altLang="en-US" i="1" dirty="0">
                <a:solidFill>
                  <a:srgbClr val="330066"/>
                </a:solidFill>
              </a:rPr>
              <a:t>for</a:t>
            </a:r>
            <a:r>
              <a:rPr lang="en-US" altLang="en-US" dirty="0">
                <a:solidFill>
                  <a:srgbClr val="330066"/>
                </a:solidFill>
              </a:rPr>
              <a:t> AGI (3 of 17)</a:t>
            </a:r>
            <a:endParaRPr lang="en-US" dirty="0">
              <a:solidFill>
                <a:srgbClr val="330066"/>
              </a:solidFill>
            </a:endParaRPr>
          </a:p>
        </p:txBody>
      </p:sp>
      <p:sp>
        <p:nvSpPr>
          <p:cNvPr id="4" name="Content Placeholder 3"/>
          <p:cNvSpPr>
            <a:spLocks noGrp="1"/>
          </p:cNvSpPr>
          <p:nvPr>
            <p:ph sz="quarter" idx="10"/>
          </p:nvPr>
        </p:nvSpPr>
        <p:spPr>
          <a:xfrm>
            <a:off x="457200" y="1600200"/>
            <a:ext cx="8229600" cy="4724400"/>
          </a:xfrm>
        </p:spPr>
        <p:txBody>
          <a:bodyPr vert="horz" lIns="91440" tIns="45720" rIns="91440" bIns="45720" rtlCol="0">
            <a:noAutofit/>
          </a:bodyPr>
          <a:lstStyle/>
          <a:p>
            <a:pPr lvl="1">
              <a:spcBef>
                <a:spcPts val="600"/>
              </a:spcBef>
            </a:pPr>
            <a:r>
              <a:rPr lang="en-US" altLang="en-US" dirty="0"/>
              <a:t>Although both are motivated primarily by profit, business activities are distinguished from investment activities.</a:t>
            </a:r>
          </a:p>
          <a:p>
            <a:pPr lvl="2">
              <a:spcBef>
                <a:spcPts val="600"/>
              </a:spcBef>
            </a:pPr>
            <a:r>
              <a:rPr lang="en-US" altLang="en-US" dirty="0"/>
              <a:t>Trade or business activities require a relatively high involvement or effort from the taxpayer, whereas investment activities do not.</a:t>
            </a:r>
          </a:p>
          <a:p>
            <a:pPr lvl="2">
              <a:spcBef>
                <a:spcPts val="600"/>
              </a:spcBef>
            </a:pPr>
            <a:r>
              <a:rPr lang="en-US" altLang="en-US" dirty="0"/>
              <a:t>Investment activities involve investing in property for appreciation or for income payments.</a:t>
            </a:r>
          </a:p>
        </p:txBody>
      </p:sp>
    </p:spTree>
    <p:extLst>
      <p:ext uri="{BB962C8B-B14F-4D97-AF65-F5344CB8AC3E}">
        <p14:creationId xmlns:p14="http://schemas.microsoft.com/office/powerpoint/2010/main" val="3142246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(4 of 17)</a:t>
            </a:r>
            <a:endParaRPr lang="en-US" dirty="0"/>
          </a:p>
        </p:txBody>
      </p:sp>
      <p:sp>
        <p:nvSpPr>
          <p:cNvPr id="7" name="Content Placeholder 6"/>
          <p:cNvSpPr>
            <a:spLocks noGrp="1"/>
          </p:cNvSpPr>
          <p:nvPr>
            <p:ph sz="quarter" idx="10"/>
          </p:nvPr>
        </p:nvSpPr>
        <p:spPr>
          <a:xfrm>
            <a:off x="457200" y="1600200"/>
            <a:ext cx="8229600" cy="838200"/>
          </a:xfrm>
        </p:spPr>
        <p:txBody>
          <a:bodyPr/>
          <a:lstStyle/>
          <a:p>
            <a:pPr marL="0" indent="0">
              <a:buNone/>
            </a:pPr>
            <a:r>
              <a:rPr lang="en-US" sz="2000" dirty="0"/>
              <a:t>EXHIBIT 6-1 Individual Business and Investment-Related Expense Deductions </a:t>
            </a:r>
            <a:r>
              <a:rPr lang="en-US" sz="2000" i="1" dirty="0"/>
              <a:t>for</a:t>
            </a:r>
            <a:r>
              <a:rPr lang="en-US" sz="2000" dirty="0"/>
              <a:t> AGI, </a:t>
            </a:r>
            <a:r>
              <a:rPr lang="en-US" sz="2000" i="1" dirty="0"/>
              <a:t>from</a:t>
            </a:r>
            <a:r>
              <a:rPr lang="en-US" sz="2000" dirty="0"/>
              <a:t> AGI, and Not Deductible</a:t>
            </a:r>
          </a:p>
        </p:txBody>
      </p:sp>
      <p:graphicFrame>
        <p:nvGraphicFramePr>
          <p:cNvPr id="9" name="Table 8"/>
          <p:cNvGraphicFramePr>
            <a:graphicFrameLocks noGrp="1"/>
          </p:cNvGraphicFramePr>
          <p:nvPr>
            <p:extLst>
              <p:ext uri="{D42A27DB-BD31-4B8C-83A1-F6EECF244321}">
                <p14:modId xmlns:p14="http://schemas.microsoft.com/office/powerpoint/2010/main" val="1074990563"/>
              </p:ext>
            </p:extLst>
          </p:nvPr>
        </p:nvGraphicFramePr>
        <p:xfrm>
          <a:off x="533400" y="2667000"/>
          <a:ext cx="8077199" cy="2819400"/>
        </p:xfrm>
        <a:graphic>
          <a:graphicData uri="http://schemas.openxmlformats.org/drawingml/2006/table">
            <a:tbl>
              <a:tblPr firstRow="1" bandRow="1">
                <a:tableStyleId>{5940675A-B579-460E-94D1-54222C63F5DA}</a:tableStyleId>
              </a:tblPr>
              <a:tblGrid>
                <a:gridCol w="1524915">
                  <a:extLst>
                    <a:ext uri="{9D8B030D-6E8A-4147-A177-3AD203B41FA5}">
                      <a16:colId xmlns:a16="http://schemas.microsoft.com/office/drawing/2014/main" val="20000"/>
                    </a:ext>
                  </a:extLst>
                </a:gridCol>
                <a:gridCol w="2046636">
                  <a:extLst>
                    <a:ext uri="{9D8B030D-6E8A-4147-A177-3AD203B41FA5}">
                      <a16:colId xmlns:a16="http://schemas.microsoft.com/office/drawing/2014/main" val="20001"/>
                    </a:ext>
                  </a:extLst>
                </a:gridCol>
                <a:gridCol w="2252824">
                  <a:extLst>
                    <a:ext uri="{9D8B030D-6E8A-4147-A177-3AD203B41FA5}">
                      <a16:colId xmlns:a16="http://schemas.microsoft.com/office/drawing/2014/main" val="20002"/>
                    </a:ext>
                  </a:extLst>
                </a:gridCol>
                <a:gridCol w="2252824">
                  <a:extLst>
                    <a:ext uri="{9D8B030D-6E8A-4147-A177-3AD203B41FA5}">
                      <a16:colId xmlns:a16="http://schemas.microsoft.com/office/drawing/2014/main" val="20003"/>
                    </a:ext>
                  </a:extLst>
                </a:gridCol>
              </a:tblGrid>
              <a:tr h="1272707">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Activity Type</a:t>
                      </a: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Deduction Type: Deduction </a:t>
                      </a:r>
                      <a:r>
                        <a:rPr lang="en-US" sz="1400" b="1" i="1" dirty="0">
                          <a:latin typeface="Verdana" panose="020B0604030504040204" pitchFamily="34" charset="0"/>
                          <a:ea typeface="Verdana" panose="020B0604030504040204" pitchFamily="34" charset="0"/>
                          <a:cs typeface="Verdana" panose="020B0604030504040204" pitchFamily="34" charset="0"/>
                        </a:rPr>
                        <a:t>for</a:t>
                      </a:r>
                      <a:r>
                        <a:rPr lang="en-US" sz="1400" b="1" baseline="0" dirty="0">
                          <a:latin typeface="Verdana" panose="020B0604030504040204" pitchFamily="34" charset="0"/>
                          <a:ea typeface="Verdana" panose="020B0604030504040204" pitchFamily="34" charset="0"/>
                          <a:cs typeface="Verdana" panose="020B0604030504040204" pitchFamily="34" charset="0"/>
                        </a:rPr>
                        <a:t> AGI</a:t>
                      </a:r>
                      <a:endParaRPr lang="en-US"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US" sz="1400" b="1" dirty="0">
                          <a:latin typeface="Verdana" panose="020B0604030504040204" pitchFamily="34" charset="0"/>
                          <a:ea typeface="Verdana" panose="020B0604030504040204" pitchFamily="34" charset="0"/>
                          <a:cs typeface="Verdana" panose="020B0604030504040204" pitchFamily="34" charset="0"/>
                        </a:rPr>
                        <a:t>Deduction</a:t>
                      </a:r>
                      <a:r>
                        <a:rPr lang="en-US" sz="1400" b="1" baseline="0" dirty="0">
                          <a:latin typeface="Verdana" panose="020B0604030504040204" pitchFamily="34" charset="0"/>
                          <a:ea typeface="Verdana" panose="020B0604030504040204" pitchFamily="34" charset="0"/>
                          <a:cs typeface="Verdana" panose="020B0604030504040204" pitchFamily="34" charset="0"/>
                        </a:rPr>
                        <a:t> Type:</a:t>
                      </a:r>
                    </a:p>
                    <a:p>
                      <a:pPr algn="ctr"/>
                      <a:r>
                        <a:rPr lang="en-US" sz="1400" b="1" baseline="0" dirty="0">
                          <a:latin typeface="Verdana" panose="020B0604030504040204" pitchFamily="34" charset="0"/>
                          <a:ea typeface="Verdana" panose="020B0604030504040204" pitchFamily="34" charset="0"/>
                          <a:cs typeface="Verdana" panose="020B0604030504040204" pitchFamily="34" charset="0"/>
                        </a:rPr>
                        <a:t>Deduction </a:t>
                      </a:r>
                      <a:r>
                        <a:rPr lang="en-US" sz="1400" b="1" i="1" baseline="0" dirty="0">
                          <a:latin typeface="Verdana" panose="020B0604030504040204" pitchFamily="34" charset="0"/>
                          <a:ea typeface="Verdana" panose="020B0604030504040204" pitchFamily="34" charset="0"/>
                          <a:cs typeface="Verdana" panose="020B0604030504040204" pitchFamily="34" charset="0"/>
                        </a:rPr>
                        <a:t>from</a:t>
                      </a:r>
                      <a:r>
                        <a:rPr lang="en-US" sz="1400" b="1" baseline="0" dirty="0">
                          <a:latin typeface="Verdana" panose="020B0604030504040204" pitchFamily="34" charset="0"/>
                          <a:ea typeface="Verdana" panose="020B0604030504040204" pitchFamily="34" charset="0"/>
                          <a:cs typeface="Verdana" panose="020B0604030504040204" pitchFamily="34" charset="0"/>
                        </a:rPr>
                        <a:t> AGI (itemized deduction)</a:t>
                      </a:r>
                    </a:p>
                  </a:txBody>
                  <a:tcPr anchor="ctr"/>
                </a:tc>
                <a:tc>
                  <a:txBody>
                    <a:bodyPr/>
                    <a:lstStyle/>
                    <a:p>
                      <a:pPr algn="ctr"/>
                      <a:r>
                        <a:rPr lang="en-US" sz="1400" b="1" baseline="0" dirty="0">
                          <a:latin typeface="Verdana" panose="020B0604030504040204" pitchFamily="34" charset="0"/>
                          <a:ea typeface="Verdana" panose="020B0604030504040204" pitchFamily="34" charset="0"/>
                          <a:cs typeface="Verdana" panose="020B0604030504040204" pitchFamily="34" charset="0"/>
                        </a:rPr>
                        <a:t>Not Deductible</a:t>
                      </a:r>
                    </a:p>
                  </a:txBody>
                  <a:tcPr anchor="ctr"/>
                </a:tc>
                <a:extLst>
                  <a:ext uri="{0D108BD9-81ED-4DB2-BD59-A6C34878D82A}">
                    <a16:rowId xmlns:a16="http://schemas.microsoft.com/office/drawing/2014/main" val="10000"/>
                  </a:ext>
                </a:extLst>
              </a:tr>
              <a:tr h="901501">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Business activities</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Self-employed</a:t>
                      </a:r>
                      <a:r>
                        <a:rPr lang="en-US" sz="1400" baseline="0" dirty="0">
                          <a:latin typeface="Verdana" panose="020B0604030504040204" pitchFamily="34" charset="0"/>
                          <a:ea typeface="Verdana" panose="020B0604030504040204" pitchFamily="34" charset="0"/>
                          <a:cs typeface="Verdana" panose="020B0604030504040204" pitchFamily="34" charset="0"/>
                        </a:rPr>
                        <a:t> business expenses</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N/A</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Unreimbursed employee business expenses</a:t>
                      </a:r>
                    </a:p>
                  </a:txBody>
                  <a:tcPr anchor="ctr"/>
                </a:tc>
                <a:extLst>
                  <a:ext uri="{0D108BD9-81ED-4DB2-BD59-A6C34878D82A}">
                    <a16:rowId xmlns:a16="http://schemas.microsoft.com/office/drawing/2014/main" val="10001"/>
                  </a:ext>
                </a:extLst>
              </a:tr>
              <a:tr h="645192">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Investment activities</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Rental and royalty expenses</a:t>
                      </a: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Investment interest</a:t>
                      </a:r>
                      <a:r>
                        <a:rPr lang="en-US" sz="1400" baseline="0" dirty="0">
                          <a:latin typeface="Verdana" panose="020B0604030504040204" pitchFamily="34" charset="0"/>
                          <a:ea typeface="Verdana" panose="020B0604030504040204" pitchFamily="34" charset="0"/>
                          <a:cs typeface="Verdana" panose="020B0604030504040204" pitchFamily="34" charset="0"/>
                        </a:rPr>
                        <a:t> expense</a:t>
                      </a:r>
                      <a:endParaRPr lang="en-US"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US" sz="1400" dirty="0">
                          <a:latin typeface="Verdana" panose="020B0604030504040204" pitchFamily="34" charset="0"/>
                          <a:ea typeface="Verdana" panose="020B0604030504040204" pitchFamily="34" charset="0"/>
                          <a:cs typeface="Verdana" panose="020B0604030504040204" pitchFamily="34" charset="0"/>
                        </a:rPr>
                        <a:t>Other investment expenses</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83720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(5 of 17)</a:t>
            </a:r>
            <a:endParaRPr lang="en-US" dirty="0"/>
          </a:p>
        </p:txBody>
      </p:sp>
      <p:sp>
        <p:nvSpPr>
          <p:cNvPr id="4" name="Content Placeholder 3"/>
          <p:cNvSpPr>
            <a:spLocks noGrp="1"/>
          </p:cNvSpPr>
          <p:nvPr>
            <p:ph sz="quarter" idx="10"/>
          </p:nvPr>
        </p:nvSpPr>
        <p:spPr>
          <a:xfrm>
            <a:off x="457200" y="1600200"/>
            <a:ext cx="8229600" cy="4724400"/>
          </a:xfrm>
        </p:spPr>
        <p:txBody>
          <a:bodyPr vert="horz" lIns="91440" tIns="45720" rIns="91440" bIns="45720" rtlCol="0">
            <a:noAutofit/>
          </a:bodyPr>
          <a:lstStyle/>
          <a:p>
            <a:pPr lvl="1">
              <a:spcBef>
                <a:spcPts val="600"/>
              </a:spcBef>
            </a:pPr>
            <a:r>
              <a:rPr lang="en-US" altLang="en-US" dirty="0"/>
              <a:t>Trade or business expenses must be </a:t>
            </a:r>
          </a:p>
          <a:p>
            <a:pPr lvl="2">
              <a:spcBef>
                <a:spcPts val="600"/>
              </a:spcBef>
            </a:pPr>
            <a:r>
              <a:rPr lang="en-US" altLang="en-US" dirty="0"/>
              <a:t>Directly connected to the business activity</a:t>
            </a:r>
          </a:p>
          <a:p>
            <a:pPr lvl="2">
              <a:spcBef>
                <a:spcPts val="600"/>
              </a:spcBef>
            </a:pPr>
            <a:r>
              <a:rPr lang="en-US" altLang="en-US" dirty="0"/>
              <a:t>Ordinary and necessary for the activity (e.g., appropriate and helpful for generating a profit) </a:t>
            </a:r>
          </a:p>
          <a:p>
            <a:pPr lvl="2">
              <a:spcBef>
                <a:spcPts val="600"/>
              </a:spcBef>
            </a:pPr>
            <a:r>
              <a:rPr lang="en-US" altLang="en-US" dirty="0"/>
              <a:t>Reasonable in amount (not extravagant)</a:t>
            </a:r>
          </a:p>
          <a:p>
            <a:pPr lvl="1">
              <a:spcBef>
                <a:spcPts val="600"/>
              </a:spcBef>
            </a:pPr>
            <a:r>
              <a:rPr lang="en-US" altLang="en-US" dirty="0"/>
              <a:t>Expenses are claimed on Schedule C.</a:t>
            </a:r>
          </a:p>
          <a:p>
            <a:pPr lvl="2">
              <a:spcBef>
                <a:spcPts val="600"/>
              </a:spcBef>
            </a:pPr>
            <a:r>
              <a:rPr lang="en-US" altLang="en-US" dirty="0"/>
              <a:t>Revenues from the same activity are also reported on the same Schedule C.</a:t>
            </a:r>
          </a:p>
          <a:p>
            <a:pPr lvl="2">
              <a:spcBef>
                <a:spcPts val="600"/>
              </a:spcBef>
            </a:pPr>
            <a:r>
              <a:rPr lang="en-US" altLang="en-US" dirty="0"/>
              <a:t>The net income or loss from Schedule C is transferred to Schedule 1, line 3, and then combined with other items and included on Form 1040 (page 1), line 8.</a:t>
            </a:r>
          </a:p>
        </p:txBody>
      </p:sp>
    </p:spTree>
    <p:extLst>
      <p:ext uri="{BB962C8B-B14F-4D97-AF65-F5344CB8AC3E}">
        <p14:creationId xmlns:p14="http://schemas.microsoft.com/office/powerpoint/2010/main" val="4158427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(6 of 17)</a:t>
            </a:r>
            <a:endParaRPr lang="en-US" dirty="0"/>
          </a:p>
        </p:txBody>
      </p:sp>
      <p:sp>
        <p:nvSpPr>
          <p:cNvPr id="4" name="Content Placeholder 3"/>
          <p:cNvSpPr>
            <a:spLocks noGrp="1"/>
          </p:cNvSpPr>
          <p:nvPr>
            <p:ph sz="quarter" idx="10"/>
          </p:nvPr>
        </p:nvSpPr>
        <p:spPr>
          <a:xfrm>
            <a:off x="457200" y="1600200"/>
            <a:ext cx="8229600" cy="4800600"/>
          </a:xfrm>
        </p:spPr>
        <p:txBody>
          <a:bodyPr vert="horz" lIns="91440" tIns="45720" rIns="91440" bIns="45720" rtlCol="0">
            <a:noAutofit/>
          </a:bodyPr>
          <a:lstStyle/>
          <a:p>
            <a:pPr lvl="1">
              <a:spcBef>
                <a:spcPts val="600"/>
              </a:spcBef>
            </a:pPr>
            <a:r>
              <a:rPr lang="en-US" altLang="en-US" dirty="0"/>
              <a:t>Rental and Royalty Expenses</a:t>
            </a:r>
          </a:p>
          <a:p>
            <a:pPr lvl="2">
              <a:spcBef>
                <a:spcPts val="600"/>
              </a:spcBef>
            </a:pPr>
            <a:r>
              <a:rPr lang="en-US" altLang="en-US" sz="1800" dirty="0"/>
              <a:t>Claimed above the line (</a:t>
            </a:r>
            <a:r>
              <a:rPr lang="en-US" altLang="en-US" sz="1800" i="1" dirty="0"/>
              <a:t>for</a:t>
            </a:r>
            <a:r>
              <a:rPr lang="en-US" altLang="en-US" sz="1800" dirty="0"/>
              <a:t> AGI)</a:t>
            </a:r>
          </a:p>
          <a:p>
            <a:pPr lvl="2">
              <a:spcBef>
                <a:spcPts val="600"/>
              </a:spcBef>
            </a:pPr>
            <a:r>
              <a:rPr lang="en-US" altLang="en-US" sz="1800" dirty="0"/>
              <a:t>Could either be an investment activity or a trade activity depending on facts</a:t>
            </a:r>
          </a:p>
          <a:p>
            <a:pPr lvl="2">
              <a:spcBef>
                <a:spcPts val="600"/>
              </a:spcBef>
            </a:pPr>
            <a:r>
              <a:rPr lang="en-US" altLang="en-US" sz="1800" dirty="0"/>
              <a:t>Taxpayers report expenses and revenue on Schedule E and transfer the net income or loss from Schedule E to Schedule 1, line 5, and then combine with other items and include on Form 1040 (page 1), line 8.</a:t>
            </a:r>
          </a:p>
          <a:p>
            <a:pPr lvl="1">
              <a:spcBef>
                <a:spcPts val="600"/>
              </a:spcBef>
            </a:pPr>
            <a:r>
              <a:rPr lang="en-US" altLang="en-US" dirty="0"/>
              <a:t>Flow-Through Entities  </a:t>
            </a:r>
          </a:p>
          <a:p>
            <a:pPr lvl="2">
              <a:spcBef>
                <a:spcPts val="600"/>
              </a:spcBef>
            </a:pPr>
            <a:r>
              <a:rPr lang="en-US" altLang="en-US" sz="1800" dirty="0"/>
              <a:t>Expenses and losses incurred by a flow-through entity pass through to the entity owners, who typically report these amounts on Schedule E, then Schedule 1, line 5, and then combine with other items and include on Form 1040 (page 1), line 8.</a:t>
            </a:r>
          </a:p>
        </p:txBody>
      </p:sp>
    </p:spTree>
    <p:extLst>
      <p:ext uri="{BB962C8B-B14F-4D97-AF65-F5344CB8AC3E}">
        <p14:creationId xmlns:p14="http://schemas.microsoft.com/office/powerpoint/2010/main" val="2916201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Deductions </a:t>
            </a:r>
            <a:r>
              <a:rPr lang="en-US" altLang="en-US" i="1" dirty="0"/>
              <a:t>for</a:t>
            </a:r>
            <a:r>
              <a:rPr lang="en-US" altLang="en-US" dirty="0"/>
              <a:t> AGI (7 of 17)</a:t>
            </a:r>
            <a:endParaRPr lang="en-US" dirty="0"/>
          </a:p>
        </p:txBody>
      </p:sp>
      <p:sp>
        <p:nvSpPr>
          <p:cNvPr id="4" name="Content Placeholder 3"/>
          <p:cNvSpPr>
            <a:spLocks noGrp="1"/>
          </p:cNvSpPr>
          <p:nvPr>
            <p:ph sz="quarter" idx="10"/>
          </p:nvPr>
        </p:nvSpPr>
        <p:spPr>
          <a:xfrm>
            <a:off x="457200" y="1600200"/>
            <a:ext cx="8229600" cy="4800600"/>
          </a:xfrm>
        </p:spPr>
        <p:txBody>
          <a:bodyPr vert="horz" lIns="91440" tIns="45720" rIns="91440" bIns="45720" rtlCol="0">
            <a:noAutofit/>
          </a:bodyPr>
          <a:lstStyle/>
          <a:p>
            <a:pPr lvl="1">
              <a:spcBef>
                <a:spcPts val="600"/>
              </a:spcBef>
            </a:pPr>
            <a:r>
              <a:rPr lang="en-US" altLang="en-US" dirty="0"/>
              <a:t>Losses</a:t>
            </a:r>
          </a:p>
          <a:p>
            <a:pPr lvl="2">
              <a:spcBef>
                <a:spcPts val="600"/>
              </a:spcBef>
            </a:pPr>
            <a:r>
              <a:rPr lang="en-US" altLang="en-US" dirty="0"/>
              <a:t>Taxpayers disposing of trade or business assets at a loss are allowed to deduct the loss </a:t>
            </a:r>
            <a:r>
              <a:rPr lang="en-US" altLang="en-US" i="1" dirty="0"/>
              <a:t>for</a:t>
            </a:r>
            <a:r>
              <a:rPr lang="en-US" altLang="en-US" dirty="0"/>
              <a:t> AGI.</a:t>
            </a:r>
          </a:p>
          <a:p>
            <a:pPr lvl="2">
              <a:spcBef>
                <a:spcPts val="600"/>
              </a:spcBef>
            </a:pPr>
            <a:r>
              <a:rPr lang="en-US" altLang="en-US" dirty="0"/>
              <a:t>Losses from investment assets (called </a:t>
            </a:r>
            <a:r>
              <a:rPr lang="en-US" altLang="en-US" i="1" dirty="0"/>
              <a:t>capital assets</a:t>
            </a:r>
            <a:r>
              <a:rPr lang="en-US" altLang="en-US" dirty="0"/>
              <a:t>) are offset against capital gains.</a:t>
            </a:r>
          </a:p>
          <a:p>
            <a:pPr lvl="2">
              <a:spcBef>
                <a:spcPts val="600"/>
              </a:spcBef>
            </a:pPr>
            <a:r>
              <a:rPr lang="en-US" altLang="en-US" dirty="0"/>
              <a:t>If capital losses exceed capital gains, this is called a </a:t>
            </a:r>
            <a:r>
              <a:rPr lang="en-US" altLang="en-US" i="1" dirty="0"/>
              <a:t>net capital loss</a:t>
            </a:r>
            <a:r>
              <a:rPr lang="en-US" altLang="en-US" dirty="0"/>
              <a:t>.</a:t>
            </a:r>
          </a:p>
          <a:p>
            <a:pPr lvl="2">
              <a:spcBef>
                <a:spcPts val="600"/>
              </a:spcBef>
            </a:pPr>
            <a:r>
              <a:rPr lang="en-US" altLang="en-US" dirty="0"/>
              <a:t>A net capital loss is deducted </a:t>
            </a:r>
            <a:r>
              <a:rPr lang="en-US" altLang="en-US" i="1" dirty="0"/>
              <a:t>for</a:t>
            </a:r>
            <a:r>
              <a:rPr lang="en-US" altLang="en-US" dirty="0"/>
              <a:t> AGI but limited to $3,000.</a:t>
            </a:r>
          </a:p>
          <a:p>
            <a:pPr lvl="3"/>
            <a:r>
              <a:rPr lang="en-US" altLang="en-US" dirty="0"/>
              <a:t>Losses in excess of the $3,000 limit are carried forward indefinitely to subsequent years.</a:t>
            </a:r>
          </a:p>
        </p:txBody>
      </p:sp>
    </p:spTree>
    <p:extLst>
      <p:ext uri="{BB962C8B-B14F-4D97-AF65-F5344CB8AC3E}">
        <p14:creationId xmlns:p14="http://schemas.microsoft.com/office/powerpoint/2010/main" val="767889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A4EFF880BA234F9740311115ACF210" ma:contentTypeVersion="11" ma:contentTypeDescription="Create a new document." ma:contentTypeScope="" ma:versionID="a1e9fb5699d8ac6b74d62c624ec40208">
  <xsd:schema xmlns:xsd="http://www.w3.org/2001/XMLSchema" xmlns:xs="http://www.w3.org/2001/XMLSchema" xmlns:p="http://schemas.microsoft.com/office/2006/metadata/properties" xmlns:ns2="2343ed19-8a93-4788-96ed-edb304ede95a" xmlns:ns3="91ab924b-58b3-436d-bb0d-cd35bb1cdd5e" targetNamespace="http://schemas.microsoft.com/office/2006/metadata/properties" ma:root="true" ma:fieldsID="ab449c390b1c3431f2c89f4ec8758188" ns2:_="" ns3:_="">
    <xsd:import namespace="2343ed19-8a93-4788-96ed-edb304ede95a"/>
    <xsd:import namespace="91ab924b-58b3-436d-bb0d-cd35bb1cdd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43ed19-8a93-4788-96ed-edb304ede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ab924b-58b3-436d-bb0d-cd35bb1cdd5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A8BA6E-34B3-4773-9B36-723E990C1BEB}">
  <ds:schemaRefs>
    <ds:schemaRef ds:uri="http://schemas.microsoft.com/sharepoint/v3/contenttype/forms"/>
  </ds:schemaRefs>
</ds:datastoreItem>
</file>

<file path=customXml/itemProps2.xml><?xml version="1.0" encoding="utf-8"?>
<ds:datastoreItem xmlns:ds="http://schemas.openxmlformats.org/officeDocument/2006/customXml" ds:itemID="{C91AE639-BABF-4CBB-908A-D3EF3D5A20EE}">
  <ds:schemaRefs>
    <ds:schemaRef ds:uri="http://schemas.openxmlformats.org/package/2006/metadata/core-properties"/>
    <ds:schemaRef ds:uri="91ab924b-58b3-436d-bb0d-cd35bb1cdd5e"/>
    <ds:schemaRef ds:uri="http://purl.org/dc/dcmitype/"/>
    <ds:schemaRef ds:uri="http://schemas.microsoft.com/office/infopath/2007/PartnerControls"/>
    <ds:schemaRef ds:uri="2343ed19-8a93-4788-96ed-edb304ede95a"/>
    <ds:schemaRef ds:uri="http://purl.org/dc/elements/1.1/"/>
    <ds:schemaRef ds:uri="http://schemas.microsoft.com/office/2006/metadata/properties"/>
    <ds:schemaRef ds:uri="http://schemas.microsoft.com/office/2006/documentManagement/types"/>
    <ds:schemaRef ds:uri="http://purl.org/dc/terms/"/>
    <ds:schemaRef ds:uri="http://www.w3.org/XML/1998/namespace"/>
  </ds:schemaRefs>
</ds:datastoreItem>
</file>

<file path=customXml/itemProps3.xml><?xml version="1.0" encoding="utf-8"?>
<ds:datastoreItem xmlns:ds="http://schemas.openxmlformats.org/officeDocument/2006/customXml" ds:itemID="{90866559-3929-4883-BC3F-8F34DA6900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43ed19-8a93-4788-96ed-edb304ede95a"/>
    <ds:schemaRef ds:uri="91ab924b-58b3-436d-bb0d-cd35bb1cdd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1233</TotalTime>
  <Words>2449</Words>
  <Application>Microsoft Office PowerPoint</Application>
  <PresentationFormat>On-screen Show (4:3)</PresentationFormat>
  <Paragraphs>225</Paragraphs>
  <Slides>34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Arial</vt:lpstr>
      <vt:lpstr>Calibri</vt:lpstr>
      <vt:lpstr>Courier New</vt:lpstr>
      <vt:lpstr>Verdana</vt:lpstr>
      <vt:lpstr>Wingdings</vt:lpstr>
      <vt:lpstr>Office Theme</vt:lpstr>
      <vt:lpstr>1_Office Theme</vt:lpstr>
      <vt:lpstr>Taxation of Individuals and Business Entities</vt:lpstr>
      <vt:lpstr>Learning Objectives</vt:lpstr>
      <vt:lpstr>Deductions for AGI (1 of 17)</vt:lpstr>
      <vt:lpstr>Deductions for AGI (2 of 17)</vt:lpstr>
      <vt:lpstr>Deductions for AGI (3 of 17)</vt:lpstr>
      <vt:lpstr>Deductions for AGI (4 of 17)</vt:lpstr>
      <vt:lpstr>Deductions for AGI (5 of 17)</vt:lpstr>
      <vt:lpstr>Deductions for AGI (6 of 17)</vt:lpstr>
      <vt:lpstr>Deductions for AGI (7 of 17)</vt:lpstr>
      <vt:lpstr>Deductions for AGI (8 of 17)</vt:lpstr>
      <vt:lpstr>Deductions for AGI (9 of 17)</vt:lpstr>
      <vt:lpstr>Deductions for AGI (10 of 17)</vt:lpstr>
      <vt:lpstr>Deductions for AGI (11 of 17)</vt:lpstr>
      <vt:lpstr>Deductions for AGI (12 of 17)</vt:lpstr>
      <vt:lpstr>Deductions for AGI (13 of 17)</vt:lpstr>
      <vt:lpstr>Deductions for AGI (14 of 17)</vt:lpstr>
      <vt:lpstr>Deductions for AGI (15 of 17)</vt:lpstr>
      <vt:lpstr>Deductions for AGI (16 of 17)</vt:lpstr>
      <vt:lpstr>Deductions for AGI (17 of 17)</vt:lpstr>
      <vt:lpstr>Deductions from AGI: Itemized Deductions (1 of 10)</vt:lpstr>
      <vt:lpstr>Deductions from AGI: Itemized Deductions (2 of 10)</vt:lpstr>
      <vt:lpstr>Deductions from AGI: Itemized Deductions (3 of 10)</vt:lpstr>
      <vt:lpstr>Deductions from AGI: Itemized Deductions (4 of 10)</vt:lpstr>
      <vt:lpstr>Deductions from AGI: Itemized Deductions (5 of 10)</vt:lpstr>
      <vt:lpstr>Deductions from AGI: Itemized Deductions (6 of 10)</vt:lpstr>
      <vt:lpstr>Deductions from AGI: Itemized Deductions (7 of 10)</vt:lpstr>
      <vt:lpstr>Deductions from AGI: Itemized Deductions (8 of 10)</vt:lpstr>
      <vt:lpstr>Deductions from AGI: Itemized Deductions (9 of 10)</vt:lpstr>
      <vt:lpstr>Deductions from AGI: Itemized Deductions (10 of 10)</vt:lpstr>
      <vt:lpstr>The Standard Deduction  (1 of 2)</vt:lpstr>
      <vt:lpstr>The Standard Deduction  (2 of 2)</vt:lpstr>
      <vt:lpstr>Standard Deductions</vt:lpstr>
      <vt:lpstr>Deduction for Qualified Business Income</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Individual Deductions</dc:title>
  <dc:creator>Spilker</dc:creator>
  <cp:keywords>Taxation of Individuals and Business Entities</cp:keywords>
  <cp:lastModifiedBy>Samuel McGarr</cp:lastModifiedBy>
  <cp:revision>214</cp:revision>
  <dcterms:created xsi:type="dcterms:W3CDTF">2017-03-16T02:07:36Z</dcterms:created>
  <dcterms:modified xsi:type="dcterms:W3CDTF">2023-01-16T02:25:40Z</dcterms:modified>
  <cp:category>2018 Edition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0x01010011A4EFF880BA234F9740311115ACF210</vt:lpwstr>
  </property>
</Properties>
</file>