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31"/>
  </p:notesMasterIdLst>
  <p:handoutMasterIdLst>
    <p:handoutMasterId r:id="rId32"/>
  </p:handoutMasterIdLst>
  <p:sldIdLst>
    <p:sldId id="262" r:id="rId2"/>
    <p:sldId id="401" r:id="rId3"/>
    <p:sldId id="267" r:id="rId4"/>
    <p:sldId id="334" r:id="rId5"/>
    <p:sldId id="359" r:id="rId6"/>
    <p:sldId id="384" r:id="rId7"/>
    <p:sldId id="385" r:id="rId8"/>
    <p:sldId id="388" r:id="rId9"/>
    <p:sldId id="389" r:id="rId10"/>
    <p:sldId id="390" r:id="rId11"/>
    <p:sldId id="391" r:id="rId12"/>
    <p:sldId id="268" r:id="rId13"/>
    <p:sldId id="398" r:id="rId14"/>
    <p:sldId id="392" r:id="rId15"/>
    <p:sldId id="408" r:id="rId16"/>
    <p:sldId id="409" r:id="rId17"/>
    <p:sldId id="410" r:id="rId18"/>
    <p:sldId id="411" r:id="rId19"/>
    <p:sldId id="393" r:id="rId20"/>
    <p:sldId id="412" r:id="rId21"/>
    <p:sldId id="413" r:id="rId22"/>
    <p:sldId id="414" r:id="rId23"/>
    <p:sldId id="415" r:id="rId24"/>
    <p:sldId id="416" r:id="rId25"/>
    <p:sldId id="417" r:id="rId26"/>
    <p:sldId id="418" r:id="rId27"/>
    <p:sldId id="419" r:id="rId28"/>
    <p:sldId id="420" r:id="rId29"/>
    <p:sldId id="407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7" autoAdjust="0"/>
    <p:restoredTop sz="94660"/>
  </p:normalViewPr>
  <p:slideViewPr>
    <p:cSldViewPr>
      <p:cViewPr varScale="1">
        <p:scale>
          <a:sx n="115" d="100"/>
          <a:sy n="115" d="100"/>
        </p:scale>
        <p:origin x="141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5C6C994-2188-4D1A-B3EB-1048BB16E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945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9A49F88A-70E8-4EC8-B397-8D11C5C0CE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4396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368BAC-39B0-45F4-A15C-45E8B904723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368BAC-39B0-45F4-A15C-45E8B904723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D4757-0945-4E54-BBB1-C96CF62FB4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383EF-D189-44AA-AD34-BD66CBC8C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268E2-BE92-4844-8927-96042441F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9D96D-E2BC-4140-83D9-027F470A1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EDF51-98CA-4CEC-9049-EABEE95774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3204C-B7C9-4E0F-8021-B9C4F3CF79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5B177-E61D-458E-BEA9-B181368190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3F8B1-0353-44A9-9354-9EDFFF8F9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7BF81-AC83-4781-854D-317D4A0A42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7B8FE-E8A5-460F-91E1-A5512DE7D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97870-15A9-49DD-A36A-AEB2D6173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A66F936-3502-4E1A-8C05-C1C4E792E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8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_xQJ2O4b5TM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MttQHMjbJo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1nZEdqcGVzo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Differential </a:t>
            </a:r>
            <a:r>
              <a:rPr lang="en-US" smtClean="0"/>
              <a:t>Reinforcement</a:t>
            </a:r>
            <a:endParaRPr lang="en-US" dirty="0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Chapter 15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Differential Reinforcement of Other bx</a:t>
            </a:r>
            <a:br>
              <a:rPr lang="en-US" sz="3200" dirty="0"/>
            </a:br>
            <a:r>
              <a:rPr lang="en-US" sz="3200" dirty="0"/>
              <a:t>DRO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 reinforcer is contingent on the absence of the problem bx.  The reinforcer is delivered after an interval of time in which the problem bx does not occur.  </a:t>
            </a:r>
          </a:p>
          <a:p>
            <a:r>
              <a:rPr lang="en-US" sz="2800" dirty="0"/>
              <a:t>Example of thumb sucking at naptime p. 309</a:t>
            </a:r>
          </a:p>
          <a:p>
            <a:r>
              <a:rPr lang="en-US" sz="2800" dirty="0"/>
              <a:t>Another way to think of this is Differential Reinforcement of Zero rate of bx</a:t>
            </a:r>
          </a:p>
          <a:p>
            <a:r>
              <a:rPr lang="en-US" sz="2800" dirty="0"/>
              <a:t>As the frequency of the problem bx decreases, the DRO intervals can be lengthened gradually.</a:t>
            </a:r>
            <a:endParaRPr lang="en-US" sz="2400" dirty="0"/>
          </a:p>
          <a:p>
            <a:pPr lvl="1"/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73118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ffectLst/>
              </a:rPr>
              <a:t>Discuss a situation when you might use DRO and how you would implement it? What is a bx you might want to decrease or stop?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What is the problem bx?</a:t>
            </a:r>
          </a:p>
          <a:p>
            <a:r>
              <a:rPr lang="en-US" sz="2800" dirty="0"/>
              <a:t>What is the reinforcement for that bx?</a:t>
            </a:r>
          </a:p>
          <a:p>
            <a:r>
              <a:rPr lang="en-US" sz="2800" dirty="0"/>
              <a:t>What reinforcer will you use for DRO?</a:t>
            </a:r>
          </a:p>
          <a:p>
            <a:r>
              <a:rPr lang="en-US" sz="2800" dirty="0"/>
              <a:t>What is the initial DRO time interval? You want a high probability of reinforcement. You can increase this interval over time.</a:t>
            </a:r>
          </a:p>
          <a:p>
            <a:r>
              <a:rPr lang="en-US" sz="2800" dirty="0"/>
              <a:t>Can you eliminate the reinforcer for the problem bx so he/she is only reinforced after periods without that bx?</a:t>
            </a:r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37067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B74FF363-6ADF-427C-A634-6B20637D85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Differential Reinforcement for Low Rates of Responding (DRL)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DA44001F-D063-4636-891A-A3ABBEE151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/>
              <a:t>A reinforcer is delivered contingent on a lower rate of responding during a period of time.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/>
              <a:t>This procedure would be used when you still want the bx to occur occasionally (or you can tolerate that)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/>
              <a:t>Example of child who raises his hand multiple times an hour p. 317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/>
              <a:t>Example of slowing down eating p. 321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3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B74FF363-6ADF-427C-A634-6B20637D85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2 Ways to program DRL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DA44001F-D063-4636-891A-A3ABBEE151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Reinforcement is delivered if fewer than a specified number of responses occur in a period of time.  This is called full-session DRL. (no more than 3 x an hour)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In spaced-responding DRL, there must be a specified amount of time between responses for the reinforcer to be delivered. (no more than once every 15 min)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What if bx occurs more than criterion? 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/>
              <a:t>The behavior is not reinforced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/>
              <a:t>The interval is re-set.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0208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3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B74FF363-6ADF-427C-A634-6B20637D85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Can you think of an example of when you might want to use DRL?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DA44001F-D063-4636-891A-A3ABBEE151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/>
              <a:t>This is appropriate if the goal is to decrease the rate of a bx but not to eliminate the bx completely.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/>
              <a:t>When would you use full-session DRL?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/>
              <a:t>When would you used spaced-responding DRL?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/>
              <a:t>What is the difference between DRO and DRL?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0729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3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Fear and Anxiety Reduction Procedures</a:t>
            </a: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Chapter 24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637D42B1-4443-4FCA-B857-86AFD633CE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Defining Fear and Anxiety Problems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4A564E76-A830-4E87-80CD-AA4D903548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/>
              <a:t>A Fear includes both operant and Pavlovian bx.  The CS is a stimulus or situation, the CR is the bodily responses that we call anxiety.</a:t>
            </a:r>
          </a:p>
          <a:p>
            <a:pPr eaLnBrk="1" hangingPunct="1">
              <a:defRPr/>
            </a:pPr>
            <a:r>
              <a:rPr lang="en-US" sz="2800" dirty="0"/>
              <a:t>The subsequent escape or avoidance bx reduces the anxiety, so these bxs are negatively reinforced.</a:t>
            </a:r>
          </a:p>
          <a:p>
            <a:pPr eaLnBrk="1" hangingPunct="1">
              <a:defRPr/>
            </a:pPr>
            <a:r>
              <a:rPr lang="en-US" sz="2800" dirty="0"/>
              <a:t>What are the bodily responses we call anxiety?</a:t>
            </a:r>
          </a:p>
          <a:p>
            <a:pPr eaLnBrk="1" hangingPunct="1">
              <a:defRPr/>
            </a:pPr>
            <a:r>
              <a:rPr lang="en-US" sz="2800" dirty="0"/>
              <a:t>What were the 2 examples at the beginning of the chapter?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bldLvl="3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Procedures to Reduce Fear and Anxiety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Relaxation Training – strategies used to decrease autonomic arousal.  This produces bodily responses opposite to autonomic arousal (decrease in muscle tension, decrease in heart rate and breathing rate)</a:t>
            </a:r>
          </a:p>
          <a:p>
            <a:pPr lvl="1"/>
            <a:r>
              <a:rPr lang="en-US" sz="2400" dirty="0"/>
              <a:t>Progressive Muscle Relaxation</a:t>
            </a:r>
          </a:p>
          <a:p>
            <a:pPr lvl="1"/>
            <a:r>
              <a:rPr lang="en-US" sz="2400" dirty="0" err="1"/>
              <a:t>Diaphramatic</a:t>
            </a:r>
            <a:r>
              <a:rPr lang="en-US" sz="2400" dirty="0"/>
              <a:t> Breathing</a:t>
            </a:r>
          </a:p>
          <a:p>
            <a:pPr lvl="1"/>
            <a:r>
              <a:rPr lang="en-US" sz="2400" dirty="0"/>
              <a:t>Attention-Focusing exercises</a:t>
            </a:r>
          </a:p>
          <a:p>
            <a:pPr lvl="1"/>
            <a:r>
              <a:rPr lang="en-US" sz="2400" dirty="0"/>
              <a:t>Behavioral Relaxation Training</a:t>
            </a:r>
          </a:p>
          <a:p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789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Progressive Muscle Relaxation (PMR)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Systematically tense and relax each of the major muscle groups in the body.</a:t>
            </a:r>
          </a:p>
          <a:p>
            <a:pPr lvl="1"/>
            <a:r>
              <a:rPr lang="en-US" sz="2000" dirty="0"/>
              <a:t>This leaves muscle groups more relaxed than they were to start</a:t>
            </a:r>
          </a:p>
          <a:p>
            <a:r>
              <a:rPr lang="en-US" sz="2400" dirty="0"/>
              <a:t>First, learn how to tense and relax major muscle groups (see Table 24-1).</a:t>
            </a:r>
          </a:p>
          <a:p>
            <a:r>
              <a:rPr lang="en-US" sz="2400" dirty="0"/>
              <a:t>Tense muscles tightly for about 5 sec, then abruptly release the tension.  </a:t>
            </a:r>
          </a:p>
          <a:p>
            <a:r>
              <a:rPr lang="en-US" sz="2400" dirty="0"/>
              <a:t>Focus on the relaxed feeling in muscle group for about 5-10 sec, then move on to the next group.</a:t>
            </a:r>
          </a:p>
          <a:p>
            <a:r>
              <a:rPr lang="en-US" sz="2400" dirty="0"/>
              <a:t>When this process is complete, the muscles should be more relaxed than they were at the start.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8319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Progressive Muscle Relaxation (PMR)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Once you have practiced PMR many times, you can relax yourself without tensing and relaxing each muscle group.</a:t>
            </a:r>
          </a:p>
          <a:p>
            <a:r>
              <a:rPr lang="en-US" sz="2400" dirty="0"/>
              <a:t>Then you can relax muscle tension in situations when you would usually experience tense muscles.</a:t>
            </a:r>
          </a:p>
          <a:p>
            <a:r>
              <a:rPr lang="en-US" sz="2400" dirty="0"/>
              <a:t>If you usually use a cue word (e.g. relax) when practicing PMR, reciting this cue word will help you relax.</a:t>
            </a:r>
          </a:p>
          <a:p>
            <a:r>
              <a:rPr lang="en-US" sz="2400" dirty="0"/>
              <a:t>The cue word develops into a CS that elicits relaxation as a CR.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276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6673B-3147-4E46-83C6-50F94D7E7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Reinforcement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A779FA-B3AE-47C8-A4E1-2EDBBAFD8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are procedures that involve applying both reinforcement and extinction to increase a desirable target bx or decrease undesirable bxs.</a:t>
            </a:r>
          </a:p>
          <a:p>
            <a:r>
              <a:rPr lang="en-US" dirty="0"/>
              <a:t>Extinction – a bx that has been previously reinforced no longer results in reinforcing consequences, therefore that bx stops occurring in the future. Example…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0782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Diaphragmatic Breathing or Deep Breathing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Breathe deeply in a slow rhythmic fashion</a:t>
            </a:r>
          </a:p>
          <a:p>
            <a:r>
              <a:rPr lang="en-US" sz="2400" dirty="0"/>
              <a:t>At each inhalation, use muscles of the diaphragm to pull oxygen deep into lungs</a:t>
            </a:r>
          </a:p>
          <a:p>
            <a:r>
              <a:rPr lang="en-US" sz="2400" dirty="0"/>
              <a:t>Anxiety often involves shallow, rapid breathing, so deep breathing decreases anxiety</a:t>
            </a:r>
          </a:p>
          <a:p>
            <a:r>
              <a:rPr lang="en-US" sz="2400" dirty="0"/>
              <a:t>The abdomen moves outward on the inhale.</a:t>
            </a:r>
          </a:p>
          <a:p>
            <a:r>
              <a:rPr lang="en-US" sz="2400" dirty="0"/>
              <a:t>Inhale for 3-5 sec through nose</a:t>
            </a:r>
          </a:p>
          <a:p>
            <a:r>
              <a:rPr lang="en-US" sz="2400" dirty="0"/>
              <a:t>Exhale for 3-5 sec through nose</a:t>
            </a:r>
          </a:p>
          <a:p>
            <a:r>
              <a:rPr lang="en-US" sz="2400" dirty="0"/>
              <a:t>This procedure is often a component of the other relaxation procedures</a:t>
            </a:r>
          </a:p>
          <a:p>
            <a:r>
              <a:rPr lang="en-US" sz="2400" dirty="0">
                <a:hlinkClick r:id="rId2"/>
              </a:rPr>
              <a:t>https://www.youtube.com/watch?v=_xQJ2O4b5TM</a:t>
            </a:r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912185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Attention-Focusing Exercises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These procedures produce relaxation by directing attention to a neutral or pleasant stimulus to remove attention from the anxiety-producing stimulus.</a:t>
            </a:r>
          </a:p>
          <a:p>
            <a:r>
              <a:rPr lang="en-US" sz="2400" dirty="0"/>
              <a:t>2 procedures that do this are</a:t>
            </a:r>
          </a:p>
          <a:p>
            <a:pPr lvl="1"/>
            <a:r>
              <a:rPr lang="en-US" sz="2400" dirty="0"/>
              <a:t>Meditation – focus attention on a visual, auditory, or kinesthetic stimulus (look at object, repeat a word, focus on breathing)</a:t>
            </a:r>
          </a:p>
          <a:p>
            <a:pPr lvl="1"/>
            <a:r>
              <a:rPr lang="en-US" sz="2400" dirty="0"/>
              <a:t>Guided Imagery – visualize or imagine pleasant scene or images, trying to include more than one sense</a:t>
            </a:r>
          </a:p>
          <a:p>
            <a:pPr lvl="2"/>
            <a:r>
              <a:rPr lang="en-US" sz="2000" dirty="0"/>
              <a:t>Let’s try a short example</a:t>
            </a:r>
          </a:p>
          <a:p>
            <a:pPr lvl="1"/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551102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Behavioral Relaxation Training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Person is taught to relax each muscle group in the body (but you don’t tense it first)</a:t>
            </a:r>
          </a:p>
          <a:p>
            <a:r>
              <a:rPr lang="en-US" sz="2800" dirty="0"/>
              <a:t>See Table 24-2</a:t>
            </a:r>
          </a:p>
          <a:p>
            <a:r>
              <a:rPr lang="en-US" sz="2800" dirty="0"/>
              <a:t>These strategies get better with practice</a:t>
            </a:r>
          </a:p>
          <a:p>
            <a:r>
              <a:rPr lang="en-US" sz="2800" dirty="0"/>
              <a:t>There are a lot of auditory/visual examples on </a:t>
            </a:r>
            <a:r>
              <a:rPr lang="en-US" sz="2800" dirty="0" err="1"/>
              <a:t>youtube</a:t>
            </a:r>
            <a:endParaRPr lang="en-US" sz="2800" dirty="0"/>
          </a:p>
          <a:p>
            <a:endParaRPr lang="en-US" sz="2400" dirty="0"/>
          </a:p>
          <a:p>
            <a:pPr lvl="1"/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586884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Essential Components of All Relaxation Procedures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1. Reducing Muscle Tension</a:t>
            </a:r>
          </a:p>
          <a:p>
            <a:r>
              <a:rPr lang="en-US" sz="2400" dirty="0"/>
              <a:t>2. Relaxed Breathing</a:t>
            </a:r>
          </a:p>
          <a:p>
            <a:r>
              <a:rPr lang="en-US" sz="2400" dirty="0"/>
              <a:t>3. Attention Focusing</a:t>
            </a:r>
          </a:p>
          <a:p>
            <a:r>
              <a:rPr lang="en-US" sz="2400" dirty="0"/>
              <a:t>These Components are Essential for the Effectiveness of Relaxation Training b/c they address the 3 important aspects of anxiety:</a:t>
            </a:r>
          </a:p>
          <a:p>
            <a:pPr lvl="1"/>
            <a:r>
              <a:rPr lang="en-US" sz="2000" dirty="0"/>
              <a:t>Increased muscle tension</a:t>
            </a:r>
          </a:p>
          <a:p>
            <a:pPr lvl="1"/>
            <a:r>
              <a:rPr lang="en-US" sz="2000" dirty="0"/>
              <a:t>Shallow, rapid, breathing</a:t>
            </a:r>
          </a:p>
          <a:p>
            <a:pPr lvl="1"/>
            <a:r>
              <a:rPr lang="en-US" sz="2000" dirty="0"/>
              <a:t>Anxiety inducing thoughts</a:t>
            </a:r>
          </a:p>
          <a:p>
            <a:pPr lvl="1"/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464300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Fear Reduction Procedures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Systematic Desensitization</a:t>
            </a:r>
          </a:p>
          <a:p>
            <a:pPr lvl="1"/>
            <a:r>
              <a:rPr lang="en-US" sz="2400" dirty="0"/>
              <a:t>Person with a phobia practices relaxation while imagining scenes of the fear-producing stimulus</a:t>
            </a:r>
          </a:p>
          <a:p>
            <a:pPr lvl="1"/>
            <a:r>
              <a:rPr lang="en-US" sz="2400" dirty="0"/>
              <a:t>Produce a hierarchy of fear-producing stimuli (Table 24-3)</a:t>
            </a:r>
          </a:p>
          <a:p>
            <a:pPr lvl="1"/>
            <a:r>
              <a:rPr lang="en-US" sz="2400" dirty="0"/>
              <a:t>Person can decrease fear response by learning to relax while imagining progressively greater anxiety-producing scenes</a:t>
            </a:r>
          </a:p>
          <a:p>
            <a:pPr lvl="1"/>
            <a:r>
              <a:rPr lang="en-US" sz="2400" dirty="0"/>
              <a:t>These days can use virtual reality to simulate fear-producing situation </a:t>
            </a:r>
            <a:r>
              <a:rPr lang="en-US" sz="2400" dirty="0">
                <a:hlinkClick r:id="rId2"/>
              </a:rPr>
              <a:t>https://www.youtube.com/watch?v=GMttQHMjbJo</a:t>
            </a:r>
            <a:endParaRPr lang="en-US" sz="2400" dirty="0"/>
          </a:p>
          <a:p>
            <a:pPr lvl="1"/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790173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In Vivo Desensitization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Client gradually approaches or is gradually exposed to the actual fear-producing stimulus</a:t>
            </a:r>
          </a:p>
          <a:p>
            <a:pPr lvl="1"/>
            <a:r>
              <a:rPr lang="en-US" sz="2400" dirty="0"/>
              <a:t>See example p. 501</a:t>
            </a:r>
          </a:p>
          <a:p>
            <a:pPr lvl="1"/>
            <a:r>
              <a:rPr lang="en-US" sz="2400" dirty="0"/>
              <a:t>You shouldn’t advance to next step until you are completely relaxed in the current step</a:t>
            </a:r>
          </a:p>
          <a:p>
            <a:pPr lvl="1"/>
            <a:r>
              <a:rPr lang="en-US" sz="2400" dirty="0"/>
              <a:t>Therapist can provide reinforcement at each step</a:t>
            </a:r>
          </a:p>
          <a:p>
            <a:pPr lvl="1"/>
            <a:r>
              <a:rPr lang="en-US" sz="2400" dirty="0"/>
              <a:t>Client might engage in other reinforcing or distracting activities at each step</a:t>
            </a:r>
          </a:p>
          <a:p>
            <a:pPr lvl="1"/>
            <a:r>
              <a:rPr lang="en-US" sz="2400" dirty="0"/>
              <a:t>Advantages/Disadvantages to Systematic and In Vivo Desensitization?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861164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B74FF363-6ADF-427C-A634-6B20637D85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/>
              <a:t>Other Treatments for Fears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DA44001F-D063-4636-891A-A3ABBEE151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/>
              <a:t>Flooding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/>
              <a:t>Person is exposed to feared stimulus at full intensity for a prolonged period until anxiety subsides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/>
              <a:t>Should only be done by a professional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/>
              <a:t>Modeling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/>
              <a:t>Especially in children, child observes another person approaching the feared stimulus or engaging in a feared activity.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3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B74FF363-6ADF-427C-A634-6B20637D85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Let’s do PMR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DA44001F-D063-4636-891A-A3ABBEE151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>
                <a:hlinkClick r:id="rId2"/>
              </a:rPr>
              <a:t>https://www.youtube.com/watch?v=1nZEdqcGVzo</a:t>
            </a:r>
            <a:endParaRPr lang="en-US" dirty="0"/>
          </a:p>
          <a:p>
            <a:pPr eaLnBrk="1" hangingPunct="1">
              <a:lnSpc>
                <a:spcPct val="90000"/>
              </a:lnSpc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23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3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E5316-D3D8-B89A-AED0-37BBC19D8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Should we go to zoo on Thursday?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B7165-2416-37FA-FB37-648A30FA09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1265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935B9-CDEE-4223-9E69-301941D31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should you do for tomorrow?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533AD-7078-4DFC-93E4-EEFB859CF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Take quiz on today’s material</a:t>
            </a:r>
          </a:p>
          <a:p>
            <a:r>
              <a:rPr lang="en-US" dirty="0"/>
              <a:t>Work on chapter summaries</a:t>
            </a:r>
          </a:p>
        </p:txBody>
      </p:sp>
    </p:spTree>
    <p:extLst>
      <p:ext uri="{BB962C8B-B14F-4D97-AF65-F5344CB8AC3E}">
        <p14:creationId xmlns:p14="http://schemas.microsoft.com/office/powerpoint/2010/main" val="143918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637D42B1-4443-4FCA-B857-86AFD633CE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Differential Reinforcement of Alternative Bx (DRA)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4A564E76-A830-4E87-80CD-AA4D903548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Desirable bx is reinforced; undesirable bx is extinguished.</a:t>
            </a:r>
          </a:p>
          <a:p>
            <a:pPr eaLnBrk="1" hangingPunct="1">
              <a:defRPr/>
            </a:pPr>
            <a:r>
              <a:rPr lang="en-US" dirty="0"/>
              <a:t>Example of Mrs. Williams who constantly complained to staff of nursing home. 298</a:t>
            </a:r>
          </a:p>
          <a:p>
            <a:pPr eaLnBrk="1" hangingPunct="1">
              <a:defRPr/>
            </a:pPr>
            <a:r>
              <a:rPr lang="en-US" dirty="0"/>
              <a:t>Mrs. Williams was complaining b/c that bx had been unintentionally reinforced by the staff.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bldLvl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change Mrs. Williams bx: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Whenever the staff saw Mrs. Williams, they would say something positive to her immediately.</a:t>
            </a:r>
          </a:p>
          <a:p>
            <a:r>
              <a:rPr lang="en-US" sz="2400" dirty="0"/>
              <a:t>Whenever Mrs. Williams said something positive, the staff would smile at her and listen to her (stop what they were doing).</a:t>
            </a:r>
          </a:p>
          <a:p>
            <a:r>
              <a:rPr lang="en-US" sz="2400" dirty="0"/>
              <a:t>Whenever Mrs. Williams started to complain, the nurse would become too busy to listen or leave the room.</a:t>
            </a:r>
          </a:p>
          <a:p>
            <a:r>
              <a:rPr lang="en-US" sz="2400" dirty="0"/>
              <a:t>All the nurses had to consistently apply this program.</a:t>
            </a:r>
          </a:p>
          <a:p>
            <a:r>
              <a:rPr lang="en-US" sz="2400" dirty="0"/>
              <a:t>The undesirable bx was decreased through extinction.  This would make desirable bx more likely, and that could be reinforced.</a:t>
            </a:r>
          </a:p>
          <a:p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0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But what if the nurses can’t eliminate all attention when Mrs. Williams complains?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Their attention to complaints should be minimal.</a:t>
            </a:r>
          </a:p>
          <a:p>
            <a:r>
              <a:rPr lang="en-US" sz="2800" dirty="0"/>
              <a:t>Their attention to her positive talk should be enthusiastic and extended in duration.</a:t>
            </a:r>
          </a:p>
          <a:p>
            <a:endParaRPr lang="en-US" sz="2800" dirty="0"/>
          </a:p>
          <a:p>
            <a:pPr lvl="1"/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67108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to use DRA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Do you want to increase the rate of a desirable bx?</a:t>
            </a:r>
          </a:p>
          <a:p>
            <a:r>
              <a:rPr lang="en-US" sz="2400" dirty="0"/>
              <a:t>Is the bx already occurring at least occasionally?</a:t>
            </a:r>
          </a:p>
          <a:p>
            <a:r>
              <a:rPr lang="en-US" sz="2400" dirty="0"/>
              <a:t>Do you have access to a reinforcer that can be delivered after the desirable bx?</a:t>
            </a:r>
          </a:p>
          <a:p>
            <a:r>
              <a:rPr lang="en-US" sz="2400" dirty="0"/>
              <a:t>At first, use continuous reinforcement for the desirable  bx.  Over time, when bx is occurring consistently and undesirable bx is not occurring often, start reinforcing intermittently.</a:t>
            </a:r>
          </a:p>
          <a:p>
            <a:r>
              <a:rPr lang="en-US" sz="2400" dirty="0"/>
              <a:t>Encourage generalization by differential reinforcement of target bx in as many situations as possible, by as many different people as possible.</a:t>
            </a:r>
          </a:p>
          <a:p>
            <a:endParaRPr lang="en-US" sz="2400" dirty="0"/>
          </a:p>
          <a:p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86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Get in groups.  Discuss another situation where you could use Differential Reinforcement of Alternative Behavior and discuss how you would do this.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Think of a situation where you want to increase one behavior and decrease another.</a:t>
            </a:r>
          </a:p>
          <a:p>
            <a:r>
              <a:rPr lang="en-US" sz="2800" dirty="0"/>
              <a:t>What bx would you reinforce?</a:t>
            </a:r>
          </a:p>
          <a:p>
            <a:r>
              <a:rPr lang="en-US" sz="2800" dirty="0"/>
              <a:t>What would the reinforcement be?</a:t>
            </a:r>
          </a:p>
          <a:p>
            <a:r>
              <a:rPr lang="en-US" sz="2800" dirty="0"/>
              <a:t>What bx would you extinguish?  How would you eliminate the reinforcer?</a:t>
            </a:r>
          </a:p>
          <a:p>
            <a:r>
              <a:rPr lang="en-US" sz="2800" dirty="0"/>
              <a:t>How would you encourage generalization?</a:t>
            </a:r>
            <a:endParaRPr lang="en-US" sz="2400" dirty="0"/>
          </a:p>
          <a:p>
            <a:pPr lvl="1"/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02106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Sometimes, children engage in bxs that allow them to escape from an unpleasant task.  How would you handle this?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Provide a reinforcer for desired bx.</a:t>
            </a:r>
          </a:p>
          <a:p>
            <a:r>
              <a:rPr lang="en-US" sz="2800" dirty="0"/>
              <a:t>Maybe lower criteria for reinforcement at first.</a:t>
            </a:r>
          </a:p>
          <a:p>
            <a:r>
              <a:rPr lang="en-US" sz="2800" dirty="0"/>
              <a:t>Do not allow child to escape unpleasant task.</a:t>
            </a:r>
          </a:p>
          <a:p>
            <a:r>
              <a:rPr lang="en-US" sz="2800" dirty="0"/>
              <a:t>Then switch to intermittent reinforcement from continuous reinforcement.</a:t>
            </a:r>
          </a:p>
          <a:p>
            <a:r>
              <a:rPr lang="en-US" sz="2800" dirty="0"/>
              <a:t>Program for generalization (target bx differentially reinforced in as many situations as possible, by as many people as possible).</a:t>
            </a:r>
            <a:endParaRPr lang="en-US" sz="2400" dirty="0"/>
          </a:p>
          <a:p>
            <a:pPr lvl="1"/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01044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What are some variations of DRA?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DRI.  I = incompatible bx</a:t>
            </a:r>
          </a:p>
          <a:p>
            <a:pPr lvl="1"/>
            <a:r>
              <a:rPr lang="en-US" sz="2400" dirty="0"/>
              <a:t>A bx that is physically incompatible with problem bx</a:t>
            </a:r>
          </a:p>
          <a:p>
            <a:pPr lvl="1"/>
            <a:r>
              <a:rPr lang="en-US" sz="2400" dirty="0"/>
              <a:t>Reinforce playing with a ball instead of hitting self</a:t>
            </a:r>
          </a:p>
          <a:p>
            <a:r>
              <a:rPr lang="en-US" sz="2800" dirty="0"/>
              <a:t>DRC.  C = communication</a:t>
            </a:r>
          </a:p>
          <a:p>
            <a:pPr lvl="1"/>
            <a:r>
              <a:rPr lang="en-US" sz="2400" dirty="0"/>
              <a:t>Individual could ask for attention, could ask for a break from the task, could ask for help with the task (instead of having an outburst).</a:t>
            </a:r>
          </a:p>
          <a:p>
            <a:pPr marL="0" indent="0">
              <a:buNone/>
            </a:pPr>
            <a:endParaRPr lang="en-US" sz="2400" dirty="0"/>
          </a:p>
          <a:p>
            <a:pPr lvl="1"/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46360402"/>
      </p:ext>
    </p:extLst>
  </p:cSld>
  <p:clrMapOvr>
    <a:masterClrMapping/>
  </p:clrMapOvr>
</p:sld>
</file>

<file path=ppt/theme/theme1.xml><?xml version="1.0" encoding="utf-8"?>
<a:theme xmlns:a="http://schemas.openxmlformats.org/drawingml/2006/main" name="Textured">
  <a:themeElements>
    <a:clrScheme name="Textured 4">
      <a:dk1>
        <a:srgbClr val="004E4C"/>
      </a:dk1>
      <a:lt1>
        <a:srgbClr val="FFFFFF"/>
      </a:lt1>
      <a:dk2>
        <a:srgbClr val="006666"/>
      </a:dk2>
      <a:lt2>
        <a:srgbClr val="FFFFCC"/>
      </a:lt2>
      <a:accent1>
        <a:srgbClr val="FFCC00"/>
      </a:accent1>
      <a:accent2>
        <a:srgbClr val="00B0AC"/>
      </a:accent2>
      <a:accent3>
        <a:srgbClr val="AAB8B8"/>
      </a:accent3>
      <a:accent4>
        <a:srgbClr val="DADADA"/>
      </a:accent4>
      <a:accent5>
        <a:srgbClr val="FFE2AA"/>
      </a:accent5>
      <a:accent6>
        <a:srgbClr val="009F9B"/>
      </a:accent6>
      <a:hlink>
        <a:srgbClr val="BA7C3E"/>
      </a:hlink>
      <a:folHlink>
        <a:srgbClr val="724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7569</TotalTime>
  <Words>1684</Words>
  <Application>Microsoft Office PowerPoint</Application>
  <PresentationFormat>On-screen Show (4:3)</PresentationFormat>
  <Paragraphs>154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Tahoma</vt:lpstr>
      <vt:lpstr>Wingdings</vt:lpstr>
      <vt:lpstr>Textured</vt:lpstr>
      <vt:lpstr>Differential Reinforcement</vt:lpstr>
      <vt:lpstr>Differential Reinforcement</vt:lpstr>
      <vt:lpstr>Differential Reinforcement of Alternative Bx (DRA)</vt:lpstr>
      <vt:lpstr>How to change Mrs. Williams bx:</vt:lpstr>
      <vt:lpstr>But what if the nurses can’t eliminate all attention when Mrs. Williams complains?</vt:lpstr>
      <vt:lpstr>When to use DRA</vt:lpstr>
      <vt:lpstr>Get in groups.  Discuss another situation where you could use Differential Reinforcement of Alternative Behavior and discuss how you would do this.</vt:lpstr>
      <vt:lpstr>Sometimes, children engage in bxs that allow them to escape from an unpleasant task.  How would you handle this?</vt:lpstr>
      <vt:lpstr>What are some variations of DRA?</vt:lpstr>
      <vt:lpstr>Differential Reinforcement of Other bx DRO</vt:lpstr>
      <vt:lpstr>Discuss a situation when you might use DRO and how you would implement it? What is a bx you might want to decrease or stop?</vt:lpstr>
      <vt:lpstr>Differential Reinforcement for Low Rates of Responding (DRL)</vt:lpstr>
      <vt:lpstr>2 Ways to program DRL</vt:lpstr>
      <vt:lpstr>Can you think of an example of when you might want to use DRL?</vt:lpstr>
      <vt:lpstr>Fear and Anxiety Reduction Procedures</vt:lpstr>
      <vt:lpstr>Defining Fear and Anxiety Problems</vt:lpstr>
      <vt:lpstr>Procedures to Reduce Fear and Anxiety</vt:lpstr>
      <vt:lpstr>Progressive Muscle Relaxation (PMR)</vt:lpstr>
      <vt:lpstr>Progressive Muscle Relaxation (PMR)</vt:lpstr>
      <vt:lpstr>Diaphragmatic Breathing or Deep Breathing</vt:lpstr>
      <vt:lpstr>Attention-Focusing Exercises</vt:lpstr>
      <vt:lpstr>Behavioral Relaxation Training</vt:lpstr>
      <vt:lpstr>Essential Components of All Relaxation Procedures</vt:lpstr>
      <vt:lpstr>Fear Reduction Procedures</vt:lpstr>
      <vt:lpstr>In Vivo Desensitization</vt:lpstr>
      <vt:lpstr>Other Treatments for Fears</vt:lpstr>
      <vt:lpstr>Let’s do PMR</vt:lpstr>
      <vt:lpstr>Should we go to zoo on Thursday?</vt:lpstr>
      <vt:lpstr>What should you do for tomorrow?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Positive Reinforcement</dc:title>
  <dc:creator>06DX022</dc:creator>
  <cp:lastModifiedBy>Trench, Lynne S.</cp:lastModifiedBy>
  <cp:revision>294</cp:revision>
  <dcterms:created xsi:type="dcterms:W3CDTF">2006-09-12T04:45:00Z</dcterms:created>
  <dcterms:modified xsi:type="dcterms:W3CDTF">2023-01-17T15:31:04Z</dcterms:modified>
</cp:coreProperties>
</file>