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4"/>
  </p:notesMasterIdLst>
  <p:handoutMasterIdLst>
    <p:handoutMasterId r:id="rId25"/>
  </p:handoutMasterIdLst>
  <p:sldIdLst>
    <p:sldId id="392" r:id="rId2"/>
    <p:sldId id="398" r:id="rId3"/>
    <p:sldId id="393" r:id="rId4"/>
    <p:sldId id="394" r:id="rId5"/>
    <p:sldId id="399" r:id="rId6"/>
    <p:sldId id="395" r:id="rId7"/>
    <p:sldId id="396" r:id="rId8"/>
    <p:sldId id="397" r:id="rId9"/>
    <p:sldId id="423" r:id="rId10"/>
    <p:sldId id="400" r:id="rId11"/>
    <p:sldId id="414" r:id="rId12"/>
    <p:sldId id="415" r:id="rId13"/>
    <p:sldId id="416" r:id="rId14"/>
    <p:sldId id="417" r:id="rId15"/>
    <p:sldId id="418" r:id="rId16"/>
    <p:sldId id="419" r:id="rId17"/>
    <p:sldId id="420" r:id="rId18"/>
    <p:sldId id="424" r:id="rId19"/>
    <p:sldId id="421" r:id="rId20"/>
    <p:sldId id="422" r:id="rId21"/>
    <p:sldId id="425" r:id="rId22"/>
    <p:sldId id="413" r:id="rId2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41" autoAdjust="0"/>
    <p:restoredTop sz="94660"/>
  </p:normalViewPr>
  <p:slideViewPr>
    <p:cSldViewPr>
      <p:cViewPr varScale="1">
        <p:scale>
          <a:sx n="83" d="100"/>
          <a:sy n="83" d="100"/>
        </p:scale>
        <p:origin x="384"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6144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6144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6144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15C6C994-2188-4D1A-B3EB-1048BB16E667}" type="slidenum">
              <a:rPr lang="en-US"/>
              <a:pPr>
                <a:defRPr/>
              </a:pPr>
              <a:t>‹#›</a:t>
            </a:fld>
            <a:endParaRPr lang="en-US"/>
          </a:p>
        </p:txBody>
      </p:sp>
    </p:spTree>
    <p:extLst>
      <p:ext uri="{BB962C8B-B14F-4D97-AF65-F5344CB8AC3E}">
        <p14:creationId xmlns:p14="http://schemas.microsoft.com/office/powerpoint/2010/main" val="5749452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798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98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98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798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9A49F88A-70E8-4EC8-B397-8D11C5C0CE84}" type="slidenum">
              <a:rPr lang="en-US"/>
              <a:pPr>
                <a:defRPr/>
              </a:pPr>
              <a:t>‹#›</a:t>
            </a:fld>
            <a:endParaRPr lang="en-US"/>
          </a:p>
        </p:txBody>
      </p:sp>
    </p:spTree>
    <p:extLst>
      <p:ext uri="{BB962C8B-B14F-4D97-AF65-F5344CB8AC3E}">
        <p14:creationId xmlns:p14="http://schemas.microsoft.com/office/powerpoint/2010/main" val="35124396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65538" name="Rectangle 2"/>
          <p:cNvSpPr>
            <a:spLocks noGrp="1" noChangeArrowheads="1"/>
          </p:cNvSpPr>
          <p:nvPr>
            <p:ph type="ctrTitle" sz="quarter"/>
          </p:nvPr>
        </p:nvSpPr>
        <p:spPr>
          <a:xfrm>
            <a:off x="685800" y="1676400"/>
            <a:ext cx="7772400" cy="1828800"/>
          </a:xfrm>
        </p:spPr>
        <p:txBody>
          <a:bodyPr/>
          <a:lstStyle>
            <a:lvl1pPr>
              <a:defRPr/>
            </a:lvl1pPr>
          </a:lstStyle>
          <a:p>
            <a:r>
              <a:rPr lang="en-US"/>
              <a:t>Click to edit Master title style</a:t>
            </a:r>
          </a:p>
        </p:txBody>
      </p:sp>
      <p:sp>
        <p:nvSpPr>
          <p:cNvPr id="65539"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quarter"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9B4D4757-0945-4E54-BBB1-C96CF62FB4A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C4383EF-D189-44AA-AD34-BD66CBC8CC3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5268E2-BE92-4844-8927-96042441F30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79D96D-E2BC-4140-83D9-027F470A1B9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3EDF51-98CA-4CEC-9049-EABEE957740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083204C-B7C9-4E0F-8021-B9C4F3CF793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595B177-E61D-458E-BEA9-B1813681908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D13F8B1-0353-44A9-9354-9EDFFF8F936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D77BF81-AC83-4781-854D-317D4A0A429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417B8FE-E8A5-460F-91E1-A5512DE7D2D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7597870-15A9-49DD-A36A-AEB2D617375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64515"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45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pPr>
              <a:defRPr/>
            </a:pPr>
            <a:endParaRPr lang="en-US"/>
          </a:p>
        </p:txBody>
      </p:sp>
      <p:sp>
        <p:nvSpPr>
          <p:cNvPr id="645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pPr>
              <a:defRPr/>
            </a:pPr>
            <a:endParaRPr lang="en-US"/>
          </a:p>
        </p:txBody>
      </p:sp>
      <p:sp>
        <p:nvSpPr>
          <p:cNvPr id="645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pPr>
              <a:defRPr/>
            </a:pPr>
            <a:fld id="{FA66F936-3502-4E1A-8C05-C1C4E792E14F}"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58"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74FF363-6ADF-427C-A634-6B20637D857D}"/>
              </a:ext>
            </a:extLst>
          </p:cNvPr>
          <p:cNvSpPr>
            <a:spLocks noGrp="1" noChangeArrowheads="1"/>
          </p:cNvSpPr>
          <p:nvPr>
            <p:ph type="title"/>
          </p:nvPr>
        </p:nvSpPr>
        <p:spPr/>
        <p:txBody>
          <a:bodyPr/>
          <a:lstStyle/>
          <a:p>
            <a:pPr eaLnBrk="1" hangingPunct="1">
              <a:defRPr/>
            </a:pPr>
            <a:r>
              <a:rPr lang="en-US" sz="4000" dirty="0"/>
              <a:t>Chapter 16 - Antecedent Control Procedures</a:t>
            </a:r>
          </a:p>
        </p:txBody>
      </p:sp>
      <p:sp>
        <p:nvSpPr>
          <p:cNvPr id="22531" name="Rectangle 3">
            <a:extLst>
              <a:ext uri="{FF2B5EF4-FFF2-40B4-BE49-F238E27FC236}">
                <a16:creationId xmlns:a16="http://schemas.microsoft.com/office/drawing/2014/main" id="{DA44001F-D063-4636-891A-A3ABBEE151D9}"/>
              </a:ext>
            </a:extLst>
          </p:cNvPr>
          <p:cNvSpPr>
            <a:spLocks noGrp="1" noChangeArrowheads="1"/>
          </p:cNvSpPr>
          <p:nvPr>
            <p:ph type="body" idx="1"/>
          </p:nvPr>
        </p:nvSpPr>
        <p:spPr/>
        <p:txBody>
          <a:bodyPr/>
          <a:lstStyle/>
          <a:p>
            <a:pPr eaLnBrk="1" hangingPunct="1">
              <a:lnSpc>
                <a:spcPct val="90000"/>
              </a:lnSpc>
              <a:defRPr/>
            </a:pPr>
            <a:r>
              <a:rPr lang="en-US" sz="2400" dirty="0"/>
              <a:t>Antecedent stimuli are manipulated to evoke desirable bxs.  These desirable bxs are reinforced and should decrease undesirable bxs that interfere with the desired bxs.</a:t>
            </a:r>
          </a:p>
          <a:p>
            <a:pPr eaLnBrk="1" hangingPunct="1">
              <a:lnSpc>
                <a:spcPct val="90000"/>
              </a:lnSpc>
              <a:defRPr/>
            </a:pPr>
            <a:r>
              <a:rPr lang="en-US" sz="2400" dirty="0"/>
              <a:t>See two examples at the beginning of the chapter, p. 328 Getting Marianne to study more, and Getting Cal to Eat Right.</a:t>
            </a:r>
          </a:p>
          <a:p>
            <a:pPr eaLnBrk="1" hangingPunct="1">
              <a:lnSpc>
                <a:spcPct val="90000"/>
              </a:lnSpc>
              <a:defRPr/>
            </a:pPr>
            <a:r>
              <a:rPr lang="en-US" sz="2400" dirty="0"/>
              <a:t>Antecedent control procedures involve manipulating some aspect of the physical or social environment to make a desired bx more likely to occur and to make competing, undesired bxs less likely.</a:t>
            </a:r>
          </a:p>
          <a:p>
            <a:pPr eaLnBrk="1" hangingPunct="1">
              <a:lnSpc>
                <a:spcPct val="90000"/>
              </a:lnSpc>
              <a:defRPr/>
            </a:pPr>
            <a:endParaRPr lang="en-US" sz="2800" dirty="0"/>
          </a:p>
        </p:txBody>
      </p:sp>
    </p:spTree>
    <p:extLst>
      <p:ext uri="{BB962C8B-B14F-4D97-AF65-F5344CB8AC3E}">
        <p14:creationId xmlns:p14="http://schemas.microsoft.com/office/powerpoint/2010/main" val="8072980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3"/>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74FF363-6ADF-427C-A634-6B20637D857D}"/>
              </a:ext>
            </a:extLst>
          </p:cNvPr>
          <p:cNvSpPr>
            <a:spLocks noGrp="1" noChangeArrowheads="1"/>
          </p:cNvSpPr>
          <p:nvPr>
            <p:ph type="title"/>
          </p:nvPr>
        </p:nvSpPr>
        <p:spPr/>
        <p:txBody>
          <a:bodyPr/>
          <a:lstStyle/>
          <a:p>
            <a:pPr eaLnBrk="1" hangingPunct="1">
              <a:defRPr/>
            </a:pPr>
            <a:r>
              <a:rPr lang="en-US" sz="3200" dirty="0"/>
              <a:t>Research on Antecedent Control Strategies</a:t>
            </a:r>
          </a:p>
        </p:txBody>
      </p:sp>
      <p:sp>
        <p:nvSpPr>
          <p:cNvPr id="22531" name="Rectangle 3">
            <a:extLst>
              <a:ext uri="{FF2B5EF4-FFF2-40B4-BE49-F238E27FC236}">
                <a16:creationId xmlns:a16="http://schemas.microsoft.com/office/drawing/2014/main" id="{DA44001F-D063-4636-891A-A3ABBEE151D9}"/>
              </a:ext>
            </a:extLst>
          </p:cNvPr>
          <p:cNvSpPr>
            <a:spLocks noGrp="1" noChangeArrowheads="1"/>
          </p:cNvSpPr>
          <p:nvPr>
            <p:ph type="body" idx="1"/>
          </p:nvPr>
        </p:nvSpPr>
        <p:spPr/>
        <p:txBody>
          <a:bodyPr/>
          <a:lstStyle/>
          <a:p>
            <a:pPr eaLnBrk="1" hangingPunct="1">
              <a:lnSpc>
                <a:spcPct val="90000"/>
              </a:lnSpc>
              <a:defRPr/>
            </a:pPr>
            <a:r>
              <a:rPr lang="en-US" sz="2800" dirty="0"/>
              <a:t>There are several examples of the previous concepts discussed in this part of the chapter.  If you need more examples and explanations of Antecedent control strategies, this would be worth reading over.</a:t>
            </a:r>
          </a:p>
        </p:txBody>
      </p:sp>
    </p:spTree>
    <p:extLst>
      <p:ext uri="{BB962C8B-B14F-4D97-AF65-F5344CB8AC3E}">
        <p14:creationId xmlns:p14="http://schemas.microsoft.com/office/powerpoint/2010/main" val="519547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3"/>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349B4-EF22-F1D5-5F0C-FF21B2BAFE87}"/>
              </a:ext>
            </a:extLst>
          </p:cNvPr>
          <p:cNvSpPr>
            <a:spLocks noGrp="1"/>
          </p:cNvSpPr>
          <p:nvPr>
            <p:ph type="title"/>
          </p:nvPr>
        </p:nvSpPr>
        <p:spPr/>
        <p:txBody>
          <a:bodyPr/>
          <a:lstStyle/>
          <a:p>
            <a:r>
              <a:rPr lang="en-US" dirty="0"/>
              <a:t>Ch. 17 – Time Out and Response Cost</a:t>
            </a:r>
          </a:p>
        </p:txBody>
      </p:sp>
      <p:sp>
        <p:nvSpPr>
          <p:cNvPr id="3" name="Content Placeholder 2">
            <a:extLst>
              <a:ext uri="{FF2B5EF4-FFF2-40B4-BE49-F238E27FC236}">
                <a16:creationId xmlns:a16="http://schemas.microsoft.com/office/drawing/2014/main" id="{FA089CA4-97AF-C6F4-EC9C-FC4796E9D8E0}"/>
              </a:ext>
            </a:extLst>
          </p:cNvPr>
          <p:cNvSpPr>
            <a:spLocks noGrp="1"/>
          </p:cNvSpPr>
          <p:nvPr>
            <p:ph idx="1"/>
          </p:nvPr>
        </p:nvSpPr>
        <p:spPr/>
        <p:txBody>
          <a:bodyPr/>
          <a:lstStyle/>
          <a:p>
            <a:r>
              <a:rPr lang="en-US" dirty="0"/>
              <a:t>These are negative punishment procedures.</a:t>
            </a:r>
          </a:p>
          <a:p>
            <a:r>
              <a:rPr lang="en-US" dirty="0"/>
              <a:t>Usually, punishment is only used after positive reinforcement, extinction, differential reinforcement, and antecedent manipulations have been tried.</a:t>
            </a:r>
          </a:p>
          <a:p>
            <a:r>
              <a:rPr lang="en-US" dirty="0"/>
              <a:t>Why?</a:t>
            </a:r>
          </a:p>
        </p:txBody>
      </p:sp>
    </p:spTree>
    <p:extLst>
      <p:ext uri="{BB962C8B-B14F-4D97-AF65-F5344CB8AC3E}">
        <p14:creationId xmlns:p14="http://schemas.microsoft.com/office/powerpoint/2010/main" val="13507131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71112-5F48-6025-5A9A-C90793CDA0FD}"/>
              </a:ext>
            </a:extLst>
          </p:cNvPr>
          <p:cNvSpPr>
            <a:spLocks noGrp="1"/>
          </p:cNvSpPr>
          <p:nvPr>
            <p:ph type="title"/>
          </p:nvPr>
        </p:nvSpPr>
        <p:spPr/>
        <p:txBody>
          <a:bodyPr/>
          <a:lstStyle/>
          <a:p>
            <a:r>
              <a:rPr lang="en-US" dirty="0"/>
              <a:t>Two Examples of Time Out</a:t>
            </a:r>
          </a:p>
        </p:txBody>
      </p:sp>
      <p:sp>
        <p:nvSpPr>
          <p:cNvPr id="3" name="Content Placeholder 2">
            <a:extLst>
              <a:ext uri="{FF2B5EF4-FFF2-40B4-BE49-F238E27FC236}">
                <a16:creationId xmlns:a16="http://schemas.microsoft.com/office/drawing/2014/main" id="{2BF53DE0-A0EE-BD95-DB62-FAD861CE3713}"/>
              </a:ext>
            </a:extLst>
          </p:cNvPr>
          <p:cNvSpPr>
            <a:spLocks noGrp="1"/>
          </p:cNvSpPr>
          <p:nvPr>
            <p:ph idx="1"/>
          </p:nvPr>
        </p:nvSpPr>
        <p:spPr/>
        <p:txBody>
          <a:bodyPr/>
          <a:lstStyle/>
          <a:p>
            <a:r>
              <a:rPr lang="en-US" dirty="0"/>
              <a:t>Cheryl working with clay</a:t>
            </a:r>
          </a:p>
          <a:p>
            <a:r>
              <a:rPr lang="en-US" dirty="0"/>
              <a:t>Kenny not doing what his parents asked</a:t>
            </a:r>
          </a:p>
          <a:p>
            <a:r>
              <a:rPr lang="en-US" dirty="0"/>
              <a:t>They were removed from the reinforcing activity for a while.</a:t>
            </a:r>
          </a:p>
          <a:p>
            <a:r>
              <a:rPr lang="en-US" dirty="0"/>
              <a:t>In addition, differential reinforcement of alternative behavior was used.  Appropriate behavior was reinforced.</a:t>
            </a:r>
          </a:p>
          <a:p>
            <a:pPr marL="0" indent="0">
              <a:buNone/>
            </a:pPr>
            <a:endParaRPr lang="en-US" dirty="0"/>
          </a:p>
        </p:txBody>
      </p:sp>
    </p:spTree>
    <p:extLst>
      <p:ext uri="{BB962C8B-B14F-4D97-AF65-F5344CB8AC3E}">
        <p14:creationId xmlns:p14="http://schemas.microsoft.com/office/powerpoint/2010/main" val="1369197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6A075-3E7F-3965-5D4A-895AA05061C1}"/>
              </a:ext>
            </a:extLst>
          </p:cNvPr>
          <p:cNvSpPr>
            <a:spLocks noGrp="1"/>
          </p:cNvSpPr>
          <p:nvPr>
            <p:ph type="title"/>
          </p:nvPr>
        </p:nvSpPr>
        <p:spPr/>
        <p:txBody>
          <a:bodyPr/>
          <a:lstStyle/>
          <a:p>
            <a:r>
              <a:rPr lang="en-US" dirty="0"/>
              <a:t>Types of Time Out</a:t>
            </a:r>
          </a:p>
        </p:txBody>
      </p:sp>
      <p:sp>
        <p:nvSpPr>
          <p:cNvPr id="3" name="Content Placeholder 2">
            <a:extLst>
              <a:ext uri="{FF2B5EF4-FFF2-40B4-BE49-F238E27FC236}">
                <a16:creationId xmlns:a16="http://schemas.microsoft.com/office/drawing/2014/main" id="{3ADCB1F0-C47E-B62D-CBE2-D6918ED75A0B}"/>
              </a:ext>
            </a:extLst>
          </p:cNvPr>
          <p:cNvSpPr>
            <a:spLocks noGrp="1"/>
          </p:cNvSpPr>
          <p:nvPr>
            <p:ph idx="1"/>
          </p:nvPr>
        </p:nvSpPr>
        <p:spPr/>
        <p:txBody>
          <a:bodyPr/>
          <a:lstStyle/>
          <a:p>
            <a:r>
              <a:rPr lang="en-US" sz="2800" dirty="0" err="1"/>
              <a:t>Nonexclusionary</a:t>
            </a:r>
            <a:r>
              <a:rPr lang="en-US" sz="2800" dirty="0"/>
              <a:t> time out – Cheryl remained in classroom but removed from play area</a:t>
            </a:r>
          </a:p>
          <a:p>
            <a:pPr lvl="1"/>
            <a:r>
              <a:rPr lang="en-US" sz="2400" dirty="0"/>
              <a:t>This is only appropriate if the person can be removed from reinforcing activity but still be in same room</a:t>
            </a:r>
          </a:p>
          <a:p>
            <a:pPr lvl="1"/>
            <a:r>
              <a:rPr lang="en-US" sz="2400" dirty="0"/>
              <a:t>The presence of that person won’t be disruptive to others</a:t>
            </a:r>
          </a:p>
          <a:p>
            <a:r>
              <a:rPr lang="en-US" sz="2800" dirty="0"/>
              <a:t>Exclusionary time out – Kenny was taken out of the room where he was watching TV; in his room this wasn’t available.</a:t>
            </a:r>
          </a:p>
        </p:txBody>
      </p:sp>
    </p:spTree>
    <p:extLst>
      <p:ext uri="{BB962C8B-B14F-4D97-AF65-F5344CB8AC3E}">
        <p14:creationId xmlns:p14="http://schemas.microsoft.com/office/powerpoint/2010/main" val="1469833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2F864-A14C-F458-A9A3-C9998D4B3544}"/>
              </a:ext>
            </a:extLst>
          </p:cNvPr>
          <p:cNvSpPr>
            <a:spLocks noGrp="1"/>
          </p:cNvSpPr>
          <p:nvPr>
            <p:ph type="title"/>
          </p:nvPr>
        </p:nvSpPr>
        <p:spPr/>
        <p:txBody>
          <a:bodyPr/>
          <a:lstStyle/>
          <a:p>
            <a:r>
              <a:rPr lang="en-US" dirty="0"/>
              <a:t>Using Reinforcement with Time Out</a:t>
            </a:r>
          </a:p>
        </p:txBody>
      </p:sp>
      <p:sp>
        <p:nvSpPr>
          <p:cNvPr id="3" name="Content Placeholder 2">
            <a:extLst>
              <a:ext uri="{FF2B5EF4-FFF2-40B4-BE49-F238E27FC236}">
                <a16:creationId xmlns:a16="http://schemas.microsoft.com/office/drawing/2014/main" id="{3F1B9384-1C4C-72DD-0DBB-FBF062B9AECF}"/>
              </a:ext>
            </a:extLst>
          </p:cNvPr>
          <p:cNvSpPr>
            <a:spLocks noGrp="1"/>
          </p:cNvSpPr>
          <p:nvPr>
            <p:ph idx="1"/>
          </p:nvPr>
        </p:nvSpPr>
        <p:spPr/>
        <p:txBody>
          <a:bodyPr/>
          <a:lstStyle/>
          <a:p>
            <a:r>
              <a:rPr lang="en-US" dirty="0"/>
              <a:t>In addition to the time out, you must also reinforce the alternative bx.  If the child is reinforced for the alternative bx, they will be less likely to do the problem bx.</a:t>
            </a:r>
          </a:p>
          <a:p>
            <a:r>
              <a:rPr lang="en-US" dirty="0"/>
              <a:t>Give the child the opportunity to do the desired bx, and then be reinforced for that.</a:t>
            </a:r>
          </a:p>
          <a:p>
            <a:r>
              <a:rPr lang="en-US" dirty="0"/>
              <a:t>Reinforcement must be genuine.</a:t>
            </a:r>
          </a:p>
        </p:txBody>
      </p:sp>
    </p:spTree>
    <p:extLst>
      <p:ext uri="{BB962C8B-B14F-4D97-AF65-F5344CB8AC3E}">
        <p14:creationId xmlns:p14="http://schemas.microsoft.com/office/powerpoint/2010/main" val="4060213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2F864-A14C-F458-A9A3-C9998D4B3544}"/>
              </a:ext>
            </a:extLst>
          </p:cNvPr>
          <p:cNvSpPr>
            <a:spLocks noGrp="1"/>
          </p:cNvSpPr>
          <p:nvPr>
            <p:ph type="title"/>
          </p:nvPr>
        </p:nvSpPr>
        <p:spPr/>
        <p:txBody>
          <a:bodyPr/>
          <a:lstStyle/>
          <a:p>
            <a:r>
              <a:rPr lang="en-US" dirty="0"/>
              <a:t>Using Reinforcement with Time Out</a:t>
            </a:r>
          </a:p>
        </p:txBody>
      </p:sp>
      <p:sp>
        <p:nvSpPr>
          <p:cNvPr id="3" name="Content Placeholder 2">
            <a:extLst>
              <a:ext uri="{FF2B5EF4-FFF2-40B4-BE49-F238E27FC236}">
                <a16:creationId xmlns:a16="http://schemas.microsoft.com/office/drawing/2014/main" id="{3F1B9384-1C4C-72DD-0DBB-FBF062B9AECF}"/>
              </a:ext>
            </a:extLst>
          </p:cNvPr>
          <p:cNvSpPr>
            <a:spLocks noGrp="1"/>
          </p:cNvSpPr>
          <p:nvPr>
            <p:ph idx="1"/>
          </p:nvPr>
        </p:nvSpPr>
        <p:spPr/>
        <p:txBody>
          <a:bodyPr/>
          <a:lstStyle/>
          <a:p>
            <a:r>
              <a:rPr lang="en-US" dirty="0"/>
              <a:t>Time out isn’t appropriate for problem bxs maintained by negative rein or sensory stimulation.</a:t>
            </a:r>
          </a:p>
          <a:p>
            <a:r>
              <a:rPr lang="en-US" dirty="0"/>
              <a:t>If the child acts out to get out of a task or demand, in that case, time out would negatively reinforce the acting out.</a:t>
            </a:r>
          </a:p>
          <a:p>
            <a:r>
              <a:rPr lang="en-US" dirty="0"/>
              <a:t>Sensory stimulation could be engaged in in the time out area.</a:t>
            </a:r>
          </a:p>
        </p:txBody>
      </p:sp>
    </p:spTree>
    <p:extLst>
      <p:ext uri="{BB962C8B-B14F-4D97-AF65-F5344CB8AC3E}">
        <p14:creationId xmlns:p14="http://schemas.microsoft.com/office/powerpoint/2010/main" val="2209901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48531-AAAC-8D60-AC41-A7C35CFF4DC9}"/>
              </a:ext>
            </a:extLst>
          </p:cNvPr>
          <p:cNvSpPr>
            <a:spLocks noGrp="1"/>
          </p:cNvSpPr>
          <p:nvPr>
            <p:ph type="title"/>
          </p:nvPr>
        </p:nvSpPr>
        <p:spPr/>
        <p:txBody>
          <a:bodyPr/>
          <a:lstStyle/>
          <a:p>
            <a:r>
              <a:rPr lang="en-US" dirty="0"/>
              <a:t>When time out is NOT effective</a:t>
            </a:r>
          </a:p>
        </p:txBody>
      </p:sp>
      <p:sp>
        <p:nvSpPr>
          <p:cNvPr id="3" name="Content Placeholder 2">
            <a:extLst>
              <a:ext uri="{FF2B5EF4-FFF2-40B4-BE49-F238E27FC236}">
                <a16:creationId xmlns:a16="http://schemas.microsoft.com/office/drawing/2014/main" id="{D4491ABA-9084-EE1E-9951-0011E2EC1DF4}"/>
              </a:ext>
            </a:extLst>
          </p:cNvPr>
          <p:cNvSpPr>
            <a:spLocks noGrp="1"/>
          </p:cNvSpPr>
          <p:nvPr>
            <p:ph idx="1"/>
          </p:nvPr>
        </p:nvSpPr>
        <p:spPr/>
        <p:txBody>
          <a:bodyPr/>
          <a:lstStyle/>
          <a:p>
            <a:r>
              <a:rPr lang="en-US" dirty="0"/>
              <a:t>Time out area must not allow for access to positive reinforcers</a:t>
            </a:r>
          </a:p>
          <a:p>
            <a:r>
              <a:rPr lang="en-US" dirty="0"/>
              <a:t>Child sent to their room often not effective, why?</a:t>
            </a:r>
          </a:p>
          <a:p>
            <a:r>
              <a:rPr lang="en-US" dirty="0"/>
              <a:t>What about a child told to go sit in the hall?</a:t>
            </a:r>
          </a:p>
        </p:txBody>
      </p:sp>
    </p:spTree>
    <p:extLst>
      <p:ext uri="{BB962C8B-B14F-4D97-AF65-F5344CB8AC3E}">
        <p14:creationId xmlns:p14="http://schemas.microsoft.com/office/powerpoint/2010/main" val="35666052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EF522-A4BF-A526-D29F-1FE45C42463D}"/>
              </a:ext>
            </a:extLst>
          </p:cNvPr>
          <p:cNvSpPr>
            <a:spLocks noGrp="1"/>
          </p:cNvSpPr>
          <p:nvPr>
            <p:ph type="title"/>
          </p:nvPr>
        </p:nvSpPr>
        <p:spPr/>
        <p:txBody>
          <a:bodyPr/>
          <a:lstStyle/>
          <a:p>
            <a:r>
              <a:rPr lang="en-US" dirty="0"/>
              <a:t>When time out is NOT effective</a:t>
            </a:r>
          </a:p>
        </p:txBody>
      </p:sp>
      <p:sp>
        <p:nvSpPr>
          <p:cNvPr id="3" name="Content Placeholder 2">
            <a:extLst>
              <a:ext uri="{FF2B5EF4-FFF2-40B4-BE49-F238E27FC236}">
                <a16:creationId xmlns:a16="http://schemas.microsoft.com/office/drawing/2014/main" id="{ADC636F2-4C07-EC36-0ADC-8E37DABEB39B}"/>
              </a:ext>
            </a:extLst>
          </p:cNvPr>
          <p:cNvSpPr>
            <a:spLocks noGrp="1"/>
          </p:cNvSpPr>
          <p:nvPr>
            <p:ph idx="1"/>
          </p:nvPr>
        </p:nvSpPr>
        <p:spPr/>
        <p:txBody>
          <a:bodyPr/>
          <a:lstStyle/>
          <a:p>
            <a:r>
              <a:rPr lang="en-US" sz="2400" dirty="0"/>
              <a:t>If the time out interval is too long (no more than 1-10 min). The person should be allowed to return to time-in environment so appropriate bx can be reinforced</a:t>
            </a:r>
          </a:p>
          <a:p>
            <a:r>
              <a:rPr lang="en-US" sz="2400" dirty="0"/>
              <a:t>If the individual can escape from time out</a:t>
            </a:r>
          </a:p>
          <a:p>
            <a:r>
              <a:rPr lang="en-US" sz="2400" dirty="0"/>
              <a:t>If interactions with others occur during the time out period</a:t>
            </a:r>
          </a:p>
          <a:p>
            <a:pPr lvl="1"/>
            <a:r>
              <a:rPr lang="en-US" sz="2000" dirty="0"/>
              <a:t>No reprimands, explanations, or any other form of attention</a:t>
            </a:r>
          </a:p>
          <a:p>
            <a:pPr lvl="1"/>
            <a:r>
              <a:rPr lang="en-US" sz="2000" dirty="0"/>
              <a:t>It must be implemented calmly and without emotional response from change agent</a:t>
            </a:r>
          </a:p>
        </p:txBody>
      </p:sp>
    </p:spTree>
    <p:extLst>
      <p:ext uri="{BB962C8B-B14F-4D97-AF65-F5344CB8AC3E}">
        <p14:creationId xmlns:p14="http://schemas.microsoft.com/office/powerpoint/2010/main" val="2244354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5F149-7F16-6D71-4E18-A1516CAAF403}"/>
              </a:ext>
            </a:extLst>
          </p:cNvPr>
          <p:cNvSpPr>
            <a:spLocks noGrp="1"/>
          </p:cNvSpPr>
          <p:nvPr>
            <p:ph type="title"/>
          </p:nvPr>
        </p:nvSpPr>
        <p:spPr/>
        <p:txBody>
          <a:bodyPr/>
          <a:lstStyle/>
          <a:p>
            <a:r>
              <a:rPr lang="en-US" sz="3200" dirty="0"/>
              <a:t>How has time out been used effectively or not effectively in your experiences?</a:t>
            </a:r>
          </a:p>
        </p:txBody>
      </p:sp>
      <p:sp>
        <p:nvSpPr>
          <p:cNvPr id="3" name="Content Placeholder 2">
            <a:extLst>
              <a:ext uri="{FF2B5EF4-FFF2-40B4-BE49-F238E27FC236}">
                <a16:creationId xmlns:a16="http://schemas.microsoft.com/office/drawing/2014/main" id="{32F82B3A-1564-2EC3-26B1-3824A3698E43}"/>
              </a:ext>
            </a:extLst>
          </p:cNvPr>
          <p:cNvSpPr>
            <a:spLocks noGrp="1"/>
          </p:cNvSpPr>
          <p:nvPr>
            <p:ph idx="1"/>
          </p:nvPr>
        </p:nvSpPr>
        <p:spPr/>
        <p:txBody>
          <a:bodyPr/>
          <a:lstStyle/>
          <a:p>
            <a:r>
              <a:rPr lang="en-US" dirty="0"/>
              <a:t>Can you think of examples when time out was used effectively or ineffectively for you?</a:t>
            </a:r>
          </a:p>
        </p:txBody>
      </p:sp>
    </p:spTree>
    <p:extLst>
      <p:ext uri="{BB962C8B-B14F-4D97-AF65-F5344CB8AC3E}">
        <p14:creationId xmlns:p14="http://schemas.microsoft.com/office/powerpoint/2010/main" val="36913035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E17DC-0498-9930-CE7F-F165A5B5A7B7}"/>
              </a:ext>
            </a:extLst>
          </p:cNvPr>
          <p:cNvSpPr>
            <a:spLocks noGrp="1"/>
          </p:cNvSpPr>
          <p:nvPr>
            <p:ph type="title"/>
          </p:nvPr>
        </p:nvSpPr>
        <p:spPr/>
        <p:txBody>
          <a:bodyPr/>
          <a:lstStyle/>
          <a:p>
            <a:r>
              <a:rPr lang="en-US" dirty="0"/>
              <a:t>Response Cost</a:t>
            </a:r>
          </a:p>
        </p:txBody>
      </p:sp>
      <p:sp>
        <p:nvSpPr>
          <p:cNvPr id="3" name="Content Placeholder 2">
            <a:extLst>
              <a:ext uri="{FF2B5EF4-FFF2-40B4-BE49-F238E27FC236}">
                <a16:creationId xmlns:a16="http://schemas.microsoft.com/office/drawing/2014/main" id="{06D39C60-EB68-1218-1305-6BFF0949B6AA}"/>
              </a:ext>
            </a:extLst>
          </p:cNvPr>
          <p:cNvSpPr>
            <a:spLocks noGrp="1"/>
          </p:cNvSpPr>
          <p:nvPr>
            <p:ph idx="1"/>
          </p:nvPr>
        </p:nvSpPr>
        <p:spPr/>
        <p:txBody>
          <a:bodyPr/>
          <a:lstStyle/>
          <a:p>
            <a:r>
              <a:rPr lang="en-US" dirty="0"/>
              <a:t>The removal of a specified amount of a reinforcer contingent on the occurrence of a problem bx.</a:t>
            </a:r>
          </a:p>
          <a:p>
            <a:r>
              <a:rPr lang="en-US" dirty="0"/>
              <a:t>Ryanne parking in wrong parking lot</a:t>
            </a:r>
          </a:p>
          <a:p>
            <a:r>
              <a:rPr lang="en-US" dirty="0"/>
              <a:t>Losing allowance money for fighting with sibling</a:t>
            </a:r>
          </a:p>
          <a:p>
            <a:r>
              <a:rPr lang="en-US" dirty="0"/>
              <a:t>Often money, but could also be snacks, toys, tokens, opportunities</a:t>
            </a:r>
          </a:p>
        </p:txBody>
      </p:sp>
    </p:spTree>
    <p:extLst>
      <p:ext uri="{BB962C8B-B14F-4D97-AF65-F5344CB8AC3E}">
        <p14:creationId xmlns:p14="http://schemas.microsoft.com/office/powerpoint/2010/main" val="3325074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74FF363-6ADF-427C-A634-6B20637D857D}"/>
              </a:ext>
            </a:extLst>
          </p:cNvPr>
          <p:cNvSpPr>
            <a:spLocks noGrp="1" noChangeArrowheads="1"/>
          </p:cNvSpPr>
          <p:nvPr>
            <p:ph type="title"/>
          </p:nvPr>
        </p:nvSpPr>
        <p:spPr/>
        <p:txBody>
          <a:bodyPr/>
          <a:lstStyle/>
          <a:p>
            <a:pPr eaLnBrk="1" hangingPunct="1">
              <a:defRPr/>
            </a:pPr>
            <a:r>
              <a:rPr lang="en-US" sz="4000" dirty="0"/>
              <a:t>6 Different Antecedent Control Procedures are Discussed</a:t>
            </a:r>
          </a:p>
        </p:txBody>
      </p:sp>
      <p:sp>
        <p:nvSpPr>
          <p:cNvPr id="22531" name="Rectangle 3">
            <a:extLst>
              <a:ext uri="{FF2B5EF4-FFF2-40B4-BE49-F238E27FC236}">
                <a16:creationId xmlns:a16="http://schemas.microsoft.com/office/drawing/2014/main" id="{DA44001F-D063-4636-891A-A3ABBEE151D9}"/>
              </a:ext>
            </a:extLst>
          </p:cNvPr>
          <p:cNvSpPr>
            <a:spLocks noGrp="1" noChangeArrowheads="1"/>
          </p:cNvSpPr>
          <p:nvPr>
            <p:ph type="body" idx="1"/>
          </p:nvPr>
        </p:nvSpPr>
        <p:spPr/>
        <p:txBody>
          <a:bodyPr/>
          <a:lstStyle/>
          <a:p>
            <a:pPr eaLnBrk="1" hangingPunct="1">
              <a:lnSpc>
                <a:spcPct val="90000"/>
              </a:lnSpc>
              <a:defRPr/>
            </a:pPr>
            <a:r>
              <a:rPr lang="en-US" sz="2800" dirty="0"/>
              <a:t>3 strategies increase likelihood of desirable bx</a:t>
            </a:r>
          </a:p>
          <a:p>
            <a:pPr lvl="1" eaLnBrk="1" hangingPunct="1">
              <a:lnSpc>
                <a:spcPct val="90000"/>
              </a:lnSpc>
              <a:defRPr/>
            </a:pPr>
            <a:r>
              <a:rPr lang="en-US" sz="2000" dirty="0"/>
              <a:t>Presenting the Discriminative Stimulus or Cue for desired bx</a:t>
            </a:r>
          </a:p>
          <a:p>
            <a:pPr lvl="1" eaLnBrk="1" hangingPunct="1">
              <a:lnSpc>
                <a:spcPct val="90000"/>
              </a:lnSpc>
              <a:defRPr/>
            </a:pPr>
            <a:r>
              <a:rPr lang="en-US" sz="2000" dirty="0"/>
              <a:t>Arranging establishing operations for the desired bx</a:t>
            </a:r>
          </a:p>
          <a:p>
            <a:pPr lvl="1" eaLnBrk="1" hangingPunct="1">
              <a:lnSpc>
                <a:spcPct val="90000"/>
              </a:lnSpc>
              <a:defRPr/>
            </a:pPr>
            <a:r>
              <a:rPr lang="en-US" sz="2000" dirty="0"/>
              <a:t>Decreasing Response effort for Desirable bx</a:t>
            </a:r>
          </a:p>
          <a:p>
            <a:pPr eaLnBrk="1" hangingPunct="1">
              <a:lnSpc>
                <a:spcPct val="90000"/>
              </a:lnSpc>
              <a:defRPr/>
            </a:pPr>
            <a:r>
              <a:rPr lang="en-US" sz="2800" dirty="0"/>
              <a:t>3 strategies make undesirable or competing bxs less likely to occur</a:t>
            </a:r>
          </a:p>
          <a:p>
            <a:pPr lvl="1" eaLnBrk="1" hangingPunct="1">
              <a:lnSpc>
                <a:spcPct val="90000"/>
              </a:lnSpc>
              <a:defRPr/>
            </a:pPr>
            <a:r>
              <a:rPr lang="en-US" sz="2000" dirty="0"/>
              <a:t>Removing the Discriminative Stimulus or Cue for Undesired bxs</a:t>
            </a:r>
          </a:p>
          <a:p>
            <a:pPr lvl="1" eaLnBrk="1" hangingPunct="1">
              <a:lnSpc>
                <a:spcPct val="90000"/>
              </a:lnSpc>
              <a:defRPr/>
            </a:pPr>
            <a:r>
              <a:rPr lang="en-US" sz="2000" dirty="0"/>
              <a:t>Presenting Abolishing operations for the undesired bxs</a:t>
            </a:r>
          </a:p>
          <a:p>
            <a:pPr lvl="1" eaLnBrk="1" hangingPunct="1">
              <a:lnSpc>
                <a:spcPct val="90000"/>
              </a:lnSpc>
              <a:defRPr/>
            </a:pPr>
            <a:r>
              <a:rPr lang="en-US" sz="2000" dirty="0"/>
              <a:t>Increasing the Response Effort for the Undesired Bxs</a:t>
            </a:r>
          </a:p>
          <a:p>
            <a:pPr lvl="1" eaLnBrk="1" hangingPunct="1">
              <a:lnSpc>
                <a:spcPct val="90000"/>
              </a:lnSpc>
              <a:defRPr/>
            </a:pPr>
            <a:endParaRPr lang="en-US" sz="2400" dirty="0"/>
          </a:p>
          <a:p>
            <a:pPr eaLnBrk="1" hangingPunct="1">
              <a:lnSpc>
                <a:spcPct val="90000"/>
              </a:lnSpc>
              <a:defRPr/>
            </a:pPr>
            <a:endParaRPr lang="en-US" sz="2800" dirty="0"/>
          </a:p>
        </p:txBody>
      </p:sp>
    </p:spTree>
    <p:extLst>
      <p:ext uri="{BB962C8B-B14F-4D97-AF65-F5344CB8AC3E}">
        <p14:creationId xmlns:p14="http://schemas.microsoft.com/office/powerpoint/2010/main" val="35020827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5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3"/>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A108B-4C9D-24BD-8A1D-C129D2E7FD9F}"/>
              </a:ext>
            </a:extLst>
          </p:cNvPr>
          <p:cNvSpPr>
            <a:spLocks noGrp="1"/>
          </p:cNvSpPr>
          <p:nvPr>
            <p:ph type="title"/>
          </p:nvPr>
        </p:nvSpPr>
        <p:spPr/>
        <p:txBody>
          <a:bodyPr/>
          <a:lstStyle/>
          <a:p>
            <a:r>
              <a:rPr lang="en-US" dirty="0"/>
              <a:t>What else should be done?</a:t>
            </a:r>
          </a:p>
        </p:txBody>
      </p:sp>
      <p:sp>
        <p:nvSpPr>
          <p:cNvPr id="3" name="Content Placeholder 2">
            <a:extLst>
              <a:ext uri="{FF2B5EF4-FFF2-40B4-BE49-F238E27FC236}">
                <a16:creationId xmlns:a16="http://schemas.microsoft.com/office/drawing/2014/main" id="{3298D7D6-F1BA-1120-9946-D4020200D0B9}"/>
              </a:ext>
            </a:extLst>
          </p:cNvPr>
          <p:cNvSpPr>
            <a:spLocks noGrp="1"/>
          </p:cNvSpPr>
          <p:nvPr>
            <p:ph idx="1"/>
          </p:nvPr>
        </p:nvSpPr>
        <p:spPr/>
        <p:txBody>
          <a:bodyPr/>
          <a:lstStyle/>
          <a:p>
            <a:r>
              <a:rPr lang="en-US" dirty="0"/>
              <a:t>Differential reinforcement should be used to increase a desirable alternative bx (DRA) or to reinforce the absence of a problem bx (DRO).</a:t>
            </a:r>
          </a:p>
        </p:txBody>
      </p:sp>
    </p:spTree>
    <p:extLst>
      <p:ext uri="{BB962C8B-B14F-4D97-AF65-F5344CB8AC3E}">
        <p14:creationId xmlns:p14="http://schemas.microsoft.com/office/powerpoint/2010/main" val="1634761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03762-099B-4E72-BA87-39BD4621382F}"/>
              </a:ext>
            </a:extLst>
          </p:cNvPr>
          <p:cNvSpPr>
            <a:spLocks noGrp="1"/>
          </p:cNvSpPr>
          <p:nvPr>
            <p:ph type="title"/>
          </p:nvPr>
        </p:nvSpPr>
        <p:spPr/>
        <p:txBody>
          <a:bodyPr/>
          <a:lstStyle/>
          <a:p>
            <a:r>
              <a:rPr lang="en-US" dirty="0"/>
              <a:t>Thinking ahead to next week</a:t>
            </a:r>
          </a:p>
        </p:txBody>
      </p:sp>
      <p:sp>
        <p:nvSpPr>
          <p:cNvPr id="3" name="Content Placeholder 2">
            <a:extLst>
              <a:ext uri="{FF2B5EF4-FFF2-40B4-BE49-F238E27FC236}">
                <a16:creationId xmlns:a16="http://schemas.microsoft.com/office/drawing/2014/main" id="{B609FA40-A3FB-5988-1940-E621CAC13EC8}"/>
              </a:ext>
            </a:extLst>
          </p:cNvPr>
          <p:cNvSpPr>
            <a:spLocks noGrp="1"/>
          </p:cNvSpPr>
          <p:nvPr>
            <p:ph idx="1"/>
          </p:nvPr>
        </p:nvSpPr>
        <p:spPr/>
        <p:txBody>
          <a:bodyPr/>
          <a:lstStyle/>
          <a:p>
            <a:r>
              <a:rPr lang="en-US" dirty="0"/>
              <a:t>Look at final paper and final presentation requirements on Moodle.</a:t>
            </a:r>
          </a:p>
        </p:txBody>
      </p:sp>
    </p:spTree>
    <p:extLst>
      <p:ext uri="{BB962C8B-B14F-4D97-AF65-F5344CB8AC3E}">
        <p14:creationId xmlns:p14="http://schemas.microsoft.com/office/powerpoint/2010/main" val="3018988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FE089-6F57-4680-8533-DE30C921EB6E}"/>
              </a:ext>
            </a:extLst>
          </p:cNvPr>
          <p:cNvSpPr>
            <a:spLocks noGrp="1"/>
          </p:cNvSpPr>
          <p:nvPr>
            <p:ph type="title"/>
          </p:nvPr>
        </p:nvSpPr>
        <p:spPr/>
        <p:txBody>
          <a:bodyPr/>
          <a:lstStyle/>
          <a:p>
            <a:r>
              <a:rPr lang="en-US" dirty="0"/>
              <a:t>What to do Before Thursday</a:t>
            </a:r>
          </a:p>
        </p:txBody>
      </p:sp>
      <p:sp>
        <p:nvSpPr>
          <p:cNvPr id="3" name="Content Placeholder 2">
            <a:extLst>
              <a:ext uri="{FF2B5EF4-FFF2-40B4-BE49-F238E27FC236}">
                <a16:creationId xmlns:a16="http://schemas.microsoft.com/office/drawing/2014/main" id="{65A85537-8FA4-40F6-B824-5CEDB1BCEBE6}"/>
              </a:ext>
            </a:extLst>
          </p:cNvPr>
          <p:cNvSpPr>
            <a:spLocks noGrp="1"/>
          </p:cNvSpPr>
          <p:nvPr>
            <p:ph idx="1"/>
          </p:nvPr>
        </p:nvSpPr>
        <p:spPr/>
        <p:txBody>
          <a:bodyPr/>
          <a:lstStyle/>
          <a:p>
            <a:r>
              <a:rPr lang="en-US" dirty="0"/>
              <a:t>Take a Quiz on Today’s Material</a:t>
            </a:r>
          </a:p>
          <a:p>
            <a:r>
              <a:rPr lang="en-US" dirty="0"/>
              <a:t>Finish chapter questions on Positive Punishment and Token Society chapters and send answers to me.</a:t>
            </a:r>
          </a:p>
          <a:p>
            <a:r>
              <a:rPr lang="en-US" dirty="0"/>
              <a:t>Plan to meet at the entrance to the Birmingham Zoo at 9:30 AM!</a:t>
            </a:r>
          </a:p>
        </p:txBody>
      </p:sp>
    </p:spTree>
    <p:extLst>
      <p:ext uri="{BB962C8B-B14F-4D97-AF65-F5344CB8AC3E}">
        <p14:creationId xmlns:p14="http://schemas.microsoft.com/office/powerpoint/2010/main" val="2208243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74FF363-6ADF-427C-A634-6B20637D857D}"/>
              </a:ext>
            </a:extLst>
          </p:cNvPr>
          <p:cNvSpPr>
            <a:spLocks noGrp="1" noChangeArrowheads="1"/>
          </p:cNvSpPr>
          <p:nvPr>
            <p:ph type="title"/>
          </p:nvPr>
        </p:nvSpPr>
        <p:spPr/>
        <p:txBody>
          <a:bodyPr/>
          <a:lstStyle/>
          <a:p>
            <a:pPr eaLnBrk="1" hangingPunct="1">
              <a:defRPr/>
            </a:pPr>
            <a:r>
              <a:rPr lang="en-US" sz="3600" dirty="0"/>
              <a:t>Antecedent Control Procedures – Presenting the Cues for the desired bx</a:t>
            </a:r>
          </a:p>
        </p:txBody>
      </p:sp>
      <p:sp>
        <p:nvSpPr>
          <p:cNvPr id="22531" name="Rectangle 3">
            <a:extLst>
              <a:ext uri="{FF2B5EF4-FFF2-40B4-BE49-F238E27FC236}">
                <a16:creationId xmlns:a16="http://schemas.microsoft.com/office/drawing/2014/main" id="{DA44001F-D063-4636-891A-A3ABBEE151D9}"/>
              </a:ext>
            </a:extLst>
          </p:cNvPr>
          <p:cNvSpPr>
            <a:spLocks noGrp="1" noChangeArrowheads="1"/>
          </p:cNvSpPr>
          <p:nvPr>
            <p:ph type="body" idx="1"/>
          </p:nvPr>
        </p:nvSpPr>
        <p:spPr/>
        <p:txBody>
          <a:bodyPr/>
          <a:lstStyle/>
          <a:p>
            <a:pPr eaLnBrk="1" hangingPunct="1">
              <a:lnSpc>
                <a:spcPct val="90000"/>
              </a:lnSpc>
              <a:defRPr/>
            </a:pPr>
            <a:r>
              <a:rPr lang="en-US" sz="2800" dirty="0"/>
              <a:t>The discriminative stimuli (cues) for the bx are not present in the person’s environment.  </a:t>
            </a:r>
          </a:p>
          <a:p>
            <a:pPr eaLnBrk="1" hangingPunct="1">
              <a:lnSpc>
                <a:spcPct val="90000"/>
              </a:lnSpc>
              <a:defRPr/>
            </a:pPr>
            <a:r>
              <a:rPr lang="en-US" sz="2800" dirty="0"/>
              <a:t>For instance, seeing other people study should be a cue for you to study.</a:t>
            </a:r>
          </a:p>
          <a:p>
            <a:pPr eaLnBrk="1" hangingPunct="1">
              <a:lnSpc>
                <a:spcPct val="90000"/>
              </a:lnSpc>
              <a:defRPr/>
            </a:pPr>
            <a:r>
              <a:rPr lang="en-US" sz="2800" dirty="0"/>
              <a:t>Marianne did this by going to the library, putting study times in her planner, posting her study schedule, and keeping her books in her backpack.</a:t>
            </a:r>
          </a:p>
          <a:p>
            <a:pPr eaLnBrk="1" hangingPunct="1">
              <a:lnSpc>
                <a:spcPct val="90000"/>
              </a:lnSpc>
              <a:defRPr/>
            </a:pPr>
            <a:r>
              <a:rPr lang="en-US" sz="2800" dirty="0"/>
              <a:t>What circumstances could you arrange to increase desired bx?</a:t>
            </a:r>
          </a:p>
        </p:txBody>
      </p:sp>
    </p:spTree>
    <p:extLst>
      <p:ext uri="{BB962C8B-B14F-4D97-AF65-F5344CB8AC3E}">
        <p14:creationId xmlns:p14="http://schemas.microsoft.com/office/powerpoint/2010/main" val="38156613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3"/>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74FF363-6ADF-427C-A634-6B20637D857D}"/>
              </a:ext>
            </a:extLst>
          </p:cNvPr>
          <p:cNvSpPr>
            <a:spLocks noGrp="1" noChangeArrowheads="1"/>
          </p:cNvSpPr>
          <p:nvPr>
            <p:ph type="title"/>
          </p:nvPr>
        </p:nvSpPr>
        <p:spPr/>
        <p:txBody>
          <a:bodyPr/>
          <a:lstStyle/>
          <a:p>
            <a:pPr eaLnBrk="1" hangingPunct="1">
              <a:defRPr/>
            </a:pPr>
            <a:r>
              <a:rPr lang="en-US" sz="3200" dirty="0"/>
              <a:t>Antecedent Control Procedures – Arranging Establishing Operations for desired bx</a:t>
            </a:r>
          </a:p>
        </p:txBody>
      </p:sp>
      <p:sp>
        <p:nvSpPr>
          <p:cNvPr id="22531" name="Rectangle 3">
            <a:extLst>
              <a:ext uri="{FF2B5EF4-FFF2-40B4-BE49-F238E27FC236}">
                <a16:creationId xmlns:a16="http://schemas.microsoft.com/office/drawing/2014/main" id="{DA44001F-D063-4636-891A-A3ABBEE151D9}"/>
              </a:ext>
            </a:extLst>
          </p:cNvPr>
          <p:cNvSpPr>
            <a:spLocks noGrp="1" noChangeArrowheads="1"/>
          </p:cNvSpPr>
          <p:nvPr>
            <p:ph type="body" idx="1"/>
          </p:nvPr>
        </p:nvSpPr>
        <p:spPr/>
        <p:txBody>
          <a:bodyPr/>
          <a:lstStyle/>
          <a:p>
            <a:pPr eaLnBrk="1" hangingPunct="1">
              <a:lnSpc>
                <a:spcPct val="90000"/>
              </a:lnSpc>
              <a:defRPr/>
            </a:pPr>
            <a:r>
              <a:rPr lang="en-US" sz="2400" dirty="0"/>
              <a:t>An establishing operation is an environmental event or biological condition that </a:t>
            </a:r>
            <a:r>
              <a:rPr lang="en-US" sz="2400" b="1" dirty="0"/>
              <a:t>increases the value of a stimulus as a reinforcer</a:t>
            </a:r>
            <a:r>
              <a:rPr lang="en-US" sz="2400" dirty="0"/>
              <a:t>.</a:t>
            </a:r>
          </a:p>
          <a:p>
            <a:pPr eaLnBrk="1" hangingPunct="1">
              <a:lnSpc>
                <a:spcPct val="90000"/>
              </a:lnSpc>
              <a:defRPr/>
            </a:pPr>
            <a:r>
              <a:rPr lang="en-US" sz="2400" dirty="0"/>
              <a:t>Cal bought health food cookbook (increased reinforcement value).  Marianne posted her schedule.  Seeing test day get closer on her calendar made studying more reinforcing.</a:t>
            </a:r>
          </a:p>
          <a:p>
            <a:pPr eaLnBrk="1" hangingPunct="1">
              <a:lnSpc>
                <a:spcPct val="90000"/>
              </a:lnSpc>
              <a:defRPr/>
            </a:pPr>
            <a:r>
              <a:rPr lang="en-US" sz="2400" dirty="0"/>
              <a:t>When teaching rats to press a lever for food, the rat learns more quickly if it is hungry, than if it has just eaten a meal.</a:t>
            </a:r>
          </a:p>
          <a:p>
            <a:pPr eaLnBrk="1" hangingPunct="1">
              <a:lnSpc>
                <a:spcPct val="90000"/>
              </a:lnSpc>
              <a:defRPr/>
            </a:pPr>
            <a:r>
              <a:rPr lang="en-US" sz="2400" dirty="0"/>
              <a:t>What are some ways you could do this?  See other examples if needed on p. 332.</a:t>
            </a:r>
          </a:p>
        </p:txBody>
      </p:sp>
    </p:spTree>
    <p:extLst>
      <p:ext uri="{BB962C8B-B14F-4D97-AF65-F5344CB8AC3E}">
        <p14:creationId xmlns:p14="http://schemas.microsoft.com/office/powerpoint/2010/main" val="4043581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3"/>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74FF363-6ADF-427C-A634-6B20637D857D}"/>
              </a:ext>
            </a:extLst>
          </p:cNvPr>
          <p:cNvSpPr>
            <a:spLocks noGrp="1" noChangeArrowheads="1"/>
          </p:cNvSpPr>
          <p:nvPr>
            <p:ph type="title"/>
          </p:nvPr>
        </p:nvSpPr>
        <p:spPr/>
        <p:txBody>
          <a:bodyPr/>
          <a:lstStyle/>
          <a:p>
            <a:pPr eaLnBrk="1" hangingPunct="1">
              <a:defRPr/>
            </a:pPr>
            <a:r>
              <a:rPr lang="en-US" sz="3200" dirty="0"/>
              <a:t>Antecedent Control Procedures – Decreasing Response Effort for the Desirable Bx</a:t>
            </a:r>
          </a:p>
        </p:txBody>
      </p:sp>
      <p:sp>
        <p:nvSpPr>
          <p:cNvPr id="22531" name="Rectangle 3">
            <a:extLst>
              <a:ext uri="{FF2B5EF4-FFF2-40B4-BE49-F238E27FC236}">
                <a16:creationId xmlns:a16="http://schemas.microsoft.com/office/drawing/2014/main" id="{DA44001F-D063-4636-891A-A3ABBEE151D9}"/>
              </a:ext>
            </a:extLst>
          </p:cNvPr>
          <p:cNvSpPr>
            <a:spLocks noGrp="1" noChangeArrowheads="1"/>
          </p:cNvSpPr>
          <p:nvPr>
            <p:ph type="body" idx="1"/>
          </p:nvPr>
        </p:nvSpPr>
        <p:spPr/>
        <p:txBody>
          <a:bodyPr/>
          <a:lstStyle/>
          <a:p>
            <a:pPr eaLnBrk="1" hangingPunct="1">
              <a:lnSpc>
                <a:spcPct val="90000"/>
              </a:lnSpc>
              <a:defRPr/>
            </a:pPr>
            <a:r>
              <a:rPr lang="en-US" sz="2800" dirty="0"/>
              <a:t>Arrange antecedent conditions such that less effort is needed to engage in the bx</a:t>
            </a:r>
          </a:p>
          <a:p>
            <a:pPr eaLnBrk="1" hangingPunct="1">
              <a:lnSpc>
                <a:spcPct val="90000"/>
              </a:lnSpc>
              <a:defRPr/>
            </a:pPr>
            <a:r>
              <a:rPr lang="en-US" sz="2800" dirty="0"/>
              <a:t>Generally, you will choose the bx that requires less response effort</a:t>
            </a:r>
          </a:p>
          <a:p>
            <a:pPr eaLnBrk="1" hangingPunct="1">
              <a:lnSpc>
                <a:spcPct val="90000"/>
              </a:lnSpc>
              <a:defRPr/>
            </a:pPr>
            <a:r>
              <a:rPr lang="en-US" sz="2800" dirty="0"/>
              <a:t>By increasing healthy foods in house, it is more likely that you will eat them (as opposed to going out and getting unhealthy foods)</a:t>
            </a:r>
          </a:p>
          <a:p>
            <a:pPr eaLnBrk="1" hangingPunct="1">
              <a:lnSpc>
                <a:spcPct val="90000"/>
              </a:lnSpc>
              <a:defRPr/>
            </a:pPr>
            <a:r>
              <a:rPr lang="en-US" sz="2800" dirty="0"/>
              <a:t>By bringing books with her, it was easier to study</a:t>
            </a:r>
          </a:p>
        </p:txBody>
      </p:sp>
    </p:spTree>
    <p:extLst>
      <p:ext uri="{BB962C8B-B14F-4D97-AF65-F5344CB8AC3E}">
        <p14:creationId xmlns:p14="http://schemas.microsoft.com/office/powerpoint/2010/main" val="28063732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3"/>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74FF363-6ADF-427C-A634-6B20637D857D}"/>
              </a:ext>
            </a:extLst>
          </p:cNvPr>
          <p:cNvSpPr>
            <a:spLocks noGrp="1" noChangeArrowheads="1"/>
          </p:cNvSpPr>
          <p:nvPr>
            <p:ph type="title"/>
          </p:nvPr>
        </p:nvSpPr>
        <p:spPr/>
        <p:txBody>
          <a:bodyPr/>
          <a:lstStyle/>
          <a:p>
            <a:pPr eaLnBrk="1" hangingPunct="1">
              <a:defRPr/>
            </a:pPr>
            <a:r>
              <a:rPr lang="en-US" sz="3200" dirty="0"/>
              <a:t>Antecedent Control Procedures – How to make undesirable bxs less likely to occur?</a:t>
            </a:r>
          </a:p>
        </p:txBody>
      </p:sp>
      <p:sp>
        <p:nvSpPr>
          <p:cNvPr id="22531" name="Rectangle 3">
            <a:extLst>
              <a:ext uri="{FF2B5EF4-FFF2-40B4-BE49-F238E27FC236}">
                <a16:creationId xmlns:a16="http://schemas.microsoft.com/office/drawing/2014/main" id="{DA44001F-D063-4636-891A-A3ABBEE151D9}"/>
              </a:ext>
            </a:extLst>
          </p:cNvPr>
          <p:cNvSpPr>
            <a:spLocks noGrp="1" noChangeArrowheads="1"/>
          </p:cNvSpPr>
          <p:nvPr>
            <p:ph type="body" idx="1"/>
          </p:nvPr>
        </p:nvSpPr>
        <p:spPr/>
        <p:txBody>
          <a:bodyPr/>
          <a:lstStyle/>
          <a:p>
            <a:pPr eaLnBrk="1" hangingPunct="1">
              <a:lnSpc>
                <a:spcPct val="90000"/>
              </a:lnSpc>
              <a:defRPr/>
            </a:pPr>
            <a:r>
              <a:rPr lang="en-US" sz="2800" dirty="0"/>
              <a:t>Remove the discriminative stimulus or Cue for undesirable bx to occur.</a:t>
            </a:r>
          </a:p>
          <a:p>
            <a:pPr eaLnBrk="1" hangingPunct="1">
              <a:lnSpc>
                <a:spcPct val="90000"/>
              </a:lnSpc>
              <a:defRPr/>
            </a:pPr>
            <a:r>
              <a:rPr lang="en-US" sz="2800" dirty="0"/>
              <a:t>If the cue(s) for the undesirable bx are removed, you are less likely to do it.</a:t>
            </a:r>
          </a:p>
          <a:p>
            <a:pPr eaLnBrk="1" hangingPunct="1">
              <a:lnSpc>
                <a:spcPct val="90000"/>
              </a:lnSpc>
              <a:defRPr/>
            </a:pPr>
            <a:r>
              <a:rPr lang="en-US" sz="2800" dirty="0"/>
              <a:t>To make eating junk food less likely, remove junk food from dorm room.</a:t>
            </a:r>
          </a:p>
          <a:p>
            <a:pPr eaLnBrk="1" hangingPunct="1">
              <a:lnSpc>
                <a:spcPct val="90000"/>
              </a:lnSpc>
              <a:defRPr/>
            </a:pPr>
            <a:r>
              <a:rPr lang="en-US" sz="2800" dirty="0"/>
              <a:t>Leave gaming equipment at home when you go back to school for second semester.</a:t>
            </a:r>
          </a:p>
          <a:p>
            <a:pPr eaLnBrk="1" hangingPunct="1">
              <a:lnSpc>
                <a:spcPct val="90000"/>
              </a:lnSpc>
              <a:defRPr/>
            </a:pPr>
            <a:endParaRPr lang="en-US" sz="2800" dirty="0"/>
          </a:p>
        </p:txBody>
      </p:sp>
    </p:spTree>
    <p:extLst>
      <p:ext uri="{BB962C8B-B14F-4D97-AF65-F5344CB8AC3E}">
        <p14:creationId xmlns:p14="http://schemas.microsoft.com/office/powerpoint/2010/main" val="27332065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3"/>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74FF363-6ADF-427C-A634-6B20637D857D}"/>
              </a:ext>
            </a:extLst>
          </p:cNvPr>
          <p:cNvSpPr>
            <a:spLocks noGrp="1" noChangeArrowheads="1"/>
          </p:cNvSpPr>
          <p:nvPr>
            <p:ph type="title"/>
          </p:nvPr>
        </p:nvSpPr>
        <p:spPr/>
        <p:txBody>
          <a:bodyPr/>
          <a:lstStyle/>
          <a:p>
            <a:pPr eaLnBrk="1" hangingPunct="1">
              <a:defRPr/>
            </a:pPr>
            <a:r>
              <a:rPr lang="en-US" sz="3200" dirty="0"/>
              <a:t>Antecedent Control Procedures – Abolishing Operations for Undesirable Behaviors</a:t>
            </a:r>
          </a:p>
        </p:txBody>
      </p:sp>
      <p:sp>
        <p:nvSpPr>
          <p:cNvPr id="22531" name="Rectangle 3">
            <a:extLst>
              <a:ext uri="{FF2B5EF4-FFF2-40B4-BE49-F238E27FC236}">
                <a16:creationId xmlns:a16="http://schemas.microsoft.com/office/drawing/2014/main" id="{DA44001F-D063-4636-891A-A3ABBEE151D9}"/>
              </a:ext>
            </a:extLst>
          </p:cNvPr>
          <p:cNvSpPr>
            <a:spLocks noGrp="1" noChangeArrowheads="1"/>
          </p:cNvSpPr>
          <p:nvPr>
            <p:ph type="body" idx="1"/>
          </p:nvPr>
        </p:nvSpPr>
        <p:spPr/>
        <p:txBody>
          <a:bodyPr/>
          <a:lstStyle/>
          <a:p>
            <a:pPr eaLnBrk="1" hangingPunct="1">
              <a:lnSpc>
                <a:spcPct val="90000"/>
              </a:lnSpc>
              <a:defRPr/>
            </a:pPr>
            <a:r>
              <a:rPr lang="en-US" sz="2800" dirty="0"/>
              <a:t>Make the outcome of the undesirable bx less reinforcing.</a:t>
            </a:r>
          </a:p>
          <a:p>
            <a:pPr eaLnBrk="1" hangingPunct="1">
              <a:lnSpc>
                <a:spcPct val="90000"/>
              </a:lnSpc>
              <a:defRPr/>
            </a:pPr>
            <a:r>
              <a:rPr lang="en-US" sz="2800" dirty="0"/>
              <a:t>If you are full when you go grocery shopping, you will be less likely to buy junk food.</a:t>
            </a:r>
          </a:p>
          <a:p>
            <a:pPr eaLnBrk="1" hangingPunct="1">
              <a:lnSpc>
                <a:spcPct val="90000"/>
              </a:lnSpc>
              <a:defRPr/>
            </a:pPr>
            <a:r>
              <a:rPr lang="en-US" sz="2800" dirty="0"/>
              <a:t>If you get plenty of sleep at night, you will be less likely to take a nap.</a:t>
            </a:r>
          </a:p>
          <a:p>
            <a:pPr eaLnBrk="1" hangingPunct="1">
              <a:lnSpc>
                <a:spcPct val="90000"/>
              </a:lnSpc>
              <a:defRPr/>
            </a:pPr>
            <a:endParaRPr lang="en-US" sz="2800" dirty="0"/>
          </a:p>
        </p:txBody>
      </p:sp>
    </p:spTree>
    <p:extLst>
      <p:ext uri="{BB962C8B-B14F-4D97-AF65-F5344CB8AC3E}">
        <p14:creationId xmlns:p14="http://schemas.microsoft.com/office/powerpoint/2010/main" val="1567304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74FF363-6ADF-427C-A634-6B20637D857D}"/>
              </a:ext>
            </a:extLst>
          </p:cNvPr>
          <p:cNvSpPr>
            <a:spLocks noGrp="1" noChangeArrowheads="1"/>
          </p:cNvSpPr>
          <p:nvPr>
            <p:ph type="title"/>
          </p:nvPr>
        </p:nvSpPr>
        <p:spPr/>
        <p:txBody>
          <a:bodyPr/>
          <a:lstStyle/>
          <a:p>
            <a:pPr eaLnBrk="1" hangingPunct="1">
              <a:defRPr/>
            </a:pPr>
            <a:r>
              <a:rPr lang="en-US" sz="3200" dirty="0"/>
              <a:t>Antecedent Control Procedures – Increase the response effort for undesirable bx</a:t>
            </a:r>
          </a:p>
        </p:txBody>
      </p:sp>
      <p:sp>
        <p:nvSpPr>
          <p:cNvPr id="22531" name="Rectangle 3">
            <a:extLst>
              <a:ext uri="{FF2B5EF4-FFF2-40B4-BE49-F238E27FC236}">
                <a16:creationId xmlns:a16="http://schemas.microsoft.com/office/drawing/2014/main" id="{DA44001F-D063-4636-891A-A3ABBEE151D9}"/>
              </a:ext>
            </a:extLst>
          </p:cNvPr>
          <p:cNvSpPr>
            <a:spLocks noGrp="1" noChangeArrowheads="1"/>
          </p:cNvSpPr>
          <p:nvPr>
            <p:ph type="body" idx="1"/>
          </p:nvPr>
        </p:nvSpPr>
        <p:spPr/>
        <p:txBody>
          <a:bodyPr/>
          <a:lstStyle/>
          <a:p>
            <a:pPr eaLnBrk="1" hangingPunct="1">
              <a:lnSpc>
                <a:spcPct val="90000"/>
              </a:lnSpc>
              <a:defRPr/>
            </a:pPr>
            <a:r>
              <a:rPr lang="en-US" sz="2800" dirty="0"/>
              <a:t>By making it easier to do the desired bx and harder to do the undesired bx, you are more likely to do the desired bx and less likely to do the competing/undesired bx.</a:t>
            </a:r>
          </a:p>
          <a:p>
            <a:pPr eaLnBrk="1" hangingPunct="1">
              <a:lnSpc>
                <a:spcPct val="90000"/>
              </a:lnSpc>
              <a:defRPr/>
            </a:pPr>
            <a:r>
              <a:rPr lang="en-US" sz="2800" dirty="0"/>
              <a:t>By having no junk food in your room, you increase the effort to get junk food (you have to leave room and go out to get it).</a:t>
            </a:r>
          </a:p>
          <a:p>
            <a:pPr eaLnBrk="1" hangingPunct="1">
              <a:lnSpc>
                <a:spcPct val="90000"/>
              </a:lnSpc>
              <a:defRPr/>
            </a:pPr>
            <a:r>
              <a:rPr lang="en-US" sz="2800" dirty="0"/>
              <a:t>By going to the exercise facility at noon, you make it less likely you will take a nap.</a:t>
            </a:r>
          </a:p>
          <a:p>
            <a:pPr eaLnBrk="1" hangingPunct="1">
              <a:lnSpc>
                <a:spcPct val="90000"/>
              </a:lnSpc>
              <a:defRPr/>
            </a:pPr>
            <a:endParaRPr lang="en-US" sz="2800" dirty="0"/>
          </a:p>
        </p:txBody>
      </p:sp>
    </p:spTree>
    <p:extLst>
      <p:ext uri="{BB962C8B-B14F-4D97-AF65-F5344CB8AC3E}">
        <p14:creationId xmlns:p14="http://schemas.microsoft.com/office/powerpoint/2010/main" val="318538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74FF363-6ADF-427C-A634-6B20637D857D}"/>
              </a:ext>
            </a:extLst>
          </p:cNvPr>
          <p:cNvSpPr>
            <a:spLocks noGrp="1" noChangeArrowheads="1"/>
          </p:cNvSpPr>
          <p:nvPr>
            <p:ph type="title"/>
          </p:nvPr>
        </p:nvSpPr>
        <p:spPr/>
        <p:txBody>
          <a:bodyPr/>
          <a:lstStyle/>
          <a:p>
            <a:pPr eaLnBrk="1" hangingPunct="1">
              <a:defRPr/>
            </a:pPr>
            <a:r>
              <a:rPr lang="en-US" sz="4000" dirty="0"/>
              <a:t>How could you use these strategies for your behaviors?</a:t>
            </a:r>
          </a:p>
        </p:txBody>
      </p:sp>
      <p:sp>
        <p:nvSpPr>
          <p:cNvPr id="22531" name="Rectangle 3">
            <a:extLst>
              <a:ext uri="{FF2B5EF4-FFF2-40B4-BE49-F238E27FC236}">
                <a16:creationId xmlns:a16="http://schemas.microsoft.com/office/drawing/2014/main" id="{DA44001F-D063-4636-891A-A3ABBEE151D9}"/>
              </a:ext>
            </a:extLst>
          </p:cNvPr>
          <p:cNvSpPr>
            <a:spLocks noGrp="1" noChangeArrowheads="1"/>
          </p:cNvSpPr>
          <p:nvPr>
            <p:ph type="body" idx="1"/>
          </p:nvPr>
        </p:nvSpPr>
        <p:spPr/>
        <p:txBody>
          <a:bodyPr/>
          <a:lstStyle/>
          <a:p>
            <a:pPr eaLnBrk="1" hangingPunct="1">
              <a:lnSpc>
                <a:spcPct val="90000"/>
              </a:lnSpc>
              <a:defRPr/>
            </a:pPr>
            <a:r>
              <a:rPr lang="en-US" sz="2800" dirty="0"/>
              <a:t>3 strategies increase likelihood of desirable bx</a:t>
            </a:r>
          </a:p>
          <a:p>
            <a:pPr lvl="1" eaLnBrk="1" hangingPunct="1">
              <a:lnSpc>
                <a:spcPct val="90000"/>
              </a:lnSpc>
              <a:defRPr/>
            </a:pPr>
            <a:r>
              <a:rPr lang="en-US" sz="2000" dirty="0"/>
              <a:t>Presenting the Discriminative Stimulus or Cue for desired bx</a:t>
            </a:r>
          </a:p>
          <a:p>
            <a:pPr lvl="1" eaLnBrk="1" hangingPunct="1">
              <a:lnSpc>
                <a:spcPct val="90000"/>
              </a:lnSpc>
              <a:defRPr/>
            </a:pPr>
            <a:r>
              <a:rPr lang="en-US" sz="2000" dirty="0"/>
              <a:t>Arranging establishing operations for the desired bx, making it more reinforcing</a:t>
            </a:r>
          </a:p>
          <a:p>
            <a:pPr lvl="1" eaLnBrk="1" hangingPunct="1">
              <a:lnSpc>
                <a:spcPct val="90000"/>
              </a:lnSpc>
              <a:defRPr/>
            </a:pPr>
            <a:r>
              <a:rPr lang="en-US" sz="2000" dirty="0"/>
              <a:t>Decreasing Response effort for Desirable bx</a:t>
            </a:r>
          </a:p>
          <a:p>
            <a:pPr eaLnBrk="1" hangingPunct="1">
              <a:lnSpc>
                <a:spcPct val="90000"/>
              </a:lnSpc>
              <a:defRPr/>
            </a:pPr>
            <a:r>
              <a:rPr lang="en-US" sz="2800" dirty="0"/>
              <a:t>3 strategies make undesirable or competing bxs less likely to occur</a:t>
            </a:r>
          </a:p>
          <a:p>
            <a:pPr lvl="1" eaLnBrk="1" hangingPunct="1">
              <a:lnSpc>
                <a:spcPct val="90000"/>
              </a:lnSpc>
              <a:defRPr/>
            </a:pPr>
            <a:r>
              <a:rPr lang="en-US" sz="2000" dirty="0"/>
              <a:t>Removing the Discriminative Stimulus or Cue for Undesired bxs</a:t>
            </a:r>
          </a:p>
          <a:p>
            <a:pPr lvl="1" eaLnBrk="1" hangingPunct="1">
              <a:lnSpc>
                <a:spcPct val="90000"/>
              </a:lnSpc>
              <a:defRPr/>
            </a:pPr>
            <a:r>
              <a:rPr lang="en-US" sz="2000" dirty="0"/>
              <a:t>Presenting Abolishing operations for the undesired bxs, making them less reinforcing</a:t>
            </a:r>
          </a:p>
          <a:p>
            <a:pPr lvl="1" eaLnBrk="1" hangingPunct="1">
              <a:lnSpc>
                <a:spcPct val="90000"/>
              </a:lnSpc>
              <a:defRPr/>
            </a:pPr>
            <a:r>
              <a:rPr lang="en-US" sz="2000" dirty="0"/>
              <a:t>Increasing the Response Effort for the Undesired Bxs</a:t>
            </a:r>
          </a:p>
          <a:p>
            <a:pPr lvl="1" eaLnBrk="1" hangingPunct="1">
              <a:lnSpc>
                <a:spcPct val="90000"/>
              </a:lnSpc>
              <a:defRPr/>
            </a:pPr>
            <a:endParaRPr lang="en-US" sz="2400" dirty="0"/>
          </a:p>
          <a:p>
            <a:pPr eaLnBrk="1" hangingPunct="1">
              <a:lnSpc>
                <a:spcPct val="90000"/>
              </a:lnSpc>
              <a:defRPr/>
            </a:pPr>
            <a:endParaRPr lang="en-US" sz="2800" dirty="0"/>
          </a:p>
        </p:txBody>
      </p:sp>
    </p:spTree>
    <p:extLst>
      <p:ext uri="{BB962C8B-B14F-4D97-AF65-F5344CB8AC3E}">
        <p14:creationId xmlns:p14="http://schemas.microsoft.com/office/powerpoint/2010/main" val="5790411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5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3"/>
    </p:bldLst>
  </p:timing>
</p:sld>
</file>

<file path=ppt/theme/theme1.xml><?xml version="1.0" encoding="utf-8"?>
<a:theme xmlns:a="http://schemas.openxmlformats.org/drawingml/2006/main" name="Textured">
  <a:themeElements>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7391</TotalTime>
  <Words>1342</Words>
  <Application>Microsoft Office PowerPoint</Application>
  <PresentationFormat>On-screen Show (4:3)</PresentationFormat>
  <Paragraphs>99</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Tahoma</vt:lpstr>
      <vt:lpstr>Wingdings</vt:lpstr>
      <vt:lpstr>Textured</vt:lpstr>
      <vt:lpstr>Chapter 16 - Antecedent Control Procedures</vt:lpstr>
      <vt:lpstr>6 Different Antecedent Control Procedures are Discussed</vt:lpstr>
      <vt:lpstr>Antecedent Control Procedures – Presenting the Cues for the desired bx</vt:lpstr>
      <vt:lpstr>Antecedent Control Procedures – Arranging Establishing Operations for desired bx</vt:lpstr>
      <vt:lpstr>Antecedent Control Procedures – Decreasing Response Effort for the Desirable Bx</vt:lpstr>
      <vt:lpstr>Antecedent Control Procedures – How to make undesirable bxs less likely to occur?</vt:lpstr>
      <vt:lpstr>Antecedent Control Procedures – Abolishing Operations for Undesirable Behaviors</vt:lpstr>
      <vt:lpstr>Antecedent Control Procedures – Increase the response effort for undesirable bx</vt:lpstr>
      <vt:lpstr>How could you use these strategies for your behaviors?</vt:lpstr>
      <vt:lpstr>Research on Antecedent Control Strategies</vt:lpstr>
      <vt:lpstr>Ch. 17 – Time Out and Response Cost</vt:lpstr>
      <vt:lpstr>Two Examples of Time Out</vt:lpstr>
      <vt:lpstr>Types of Time Out</vt:lpstr>
      <vt:lpstr>Using Reinforcement with Time Out</vt:lpstr>
      <vt:lpstr>Using Reinforcement with Time Out</vt:lpstr>
      <vt:lpstr>When time out is NOT effective</vt:lpstr>
      <vt:lpstr>When time out is NOT effective</vt:lpstr>
      <vt:lpstr>How has time out been used effectively or not effectively in your experiences?</vt:lpstr>
      <vt:lpstr>Response Cost</vt:lpstr>
      <vt:lpstr>What else should be done?</vt:lpstr>
      <vt:lpstr>Thinking ahead to next week</vt:lpstr>
      <vt:lpstr>What to do Before Thursday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Reinforcement</dc:title>
  <dc:creator>06DX022</dc:creator>
  <cp:lastModifiedBy>Trench, Lynne S.</cp:lastModifiedBy>
  <cp:revision>284</cp:revision>
  <dcterms:created xsi:type="dcterms:W3CDTF">2006-09-12T04:45:00Z</dcterms:created>
  <dcterms:modified xsi:type="dcterms:W3CDTF">2023-01-17T22:45:01Z</dcterms:modified>
</cp:coreProperties>
</file>