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9" r:id="rId3"/>
    <p:sldId id="264" r:id="rId4"/>
    <p:sldId id="266" r:id="rId5"/>
    <p:sldId id="267" r:id="rId6"/>
    <p:sldId id="268" r:id="rId7"/>
    <p:sldId id="269" r:id="rId8"/>
    <p:sldId id="281" r:id="rId9"/>
    <p:sldId id="270" r:id="rId10"/>
    <p:sldId id="279" r:id="rId11"/>
    <p:sldId id="278" r:id="rId12"/>
    <p:sldId id="280" r:id="rId13"/>
    <p:sldId id="265" r:id="rId14"/>
    <p:sldId id="277" r:id="rId15"/>
    <p:sldId id="282" r:id="rId16"/>
    <p:sldId id="283" r:id="rId17"/>
    <p:sldId id="257" r:id="rId18"/>
    <p:sldId id="284" r:id="rId19"/>
    <p:sldId id="258" r:id="rId20"/>
    <p:sldId id="271" r:id="rId21"/>
    <p:sldId id="272" r:id="rId22"/>
    <p:sldId id="273" r:id="rId23"/>
    <p:sldId id="274" r:id="rId24"/>
    <p:sldId id="275" r:id="rId25"/>
    <p:sldId id="276" r:id="rId26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2"/>
  </p:normalViewPr>
  <p:slideViewPr>
    <p:cSldViewPr>
      <p:cViewPr varScale="1">
        <p:scale>
          <a:sx n="106" d="100"/>
          <a:sy n="106" d="100"/>
        </p:scale>
        <p:origin x="180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A9ED2E1-CAD2-50EC-D2DD-23ED0E425A8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B3CF09DB-06B6-AE0F-3B80-8B56475697E6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87193461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8220913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6986238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7415173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1571491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7479746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9141232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5746470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47346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4311209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0614437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D6D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A6BC2C5-C67B-4A3A-16AB-9FD3E996C4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236DD77-CE9B-A4A4-2B52-5B93896CE6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>
            <a:extLst>
              <a:ext uri="{FF2B5EF4-FFF2-40B4-BE49-F238E27FC236}">
                <a16:creationId xmlns:a16="http://schemas.microsoft.com/office/drawing/2014/main" id="{FF60F91C-3C6E-65B8-3B59-D84C9D0F69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 anchor="ctr"/>
          <a:lstStyle/>
          <a:p>
            <a:r>
              <a:rPr lang="en-US" altLang="en-US" sz="4400">
                <a:latin typeface="Calibri" panose="020F0502020204030204" pitchFamily="34" charset="0"/>
                <a:cs typeface="Calibri" panose="020F0502020204030204" pitchFamily="34" charset="0"/>
              </a:rPr>
              <a:t>European Civilization II</a:t>
            </a:r>
          </a:p>
        </p:txBody>
      </p:sp>
      <p:sp>
        <p:nvSpPr>
          <p:cNvPr id="4098" name="Rectangle 3">
            <a:extLst>
              <a:ext uri="{FF2B5EF4-FFF2-40B4-BE49-F238E27FC236}">
                <a16:creationId xmlns:a16="http://schemas.microsoft.com/office/drawing/2014/main" id="{D98FF284-6F1D-5FA5-EFB6-20F6924601D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noFill/>
        </p:spPr>
        <p:txBody>
          <a:bodyPr/>
          <a:lstStyle/>
          <a:p>
            <a:pPr marL="342900" indent="-342900"/>
            <a:r>
              <a:rPr lang="en-U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Feminism; Imperialism</a:t>
            </a:r>
          </a:p>
        </p:txBody>
      </p:sp>
      <p:pic>
        <p:nvPicPr>
          <p:cNvPr id="4099" name="Picture 4">
            <a:extLst>
              <a:ext uri="{FF2B5EF4-FFF2-40B4-BE49-F238E27FC236}">
                <a16:creationId xmlns:a16="http://schemas.microsoft.com/office/drawing/2014/main" id="{AD7F04B3-9F9D-5D9E-52D4-46DC9BEA1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609600"/>
            <a:ext cx="5257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Art History by Laurence Shafe, A.L. Egg, 'Past and Present: I' 1858">
            <a:extLst>
              <a:ext uri="{FF2B5EF4-FFF2-40B4-BE49-F238E27FC236}">
                <a16:creationId xmlns:a16="http://schemas.microsoft.com/office/drawing/2014/main" id="{2BADDB54-4EAA-D037-02AF-B0EE15047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290513"/>
            <a:ext cx="7724775" cy="6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Past and Present | BizarreVictoria">
            <a:extLst>
              <a:ext uri="{FF2B5EF4-FFF2-40B4-BE49-F238E27FC236}">
                <a16:creationId xmlns:a16="http://schemas.microsoft.com/office/drawing/2014/main" id="{E54BFF46-E67F-9429-20FB-98D1E9248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7175"/>
            <a:ext cx="7462838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British Paintings: Augustus Leopold Egg - Night on the River Thames, a  study for 'Past and Present', Part III (recto); and a study of a woman and  child (verso)">
            <a:extLst>
              <a:ext uri="{FF2B5EF4-FFF2-40B4-BE49-F238E27FC236}">
                <a16:creationId xmlns:a16="http://schemas.microsoft.com/office/drawing/2014/main" id="{A3FB3E22-FE20-A27B-B973-30D77A38A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8600"/>
            <a:ext cx="7559675" cy="620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2123C2B0-ED9E-E552-296D-BC730A66D0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Feminism</a:t>
            </a:r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533EF0F6-C92D-2657-659D-E092AB7EC4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What were some of the limitations for women?</a:t>
            </a:r>
          </a:p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7E3F7223-A84D-59E8-F534-07891A24E5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FE32A768-8B4A-B5B3-BC6D-9583123A55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228600"/>
            <a:ext cx="7772400" cy="41148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1) could not vote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2) could not hold office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3) almost no divorce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4) if divorced, loos of custody of children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5) loss of property with marriage       	(coverture)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6) could not attend university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7) could not be a professional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8) most occupations closed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9) lower wage scale</a:t>
            </a:r>
          </a:p>
          <a:p>
            <a:endParaRPr lang="en-US" altLang="en-US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28BCFEA1-E973-0BD3-A21B-69CA1977B1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49488"/>
            <a:ext cx="7772400" cy="11430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Imperialism</a:t>
            </a:r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>
            <a:extLst>
              <a:ext uri="{FF2B5EF4-FFF2-40B4-BE49-F238E27FC236}">
                <a16:creationId xmlns:a16="http://schemas.microsoft.com/office/drawing/2014/main" id="{76330713-EAC9-A3D2-4286-634106A5FC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What is “imperialism”?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5E2A02B1-8824-B96E-3302-EFE2CB626DE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 policy or practice by which a country increases its power by gaining control over other areas of the world.</a:t>
            </a:r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61594E31-6D7C-EBC0-4E33-F90D8AE8F2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What is “new imperialism”?</a:t>
            </a:r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098B8B1E-7E07-1148-98DE-28A7031157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>
            <a:extLst>
              <a:ext uri="{FF2B5EF4-FFF2-40B4-BE49-F238E27FC236}">
                <a16:creationId xmlns:a16="http://schemas.microsoft.com/office/drawing/2014/main" id="{61B5A3B6-DF21-D032-0F0F-6FBB9CCB92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What made “new imperialism” possible?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AAD8B9-1147-6E90-1F69-9C0E09D33F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5800" y="2438400"/>
            <a:ext cx="7772400" cy="4114800"/>
          </a:xfrm>
        </p:spPr>
        <p:txBody>
          <a:bodyPr/>
          <a:lstStyle/>
          <a:p>
            <a:pPr marL="514350" indent="-514350">
              <a:buFontTx/>
              <a:buAutoNum type="arabicParenR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technological advances</a:t>
            </a:r>
          </a:p>
          <a:p>
            <a:pPr marL="514350" indent="-514350">
              <a:buFontTx/>
              <a:buAutoNum type="arabicParenR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growth of national states</a:t>
            </a:r>
          </a:p>
          <a:p>
            <a:pPr marL="514350" indent="-514350">
              <a:buFontTx/>
              <a:buAutoNum type="arabicParenR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sense of superiority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7806EB3E-4DD4-794F-4010-BA5D23DEA7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What were the motives for “new” imperialism?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F01BFDD8-BECD-9791-47AA-F47BFFEC3A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1) economic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2) cultural, religious, and social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3) strategic and political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4) irrational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>
            <a:extLst>
              <a:ext uri="{FF2B5EF4-FFF2-40B4-BE49-F238E27FC236}">
                <a16:creationId xmlns:a16="http://schemas.microsoft.com/office/drawing/2014/main" id="{AD427106-4B2F-CFC5-B13A-CF00CD4515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61737" y="2294021"/>
            <a:ext cx="7772400" cy="1143000"/>
          </a:xfrm>
        </p:spPr>
        <p:txBody>
          <a:bodyPr/>
          <a:lstStyle/>
          <a:p>
            <a:r>
              <a:rPr lang="en-US" alt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What is the difference between “</a:t>
            </a:r>
            <a:r>
              <a:rPr lang="en-US" altLang="en-US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womens</a:t>
            </a:r>
            <a:r>
              <a:rPr lang="en-US" alt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”’s  history and “feminist” history?</a:t>
            </a:r>
            <a:br>
              <a:rPr lang="en-US" altLang="en-US" sz="4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98644A49-CE67-1F1E-0012-9C8AC7D2C3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pPr>
              <a:buFontTx/>
              <a:buChar char="-"/>
              <a:defRPr/>
            </a:pPr>
            <a:endParaRPr lang="en-US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  <a:defRPr/>
            </a:pPr>
            <a:endParaRPr lang="en-US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Tx/>
              <a:buNone/>
              <a:defRPr/>
            </a:pP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</a:p>
          <a:p>
            <a:pPr>
              <a:defRPr/>
            </a:pPr>
            <a:endParaRPr lang="en-US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1FDB75C4-7278-E897-9769-6D651DD453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1) Economic motives</a:t>
            </a:r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FE94616E-7902-BB13-9B0F-9617AA8458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5128E6D8-2DB5-4C98-261E-3EEA5E6957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623888"/>
            <a:ext cx="7772400" cy="1143000"/>
          </a:xfrm>
        </p:spPr>
        <p:txBody>
          <a:bodyPr/>
          <a:lstStyle/>
          <a:p>
            <a:r>
              <a:rPr lang="en-US" altLang="en-US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2) cultural, religious, and social </a:t>
            </a:r>
          </a:p>
        </p:txBody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302001D6-45E2-A661-EADB-5035B698F1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4579" name="Picture 6" descr="Missionary - Wikipedia">
            <a:extLst>
              <a:ext uri="{FF2B5EF4-FFF2-40B4-BE49-F238E27FC236}">
                <a16:creationId xmlns:a16="http://schemas.microsoft.com/office/drawing/2014/main" id="{A2597A08-43E6-A2F8-270D-95392AAAC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981200"/>
            <a:ext cx="4114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BD4EDE52-6EBB-7504-1AA2-C839930D90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3) strategic and political</a:t>
            </a:r>
          </a:p>
        </p:txBody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0A5D4F8A-7D6A-A2D0-997D-F50DC4E973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>
            <a:extLst>
              <a:ext uri="{FF2B5EF4-FFF2-40B4-BE49-F238E27FC236}">
                <a16:creationId xmlns:a16="http://schemas.microsoft.com/office/drawing/2014/main" id="{4E5AA660-E336-53C6-2DB4-76A1B4419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309563"/>
            <a:ext cx="4903787" cy="624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>
            <a:extLst>
              <a:ext uri="{FF2B5EF4-FFF2-40B4-BE49-F238E27FC236}">
                <a16:creationId xmlns:a16="http://schemas.microsoft.com/office/drawing/2014/main" id="{76BD7F53-63EC-3D90-B586-5C0ED01C0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"/>
            <a:ext cx="5062538" cy="636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>
            <a:extLst>
              <a:ext uri="{FF2B5EF4-FFF2-40B4-BE49-F238E27FC236}">
                <a16:creationId xmlns:a16="http://schemas.microsoft.com/office/drawing/2014/main" id="{3A541161-1B25-4AAD-B01B-1B96039ADC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4) irrational</a:t>
            </a:r>
          </a:p>
        </p:txBody>
      </p:sp>
      <p:sp>
        <p:nvSpPr>
          <p:cNvPr id="28674" name="Rectangle 3">
            <a:extLst>
              <a:ext uri="{FF2B5EF4-FFF2-40B4-BE49-F238E27FC236}">
                <a16:creationId xmlns:a16="http://schemas.microsoft.com/office/drawing/2014/main" id="{ED6A8BD9-78F2-DBE5-B694-1604B4C6F0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>
            <a:extLst>
              <a:ext uri="{FF2B5EF4-FFF2-40B4-BE49-F238E27FC236}">
                <a16:creationId xmlns:a16="http://schemas.microsoft.com/office/drawing/2014/main" id="{662A059C-4540-BF85-4223-EAF93E920E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What was the 19</a:t>
            </a:r>
            <a:r>
              <a:rPr lang="en-US" alt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-century view of women?</a:t>
            </a:r>
          </a:p>
        </p:txBody>
      </p:sp>
      <p:sp>
        <p:nvSpPr>
          <p:cNvPr id="6146" name="Rectangle 3">
            <a:extLst>
              <a:ext uri="{FF2B5EF4-FFF2-40B4-BE49-F238E27FC236}">
                <a16:creationId xmlns:a16="http://schemas.microsoft.com/office/drawing/2014/main" id="{7C0610A9-D57E-1292-AA4B-86E48571B1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Doctrine of “separate spheres</a:t>
            </a: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3">
            <a:extLst>
              <a:ext uri="{FF2B5EF4-FFF2-40B4-BE49-F238E27FC236}">
                <a16:creationId xmlns:a16="http://schemas.microsoft.com/office/drawing/2014/main" id="{7A6D6E76-91AE-19DE-C8AF-7E45BCEE1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3113" y="1782763"/>
            <a:ext cx="3290887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George Elgar Hicks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400" i="1">
                <a:latin typeface="Calibri" panose="020F0502020204030204" pitchFamily="34" charset="0"/>
                <a:cs typeface="Calibri" panose="020F0502020204030204" pitchFamily="34" charset="0"/>
              </a:rPr>
              <a:t>Women’s Mission: 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400" i="1">
                <a:latin typeface="Calibri" panose="020F0502020204030204" pitchFamily="34" charset="0"/>
                <a:cs typeface="Calibri" panose="020F0502020204030204" pitchFamily="34" charset="0"/>
              </a:rPr>
              <a:t>Companion to Manhood</a:t>
            </a: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(1863)</a:t>
            </a:r>
          </a:p>
        </p:txBody>
      </p:sp>
      <p:pic>
        <p:nvPicPr>
          <p:cNvPr id="7170" name="Picture 5">
            <a:extLst>
              <a:ext uri="{FF2B5EF4-FFF2-40B4-BE49-F238E27FC236}">
                <a16:creationId xmlns:a16="http://schemas.microsoft.com/office/drawing/2014/main" id="{826498A6-6529-AD93-8255-007BD3CBB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52400"/>
            <a:ext cx="529272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3">
            <a:extLst>
              <a:ext uri="{FF2B5EF4-FFF2-40B4-BE49-F238E27FC236}">
                <a16:creationId xmlns:a16="http://schemas.microsoft.com/office/drawing/2014/main" id="{7251F370-C0A2-6A7C-E3EE-5C3A5D5B8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867400"/>
            <a:ext cx="559911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Richard Redgrave </a:t>
            </a:r>
            <a:r>
              <a:rPr lang="en-US" altLang="en-US" sz="2400" i="1">
                <a:latin typeface="Calibri" panose="020F0502020204030204" pitchFamily="34" charset="0"/>
                <a:cs typeface="Calibri" panose="020F0502020204030204" pitchFamily="34" charset="0"/>
              </a:rPr>
              <a:t>The Poor Teacher</a:t>
            </a: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 (1843)</a:t>
            </a:r>
          </a:p>
        </p:txBody>
      </p:sp>
      <p:pic>
        <p:nvPicPr>
          <p:cNvPr id="8194" name="Picture 5" descr="The Poor Teacher by Richard Redgrave">
            <a:extLst>
              <a:ext uri="{FF2B5EF4-FFF2-40B4-BE49-F238E27FC236}">
                <a16:creationId xmlns:a16="http://schemas.microsoft.com/office/drawing/2014/main" id="{519C6FBE-9320-BDA0-418F-9893E47F5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" y="228600"/>
            <a:ext cx="71755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3">
            <a:extLst>
              <a:ext uri="{FF2B5EF4-FFF2-40B4-BE49-F238E27FC236}">
                <a16:creationId xmlns:a16="http://schemas.microsoft.com/office/drawing/2014/main" id="{98F972FF-DFB1-9ED6-80BC-64857AE07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38" y="5867400"/>
            <a:ext cx="89233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George Frederick Watts </a:t>
            </a:r>
            <a:r>
              <a:rPr lang="en-US" altLang="en-US" sz="2400" i="1">
                <a:latin typeface="Calibri" panose="020F0502020204030204" pitchFamily="34" charset="0"/>
                <a:cs typeface="Calibri" panose="020F0502020204030204" pitchFamily="34" charset="0"/>
              </a:rPr>
              <a:t>The Seamstress</a:t>
            </a: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 or The song of the Shirt(1850)</a:t>
            </a:r>
          </a:p>
        </p:txBody>
      </p:sp>
      <p:pic>
        <p:nvPicPr>
          <p:cNvPr id="9218" name="Picture 5" descr="Song of the Shirt">
            <a:extLst>
              <a:ext uri="{FF2B5EF4-FFF2-40B4-BE49-F238E27FC236}">
                <a16:creationId xmlns:a16="http://schemas.microsoft.com/office/drawing/2014/main" id="{CFDBD058-5876-2C22-98C6-7CA3B3691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550" y="304800"/>
            <a:ext cx="412273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>
            <a:extLst>
              <a:ext uri="{FF2B5EF4-FFF2-40B4-BE49-F238E27FC236}">
                <a16:creationId xmlns:a16="http://schemas.microsoft.com/office/drawing/2014/main" id="{71EA8A15-CF7C-5624-8511-16B948AF7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8600"/>
            <a:ext cx="4491038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 Box 3">
            <a:extLst>
              <a:ext uri="{FF2B5EF4-FFF2-40B4-BE49-F238E27FC236}">
                <a16:creationId xmlns:a16="http://schemas.microsoft.com/office/drawing/2014/main" id="{39C2AF12-BFE8-0BDF-6594-A68920EAA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25" y="574675"/>
            <a:ext cx="3481388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William Holman Hunt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400" i="1">
                <a:latin typeface="Calibri" panose="020F0502020204030204" pitchFamily="34" charset="0"/>
                <a:cs typeface="Calibri" panose="020F0502020204030204" pitchFamily="34" charset="0"/>
              </a:rPr>
              <a:t>The awakening conscience</a:t>
            </a:r>
            <a:endParaRPr lang="en-US" altLang="en-US" sz="2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(1853)</a:t>
            </a:r>
          </a:p>
        </p:txBody>
      </p:sp>
      <p:pic>
        <p:nvPicPr>
          <p:cNvPr id="10243" name="Picture 2">
            <a:extLst>
              <a:ext uri="{FF2B5EF4-FFF2-40B4-BE49-F238E27FC236}">
                <a16:creationId xmlns:a16="http://schemas.microsoft.com/office/drawing/2014/main" id="{7A5EFD8E-5B76-F348-7CCB-039BF10FA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150" y="247650"/>
            <a:ext cx="4491038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>
            <a:extLst>
              <a:ext uri="{FF2B5EF4-FFF2-40B4-BE49-F238E27FC236}">
                <a16:creationId xmlns:a16="http://schemas.microsoft.com/office/drawing/2014/main" id="{72560E44-52DB-FE55-68AF-0710E2CD1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19125"/>
            <a:ext cx="3967163" cy="561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8" name="Picture 2" descr="Patrick Comerford: Art for Advent (3): 'The Light of the World,' by William  Holman Hunt">
            <a:extLst>
              <a:ext uri="{FF2B5EF4-FFF2-40B4-BE49-F238E27FC236}">
                <a16:creationId xmlns:a16="http://schemas.microsoft.com/office/drawing/2014/main" id="{CCF66A2E-BDD9-02C9-57E8-7F7777784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38150"/>
            <a:ext cx="31242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3">
            <a:extLst>
              <a:ext uri="{FF2B5EF4-FFF2-40B4-BE49-F238E27FC236}">
                <a16:creationId xmlns:a16="http://schemas.microsoft.com/office/drawing/2014/main" id="{83F6ABAB-2F14-819A-A967-21C7910B7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7550" y="2286000"/>
            <a:ext cx="516890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4000"/>
              <a:t>Augustus Leopold Egg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4000" i="1"/>
              <a:t>Past and Present</a:t>
            </a:r>
            <a:r>
              <a:rPr lang="en-US" altLang="en-US" sz="4000"/>
              <a:t> (1858)</a:t>
            </a: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3.ppt">
  <a:themeElements>
    <a:clrScheme name="">
      <a:dk1>
        <a:srgbClr val="00279F"/>
      </a:dk1>
      <a:lt1>
        <a:srgbClr val="FFFFFF"/>
      </a:lt1>
      <a:dk2>
        <a:srgbClr val="114FFB"/>
      </a:dk2>
      <a:lt2>
        <a:srgbClr val="FAFD00"/>
      </a:lt2>
      <a:accent1>
        <a:srgbClr val="FC0128"/>
      </a:accent1>
      <a:accent2>
        <a:srgbClr val="DC0081"/>
      </a:accent2>
      <a:accent3>
        <a:srgbClr val="AAB2FD"/>
      </a:accent3>
      <a:accent4>
        <a:srgbClr val="DADADA"/>
      </a:accent4>
      <a:accent5>
        <a:srgbClr val="FDAAAC"/>
      </a:accent5>
      <a:accent6>
        <a:srgbClr val="C70074"/>
      </a:accent6>
      <a:hlink>
        <a:srgbClr val="FC0128"/>
      </a:hlink>
      <a:folHlink>
        <a:srgbClr val="3365FB"/>
      </a:folHlink>
    </a:clrScheme>
    <a:fontScheme name="3.pp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3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a:\3.ppt</Template>
  <TotalTime>46298286</TotalTime>
  <Pages>9</Pages>
  <Words>258</Words>
  <Application>Microsoft Macintosh PowerPoint</Application>
  <PresentationFormat>On-screen Show (4:3)</PresentationFormat>
  <Paragraphs>47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Times New Roman</vt:lpstr>
      <vt:lpstr>Arial</vt:lpstr>
      <vt:lpstr>Calibri</vt:lpstr>
      <vt:lpstr>3.ppt</vt:lpstr>
      <vt:lpstr>European Civilization II</vt:lpstr>
      <vt:lpstr>What is the difference between “womens”’s  history and “feminist” history? </vt:lpstr>
      <vt:lpstr>What was the 19th-century view of women?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Feminism</vt:lpstr>
      <vt:lpstr>PowerPoint Presentation</vt:lpstr>
      <vt:lpstr>Imperialism</vt:lpstr>
      <vt:lpstr>What is “imperialism”?</vt:lpstr>
      <vt:lpstr>What is “new imperialism”?</vt:lpstr>
      <vt:lpstr>What made “new imperialism” possible?</vt:lpstr>
      <vt:lpstr>What were the motives for “new” imperialism?</vt:lpstr>
      <vt:lpstr>1) Economic motives</vt:lpstr>
      <vt:lpstr>2) cultural, religious, and social </vt:lpstr>
      <vt:lpstr>3) strategic and political</vt:lpstr>
      <vt:lpstr>PowerPoint Presentation</vt:lpstr>
      <vt:lpstr>PowerPoint Presentation</vt:lpstr>
      <vt:lpstr>4) irrational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European Civilization II</dc:title>
  <dc:subject/>
  <dc:creator>The Lester Family</dc:creator>
  <cp:keywords/>
  <dc:description/>
  <cp:lastModifiedBy>Microsoft Office User</cp:lastModifiedBy>
  <cp:revision>18</cp:revision>
  <cp:lastPrinted>1601-01-01T00:00:00Z</cp:lastPrinted>
  <dcterms:created xsi:type="dcterms:W3CDTF">1996-09-16T08:13:12Z</dcterms:created>
  <dcterms:modified xsi:type="dcterms:W3CDTF">2023-03-17T16:06:52Z</dcterms:modified>
</cp:coreProperties>
</file>