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302" r:id="rId3"/>
    <p:sldId id="303" r:id="rId4"/>
    <p:sldId id="305" r:id="rId5"/>
    <p:sldId id="304" r:id="rId6"/>
    <p:sldId id="306" r:id="rId7"/>
    <p:sldId id="307" r:id="rId8"/>
    <p:sldId id="308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2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2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2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2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2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2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2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2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2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921"/>
  </p:normalViewPr>
  <p:slideViewPr>
    <p:cSldViewPr>
      <p:cViewPr varScale="1">
        <p:scale>
          <a:sx n="113" d="100"/>
          <a:sy n="113" d="100"/>
        </p:scale>
        <p:origin x="160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F717B720-247A-0C83-32A7-B80AFA85EDD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89A085B9-E504-FDC7-CBE0-9A030B6E04B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25227266"/>
      </p:ext>
    </p:extLst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3516787"/>
      </p:ext>
    </p:extLst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2993368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5215216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7570825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182497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6067682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964464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407452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8189329"/>
      </p:ext>
    </p:extLst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1151648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D6D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C7AB66A-44CE-1EA2-1ED4-BEB7FB20A3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725EE71-DDBD-173B-4B6E-F4CC2737C4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>
            <a:extLst>
              <a:ext uri="{FF2B5EF4-FFF2-40B4-BE49-F238E27FC236}">
                <a16:creationId xmlns:a16="http://schemas.microsoft.com/office/drawing/2014/main" id="{1B11B633-DA0B-1884-5115-21B91994F5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noFill/>
        </p:spPr>
        <p:txBody>
          <a:bodyPr anchor="ctr"/>
          <a:lstStyle/>
          <a:p>
            <a:r>
              <a:rPr lang="en-US" altLang="en-US" sz="4000">
                <a:latin typeface="Calibri" panose="020F0502020204030204" pitchFamily="34" charset="0"/>
                <a:cs typeface="Calibri" panose="020F0502020204030204" pitchFamily="34" charset="0"/>
              </a:rPr>
              <a:t>Industry, Imperialism,</a:t>
            </a:r>
            <a:br>
              <a:rPr lang="en-US" altLang="en-US" sz="400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sz="4000">
                <a:latin typeface="Calibri" panose="020F0502020204030204" pitchFamily="34" charset="0"/>
                <a:cs typeface="Calibri" panose="020F0502020204030204" pitchFamily="34" charset="0"/>
              </a:rPr>
              <a:t> and World War </a:t>
            </a:r>
          </a:p>
        </p:txBody>
      </p:sp>
      <p:sp>
        <p:nvSpPr>
          <p:cNvPr id="4098" name="Rectangle 3">
            <a:extLst>
              <a:ext uri="{FF2B5EF4-FFF2-40B4-BE49-F238E27FC236}">
                <a16:creationId xmlns:a16="http://schemas.microsoft.com/office/drawing/2014/main" id="{D5C15A0A-B007-549F-FCD5-2C86FC2A2EA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noFill/>
        </p:spPr>
        <p:txBody>
          <a:bodyPr/>
          <a:lstStyle/>
          <a:p>
            <a:pPr marL="342900" indent="-342900"/>
            <a:r>
              <a:rPr lang="en-US" altLang="en-US" sz="3200">
                <a:latin typeface="Calibri" panose="020F0502020204030204" pitchFamily="34" charset="0"/>
                <a:cs typeface="Calibri" panose="020F0502020204030204" pitchFamily="34" charset="0"/>
              </a:rPr>
              <a:t>“The higher impulse and the practical path”: The rise of Labour and the development of New Liberalism</a:t>
            </a:r>
          </a:p>
        </p:txBody>
      </p:sp>
      <p:pic>
        <p:nvPicPr>
          <p:cNvPr id="4099" name="Picture 4">
            <a:extLst>
              <a:ext uri="{FF2B5EF4-FFF2-40B4-BE49-F238E27FC236}">
                <a16:creationId xmlns:a16="http://schemas.microsoft.com/office/drawing/2014/main" id="{612CC115-D013-07F4-1433-8758B1703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09600"/>
            <a:ext cx="5257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7">
            <a:extLst>
              <a:ext uri="{FF2B5EF4-FFF2-40B4-BE49-F238E27FC236}">
                <a16:creationId xmlns:a16="http://schemas.microsoft.com/office/drawing/2014/main" id="{C72887A8-6298-4E76-EC45-FA2EA0D51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609600"/>
            <a:ext cx="2286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 descr="13 salisbury">
            <a:extLst>
              <a:ext uri="{FF2B5EF4-FFF2-40B4-BE49-F238E27FC236}">
                <a16:creationId xmlns:a16="http://schemas.microsoft.com/office/drawing/2014/main" id="{6B1E4C8E-52DC-2EC0-0606-9A925BA97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71600"/>
            <a:ext cx="2870200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Text Box 5">
            <a:extLst>
              <a:ext uri="{FF2B5EF4-FFF2-40B4-BE49-F238E27FC236}">
                <a16:creationId xmlns:a16="http://schemas.microsoft.com/office/drawing/2014/main" id="{4F6B6414-1A54-6262-1BF4-C7A50D1B3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7525" y="1666875"/>
            <a:ext cx="3998913" cy="397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36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Marquis of Salisbury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endParaRPr lang="en-US" altLang="en-US" sz="360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36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1885-1886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endParaRPr lang="en-US" altLang="en-US" sz="360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36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1886-1892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endParaRPr lang="en-US" altLang="en-US" sz="360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36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1895-1902</a:t>
            </a:r>
          </a:p>
        </p:txBody>
      </p:sp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 descr="14 balfour">
            <a:extLst>
              <a:ext uri="{FF2B5EF4-FFF2-40B4-BE49-F238E27FC236}">
                <a16:creationId xmlns:a16="http://schemas.microsoft.com/office/drawing/2014/main" id="{BA7EE79E-0702-81F6-85ED-566E7C19C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838200"/>
            <a:ext cx="3133725" cy="547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5">
            <a:extLst>
              <a:ext uri="{FF2B5EF4-FFF2-40B4-BE49-F238E27FC236}">
                <a16:creationId xmlns:a16="http://schemas.microsoft.com/office/drawing/2014/main" id="{755A0751-13C1-A6E2-D7FD-1689377E17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1066800"/>
            <a:ext cx="2397125" cy="17541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marL="457200" indent="-457200">
              <a:defRPr sz="28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28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8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28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28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defRPr/>
            </a:pPr>
            <a:r>
              <a:rPr lang="en-US" alt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A. J. Balfour</a:t>
            </a:r>
          </a:p>
          <a:p>
            <a:pPr>
              <a:buFontTx/>
              <a:buAutoNum type="alphaUcPeriod"/>
              <a:defRPr/>
            </a:pPr>
            <a:endParaRPr lang="en-US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en-US" alt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1902-1905</a:t>
            </a:r>
          </a:p>
        </p:txBody>
      </p:sp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4">
            <a:extLst>
              <a:ext uri="{FF2B5EF4-FFF2-40B4-BE49-F238E27FC236}">
                <a16:creationId xmlns:a16="http://schemas.microsoft.com/office/drawing/2014/main" id="{19590496-1A00-27CC-68C7-DD3AD9746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925" y="1111250"/>
            <a:ext cx="6419850" cy="491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3600" u="sng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1906 Election</a:t>
            </a:r>
            <a:endParaRPr lang="en-US" altLang="en-US" sz="360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  <a:buSzTx/>
              <a:buFontTx/>
              <a:buNone/>
            </a:pPr>
            <a:endParaRPr lang="en-US" altLang="en-US" sz="280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</a:t>
            </a:r>
            <a:r>
              <a:rPr lang="en-US" altLang="en-US" sz="2800" u="sng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Votes</a:t>
            </a:r>
            <a:r>
              <a:rPr lang="en-US" altLang="en-US" sz="2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</a:t>
            </a:r>
            <a:r>
              <a:rPr lang="en-US" altLang="en-US" sz="2800" u="sng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Seats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endParaRPr lang="en-US" altLang="en-US" sz="2800" u="sng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Conservatives	2.4 mil. (43.6%)	157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endParaRPr lang="en-US" altLang="en-US" sz="280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Liberals		2.7 mul. (49%)	400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endParaRPr lang="en-US" altLang="en-US" sz="280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Labour		330,000 (5.9%)	  30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endParaRPr lang="en-US" altLang="en-US" sz="280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Irish Nationalists	  35,000 (0.6%)	  83</a:t>
            </a:r>
          </a:p>
        </p:txBody>
      </p:sp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 descr="14 cb">
            <a:extLst>
              <a:ext uri="{FF2B5EF4-FFF2-40B4-BE49-F238E27FC236}">
                <a16:creationId xmlns:a16="http://schemas.microsoft.com/office/drawing/2014/main" id="{EC75E721-C63B-7A48-29A7-A02B36C80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3825875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Text Box 5">
            <a:extLst>
              <a:ext uri="{FF2B5EF4-FFF2-40B4-BE49-F238E27FC236}">
                <a16:creationId xmlns:a16="http://schemas.microsoft.com/office/drawing/2014/main" id="{03CD364E-3AFA-2864-2CD9-F575344B4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1813" y="1219200"/>
            <a:ext cx="4265612" cy="163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36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Sir Henry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36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Campbell-Bannerman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(1836-1908)</a:t>
            </a:r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14 asquith">
            <a:extLst>
              <a:ext uri="{FF2B5EF4-FFF2-40B4-BE49-F238E27FC236}">
                <a16:creationId xmlns:a16="http://schemas.microsoft.com/office/drawing/2014/main" id="{4D452DB3-E5E7-0FE2-2EAC-00332125F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33400"/>
            <a:ext cx="1839913" cy="267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5" descr="14 edward grey">
            <a:extLst>
              <a:ext uri="{FF2B5EF4-FFF2-40B4-BE49-F238E27FC236}">
                <a16:creationId xmlns:a16="http://schemas.microsoft.com/office/drawing/2014/main" id="{A5AC9582-0EE1-85B9-AEC3-F27F4061F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33400"/>
            <a:ext cx="172561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6" descr="14 lg">
            <a:extLst>
              <a:ext uri="{FF2B5EF4-FFF2-40B4-BE49-F238E27FC236}">
                <a16:creationId xmlns:a16="http://schemas.microsoft.com/office/drawing/2014/main" id="{650432EC-8C6C-D11B-3654-19B94B13B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685800"/>
            <a:ext cx="2192338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7" descr="14 wsc">
            <a:extLst>
              <a:ext uri="{FF2B5EF4-FFF2-40B4-BE49-F238E27FC236}">
                <a16:creationId xmlns:a16="http://schemas.microsoft.com/office/drawing/2014/main" id="{20964AE3-7E3C-7816-E00D-B671B9B90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733800"/>
            <a:ext cx="200025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8">
            <a:extLst>
              <a:ext uri="{FF2B5EF4-FFF2-40B4-BE49-F238E27FC236}">
                <a16:creationId xmlns:a16="http://schemas.microsoft.com/office/drawing/2014/main" id="{2CD4206F-D796-F39E-4316-BFCB1FF989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3124200"/>
            <a:ext cx="25257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Herbert Asquith</a:t>
            </a:r>
          </a:p>
        </p:txBody>
      </p:sp>
      <p:sp>
        <p:nvSpPr>
          <p:cNvPr id="13318" name="Text Box 9">
            <a:extLst>
              <a:ext uri="{FF2B5EF4-FFF2-40B4-BE49-F238E27FC236}">
                <a16:creationId xmlns:a16="http://schemas.microsoft.com/office/drawing/2014/main" id="{10380E63-C0B4-99C0-8628-9E7B510C60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4125" y="3190875"/>
            <a:ext cx="20907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Edward Grey</a:t>
            </a:r>
          </a:p>
        </p:txBody>
      </p:sp>
      <p:sp>
        <p:nvSpPr>
          <p:cNvPr id="13319" name="Text Box 10">
            <a:extLst>
              <a:ext uri="{FF2B5EF4-FFF2-40B4-BE49-F238E27FC236}">
                <a16:creationId xmlns:a16="http://schemas.microsoft.com/office/drawing/2014/main" id="{B73E4CC9-A390-A60B-0E0D-970F8CA450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325" y="3190875"/>
            <a:ext cx="2168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Lloyd George</a:t>
            </a:r>
          </a:p>
        </p:txBody>
      </p:sp>
      <p:sp>
        <p:nvSpPr>
          <p:cNvPr id="13320" name="Text Box 11">
            <a:extLst>
              <a:ext uri="{FF2B5EF4-FFF2-40B4-BE49-F238E27FC236}">
                <a16:creationId xmlns:a16="http://schemas.microsoft.com/office/drawing/2014/main" id="{283C8982-0485-DA05-D239-6B2C96E29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6338888"/>
            <a:ext cx="28178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Winston Churchill</a:t>
            </a:r>
          </a:p>
        </p:txBody>
      </p:sp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DD00850F-0660-95EB-4322-244329F868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“New” Liberalism</a:t>
            </a:r>
          </a:p>
        </p:txBody>
      </p:sp>
      <p:sp>
        <p:nvSpPr>
          <p:cNvPr id="14338" name="Rectangle 3">
            <a:extLst>
              <a:ext uri="{FF2B5EF4-FFF2-40B4-BE49-F238E27FC236}">
                <a16:creationId xmlns:a16="http://schemas.microsoft.com/office/drawing/2014/main" id="{0C21215B-E906-59C6-7D01-ADBBECEAC4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>
            <a:extLst>
              <a:ext uri="{FF2B5EF4-FFF2-40B4-BE49-F238E27FC236}">
                <a16:creationId xmlns:a16="http://schemas.microsoft.com/office/drawing/2014/main" id="{E9B8BBB5-CBFF-C487-9416-57B6F698949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altLang="en-US" sz="4000">
                <a:latin typeface="Calibri" panose="020F0502020204030204" pitchFamily="34" charset="0"/>
                <a:cs typeface="Calibri" panose="020F0502020204030204" pitchFamily="34" charset="0"/>
              </a:rPr>
              <a:t>Why did Liberals introduce reforms to help the working classes?</a:t>
            </a:r>
          </a:p>
        </p:txBody>
      </p:sp>
      <p:sp>
        <p:nvSpPr>
          <p:cNvPr id="15362" name="Rectangle 5">
            <a:extLst>
              <a:ext uri="{FF2B5EF4-FFF2-40B4-BE49-F238E27FC236}">
                <a16:creationId xmlns:a16="http://schemas.microsoft.com/office/drawing/2014/main" id="{81365FAF-C72C-F34A-4ECE-B43967AACE1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719C6407-0646-E4D2-FFC1-FD972282F6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>
                <a:latin typeface="Calibri" panose="020F0502020204030204" pitchFamily="34" charset="0"/>
                <a:cs typeface="Calibri" panose="020F0502020204030204" pitchFamily="34" charset="0"/>
              </a:rPr>
              <a:t>1) Need for reform had been publicized</a:t>
            </a:r>
          </a:p>
        </p:txBody>
      </p:sp>
      <p:sp>
        <p:nvSpPr>
          <p:cNvPr id="16386" name="Rectangle 3">
            <a:extLst>
              <a:ext uri="{FF2B5EF4-FFF2-40B4-BE49-F238E27FC236}">
                <a16:creationId xmlns:a16="http://schemas.microsoft.com/office/drawing/2014/main" id="{3C1EFAE5-6E9B-D75B-C6BC-2FE9AF1246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Charles Booth and Seebohm Rowntree</a:t>
            </a:r>
          </a:p>
        </p:txBody>
      </p:sp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15CFF15B-0548-F3C9-8DDB-94FC330AD3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79450" y="495300"/>
            <a:ext cx="7772400" cy="11430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2) Experience of the Boer War</a:t>
            </a:r>
          </a:p>
        </p:txBody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DE041662-CCFD-A8D9-3BF0-F85DB9D783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7411" name="Picture 4" descr="14 boer war">
            <a:extLst>
              <a:ext uri="{FF2B5EF4-FFF2-40B4-BE49-F238E27FC236}">
                <a16:creationId xmlns:a16="http://schemas.microsoft.com/office/drawing/2014/main" id="{9596976C-0518-ABE2-4879-0357B1B1D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752600"/>
            <a:ext cx="36322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E6CA8253-E785-E374-3BF6-AC167E1FD5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3) Political interest</a:t>
            </a:r>
          </a:p>
        </p:txBody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FE5535A0-7DD4-C33A-7224-E4B97D52D1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122086C9-4479-81B3-1EDA-3D729B3500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0" y="2438400"/>
            <a:ext cx="7772400" cy="11430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Growth of trade Unions and the Labour Party to 1914</a:t>
            </a:r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>
            <a:extLst>
              <a:ext uri="{FF2B5EF4-FFF2-40B4-BE49-F238E27FC236}">
                <a16:creationId xmlns:a16="http://schemas.microsoft.com/office/drawing/2014/main" id="{F00B6890-EB69-4C78-017C-D0A9B536F7F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altLang="en-US" sz="4400">
                <a:latin typeface="Calibri" panose="020F0502020204030204" pitchFamily="34" charset="0"/>
                <a:cs typeface="Calibri" panose="020F0502020204030204" pitchFamily="34" charset="0"/>
              </a:rPr>
              <a:t>What reforms did the Liberals introduce?</a:t>
            </a:r>
          </a:p>
        </p:txBody>
      </p:sp>
      <p:sp>
        <p:nvSpPr>
          <p:cNvPr id="19458" name="Rectangle 5">
            <a:extLst>
              <a:ext uri="{FF2B5EF4-FFF2-40B4-BE49-F238E27FC236}">
                <a16:creationId xmlns:a16="http://schemas.microsoft.com/office/drawing/2014/main" id="{B6D497AB-5C11-F8E4-05A7-4804D1363C9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</p:spTree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3F13BD72-D3B8-386B-C25F-414379D063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1) Trade union legislation</a:t>
            </a:r>
          </a:p>
        </p:txBody>
      </p:sp>
      <p:sp>
        <p:nvSpPr>
          <p:cNvPr id="20482" name="Rectangle 3">
            <a:extLst>
              <a:ext uri="{FF2B5EF4-FFF2-40B4-BE49-F238E27FC236}">
                <a16:creationId xmlns:a16="http://schemas.microsoft.com/office/drawing/2014/main" id="{7FF49AF7-665A-198D-B9AB-FBF9B0F020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Trade Disputes Act (1906)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Trade Union Act (1913)</a:t>
            </a:r>
          </a:p>
        </p:txBody>
      </p:sp>
    </p:spTree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>
            <a:extLst>
              <a:ext uri="{FF2B5EF4-FFF2-40B4-BE49-F238E27FC236}">
                <a16:creationId xmlns:a16="http://schemas.microsoft.com/office/drawing/2014/main" id="{E0A57D16-1FCF-54B1-28C5-E119AEAF0A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2) Measures to help children</a:t>
            </a:r>
          </a:p>
        </p:txBody>
      </p:sp>
      <p:sp>
        <p:nvSpPr>
          <p:cNvPr id="21506" name="Rectangle 3">
            <a:extLst>
              <a:ext uri="{FF2B5EF4-FFF2-40B4-BE49-F238E27FC236}">
                <a16:creationId xmlns:a16="http://schemas.microsoft.com/office/drawing/2014/main" id="{7D63BD36-357C-1592-13CC-EB09B2F5B1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“Children’s Charter”</a:t>
            </a:r>
          </a:p>
        </p:txBody>
      </p:sp>
    </p:spTree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3D755C89-F4A5-40D5-812A-ACCAD407B6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3) Old Age Pensions</a:t>
            </a:r>
          </a:p>
        </p:txBody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CFF91531-4973-FEE7-385A-878022B0F6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219200" y="3616325"/>
            <a:ext cx="6088063" cy="2784475"/>
          </a:xfrm>
        </p:spPr>
        <p:txBody>
          <a:bodyPr/>
          <a:lstStyle/>
          <a:p>
            <a:endParaRPr lang="en-US" altLang="en-US"/>
          </a:p>
        </p:txBody>
      </p:sp>
      <p:pic>
        <p:nvPicPr>
          <p:cNvPr id="22531" name="Picture 5" descr="The Old Age Pension in Killimor - Galway County Heritage Office">
            <a:extLst>
              <a:ext uri="{FF2B5EF4-FFF2-40B4-BE49-F238E27FC236}">
                <a16:creationId xmlns:a16="http://schemas.microsoft.com/office/drawing/2014/main" id="{2DC24162-92F8-4AF9-7B1F-24795F408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057400"/>
            <a:ext cx="781685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BE8E044D-871D-BA43-4159-E97933EE51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>
                <a:latin typeface="Calibri" panose="020F0502020204030204" pitchFamily="34" charset="0"/>
                <a:cs typeface="Calibri" panose="020F0502020204030204" pitchFamily="34" charset="0"/>
              </a:rPr>
              <a:t>4) Measures to help working classes</a:t>
            </a:r>
          </a:p>
        </p:txBody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id="{02ACAFD8-CB1D-15E7-3B03-72235959B8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Labour exchanges set up (1909)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Trade Boards Act (1909)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National Heal Insurance Act (1911)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Unemployment insurance</a:t>
            </a:r>
          </a:p>
        </p:txBody>
      </p:sp>
    </p:spTree>
  </p:cSld>
  <p:clrMapOvr>
    <a:masterClrMapping/>
  </p:clrMapOvr>
  <p:transition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4">
            <a:extLst>
              <a:ext uri="{FF2B5EF4-FFF2-40B4-BE49-F238E27FC236}">
                <a16:creationId xmlns:a16="http://schemas.microsoft.com/office/drawing/2014/main" id="{507EACA3-FE7D-66D4-F02C-CE3B96269FA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altLang="en-US" sz="4400">
                <a:latin typeface="Calibri" panose="020F0502020204030204" pitchFamily="34" charset="0"/>
                <a:cs typeface="Calibri" panose="020F0502020204030204" pitchFamily="34" charset="0"/>
              </a:rPr>
              <a:t>How successful were the reforms?</a:t>
            </a:r>
          </a:p>
        </p:txBody>
      </p:sp>
      <p:sp>
        <p:nvSpPr>
          <p:cNvPr id="24578" name="Rectangle 5">
            <a:extLst>
              <a:ext uri="{FF2B5EF4-FFF2-40B4-BE49-F238E27FC236}">
                <a16:creationId xmlns:a16="http://schemas.microsoft.com/office/drawing/2014/main" id="{95420636-E6C9-B8EA-51F6-6FD7C6DD64A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</p:spTree>
  </p:cSld>
  <p:clrMapOvr>
    <a:masterClrMapping/>
  </p:clrMapOvr>
  <p:transition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4">
            <a:extLst>
              <a:ext uri="{FF2B5EF4-FFF2-40B4-BE49-F238E27FC236}">
                <a16:creationId xmlns:a16="http://schemas.microsoft.com/office/drawing/2014/main" id="{8693363F-3AC2-3D72-09C8-2D93496B596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altLang="en-US" sz="4000">
                <a:latin typeface="Calibri" panose="020F0502020204030204" pitchFamily="34" charset="0"/>
                <a:cs typeface="Calibri" panose="020F0502020204030204" pitchFamily="34" charset="0"/>
              </a:rPr>
              <a:t>Did the Liberals lay the foundation for the modern welfare state?</a:t>
            </a:r>
          </a:p>
        </p:txBody>
      </p:sp>
      <p:sp>
        <p:nvSpPr>
          <p:cNvPr id="25602" name="Rectangle 5">
            <a:extLst>
              <a:ext uri="{FF2B5EF4-FFF2-40B4-BE49-F238E27FC236}">
                <a16:creationId xmlns:a16="http://schemas.microsoft.com/office/drawing/2014/main" id="{A2B60D88-242E-3E1B-C789-4E3E127AC2F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</p:spTree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>
            <a:extLst>
              <a:ext uri="{FF2B5EF4-FFF2-40B4-BE49-F238E27FC236}">
                <a16:creationId xmlns:a16="http://schemas.microsoft.com/office/drawing/2014/main" id="{FAEF1CB5-E1CE-6779-EBFA-0C37E0AC1B8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altLang="en-US" sz="4400"/>
              <a:t>Constitutional Crisis:</a:t>
            </a:r>
            <a:br>
              <a:rPr lang="en-US" altLang="en-US" sz="4400"/>
            </a:br>
            <a:r>
              <a:rPr lang="en-US" altLang="en-US" sz="4400"/>
              <a:t> dispute with the House of Lords</a:t>
            </a:r>
          </a:p>
        </p:txBody>
      </p:sp>
      <p:sp>
        <p:nvSpPr>
          <p:cNvPr id="26626" name="Rectangle 5">
            <a:extLst>
              <a:ext uri="{FF2B5EF4-FFF2-40B4-BE49-F238E27FC236}">
                <a16:creationId xmlns:a16="http://schemas.microsoft.com/office/drawing/2014/main" id="{12E4C08A-78FA-D679-2549-709734817E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</p:spTree>
  </p:cSld>
  <p:clrMapOvr>
    <a:masterClrMapping/>
  </p:clrMapOvr>
  <p:transition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13 gladstone 1st home rule">
            <a:extLst>
              <a:ext uri="{FF2B5EF4-FFF2-40B4-BE49-F238E27FC236}">
                <a16:creationId xmlns:a16="http://schemas.microsoft.com/office/drawing/2014/main" id="{7AB3970F-C509-B9A6-C702-5B3771509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7010400" cy="472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14 balfour">
            <a:extLst>
              <a:ext uri="{FF2B5EF4-FFF2-40B4-BE49-F238E27FC236}">
                <a16:creationId xmlns:a16="http://schemas.microsoft.com/office/drawing/2014/main" id="{07E679EF-DD22-A6EE-D46C-C8ACFA6AD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066800"/>
            <a:ext cx="2339975" cy="408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3" name="Picture 5" descr="14 cb">
            <a:extLst>
              <a:ext uri="{FF2B5EF4-FFF2-40B4-BE49-F238E27FC236}">
                <a16:creationId xmlns:a16="http://schemas.microsoft.com/office/drawing/2014/main" id="{26CF90C2-8D0F-F904-8385-981FEC465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143000"/>
            <a:ext cx="295592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4" descr="The American Origins of May Day - Radical Tea Towel US">
            <a:extLst>
              <a:ext uri="{FF2B5EF4-FFF2-40B4-BE49-F238E27FC236}">
                <a16:creationId xmlns:a16="http://schemas.microsoft.com/office/drawing/2014/main" id="{D7E9878D-DCB4-186B-7A07-84CC27C41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8320088" cy="524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14 edward VII">
            <a:extLst>
              <a:ext uri="{FF2B5EF4-FFF2-40B4-BE49-F238E27FC236}">
                <a16:creationId xmlns:a16="http://schemas.microsoft.com/office/drawing/2014/main" id="{B8A0029B-D79F-C299-20CD-30BB9BC59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33400"/>
            <a:ext cx="3302000" cy="557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Text Box 5">
            <a:extLst>
              <a:ext uri="{FF2B5EF4-FFF2-40B4-BE49-F238E27FC236}">
                <a16:creationId xmlns:a16="http://schemas.microsoft.com/office/drawing/2014/main" id="{10C969C6-D10B-476E-839B-97C5949B5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125" y="1209675"/>
            <a:ext cx="18748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chemeClr val="tx2"/>
                </a:solidFill>
              </a:rPr>
              <a:t>Edward VII</a:t>
            </a:r>
          </a:p>
        </p:txBody>
      </p:sp>
    </p:spTree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>
            <a:extLst>
              <a:ext uri="{FF2B5EF4-FFF2-40B4-BE49-F238E27FC236}">
                <a16:creationId xmlns:a16="http://schemas.microsoft.com/office/drawing/2014/main" id="{6E8A7516-92BB-0937-EAB4-B1F193E134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“People’s Budget” (1909)</a:t>
            </a:r>
          </a:p>
        </p:txBody>
      </p:sp>
      <p:sp>
        <p:nvSpPr>
          <p:cNvPr id="30722" name="Rectangle 3">
            <a:extLst>
              <a:ext uri="{FF2B5EF4-FFF2-40B4-BE49-F238E27FC236}">
                <a16:creationId xmlns:a16="http://schemas.microsoft.com/office/drawing/2014/main" id="{CEE517B5-7D00-AC7F-48DA-94E84E188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>
            <a:extLst>
              <a:ext uri="{FF2B5EF4-FFF2-40B4-BE49-F238E27FC236}">
                <a16:creationId xmlns:a16="http://schemas.microsoft.com/office/drawing/2014/main" id="{055429DF-566C-B7F7-A0FE-BC537B4760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828800"/>
            <a:ext cx="7772400" cy="1143000"/>
          </a:xfrm>
        </p:spPr>
        <p:txBody>
          <a:bodyPr/>
          <a:lstStyle/>
          <a:p>
            <a:r>
              <a:rPr lang="en-US" altLang="en-US" sz="4000"/>
              <a:t>Did Lloyd George deliberately produce a controversial budget to trap the Lords into rejecting it?</a:t>
            </a:r>
          </a:p>
        </p:txBody>
      </p:sp>
      <p:sp>
        <p:nvSpPr>
          <p:cNvPr id="32770" name="Rectangle 3">
            <a:extLst>
              <a:ext uri="{FF2B5EF4-FFF2-40B4-BE49-F238E27FC236}">
                <a16:creationId xmlns:a16="http://schemas.microsoft.com/office/drawing/2014/main" id="{6C5E78D2-6EC8-360B-9EBD-95F2748C27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zo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>
            <a:extLst>
              <a:ext uri="{FF2B5EF4-FFF2-40B4-BE49-F238E27FC236}">
                <a16:creationId xmlns:a16="http://schemas.microsoft.com/office/drawing/2014/main" id="{38D41DA0-4CDE-D9DC-0AA2-982D462A1E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“Peers v. the people” election (1910)</a:t>
            </a:r>
          </a:p>
        </p:txBody>
      </p:sp>
      <p:sp>
        <p:nvSpPr>
          <p:cNvPr id="33794" name="Rectangle 3">
            <a:extLst>
              <a:ext uri="{FF2B5EF4-FFF2-40B4-BE49-F238E27FC236}">
                <a16:creationId xmlns:a16="http://schemas.microsoft.com/office/drawing/2014/main" id="{BA3AF3B1-097C-1BE9-E78D-C031DC0E43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14 geo v">
            <a:extLst>
              <a:ext uri="{FF2B5EF4-FFF2-40B4-BE49-F238E27FC236}">
                <a16:creationId xmlns:a16="http://schemas.microsoft.com/office/drawing/2014/main" id="{35512AD9-8F8D-78B5-A287-BEC8921AA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33400"/>
            <a:ext cx="2422525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Text Box 5">
            <a:extLst>
              <a:ext uri="{FF2B5EF4-FFF2-40B4-BE49-F238E27FC236}">
                <a16:creationId xmlns:a16="http://schemas.microsoft.com/office/drawing/2014/main" id="{7FAA116C-774E-39D3-6B53-90BC5CF24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2325" y="1057275"/>
            <a:ext cx="15763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2800">
                <a:solidFill>
                  <a:schemeClr val="tx2"/>
                </a:solidFill>
              </a:rPr>
              <a:t>George V</a:t>
            </a:r>
          </a:p>
        </p:txBody>
      </p:sp>
    </p:spTree>
  </p:cSld>
  <p:clrMapOvr>
    <a:masterClrMapping/>
  </p:clrMapOvr>
  <p:transition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>
            <a:extLst>
              <a:ext uri="{FF2B5EF4-FFF2-40B4-BE49-F238E27FC236}">
                <a16:creationId xmlns:a16="http://schemas.microsoft.com/office/drawing/2014/main" id="{62581BC9-D185-382E-26C6-9E2B105EC0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Parliament Act (1911)</a:t>
            </a:r>
          </a:p>
        </p:txBody>
      </p:sp>
      <p:sp>
        <p:nvSpPr>
          <p:cNvPr id="111619" name="Rectangle 3">
            <a:extLst>
              <a:ext uri="{FF2B5EF4-FFF2-40B4-BE49-F238E27FC236}">
                <a16:creationId xmlns:a16="http://schemas.microsoft.com/office/drawing/2014/main" id="{7CA49C7B-A3B4-5C1D-BDE0-35BBE0A9AF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Lords not allowed to amend or reject a finance bill</a:t>
            </a:r>
          </a:p>
          <a:p>
            <a:r>
              <a:rPr lang="en-US" altLang="en-US"/>
              <a:t>Lords could still reject other bill – bit if passed by Commons in three successive sessions, bill becomes law</a:t>
            </a:r>
          </a:p>
          <a:p>
            <a:r>
              <a:rPr lang="en-US" altLang="en-US"/>
              <a:t>General election every 5 years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>
            <a:extLst>
              <a:ext uri="{FF2B5EF4-FFF2-40B4-BE49-F238E27FC236}">
                <a16:creationId xmlns:a16="http://schemas.microsoft.com/office/drawing/2014/main" id="{35B981E4-A325-2780-2060-BB4516C900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Next session</a:t>
            </a:r>
          </a:p>
        </p:txBody>
      </p:sp>
      <p:sp>
        <p:nvSpPr>
          <p:cNvPr id="36866" name="Rectangle 3">
            <a:extLst>
              <a:ext uri="{FF2B5EF4-FFF2-40B4-BE49-F238E27FC236}">
                <a16:creationId xmlns:a16="http://schemas.microsoft.com/office/drawing/2014/main" id="{1D49BA9F-C5F4-633B-AF63-3C2EC8AE6F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/>
              <a:t>The Edwardian debate: the proper limits on national government authority</a:t>
            </a: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>
            <a:extLst>
              <a:ext uri="{FF2B5EF4-FFF2-40B4-BE49-F238E27FC236}">
                <a16:creationId xmlns:a16="http://schemas.microsoft.com/office/drawing/2014/main" id="{966035A7-63CC-9214-3941-0C92629379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74688" y="533400"/>
            <a:ext cx="7772400" cy="1143000"/>
          </a:xfrm>
        </p:spPr>
        <p:txBody>
          <a:bodyPr/>
          <a:lstStyle/>
          <a:p>
            <a:endParaRPr lang="en-US" altLang="en-US"/>
          </a:p>
        </p:txBody>
      </p:sp>
      <p:sp>
        <p:nvSpPr>
          <p:cNvPr id="38914" name="Content Placeholder 2">
            <a:extLst>
              <a:ext uri="{FF2B5EF4-FFF2-40B4-BE49-F238E27FC236}">
                <a16:creationId xmlns:a16="http://schemas.microsoft.com/office/drawing/2014/main" id="{9915BD84-3AD6-2891-51C4-3ECCDEF945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46113" y="1371600"/>
            <a:ext cx="7772400" cy="41148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sz="3600">
                <a:latin typeface="Calibri" panose="020F0502020204030204" pitchFamily="34" charset="0"/>
                <a:cs typeface="Calibri" panose="020F0502020204030204" pitchFamily="34" charset="0"/>
              </a:rPr>
              <a:t>“New Model” Unions</a:t>
            </a:r>
          </a:p>
          <a:p>
            <a:pPr marL="0" indent="0">
              <a:buFontTx/>
              <a:buNone/>
            </a:pPr>
            <a:r>
              <a:rPr lang="en-US" altLang="en-US" sz="3600">
                <a:latin typeface="Calibri" panose="020F0502020204030204" pitchFamily="34" charset="0"/>
                <a:cs typeface="Calibri" panose="020F0502020204030204" pitchFamily="34" charset="0"/>
              </a:rPr>
              <a:t>	- concentration on wages and hours</a:t>
            </a:r>
          </a:p>
          <a:p>
            <a:pPr marL="0" indent="0">
              <a:buFontTx/>
              <a:buNone/>
            </a:pPr>
            <a:r>
              <a:rPr lang="en-US" altLang="en-US" sz="3600">
                <a:latin typeface="Calibri" panose="020F0502020204030204" pitchFamily="34" charset="0"/>
                <a:cs typeface="Calibri" panose="020F0502020204030204" pitchFamily="34" charset="0"/>
              </a:rPr>
              <a:t>	- no 	attempt to reform society</a:t>
            </a:r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2" descr="Be United and Industrious' Amalgamated Society of Engineers, 1851 :  PropagandaPosters">
            <a:extLst>
              <a:ext uri="{FF2B5EF4-FFF2-40B4-BE49-F238E27FC236}">
                <a16:creationId xmlns:a16="http://schemas.microsoft.com/office/drawing/2014/main" id="{88847176-D35F-DFBD-6F09-37931E05C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52400"/>
            <a:ext cx="4519613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D9EDE8B2-79C5-47B3-BC01-90C5C1F9CB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9938" name="Content Placeholder 2">
            <a:extLst>
              <a:ext uri="{FF2B5EF4-FFF2-40B4-BE49-F238E27FC236}">
                <a16:creationId xmlns:a16="http://schemas.microsoft.com/office/drawing/2014/main" id="{8CF0997A-342A-882B-02DF-9A94C7C4E9A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1447800"/>
            <a:ext cx="7772400" cy="41148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sz="3600">
                <a:latin typeface="Calibri" panose="020F0502020204030204" pitchFamily="34" charset="0"/>
                <a:cs typeface="Calibri" panose="020F0502020204030204" pitchFamily="34" charset="0"/>
              </a:rPr>
              <a:t>“New” unionism</a:t>
            </a:r>
          </a:p>
          <a:p>
            <a:pPr marL="0" indent="0">
              <a:buFontTx/>
              <a:buNone/>
            </a:pPr>
            <a:r>
              <a:rPr lang="en-US" altLang="en-US" sz="3600">
                <a:latin typeface="Calibri" panose="020F0502020204030204" pitchFamily="34" charset="0"/>
                <a:cs typeface="Calibri" panose="020F0502020204030204" pitchFamily="34" charset="0"/>
              </a:rPr>
              <a:t>	- more militant</a:t>
            </a:r>
          </a:p>
          <a:p>
            <a:pPr marL="0" indent="0">
              <a:buFontTx/>
              <a:buNone/>
            </a:pPr>
            <a:r>
              <a:rPr lang="en-US" altLang="en-US" sz="3600">
                <a:latin typeface="Calibri" panose="020F0502020204030204" pitchFamily="34" charset="0"/>
                <a:cs typeface="Calibri" panose="020F0502020204030204" pitchFamily="34" charset="0"/>
              </a:rPr>
              <a:t>	-want </a:t>
            </a:r>
            <a:r>
              <a:rPr lang="en-US" altLang="en-US" sz="3600" i="1">
                <a:latin typeface="Calibri" panose="020F0502020204030204" pitchFamily="34" charset="0"/>
                <a:cs typeface="Calibri" panose="020F0502020204030204" pitchFamily="34" charset="0"/>
              </a:rPr>
              <a:t>political</a:t>
            </a:r>
            <a:r>
              <a:rPr lang="en-US" altLang="en-US" sz="3600">
                <a:latin typeface="Calibri" panose="020F0502020204030204" pitchFamily="34" charset="0"/>
                <a:cs typeface="Calibri" panose="020F0502020204030204" pitchFamily="34" charset="0"/>
              </a:rPr>
              <a:t> as well as industrial 		  action</a:t>
            </a:r>
          </a:p>
        </p:txBody>
      </p:sp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200FF430-7D2D-B22E-08F6-8CC45664AE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77863" y="419100"/>
            <a:ext cx="7772400" cy="11430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Legal roadblocks to Unions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0BEEF-62D1-D10D-37AB-9718E002CC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7772400" cy="41148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u="sng"/>
              <a:t>Lyons v. Wilkins</a:t>
            </a:r>
            <a:r>
              <a:rPr lang="en-US" altLang="en-US"/>
              <a:t> (1899)</a:t>
            </a:r>
          </a:p>
          <a:p>
            <a:pPr marL="0" indent="0">
              <a:buFontTx/>
              <a:buNone/>
            </a:pPr>
            <a:r>
              <a:rPr lang="en-US" altLang="en-US"/>
              <a:t>	- limited right to picket</a:t>
            </a:r>
          </a:p>
          <a:p>
            <a:pPr marL="0" indent="0">
              <a:buFontTx/>
              <a:buNone/>
            </a:pPr>
            <a:endParaRPr lang="en-US" altLang="en-US"/>
          </a:p>
          <a:p>
            <a:pPr marL="0" indent="0">
              <a:buFontTx/>
              <a:buNone/>
            </a:pPr>
            <a:r>
              <a:rPr lang="en-US" altLang="en-US" u="sng"/>
              <a:t>Taft-Vale </a:t>
            </a:r>
            <a:r>
              <a:rPr lang="en-US" altLang="en-US"/>
              <a:t>case (1900-01)</a:t>
            </a:r>
          </a:p>
          <a:p>
            <a:pPr marL="0" indent="0">
              <a:buFontTx/>
              <a:buNone/>
            </a:pPr>
            <a:r>
              <a:rPr lang="en-US" altLang="en-US"/>
              <a:t>	- unions liable for lost profits</a:t>
            </a:r>
          </a:p>
          <a:p>
            <a:pPr marL="0" indent="0">
              <a:buFontTx/>
              <a:buNone/>
            </a:pPr>
            <a:endParaRPr lang="en-US" altLang="en-US"/>
          </a:p>
          <a:p>
            <a:pPr marL="0" indent="0">
              <a:buFontTx/>
              <a:buNone/>
            </a:pPr>
            <a:r>
              <a:rPr lang="en-US" altLang="en-US" u="sng"/>
              <a:t>Osborne</a:t>
            </a:r>
            <a:r>
              <a:rPr lang="en-US" altLang="en-US"/>
              <a:t> judgement (1909)</a:t>
            </a:r>
          </a:p>
          <a:p>
            <a:pPr marL="0" indent="0">
              <a:buFontTx/>
              <a:buNone/>
            </a:pPr>
            <a:r>
              <a:rPr lang="en-US" altLang="en-US"/>
              <a:t>	- political levy on top of unions dues      	  illegal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91E1DDDE-DA94-5D93-CB7E-4510E279D5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1986" name="Content Placeholder 2">
            <a:extLst>
              <a:ext uri="{FF2B5EF4-FFF2-40B4-BE49-F238E27FC236}">
                <a16:creationId xmlns:a16="http://schemas.microsoft.com/office/drawing/2014/main" id="{295FFEBA-1856-33FE-85D7-7FAB46FECD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371600"/>
            <a:ext cx="7772400" cy="41148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/>
              <a:t>1888 – Scotish Labour Party formed</a:t>
            </a:r>
          </a:p>
          <a:p>
            <a:pPr marL="0" indent="0">
              <a:buFontTx/>
              <a:buNone/>
            </a:pPr>
            <a:endParaRPr lang="en-US" altLang="en-US"/>
          </a:p>
          <a:p>
            <a:pPr marL="0" indent="0">
              <a:buFontTx/>
              <a:buNone/>
            </a:pPr>
            <a:r>
              <a:rPr lang="en-US" altLang="en-US"/>
              <a:t>1893 – Independent Labour Party (ILP) 	 	   formed</a:t>
            </a:r>
          </a:p>
          <a:p>
            <a:pPr marL="0" indent="0">
              <a:buFontTx/>
              <a:buNone/>
            </a:pPr>
            <a:endParaRPr lang="en-US" altLang="en-US"/>
          </a:p>
          <a:p>
            <a:pPr marL="0" indent="0">
              <a:buFontTx/>
              <a:buNone/>
            </a:pPr>
            <a:r>
              <a:rPr lang="en-US" altLang="en-US"/>
              <a:t>1900 – Labour Representation Committee  	 	    formed</a:t>
            </a: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4">
            <a:extLst>
              <a:ext uri="{FF2B5EF4-FFF2-40B4-BE49-F238E27FC236}">
                <a16:creationId xmlns:a16="http://schemas.microsoft.com/office/drawing/2014/main" id="{CD91C8B1-7E49-68AB-316B-FAA0CD09A4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altLang="en-US" sz="4400">
                <a:latin typeface="Calibri" panose="020F0502020204030204" pitchFamily="34" charset="0"/>
                <a:cs typeface="Calibri" panose="020F0502020204030204" pitchFamily="34" charset="0"/>
              </a:rPr>
              <a:t>“New” Liberalism</a:t>
            </a:r>
          </a:p>
        </p:txBody>
      </p:sp>
      <p:sp>
        <p:nvSpPr>
          <p:cNvPr id="8194" name="Rectangle 5">
            <a:extLst>
              <a:ext uri="{FF2B5EF4-FFF2-40B4-BE49-F238E27FC236}">
                <a16:creationId xmlns:a16="http://schemas.microsoft.com/office/drawing/2014/main" id="{27834A45-2AC6-9CBD-856B-A24FA129272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3">
  <a:themeElements>
    <a:clrScheme name="">
      <a:dk1>
        <a:srgbClr val="00279F"/>
      </a:dk1>
      <a:lt1>
        <a:srgbClr val="FFFFFF"/>
      </a:lt1>
      <a:dk2>
        <a:srgbClr val="114FFB"/>
      </a:dk2>
      <a:lt2>
        <a:srgbClr val="FAFD00"/>
      </a:lt2>
      <a:accent1>
        <a:srgbClr val="FC0128"/>
      </a:accent1>
      <a:accent2>
        <a:srgbClr val="DC0081"/>
      </a:accent2>
      <a:accent3>
        <a:srgbClr val="AAB2FD"/>
      </a:accent3>
      <a:accent4>
        <a:srgbClr val="DADADA"/>
      </a:accent4>
      <a:accent5>
        <a:srgbClr val="FDAAAC"/>
      </a:accent5>
      <a:accent6>
        <a:srgbClr val="C70074"/>
      </a:accent6>
      <a:hlink>
        <a:srgbClr val="FC0128"/>
      </a:hlink>
      <a:folHlink>
        <a:srgbClr val="3365FB"/>
      </a:folHlink>
    </a:clrScheme>
    <a:fontScheme name="3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a:\3.ppt</Template>
  <TotalTime>285</TotalTime>
  <Words>463</Words>
  <Application>Microsoft Macintosh PowerPoint</Application>
  <PresentationFormat>On-screen Show (4:3)</PresentationFormat>
  <Paragraphs>84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Calibri</vt:lpstr>
      <vt:lpstr>Times New Roman</vt:lpstr>
      <vt:lpstr>3</vt:lpstr>
      <vt:lpstr>Industry, Imperialism,  and World War </vt:lpstr>
      <vt:lpstr>Growth of trade Unions and the Labour Party to 1914</vt:lpstr>
      <vt:lpstr>PowerPoint Presentation</vt:lpstr>
      <vt:lpstr>PowerPoint Presentation</vt:lpstr>
      <vt:lpstr>PowerPoint Presentation</vt:lpstr>
      <vt:lpstr>PowerPoint Presentation</vt:lpstr>
      <vt:lpstr>Legal roadblocks to Unions</vt:lpstr>
      <vt:lpstr>PowerPoint Presentation</vt:lpstr>
      <vt:lpstr>“New” Liberalism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“New” Liberalism</vt:lpstr>
      <vt:lpstr>Why did Liberals introduce reforms to help the working classes?</vt:lpstr>
      <vt:lpstr>1) Need for reform had been publicized</vt:lpstr>
      <vt:lpstr>2) Experience of the Boer War</vt:lpstr>
      <vt:lpstr>3) Political interest</vt:lpstr>
      <vt:lpstr>What reforms did the Liberals introduce?</vt:lpstr>
      <vt:lpstr>1) Trade union legislation</vt:lpstr>
      <vt:lpstr>2) Measures to help children</vt:lpstr>
      <vt:lpstr>3) Old Age Pensions</vt:lpstr>
      <vt:lpstr>4) Measures to help working classes</vt:lpstr>
      <vt:lpstr>How successful were the reforms?</vt:lpstr>
      <vt:lpstr>Did the Liberals lay the foundation for the modern welfare state?</vt:lpstr>
      <vt:lpstr>Constitutional Crisis:  dispute with the House of Lords</vt:lpstr>
      <vt:lpstr>PowerPoint Presentation</vt:lpstr>
      <vt:lpstr>PowerPoint Presentation</vt:lpstr>
      <vt:lpstr>PowerPoint Presentation</vt:lpstr>
      <vt:lpstr>The “People’s Budget” (1909)</vt:lpstr>
      <vt:lpstr>PowerPoint Presentation</vt:lpstr>
      <vt:lpstr>Did Lloyd George deliberately produce a controversial budget to trap the Lords into rejecting it?</vt:lpstr>
      <vt:lpstr>“Peers v. the people” election (1910)</vt:lpstr>
      <vt:lpstr>PowerPoint Presentation</vt:lpstr>
      <vt:lpstr>Parliament Act (1911)</vt:lpstr>
      <vt:lpstr>Next session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European Civilization II</dc:title>
  <dc:creator>The Lester Family</dc:creator>
  <cp:lastModifiedBy>Microsoft Office User</cp:lastModifiedBy>
  <cp:revision>40</cp:revision>
  <dcterms:created xsi:type="dcterms:W3CDTF">1996-09-16T08:13:12Z</dcterms:created>
  <dcterms:modified xsi:type="dcterms:W3CDTF">2023-03-17T15:35:32Z</dcterms:modified>
</cp:coreProperties>
</file>