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9" r:id="rId1"/>
  </p:sldMasterIdLst>
  <p:notesMasterIdLst>
    <p:notesMasterId r:id="rId16"/>
  </p:notesMasterIdLst>
  <p:sldIdLst>
    <p:sldId id="256" r:id="rId2"/>
    <p:sldId id="267" r:id="rId3"/>
    <p:sldId id="540" r:id="rId4"/>
    <p:sldId id="280" r:id="rId5"/>
    <p:sldId id="539" r:id="rId6"/>
    <p:sldId id="268" r:id="rId7"/>
    <p:sldId id="532" r:id="rId8"/>
    <p:sldId id="284" r:id="rId9"/>
    <p:sldId id="533" r:id="rId10"/>
    <p:sldId id="534" r:id="rId11"/>
    <p:sldId id="285" r:id="rId12"/>
    <p:sldId id="535" r:id="rId13"/>
    <p:sldId id="536" r:id="rId14"/>
    <p:sldId id="538"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0AE"/>
    <a:srgbClr val="009D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59" autoAdjust="0"/>
    <p:restoredTop sz="94660"/>
  </p:normalViewPr>
  <p:slideViewPr>
    <p:cSldViewPr snapToGrid="0">
      <p:cViewPr varScale="1">
        <p:scale>
          <a:sx n="77" d="100"/>
          <a:sy n="77" d="100"/>
        </p:scale>
        <p:origin x="37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E7638A-D5A6-A14D-B6C7-CCC51A84B5F1}" type="datetimeFigureOut">
              <a:rPr lang="en-US" smtClean="0"/>
              <a:t>2/27/2020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6B7FCC-BF21-F549-A0A9-A05283A80D42}" type="slidenum">
              <a:rPr lang="en-US" smtClean="0"/>
              <a:t>‹#›</a:t>
            </a:fld>
            <a:endParaRPr lang="en-US"/>
          </a:p>
        </p:txBody>
      </p:sp>
    </p:spTree>
    <p:extLst>
      <p:ext uri="{BB962C8B-B14F-4D97-AF65-F5344CB8AC3E}">
        <p14:creationId xmlns:p14="http://schemas.microsoft.com/office/powerpoint/2010/main" val="5633965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A869C526-A35B-4CD5-A0AD-8EAF87A06B1A}" type="datetimeFigureOut">
              <a:rPr lang="en-US" smtClean="0"/>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5F8041-86AC-441C-BB0F-4331B7A6EB24}" type="slidenum">
              <a:rPr lang="en-US" smtClean="0"/>
              <a:t>‹#›</a:t>
            </a:fld>
            <a:endParaRPr lang="en-US"/>
          </a:p>
        </p:txBody>
      </p:sp>
      <p:cxnSp>
        <p:nvCxnSpPr>
          <p:cNvPr id="13" name="Straight Connector 12"/>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0"/>
            <a:ext cx="12192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71526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869C526-A35B-4CD5-A0AD-8EAF87A06B1A}" type="datetimeFigureOut">
              <a:rPr lang="en-US" smtClean="0"/>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5F8041-86AC-441C-BB0F-4331B7A6EB24}" type="slidenum">
              <a:rPr lang="en-US" smtClean="0"/>
              <a:t>‹#›</a:t>
            </a:fld>
            <a:endParaRPr lang="en-US"/>
          </a:p>
        </p:txBody>
      </p:sp>
    </p:spTree>
    <p:extLst>
      <p:ext uri="{BB962C8B-B14F-4D97-AF65-F5344CB8AC3E}">
        <p14:creationId xmlns:p14="http://schemas.microsoft.com/office/powerpoint/2010/main" val="3941565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869C526-A35B-4CD5-A0AD-8EAF87A06B1A}" type="datetimeFigureOut">
              <a:rPr lang="en-US" smtClean="0"/>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5F8041-86AC-441C-BB0F-4331B7A6EB24}"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8136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869C526-A35B-4CD5-A0AD-8EAF87A06B1A}" type="datetimeFigureOut">
              <a:rPr lang="en-US" smtClean="0"/>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5F8041-86AC-441C-BB0F-4331B7A6EB24}" type="slidenum">
              <a:rPr lang="en-US" smtClean="0"/>
              <a:t>‹#›</a:t>
            </a:fld>
            <a:endParaRPr lang="en-US"/>
          </a:p>
        </p:txBody>
      </p:sp>
    </p:spTree>
    <p:extLst>
      <p:ext uri="{BB962C8B-B14F-4D97-AF65-F5344CB8AC3E}">
        <p14:creationId xmlns:p14="http://schemas.microsoft.com/office/powerpoint/2010/main" val="2015806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869C526-A35B-4CD5-A0AD-8EAF87A06B1A}" type="datetimeFigureOut">
              <a:rPr lang="en-US" smtClean="0"/>
              <a:t>2/27/2020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5F8041-86AC-441C-BB0F-4331B7A6EB24}" type="slidenum">
              <a:rPr lang="en-US" smtClean="0"/>
              <a:t>‹#›</a:t>
            </a:fld>
            <a:endParaRPr lang="en-US"/>
          </a:p>
        </p:txBody>
      </p: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23222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869C526-A35B-4CD5-A0AD-8EAF87A06B1A}" type="datetimeFigureOut">
              <a:rPr lang="en-US" smtClean="0"/>
              <a:t>2/27/2020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5F8041-86AC-441C-BB0F-4331B7A6EB24}" type="slidenum">
              <a:rPr lang="en-US" smtClean="0"/>
              <a:t>‹#›</a:t>
            </a:fld>
            <a:endParaRPr lang="en-US"/>
          </a:p>
        </p:txBody>
      </p:sp>
    </p:spTree>
    <p:extLst>
      <p:ext uri="{BB962C8B-B14F-4D97-AF65-F5344CB8AC3E}">
        <p14:creationId xmlns:p14="http://schemas.microsoft.com/office/powerpoint/2010/main" val="2635626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869C526-A35B-4CD5-A0AD-8EAF87A06B1A}" type="datetimeFigureOut">
              <a:rPr lang="en-US" smtClean="0"/>
              <a:t>2/27/2020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5F8041-86AC-441C-BB0F-4331B7A6EB24}" type="slidenum">
              <a:rPr lang="en-US" smtClean="0"/>
              <a:t>‹#›</a:t>
            </a:fld>
            <a:endParaRPr lang="en-US"/>
          </a:p>
        </p:txBody>
      </p:sp>
    </p:spTree>
    <p:extLst>
      <p:ext uri="{BB962C8B-B14F-4D97-AF65-F5344CB8AC3E}">
        <p14:creationId xmlns:p14="http://schemas.microsoft.com/office/powerpoint/2010/main" val="1825963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869C526-A35B-4CD5-A0AD-8EAF87A06B1A}" type="datetimeFigureOut">
              <a:rPr lang="en-US" smtClean="0"/>
              <a:t>2/27/2020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5F8041-86AC-441C-BB0F-4331B7A6EB24}" type="slidenum">
              <a:rPr lang="en-US" smtClean="0"/>
              <a:t>‹#›</a:t>
            </a:fld>
            <a:endParaRPr lang="en-US"/>
          </a:p>
        </p:txBody>
      </p:sp>
    </p:spTree>
    <p:extLst>
      <p:ext uri="{BB962C8B-B14F-4D97-AF65-F5344CB8AC3E}">
        <p14:creationId xmlns:p14="http://schemas.microsoft.com/office/powerpoint/2010/main" val="3154578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69C526-A35B-4CD5-A0AD-8EAF87A06B1A}" type="datetimeFigureOut">
              <a:rPr lang="en-US" smtClean="0"/>
              <a:t>2/27/2020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5F8041-86AC-441C-BB0F-4331B7A6EB24}" type="slidenum">
              <a:rPr lang="en-US" smtClean="0"/>
              <a:t>‹#›</a:t>
            </a:fld>
            <a:endParaRPr lang="en-US"/>
          </a:p>
        </p:txBody>
      </p:sp>
    </p:spTree>
    <p:extLst>
      <p:ext uri="{BB962C8B-B14F-4D97-AF65-F5344CB8AC3E}">
        <p14:creationId xmlns:p14="http://schemas.microsoft.com/office/powerpoint/2010/main" val="209159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869C526-A35B-4CD5-A0AD-8EAF87A06B1A}" type="datetimeFigureOut">
              <a:rPr lang="en-US" smtClean="0"/>
              <a:t>2/27/2020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5F8041-86AC-441C-BB0F-4331B7A6EB24}" type="slidenum">
              <a:rPr lang="en-US" smtClean="0"/>
              <a:t>‹#›</a:t>
            </a:fld>
            <a:endParaRPr lang="en-US"/>
          </a:p>
        </p:txBody>
      </p:sp>
    </p:spTree>
    <p:extLst>
      <p:ext uri="{BB962C8B-B14F-4D97-AF65-F5344CB8AC3E}">
        <p14:creationId xmlns:p14="http://schemas.microsoft.com/office/powerpoint/2010/main" val="32105468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869C526-A35B-4CD5-A0AD-8EAF87A06B1A}" type="datetimeFigureOut">
              <a:rPr lang="en-US" smtClean="0"/>
              <a:t>2/27/2020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5F8041-86AC-441C-BB0F-4331B7A6EB24}"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1844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A869C526-A35B-4CD5-A0AD-8EAF87A06B1A}" type="datetimeFigureOut">
              <a:rPr lang="en-US" smtClean="0"/>
              <a:t>2/27/2020</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F35F8041-86AC-441C-BB0F-4331B7A6EB24}" type="slidenum">
              <a:rPr lang="en-US" smtClean="0"/>
              <a:t>‹#›</a:t>
            </a:fld>
            <a:endParaRPr lang="en-US"/>
          </a:p>
        </p:txBody>
      </p:sp>
      <p:cxnSp>
        <p:nvCxnSpPr>
          <p:cNvPr id="8" name="Straight Connector 7"/>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7993581"/>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wmf"/></Relationships>
</file>

<file path=ppt/slides/_rels/slide8.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a:t>Job-order costing and overhead application</a:t>
            </a:r>
          </a:p>
        </p:txBody>
      </p:sp>
      <p:sp>
        <p:nvSpPr>
          <p:cNvPr id="3" name="Subtitle 2"/>
          <p:cNvSpPr>
            <a:spLocks noGrp="1"/>
          </p:cNvSpPr>
          <p:nvPr>
            <p:ph type="subTitle" idx="1"/>
          </p:nvPr>
        </p:nvSpPr>
        <p:spPr/>
        <p:txBody>
          <a:bodyPr/>
          <a:lstStyle/>
          <a:p>
            <a:r>
              <a:rPr lang="en-US" dirty="0"/>
              <a:t>Chapter 4</a:t>
            </a:r>
          </a:p>
        </p:txBody>
      </p:sp>
    </p:spTree>
    <p:extLst>
      <p:ext uri="{BB962C8B-B14F-4D97-AF65-F5344CB8AC3E}">
        <p14:creationId xmlns:p14="http://schemas.microsoft.com/office/powerpoint/2010/main" val="35863814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0A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24128" y="92847"/>
            <a:ext cx="9720072" cy="847930"/>
          </a:xfrm>
        </p:spPr>
        <p:txBody>
          <a:bodyPr>
            <a:normAutofit fontScale="90000"/>
          </a:bodyPr>
          <a:lstStyle/>
          <a:p>
            <a:r>
              <a:rPr lang="en-US" sz="2700" dirty="0"/>
              <a:t/>
            </a:r>
            <a:br>
              <a:rPr lang="en-US" sz="2700" dirty="0"/>
            </a:br>
            <a:r>
              <a:rPr lang="en-US" sz="2700" dirty="0"/>
              <a:t/>
            </a:r>
            <a:br>
              <a:rPr lang="en-US" sz="2700" dirty="0"/>
            </a:br>
            <a:r>
              <a:rPr lang="en-US" sz="2700" dirty="0"/>
              <a:t>Example:</a:t>
            </a:r>
            <a:r>
              <a:rPr lang="en-US" sz="2800" dirty="0"/>
              <a:t> How to Reconcile Actual Overhead  with Applied Overhead (2/2)</a:t>
            </a:r>
            <a:r>
              <a:rPr lang="en-US" sz="2700" dirty="0"/>
              <a:t/>
            </a:r>
            <a:br>
              <a:rPr lang="en-US" sz="2700" dirty="0"/>
            </a:br>
            <a:endParaRPr lang="en-US" sz="2700" dirty="0"/>
          </a:p>
        </p:txBody>
      </p:sp>
      <p:sp>
        <p:nvSpPr>
          <p:cNvPr id="4" name="TextBox 3">
            <a:extLst>
              <a:ext uri="{FF2B5EF4-FFF2-40B4-BE49-F238E27FC236}">
                <a16:creationId xmlns:a16="http://schemas.microsoft.com/office/drawing/2014/main" id="{722CFEAD-81C5-4242-8115-3BE411C4F3F2}"/>
              </a:ext>
            </a:extLst>
          </p:cNvPr>
          <p:cNvSpPr txBox="1"/>
          <p:nvPr/>
        </p:nvSpPr>
        <p:spPr>
          <a:xfrm>
            <a:off x="1024128" y="1212385"/>
            <a:ext cx="10143744" cy="1200329"/>
          </a:xfrm>
          <a:prstGeom prst="rect">
            <a:avLst/>
          </a:prstGeom>
          <a:noFill/>
        </p:spPr>
        <p:txBody>
          <a:bodyPr wrap="square" rtlCol="0">
            <a:spAutoFit/>
          </a:bodyPr>
          <a:lstStyle/>
          <a:p>
            <a:r>
              <a:rPr lang="en-US" dirty="0"/>
              <a:t>Recall that Argus Company’s predetermined overhead rate was 0.50 or 50% of direct labor cost. By the end of the year, actual data are:</a:t>
            </a:r>
          </a:p>
          <a:p>
            <a:endParaRPr lang="en-US" dirty="0"/>
          </a:p>
          <a:p>
            <a:endParaRPr lang="en-US" dirty="0"/>
          </a:p>
        </p:txBody>
      </p:sp>
      <p:sp>
        <p:nvSpPr>
          <p:cNvPr id="6" name="Rectangle 5">
            <a:extLst>
              <a:ext uri="{FF2B5EF4-FFF2-40B4-BE49-F238E27FC236}">
                <a16:creationId xmlns:a16="http://schemas.microsoft.com/office/drawing/2014/main" id="{766C2128-A706-B941-AE3C-C3A79A1722D7}"/>
              </a:ext>
            </a:extLst>
          </p:cNvPr>
          <p:cNvSpPr/>
          <p:nvPr/>
        </p:nvSpPr>
        <p:spPr>
          <a:xfrm>
            <a:off x="656380" y="2914006"/>
            <a:ext cx="10728402" cy="1477328"/>
          </a:xfrm>
          <a:prstGeom prst="rect">
            <a:avLst/>
          </a:prstGeom>
        </p:spPr>
        <p:txBody>
          <a:bodyPr wrap="square">
            <a:spAutoFit/>
          </a:bodyPr>
          <a:lstStyle/>
          <a:p>
            <a:r>
              <a:rPr lang="en-US" dirty="0"/>
              <a:t>Cost of Goods Sold (before adjusting for any overhead variance) is $632,000.</a:t>
            </a:r>
          </a:p>
          <a:p>
            <a:pPr>
              <a:buSzPct val="100000"/>
            </a:pPr>
            <a:endParaRPr lang="en-US" b="1" dirty="0"/>
          </a:p>
          <a:p>
            <a:pPr>
              <a:buSzPct val="100000"/>
            </a:pPr>
            <a:r>
              <a:rPr lang="en-US" b="1" dirty="0"/>
              <a:t>Solution:</a:t>
            </a:r>
            <a:endParaRPr lang="en-US" dirty="0"/>
          </a:p>
          <a:p>
            <a:pPr>
              <a:buSzPct val="100000"/>
            </a:pPr>
            <a:r>
              <a:rPr lang="en-US" dirty="0"/>
              <a:t>Overhead Applied for the Year = 0.50 × $750,000 = $375,000</a:t>
            </a:r>
          </a:p>
          <a:p>
            <a:pPr>
              <a:buSzPct val="100000"/>
            </a:pPr>
            <a:endParaRPr lang="en-US" dirty="0"/>
          </a:p>
        </p:txBody>
      </p:sp>
      <p:graphicFrame>
        <p:nvGraphicFramePr>
          <p:cNvPr id="10" name="Table 9">
            <a:extLst>
              <a:ext uri="{FF2B5EF4-FFF2-40B4-BE49-F238E27FC236}">
                <a16:creationId xmlns:a16="http://schemas.microsoft.com/office/drawing/2014/main" id="{03BDC140-3D03-6544-B4AB-9AB13C7A4905}"/>
              </a:ext>
            </a:extLst>
          </p:cNvPr>
          <p:cNvGraphicFramePr>
            <a:graphicFrameLocks noGrp="1"/>
          </p:cNvGraphicFramePr>
          <p:nvPr>
            <p:extLst>
              <p:ext uri="{D42A27DB-BD31-4B8C-83A1-F6EECF244321}">
                <p14:modId xmlns:p14="http://schemas.microsoft.com/office/powerpoint/2010/main" val="4007632912"/>
              </p:ext>
            </p:extLst>
          </p:nvPr>
        </p:nvGraphicFramePr>
        <p:xfrm>
          <a:off x="1024128" y="1991706"/>
          <a:ext cx="7636042" cy="731520"/>
        </p:xfrm>
        <a:graphic>
          <a:graphicData uri="http://schemas.openxmlformats.org/drawingml/2006/table">
            <a:tbl>
              <a:tblPr bandRow="1">
                <a:tableStyleId>{3B4B98B0-60AC-42C2-AFA5-B58CD77FA1E5}</a:tableStyleId>
              </a:tblPr>
              <a:tblGrid>
                <a:gridCol w="3818021">
                  <a:extLst>
                    <a:ext uri="{9D8B030D-6E8A-4147-A177-3AD203B41FA5}">
                      <a16:colId xmlns:a16="http://schemas.microsoft.com/office/drawing/2014/main" val="20000"/>
                    </a:ext>
                  </a:extLst>
                </a:gridCol>
                <a:gridCol w="3818021">
                  <a:extLst>
                    <a:ext uri="{9D8B030D-6E8A-4147-A177-3AD203B41FA5}">
                      <a16:colId xmlns:a16="http://schemas.microsoft.com/office/drawing/2014/main" val="20001"/>
                    </a:ext>
                  </a:extLst>
                </a:gridCol>
              </a:tblGrid>
              <a:tr h="352927">
                <a:tc>
                  <a:txBody>
                    <a:bodyPr/>
                    <a:lstStyle/>
                    <a:p>
                      <a:r>
                        <a:rPr lang="en-US" dirty="0"/>
                        <a:t>Overhead</a:t>
                      </a:r>
                      <a:endParaRPr lang="en-US" dirty="0">
                        <a:latin typeface="+mn-lt"/>
                        <a:cs typeface="Arial" pitchFamily="34" charset="0"/>
                      </a:endParaRPr>
                    </a:p>
                  </a:txBody>
                  <a:tcPr/>
                </a:tc>
                <a:tc>
                  <a:txBody>
                    <a:bodyPr/>
                    <a:lstStyle/>
                    <a:p>
                      <a:r>
                        <a:rPr lang="en-US" dirty="0"/>
                        <a:t>$375,400</a:t>
                      </a:r>
                      <a:endParaRPr lang="en-US" dirty="0">
                        <a:latin typeface="+mn-lt"/>
                        <a:cs typeface="Arial" pitchFamily="34" charset="0"/>
                      </a:endParaRPr>
                    </a:p>
                  </a:txBody>
                  <a:tcPr/>
                </a:tc>
                <a:extLst>
                  <a:ext uri="{0D108BD9-81ED-4DB2-BD59-A6C34878D82A}">
                    <a16:rowId xmlns:a16="http://schemas.microsoft.com/office/drawing/2014/main" val="10000"/>
                  </a:ext>
                </a:extLst>
              </a:tr>
              <a:tr h="356135">
                <a:tc>
                  <a:txBody>
                    <a:bodyPr/>
                    <a:lstStyle/>
                    <a:p>
                      <a:r>
                        <a:rPr lang="en-US" dirty="0"/>
                        <a:t>Direct labor cost</a:t>
                      </a:r>
                      <a:endParaRPr lang="en-US" dirty="0">
                        <a:latin typeface="+mn-lt"/>
                        <a:cs typeface="Arial" pitchFamily="34" charset="0"/>
                      </a:endParaRPr>
                    </a:p>
                  </a:txBody>
                  <a:tcPr/>
                </a:tc>
                <a:tc>
                  <a:txBody>
                    <a:bodyPr/>
                    <a:lstStyle/>
                    <a:p>
                      <a:r>
                        <a:rPr lang="en-US" dirty="0"/>
                        <a:t>  750,000</a:t>
                      </a:r>
                      <a:endParaRPr lang="en-US" dirty="0">
                        <a:latin typeface="+mn-lt"/>
                        <a:cs typeface="Arial" pitchFamily="34" charset="0"/>
                      </a:endParaRPr>
                    </a:p>
                  </a:txBody>
                  <a:tcPr/>
                </a:tc>
                <a:extLst>
                  <a:ext uri="{0D108BD9-81ED-4DB2-BD59-A6C34878D82A}">
                    <a16:rowId xmlns:a16="http://schemas.microsoft.com/office/drawing/2014/main" val="10001"/>
                  </a:ext>
                </a:extLst>
              </a:tr>
            </a:tbl>
          </a:graphicData>
        </a:graphic>
      </p:graphicFrame>
      <p:graphicFrame>
        <p:nvGraphicFramePr>
          <p:cNvPr id="7" name="Table 6">
            <a:extLst>
              <a:ext uri="{FF2B5EF4-FFF2-40B4-BE49-F238E27FC236}">
                <a16:creationId xmlns:a16="http://schemas.microsoft.com/office/drawing/2014/main" id="{9D04A4B4-1978-8D4D-BFA6-FE4C9AB30285}"/>
              </a:ext>
            </a:extLst>
          </p:cNvPr>
          <p:cNvGraphicFramePr>
            <a:graphicFrameLocks noGrp="1"/>
          </p:cNvGraphicFramePr>
          <p:nvPr>
            <p:extLst>
              <p:ext uri="{D42A27DB-BD31-4B8C-83A1-F6EECF244321}">
                <p14:modId xmlns:p14="http://schemas.microsoft.com/office/powerpoint/2010/main" val="3751225291"/>
              </p:ext>
            </p:extLst>
          </p:nvPr>
        </p:nvGraphicFramePr>
        <p:xfrm>
          <a:off x="1024128" y="4163710"/>
          <a:ext cx="7714250" cy="2225040"/>
        </p:xfrm>
        <a:graphic>
          <a:graphicData uri="http://schemas.openxmlformats.org/drawingml/2006/table">
            <a:tbl>
              <a:tblPr bandRow="1">
                <a:tableStyleId>{3B4B98B0-60AC-42C2-AFA5-B58CD77FA1E5}</a:tableStyleId>
              </a:tblPr>
              <a:tblGrid>
                <a:gridCol w="3857125">
                  <a:extLst>
                    <a:ext uri="{9D8B030D-6E8A-4147-A177-3AD203B41FA5}">
                      <a16:colId xmlns:a16="http://schemas.microsoft.com/office/drawing/2014/main" val="20000"/>
                    </a:ext>
                  </a:extLst>
                </a:gridCol>
                <a:gridCol w="3857125">
                  <a:extLst>
                    <a:ext uri="{9D8B030D-6E8A-4147-A177-3AD203B41FA5}">
                      <a16:colId xmlns:a16="http://schemas.microsoft.com/office/drawing/2014/main" val="20001"/>
                    </a:ext>
                  </a:extLst>
                </a:gridCol>
              </a:tblGrid>
              <a:tr h="370840">
                <a:tc>
                  <a:txBody>
                    <a:bodyPr/>
                    <a:lstStyle/>
                    <a:p>
                      <a:r>
                        <a:rPr lang="en-US" sz="1600" dirty="0"/>
                        <a:t>Actual overhead</a:t>
                      </a:r>
                      <a:endParaRPr lang="en-US" sz="1600" dirty="0">
                        <a:latin typeface="Arial" pitchFamily="34" charset="0"/>
                        <a:cs typeface="Arial" pitchFamily="34" charset="0"/>
                      </a:endParaRPr>
                    </a:p>
                  </a:txBody>
                  <a:tcPr/>
                </a:tc>
                <a:tc>
                  <a:txBody>
                    <a:bodyPr/>
                    <a:lstStyle/>
                    <a:p>
                      <a:r>
                        <a:rPr lang="en-US" sz="1600" dirty="0"/>
                        <a:t>$375,400</a:t>
                      </a:r>
                      <a:endParaRPr lang="en-US" sz="1600" dirty="0">
                        <a:latin typeface="Arial" pitchFamily="34" charset="0"/>
                        <a:cs typeface="Arial" pitchFamily="34" charset="0"/>
                      </a:endParaRPr>
                    </a:p>
                  </a:txBody>
                  <a:tcPr/>
                </a:tc>
                <a:extLst>
                  <a:ext uri="{0D108BD9-81ED-4DB2-BD59-A6C34878D82A}">
                    <a16:rowId xmlns:a16="http://schemas.microsoft.com/office/drawing/2014/main" val="10000"/>
                  </a:ext>
                </a:extLst>
              </a:tr>
              <a:tr h="370840">
                <a:tc>
                  <a:txBody>
                    <a:bodyPr/>
                    <a:lstStyle/>
                    <a:p>
                      <a:r>
                        <a:rPr lang="en-US" sz="1600" dirty="0"/>
                        <a:t>Applied overhead</a:t>
                      </a:r>
                      <a:endParaRPr lang="en-US" sz="1600" dirty="0">
                        <a:latin typeface="Arial" pitchFamily="34" charset="0"/>
                        <a:cs typeface="Arial" pitchFamily="34" charset="0"/>
                      </a:endParaRPr>
                    </a:p>
                  </a:txBody>
                  <a:tcPr/>
                </a:tc>
                <a:tc>
                  <a:txBody>
                    <a:bodyPr/>
                    <a:lstStyle/>
                    <a:p>
                      <a:r>
                        <a:rPr lang="en-US" sz="1600" dirty="0"/>
                        <a:t>375,000</a:t>
                      </a:r>
                      <a:endParaRPr lang="en-US" sz="1600" dirty="0">
                        <a:latin typeface="Arial" pitchFamily="34" charset="0"/>
                        <a:cs typeface="Arial" pitchFamily="34" charset="0"/>
                      </a:endParaRPr>
                    </a:p>
                  </a:txBody>
                  <a:tcPr/>
                </a:tc>
                <a:extLst>
                  <a:ext uri="{0D108BD9-81ED-4DB2-BD59-A6C34878D82A}">
                    <a16:rowId xmlns:a16="http://schemas.microsoft.com/office/drawing/2014/main" val="10001"/>
                  </a:ext>
                </a:extLst>
              </a:tr>
              <a:tr h="370840">
                <a:tc>
                  <a:txBody>
                    <a:bodyPr/>
                    <a:lstStyle/>
                    <a:p>
                      <a:r>
                        <a:rPr lang="en-US" sz="1600" dirty="0"/>
                        <a:t>Overhead</a:t>
                      </a:r>
                      <a:r>
                        <a:rPr lang="en-US" sz="1600" baseline="0" dirty="0"/>
                        <a:t> variance—</a:t>
                      </a:r>
                      <a:r>
                        <a:rPr lang="en-US" sz="1600" baseline="0" dirty="0" err="1"/>
                        <a:t>underapplied</a:t>
                      </a:r>
                      <a:endParaRPr lang="en-US" sz="1600" dirty="0">
                        <a:latin typeface="Arial" pitchFamily="34" charset="0"/>
                        <a:cs typeface="Arial" pitchFamily="34" charset="0"/>
                      </a:endParaRPr>
                    </a:p>
                  </a:txBody>
                  <a:tcPr/>
                </a:tc>
                <a:tc>
                  <a:txBody>
                    <a:bodyPr/>
                    <a:lstStyle/>
                    <a:p>
                      <a:r>
                        <a:rPr lang="en-US" sz="1600" dirty="0"/>
                        <a:t>$ 400</a:t>
                      </a:r>
                      <a:endParaRPr lang="en-US" sz="1600" dirty="0">
                        <a:latin typeface="Arial" pitchFamily="34" charset="0"/>
                        <a:cs typeface="Arial" pitchFamily="34" charset="0"/>
                      </a:endParaRPr>
                    </a:p>
                  </a:txBody>
                  <a:tcPr/>
                </a:tc>
                <a:extLst>
                  <a:ext uri="{0D108BD9-81ED-4DB2-BD59-A6C34878D82A}">
                    <a16:rowId xmlns:a16="http://schemas.microsoft.com/office/drawing/2014/main" val="10002"/>
                  </a:ext>
                </a:extLst>
              </a:tr>
              <a:tr h="370840">
                <a:tc>
                  <a:txBody>
                    <a:bodyPr/>
                    <a:lstStyle/>
                    <a:p>
                      <a:r>
                        <a:rPr lang="en-US" sz="1600" dirty="0"/>
                        <a:t>2. Unadjusted cost of goods sold</a:t>
                      </a:r>
                      <a:endParaRPr lang="en-US" sz="1600" dirty="0">
                        <a:latin typeface="Arial" pitchFamily="34" charset="0"/>
                        <a:cs typeface="Arial" pitchFamily="34" charset="0"/>
                      </a:endParaRPr>
                    </a:p>
                  </a:txBody>
                  <a:tcPr/>
                </a:tc>
                <a:tc>
                  <a:txBody>
                    <a:bodyPr/>
                    <a:lstStyle/>
                    <a:p>
                      <a:r>
                        <a:rPr lang="en-US" sz="1600" dirty="0"/>
                        <a:t>$632,000</a:t>
                      </a:r>
                      <a:endParaRPr lang="en-US" sz="1600" dirty="0">
                        <a:latin typeface="Arial" pitchFamily="34" charset="0"/>
                        <a:cs typeface="Arial" pitchFamily="34" charset="0"/>
                      </a:endParaRPr>
                    </a:p>
                  </a:txBody>
                  <a:tcPr/>
                </a:tc>
                <a:extLst>
                  <a:ext uri="{0D108BD9-81ED-4DB2-BD59-A6C34878D82A}">
                    <a16:rowId xmlns:a16="http://schemas.microsoft.com/office/drawing/2014/main" val="10003"/>
                  </a:ext>
                </a:extLst>
              </a:tr>
              <a:tr h="370840">
                <a:tc>
                  <a:txBody>
                    <a:bodyPr/>
                    <a:lstStyle/>
                    <a:p>
                      <a:r>
                        <a:rPr lang="en-US" sz="1600" dirty="0"/>
                        <a:t>Add:</a:t>
                      </a:r>
                      <a:r>
                        <a:rPr lang="en-US" sz="1600" baseline="0" dirty="0"/>
                        <a:t> Overhead variance—</a:t>
                      </a:r>
                      <a:r>
                        <a:rPr lang="en-US" sz="1600" baseline="0" dirty="0" err="1"/>
                        <a:t>underapplied</a:t>
                      </a:r>
                      <a:endParaRPr lang="en-US" sz="1600" dirty="0">
                        <a:latin typeface="Arial" pitchFamily="34" charset="0"/>
                        <a:cs typeface="Arial" pitchFamily="34" charset="0"/>
                      </a:endParaRPr>
                    </a:p>
                  </a:txBody>
                  <a:tcPr/>
                </a:tc>
                <a:tc>
                  <a:txBody>
                    <a:bodyPr/>
                    <a:lstStyle/>
                    <a:p>
                      <a:r>
                        <a:rPr lang="en-US" sz="1600" u="sng" dirty="0"/>
                        <a:t>400</a:t>
                      </a:r>
                      <a:endParaRPr lang="en-US" sz="1600" u="sng" dirty="0">
                        <a:latin typeface="Arial" pitchFamily="34" charset="0"/>
                        <a:cs typeface="Arial" pitchFamily="34" charset="0"/>
                      </a:endParaRPr>
                    </a:p>
                  </a:txBody>
                  <a:tcPr/>
                </a:tc>
                <a:extLst>
                  <a:ext uri="{0D108BD9-81ED-4DB2-BD59-A6C34878D82A}">
                    <a16:rowId xmlns:a16="http://schemas.microsoft.com/office/drawing/2014/main" val="10004"/>
                  </a:ext>
                </a:extLst>
              </a:tr>
              <a:tr h="370840">
                <a:tc>
                  <a:txBody>
                    <a:bodyPr/>
                    <a:lstStyle/>
                    <a:p>
                      <a:r>
                        <a:rPr lang="en-US" sz="1600" dirty="0"/>
                        <a:t>Adjusted</a:t>
                      </a:r>
                      <a:r>
                        <a:rPr lang="en-US" sz="1600" baseline="0" dirty="0"/>
                        <a:t> cost of goods sold</a:t>
                      </a:r>
                      <a:endParaRPr lang="en-US" sz="1600" dirty="0">
                        <a:latin typeface="Arial" pitchFamily="34" charset="0"/>
                        <a:cs typeface="Arial" pitchFamily="34" charset="0"/>
                      </a:endParaRPr>
                    </a:p>
                  </a:txBody>
                  <a:tcPr/>
                </a:tc>
                <a:tc>
                  <a:txBody>
                    <a:bodyPr/>
                    <a:lstStyle/>
                    <a:p>
                      <a:r>
                        <a:rPr lang="en-US" sz="1600" u="sng" dirty="0"/>
                        <a:t>$632,400</a:t>
                      </a:r>
                      <a:endParaRPr lang="en-US" sz="1600" u="sng" dirty="0">
                        <a:latin typeface="Arial" pitchFamily="34" charset="0"/>
                        <a:cs typeface="Arial" pitchFamily="34" charset="0"/>
                      </a:endParaRP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392173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dissolve">
                                      <p:cBhvr>
                                        <p:cTn id="7" dur="500"/>
                                        <p:tgtEl>
                                          <p:spTgt spid="6">
                                            <p:txEl>
                                              <p:pRg st="2" end="2"/>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6">
                                            <p:txEl>
                                              <p:pRg st="3" end="3"/>
                                            </p:txEl>
                                          </p:spTgt>
                                        </p:tgtEl>
                                        <p:attrNameLst>
                                          <p:attrName>style.visibility</p:attrName>
                                        </p:attrNameLst>
                                      </p:cBhvr>
                                      <p:to>
                                        <p:strVal val="visible"/>
                                      </p:to>
                                    </p:set>
                                    <p:animEffect transition="in" filter="dissolve">
                                      <p:cBhvr>
                                        <p:cTn id="10" dur="500"/>
                                        <p:tgtEl>
                                          <p:spTgt spid="6">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dissolv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10F3B-E26D-A548-8EA2-4CF6D12DBA55}"/>
              </a:ext>
            </a:extLst>
          </p:cNvPr>
          <p:cNvSpPr>
            <a:spLocks noGrp="1"/>
          </p:cNvSpPr>
          <p:nvPr>
            <p:ph type="title"/>
          </p:nvPr>
        </p:nvSpPr>
        <p:spPr/>
        <p:txBody>
          <a:bodyPr>
            <a:normAutofit/>
          </a:bodyPr>
          <a:lstStyle/>
          <a:p>
            <a:r>
              <a:rPr lang="en-US" sz="3200" dirty="0"/>
              <a:t>3. Identify and set up source documents used in job-order costing</a:t>
            </a:r>
            <a:r>
              <a:rPr lang="en-US" dirty="0"/>
              <a:t/>
            </a:r>
            <a:br>
              <a:rPr lang="en-US" dirty="0"/>
            </a:br>
            <a:endParaRPr lang="en-US" dirty="0"/>
          </a:p>
        </p:txBody>
      </p:sp>
      <p:sp>
        <p:nvSpPr>
          <p:cNvPr id="4" name="Text Placeholder 3"/>
          <p:cNvSpPr>
            <a:spLocks noGrp="1"/>
          </p:cNvSpPr>
          <p:nvPr>
            <p:ph type="body" idx="1"/>
          </p:nvPr>
        </p:nvSpPr>
        <p:spPr>
          <a:xfrm>
            <a:off x="1023620" y="1509658"/>
            <a:ext cx="4754880" cy="822960"/>
          </a:xfrm>
        </p:spPr>
        <p:txBody>
          <a:bodyPr/>
          <a:lstStyle/>
          <a:p>
            <a:r>
              <a:rPr lang="en-US" dirty="0" smtClean="0"/>
              <a:t>Materials Request (RM Used) </a:t>
            </a:r>
            <a:endParaRPr lang="en-US" dirty="0"/>
          </a:p>
        </p:txBody>
      </p:sp>
      <p:sp>
        <p:nvSpPr>
          <p:cNvPr id="6" name="Text Placeholder 5"/>
          <p:cNvSpPr>
            <a:spLocks noGrp="1"/>
          </p:cNvSpPr>
          <p:nvPr>
            <p:ph type="body" sz="quarter" idx="3"/>
          </p:nvPr>
        </p:nvSpPr>
        <p:spPr>
          <a:xfrm>
            <a:off x="5991225" y="1385765"/>
            <a:ext cx="4754880" cy="822960"/>
          </a:xfrm>
        </p:spPr>
        <p:txBody>
          <a:bodyPr/>
          <a:lstStyle/>
          <a:p>
            <a:r>
              <a:rPr lang="en-US" dirty="0" smtClean="0"/>
              <a:t>Time Ticket (Direct &amp; Indirect Labor)</a:t>
            </a:r>
            <a:endParaRPr lang="en-US" dirty="0"/>
          </a:p>
        </p:txBody>
      </p:sp>
      <p:pic>
        <p:nvPicPr>
          <p:cNvPr id="8" name="Content Placeholder 7" descr="The image shows a materials requisition form. &#10;The form has a title Materials Requisition Number, 012, placed at the top left of the image. Below the Materials Requisition Number, three entries are shown: Date, January 11, 20XX; Department, Assembly; Job, Briefcases. Below these entries, a four column table is shown. The columns are Description, Quantity, Cost/Unit, and Total Cost. The Description is Buckles, the Quantity is 10, and the Cost/Unit is $3. The Total Cost $30, which is calculated by multiplying Quantity and Cost/Unit. Below the table, the Authorized Signature of Jim Lawson is shown.&#10;" title="Materials Requisition Form"/>
          <p:cNvPicPr>
            <a:picLocks noGrp="1" noChangeAspect="1"/>
          </p:cNvPicPr>
          <p:nvPr>
            <p:ph sz="half" idx="2"/>
          </p:nvPr>
        </p:nvPicPr>
        <p:blipFill>
          <a:blip r:embed="rId2" cstate="print"/>
          <a:stretch>
            <a:fillRect/>
          </a:stretch>
        </p:blipFill>
        <p:spPr>
          <a:xfrm>
            <a:off x="265048" y="2332618"/>
            <a:ext cx="5513452" cy="3539781"/>
          </a:xfrm>
          <a:prstGeom prst="rect">
            <a:avLst/>
          </a:prstGeom>
        </p:spPr>
      </p:pic>
      <p:pic>
        <p:nvPicPr>
          <p:cNvPr id="9" name="Content Placeholder 8" descr="The image shows a time ticket document. &#10;At the top left of the image, Job Time Ticket, 008, is listed as the title. Below this title, two entries are shown: Employee Name, Ed Wilson; Date, January 12, 20XX. Below these entries, a six column table is shown. The six columns are Start Time, Stop Time, Total Time, Hourly Rate, Amount, and Job Number, respectively. There are four different activity of an employee named Ed Wilson. &#10;The first activity’s start time is 8:00AM and stop time is 10:00AM, indicating a total time of 2 hours. This activity’s hourly rate is $18. By multiplying the total time by the hourly rate, the amount spent in this activity is $36. This amount is traced to job number titled “Backpacks.” &#10;The second activity’s start time is 10:00AM and stop time is 11:00AM, indicating the total time of one hour for this activity. The hourly rate of this is $18 and the total amount for this activity is $18, and is traced to job number titled “Briefcases.”&#10;The third activity’s start time is 11:00AM and stop time is 12:00PM, indicating the total time of one hour. The hourly rate of this activity is $18 and the total amount for this activity is $18, and is traced to job number titled “Briefcases.” &#10;The fourth activity’s start time is 1:00PM and stop time is 5:00PM, indicating the total time of four hours. The hourly rate for this activity is $18 and the total amount for this activity is $72, and is traced to job number titled “Backpacks.” &#10;Below this time ticked, the approval signature of Jim Lawson is shown, who is a department supervisor.&#10;" title="Time Ticket"/>
          <p:cNvPicPr>
            <a:picLocks noGrp="1" noChangeAspect="1"/>
          </p:cNvPicPr>
          <p:nvPr>
            <p:ph sz="quarter" idx="4"/>
          </p:nvPr>
        </p:nvPicPr>
        <p:blipFill>
          <a:blip r:embed="rId3" cstate="print"/>
          <a:stretch>
            <a:fillRect/>
          </a:stretch>
        </p:blipFill>
        <p:spPr>
          <a:xfrm>
            <a:off x="5991225" y="2332618"/>
            <a:ext cx="5954969" cy="4044968"/>
          </a:xfrm>
          <a:prstGeom prst="rect">
            <a:avLst/>
          </a:prstGeom>
        </p:spPr>
      </p:pic>
    </p:spTree>
    <p:extLst>
      <p:ext uri="{BB962C8B-B14F-4D97-AF65-F5344CB8AC3E}">
        <p14:creationId xmlns:p14="http://schemas.microsoft.com/office/powerpoint/2010/main" val="24821910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10F3B-E26D-A548-8EA2-4CF6D12DBA55}"/>
              </a:ext>
            </a:extLst>
          </p:cNvPr>
          <p:cNvSpPr>
            <a:spLocks noGrp="1"/>
          </p:cNvSpPr>
          <p:nvPr>
            <p:ph type="title"/>
          </p:nvPr>
        </p:nvSpPr>
        <p:spPr/>
        <p:txBody>
          <a:bodyPr>
            <a:normAutofit/>
          </a:bodyPr>
          <a:lstStyle/>
          <a:p>
            <a:r>
              <a:rPr lang="en-US" sz="3200" dirty="0"/>
              <a:t>3. Identify and set up source documents used in job-order costing</a:t>
            </a:r>
            <a:r>
              <a:rPr lang="en-US" dirty="0"/>
              <a:t/>
            </a:r>
            <a:br>
              <a:rPr lang="en-US" dirty="0"/>
            </a:br>
            <a:endParaRPr lang="en-US" dirty="0"/>
          </a:p>
        </p:txBody>
      </p:sp>
      <p:pic>
        <p:nvPicPr>
          <p:cNvPr id="7" name="Content Placeholder 6" descr="This image illustrates a job-order cost sheet. In the title section, there are two lines. In the first line, the name of the company is listed, which is “Jonson Leathergoods” and in the second line “Job-Order Cost Sheet” Is listed. &#10;The job-order cost sheet shows the name of the job, Backpacks; the date when the job was started, Jan. 3, 20XX; and the date when it is completed, Jan. 29, 20XX in the first line of the image. The cost data for Johnson Leathergoods is listed in two columns. First column is for particulars, and the second column is for amounts. &#10;In the first three lines, direct materials of $1,000, direct labor of $1,080, and applied overhead of $240 is listed. By adding direct materials, direct labor, and applied labor, the total cost of $2,320 is listed in the fourth line. In the next line, number of units, which is 20, is listed. By dividing total cost of $2,320 by the number of units, 20, the unit cost of $116 is determined and is listed in the last line.&#10;" title="Job-Order Cost Sheet"/>
          <p:cNvPicPr>
            <a:picLocks noGrp="1" noChangeAspect="1"/>
          </p:cNvPicPr>
          <p:nvPr>
            <p:ph idx="1"/>
          </p:nvPr>
        </p:nvPicPr>
        <p:blipFill>
          <a:blip r:embed="rId2"/>
          <a:stretch>
            <a:fillRect/>
          </a:stretch>
        </p:blipFill>
        <p:spPr>
          <a:xfrm>
            <a:off x="1023938" y="2547829"/>
            <a:ext cx="9720262" cy="3499067"/>
          </a:xfrm>
          <a:prstGeom prst="rect">
            <a:avLst/>
          </a:prstGeom>
        </p:spPr>
      </p:pic>
    </p:spTree>
    <p:extLst>
      <p:ext uri="{BB962C8B-B14F-4D97-AF65-F5344CB8AC3E}">
        <p14:creationId xmlns:p14="http://schemas.microsoft.com/office/powerpoint/2010/main" val="40115256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24127" y="585216"/>
            <a:ext cx="10597601" cy="1499616"/>
          </a:xfrm>
        </p:spPr>
        <p:txBody>
          <a:bodyPr>
            <a:normAutofit fontScale="90000"/>
          </a:bodyPr>
          <a:lstStyle/>
          <a:p>
            <a:r>
              <a:rPr lang="en-US" sz="4000" dirty="0" smtClean="0"/>
              <a:t>4. Describe </a:t>
            </a:r>
            <a:r>
              <a:rPr lang="en-US" sz="4000" dirty="0"/>
              <a:t>the cost flows associated with job-order costing</a:t>
            </a:r>
            <a:r>
              <a:rPr lang="en-US" dirty="0"/>
              <a:t/>
            </a:r>
            <a:br>
              <a:rPr lang="en-US" dirty="0"/>
            </a:br>
            <a:endParaRPr lang="en-US" dirty="0"/>
          </a:p>
        </p:txBody>
      </p:sp>
      <p:sp>
        <p:nvSpPr>
          <p:cNvPr id="3" name="Content Placeholder 2"/>
          <p:cNvSpPr>
            <a:spLocks noGrp="1"/>
          </p:cNvSpPr>
          <p:nvPr>
            <p:ph idx="1"/>
          </p:nvPr>
        </p:nvSpPr>
        <p:spPr>
          <a:xfrm>
            <a:off x="1024127" y="1519084"/>
            <a:ext cx="10435369" cy="5043948"/>
          </a:xfrm>
        </p:spPr>
        <p:txBody>
          <a:bodyPr/>
          <a:lstStyle/>
          <a:p>
            <a:pPr marL="457200" indent="-457200">
              <a:buFont typeface="+mj-lt"/>
              <a:buAutoNum type="arabicParenR"/>
            </a:pPr>
            <a:r>
              <a:rPr lang="en-US" dirty="0" smtClean="0"/>
              <a:t>Accounting for Materials:</a:t>
            </a:r>
          </a:p>
          <a:p>
            <a:pPr marL="0" indent="0">
              <a:buNone/>
            </a:pPr>
            <a:r>
              <a:rPr lang="en-US" sz="1600" dirty="0">
                <a:solidFill>
                  <a:schemeClr val="accent6"/>
                </a:solidFill>
                <a:latin typeface="Engravers MT" panose="02090707080505020304" pitchFamily="18" charset="0"/>
              </a:rPr>
              <a:t>RM, Beg + Purchases – RM, End = RM Used in Production</a:t>
            </a:r>
          </a:p>
          <a:p>
            <a:pPr marL="457200" indent="-457200">
              <a:buFont typeface="+mj-lt"/>
              <a:buAutoNum type="arabicParenR" startAt="2"/>
            </a:pPr>
            <a:r>
              <a:rPr lang="en-US" dirty="0" smtClean="0"/>
              <a:t>Accounting for Direct Labor:</a:t>
            </a:r>
          </a:p>
          <a:p>
            <a:pPr marL="0" indent="0">
              <a:buNone/>
            </a:pPr>
            <a:r>
              <a:rPr lang="en-US" sz="1600" dirty="0">
                <a:solidFill>
                  <a:schemeClr val="accent6"/>
                </a:solidFill>
                <a:latin typeface="Engravers MT" panose="02090707080505020304" pitchFamily="18" charset="0"/>
              </a:rPr>
              <a:t>Labor Hours x Wage Rate = DL Cost</a:t>
            </a:r>
          </a:p>
          <a:p>
            <a:pPr marL="457200" indent="-457200">
              <a:buFont typeface="+mj-lt"/>
              <a:buAutoNum type="arabicParenR" startAt="3"/>
            </a:pPr>
            <a:r>
              <a:rPr lang="en-US" dirty="0" smtClean="0"/>
              <a:t>Accounting for Overhead:</a:t>
            </a:r>
          </a:p>
          <a:p>
            <a:pPr marL="630936" lvl="1" indent="-457200">
              <a:buFont typeface="+mj-lt"/>
              <a:buAutoNum type="arabicPeriod"/>
            </a:pPr>
            <a:r>
              <a:rPr lang="en-US" dirty="0" smtClean="0"/>
              <a:t>Assigned based on Predetermined OH Rate</a:t>
            </a:r>
          </a:p>
          <a:p>
            <a:pPr marL="173736" lvl="1" indent="0">
              <a:buNone/>
            </a:pPr>
            <a:r>
              <a:rPr lang="en-US" sz="1600" dirty="0" err="1" smtClean="0">
                <a:solidFill>
                  <a:schemeClr val="accent6"/>
                </a:solidFill>
                <a:latin typeface="Engravers MT" panose="02090707080505020304" pitchFamily="18" charset="0"/>
              </a:rPr>
              <a:t>Predeter</a:t>
            </a:r>
            <a:r>
              <a:rPr lang="en-US" sz="1600" dirty="0" smtClean="0">
                <a:solidFill>
                  <a:schemeClr val="accent6"/>
                </a:solidFill>
                <a:latin typeface="Engravers MT" panose="02090707080505020304" pitchFamily="18" charset="0"/>
              </a:rPr>
              <a:t>. OH  = Total Estimated OH Cost / Total Estimated OH Activity</a:t>
            </a:r>
          </a:p>
          <a:p>
            <a:pPr marL="630936" lvl="1" indent="-457200">
              <a:buFont typeface="+mj-lt"/>
              <a:buAutoNum type="arabicPeriod" startAt="2"/>
            </a:pPr>
            <a:r>
              <a:rPr lang="en-US" dirty="0" smtClean="0"/>
              <a:t>OH Assigned Compared to OH Actual to determine if Under(Over) applied</a:t>
            </a:r>
          </a:p>
          <a:p>
            <a:pPr marL="173736" lvl="1" indent="0">
              <a:buNone/>
            </a:pPr>
            <a:r>
              <a:rPr lang="en-US" sz="1600" dirty="0">
                <a:solidFill>
                  <a:schemeClr val="accent6"/>
                </a:solidFill>
                <a:latin typeface="Engravers MT" panose="02090707080505020304" pitchFamily="18" charset="0"/>
              </a:rPr>
              <a:t>OH Applied = Predetermined OH Rate x Actual OH Activity</a:t>
            </a:r>
          </a:p>
          <a:p>
            <a:pPr marL="630936" lvl="1" indent="-457200">
              <a:buFont typeface="+mj-lt"/>
              <a:buAutoNum type="arabicPeriod" startAt="3"/>
            </a:pPr>
            <a:r>
              <a:rPr lang="en-US" dirty="0" smtClean="0"/>
              <a:t>Adjust </a:t>
            </a:r>
            <a:r>
              <a:rPr lang="en-US" dirty="0" err="1" smtClean="0"/>
              <a:t>CoGS</a:t>
            </a:r>
            <a:endParaRPr lang="en-US" dirty="0" smtClean="0"/>
          </a:p>
          <a:p>
            <a:pPr marL="173736" lvl="1" indent="0">
              <a:buNone/>
            </a:pPr>
            <a:r>
              <a:rPr lang="en-US" sz="1600" dirty="0">
                <a:solidFill>
                  <a:schemeClr val="accent6"/>
                </a:solidFill>
                <a:latin typeface="Engravers MT" panose="02090707080505020304" pitchFamily="18" charset="0"/>
              </a:rPr>
              <a:t>OH Actual – OH Applied = Under (Over) Applied OH</a:t>
            </a:r>
          </a:p>
          <a:p>
            <a:pPr marL="173736" lvl="1" indent="0">
              <a:buNone/>
            </a:pPr>
            <a:r>
              <a:rPr lang="en-US" sz="1600" dirty="0" err="1">
                <a:solidFill>
                  <a:schemeClr val="accent6"/>
                </a:solidFill>
                <a:latin typeface="Engravers MT" panose="02090707080505020304" pitchFamily="18" charset="0"/>
              </a:rPr>
              <a:t>Unadjsted</a:t>
            </a:r>
            <a:r>
              <a:rPr lang="en-US" sz="1600" dirty="0">
                <a:solidFill>
                  <a:schemeClr val="accent6"/>
                </a:solidFill>
                <a:latin typeface="Engravers MT" panose="02090707080505020304" pitchFamily="18" charset="0"/>
              </a:rPr>
              <a:t> </a:t>
            </a:r>
            <a:r>
              <a:rPr lang="en-US" sz="1600" dirty="0" err="1">
                <a:solidFill>
                  <a:schemeClr val="accent6"/>
                </a:solidFill>
                <a:latin typeface="Engravers MT" panose="02090707080505020304" pitchFamily="18" charset="0"/>
              </a:rPr>
              <a:t>CoGS</a:t>
            </a:r>
            <a:r>
              <a:rPr lang="en-US" sz="1600" dirty="0">
                <a:solidFill>
                  <a:schemeClr val="accent6"/>
                </a:solidFill>
                <a:latin typeface="Engravers MT" panose="02090707080505020304" pitchFamily="18" charset="0"/>
              </a:rPr>
              <a:t> + Under –Over Applied OH = Adjusted </a:t>
            </a:r>
            <a:r>
              <a:rPr lang="en-US" sz="1600" dirty="0" err="1">
                <a:solidFill>
                  <a:schemeClr val="accent6"/>
                </a:solidFill>
                <a:latin typeface="Engravers MT" panose="02090707080505020304" pitchFamily="18" charset="0"/>
              </a:rPr>
              <a:t>CoGS</a:t>
            </a:r>
            <a:endParaRPr lang="en-US" sz="1600" dirty="0">
              <a:solidFill>
                <a:schemeClr val="accent6"/>
              </a:solidFill>
              <a:latin typeface="Engravers MT" panose="02090707080505020304" pitchFamily="18" charset="0"/>
            </a:endParaRPr>
          </a:p>
          <a:p>
            <a:pPr marL="0" indent="0">
              <a:buNone/>
            </a:pPr>
            <a:endParaRPr lang="en-US" dirty="0" smtClean="0"/>
          </a:p>
        </p:txBody>
      </p:sp>
    </p:spTree>
    <p:extLst>
      <p:ext uri="{BB962C8B-B14F-4D97-AF65-F5344CB8AC3E}">
        <p14:creationId xmlns:p14="http://schemas.microsoft.com/office/powerpoint/2010/main" val="2849154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1000"/>
                                        <p:tgtEl>
                                          <p:spTgt spid="3">
                                            <p:txEl>
                                              <p:pRg st="5" end="5"/>
                                            </p:txEl>
                                          </p:spTgt>
                                        </p:tgtEl>
                                      </p:cBhvr>
                                    </p:animEffect>
                                    <p:anim calcmode="lin" valueType="num">
                                      <p:cBhvr>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fade">
                                      <p:cBhvr>
                                        <p:cTn id="41" dur="1000"/>
                                        <p:tgtEl>
                                          <p:spTgt spid="3">
                                            <p:txEl>
                                              <p:pRg st="6" end="6"/>
                                            </p:txEl>
                                          </p:spTgt>
                                        </p:tgtEl>
                                      </p:cBhvr>
                                    </p:animEffect>
                                    <p:anim calcmode="lin" valueType="num">
                                      <p:cBhvr>
                                        <p:cTn id="4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fade">
                                      <p:cBhvr>
                                        <p:cTn id="48" dur="500"/>
                                        <p:tgtEl>
                                          <p:spTgt spid="3">
                                            <p:txEl>
                                              <p:pRg st="7" end="7"/>
                                            </p:txEl>
                                          </p:spTgt>
                                        </p:tgtEl>
                                      </p:cBhvr>
                                    </p:animEffect>
                                  </p:childTnLst>
                                </p:cTn>
                              </p:par>
                              <p:par>
                                <p:cTn id="49" presetID="10"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500"/>
                                        <p:tgtEl>
                                          <p:spTgt spid="3">
                                            <p:txEl>
                                              <p:pRg st="8" end="8"/>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500"/>
                                        <p:tgtEl>
                                          <p:spTgt spid="3">
                                            <p:txEl>
                                              <p:pRg st="9" end="9"/>
                                            </p:txEl>
                                          </p:spTgt>
                                        </p:tgtEl>
                                      </p:cBhvr>
                                    </p:animEffect>
                                  </p:childTnLst>
                                </p:cTn>
                              </p:par>
                              <p:par>
                                <p:cTn id="57" presetID="10"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500"/>
                                        <p:tgtEl>
                                          <p:spTgt spid="3">
                                            <p:txEl>
                                              <p:pRg st="10" end="10"/>
                                            </p:txEl>
                                          </p:spTgt>
                                        </p:tgtEl>
                                      </p:cBhvr>
                                    </p:animEffect>
                                  </p:childTnLst>
                                </p:cTn>
                              </p:par>
                              <p:par>
                                <p:cTn id="60" presetID="10" presetClass="entr" presetSubtype="0" fill="hold" nodeType="with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fade">
                                      <p:cBhvr>
                                        <p:cTn id="6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43249" y="172261"/>
            <a:ext cx="10597601" cy="1499616"/>
          </a:xfrm>
        </p:spPr>
        <p:txBody>
          <a:bodyPr>
            <a:normAutofit fontScale="90000"/>
          </a:bodyPr>
          <a:lstStyle/>
          <a:p>
            <a:r>
              <a:rPr lang="en-US" sz="3600" dirty="0" smtClean="0"/>
              <a:t/>
            </a:r>
            <a:br>
              <a:rPr lang="en-US" sz="3600" dirty="0" smtClean="0"/>
            </a:br>
            <a:r>
              <a:rPr lang="en-US" sz="3600" dirty="0" smtClean="0"/>
              <a:t>4. Describe </a:t>
            </a:r>
            <a:r>
              <a:rPr lang="en-US" sz="3600" dirty="0"/>
              <a:t>the cost flows associated with job-order </a:t>
            </a:r>
            <a:r>
              <a:rPr lang="en-US" sz="3600" dirty="0" smtClean="0"/>
              <a:t>costing: </a:t>
            </a:r>
            <a:r>
              <a:rPr lang="en-US" sz="3600" i="1" dirty="0" smtClean="0"/>
              <a:t> Cost of Goods SOLD</a:t>
            </a:r>
            <a:r>
              <a:rPr lang="en-US" dirty="0"/>
              <a:t/>
            </a:r>
            <a:br>
              <a:rPr lang="en-US" dirty="0"/>
            </a:br>
            <a:endParaRPr lang="en-US" dirty="0"/>
          </a:p>
        </p:txBody>
      </p:sp>
      <p:pic>
        <p:nvPicPr>
          <p:cNvPr id="5" name="Content Placeholder 4" descr="The image shows the statement of cost of goods sold.&#10;Beginning finished goods inventory is $0. Cost of goods manufactured is $2,320. By adding the beginning finished goods inventory and cost of goods manufactured, we get goods available for sale of $2,320. From $2,320 we deduct ending finished goods inventory of $0, which gives us normal cost of goods sold of $2,320. We then add underapplied overhead of $75, which gives us adjusted cost of goods sold of $2,395.&#10;"/>
          <p:cNvPicPr>
            <a:picLocks noGrp="1" noChangeAspect="1"/>
          </p:cNvPicPr>
          <p:nvPr>
            <p:ph idx="1"/>
          </p:nvPr>
        </p:nvPicPr>
        <p:blipFill>
          <a:blip r:embed="rId2"/>
          <a:stretch>
            <a:fillRect/>
          </a:stretch>
        </p:blipFill>
        <p:spPr>
          <a:xfrm>
            <a:off x="1023938" y="2473321"/>
            <a:ext cx="9720262" cy="3648083"/>
          </a:xfrm>
          <a:prstGeom prst="rect">
            <a:avLst/>
          </a:prstGeom>
        </p:spPr>
      </p:pic>
    </p:spTree>
    <p:extLst>
      <p:ext uri="{BB962C8B-B14F-4D97-AF65-F5344CB8AC3E}">
        <p14:creationId xmlns:p14="http://schemas.microsoft.com/office/powerpoint/2010/main" val="14978015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pattFill prst="pct10">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24128" y="101639"/>
            <a:ext cx="9720072" cy="1190830"/>
          </a:xfrm>
        </p:spPr>
        <p:txBody>
          <a:bodyPr>
            <a:normAutofit/>
          </a:bodyPr>
          <a:lstStyle/>
          <a:p>
            <a:r>
              <a:rPr lang="en-US" sz="4000" dirty="0"/>
              <a:t> learning objectives</a:t>
            </a:r>
          </a:p>
        </p:txBody>
      </p:sp>
      <p:sp>
        <p:nvSpPr>
          <p:cNvPr id="3" name="Content Placeholder 2"/>
          <p:cNvSpPr>
            <a:spLocks noGrp="1"/>
          </p:cNvSpPr>
          <p:nvPr>
            <p:ph idx="1"/>
          </p:nvPr>
        </p:nvSpPr>
        <p:spPr>
          <a:xfrm>
            <a:off x="1024128" y="1292469"/>
            <a:ext cx="9720071" cy="5016891"/>
          </a:xfrm>
        </p:spPr>
        <p:txBody>
          <a:bodyPr/>
          <a:lstStyle/>
          <a:p>
            <a:pPr marL="457200" indent="-457200">
              <a:buFont typeface="+mj-lt"/>
              <a:buAutoNum type="arabicPeriod"/>
            </a:pPr>
            <a:r>
              <a:rPr lang="en-US" dirty="0"/>
              <a:t>Describe difference between job-order and process costing identifying who uses each</a:t>
            </a:r>
          </a:p>
          <a:p>
            <a:pPr marL="457200" indent="-457200">
              <a:buFont typeface="+mj-lt"/>
              <a:buAutoNum type="arabicPeriod"/>
            </a:pPr>
            <a:r>
              <a:rPr lang="en-US" dirty="0"/>
              <a:t>***Compute predetermined overhead rate, and use rate to assign overhead to units or services produced.</a:t>
            </a:r>
          </a:p>
          <a:p>
            <a:pPr marL="457200" indent="-457200">
              <a:buFont typeface="+mj-lt"/>
              <a:buAutoNum type="arabicPeriod"/>
            </a:pPr>
            <a:r>
              <a:rPr lang="en-US" dirty="0"/>
              <a:t>Identify and set up source documents used in job-order costing</a:t>
            </a:r>
          </a:p>
          <a:p>
            <a:pPr marL="457200" indent="-457200">
              <a:buFont typeface="+mj-lt"/>
              <a:buAutoNum type="arabicPeriod"/>
            </a:pPr>
            <a:r>
              <a:rPr lang="en-US" dirty="0"/>
              <a:t>Describe the cost flows associated with job-order costing</a:t>
            </a:r>
          </a:p>
        </p:txBody>
      </p:sp>
    </p:spTree>
    <p:extLst>
      <p:ext uri="{BB962C8B-B14F-4D97-AF65-F5344CB8AC3E}">
        <p14:creationId xmlns:p14="http://schemas.microsoft.com/office/powerpoint/2010/main" val="22931181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lstStyle/>
          <a:p>
            <a:r>
              <a:rPr lang="en-US" dirty="0" smtClean="0"/>
              <a:t>Recap</a:t>
            </a:r>
            <a:endParaRPr lang="en-US" dirty="0"/>
          </a:p>
        </p:txBody>
      </p:sp>
      <p:sp>
        <p:nvSpPr>
          <p:cNvPr id="3" name="Content Placeholder 2"/>
          <p:cNvSpPr>
            <a:spLocks noGrp="1"/>
          </p:cNvSpPr>
          <p:nvPr>
            <p:ph idx="1"/>
          </p:nvPr>
        </p:nvSpPr>
        <p:sp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lstStyle/>
          <a:p>
            <a:pPr>
              <a:buFont typeface="Wingdings" panose="05000000000000000000" pitchFamily="2" charset="2"/>
              <a:buChar char="§"/>
            </a:pPr>
            <a:r>
              <a:rPr lang="en-US" dirty="0" err="1" smtClean="0"/>
              <a:t>Chp</a:t>
            </a:r>
            <a:r>
              <a:rPr lang="en-US" dirty="0" smtClean="0"/>
              <a:t> 2: Total Product Cost = DM + DL  + OH</a:t>
            </a:r>
          </a:p>
          <a:p>
            <a:pPr>
              <a:buFont typeface="Wingdings" panose="05000000000000000000" pitchFamily="2" charset="2"/>
              <a:buChar char="§"/>
            </a:pPr>
            <a:r>
              <a:rPr lang="en-US" dirty="0" err="1" smtClean="0"/>
              <a:t>Chp</a:t>
            </a:r>
            <a:r>
              <a:rPr lang="en-US" dirty="0" smtClean="0"/>
              <a:t> 3: Absorption Cost = DM + DL + FOH + VOH; </a:t>
            </a:r>
          </a:p>
          <a:p>
            <a:pPr lvl="5">
              <a:buFont typeface="Wingdings" panose="05000000000000000000" pitchFamily="2" charset="2"/>
              <a:buChar char="§"/>
            </a:pPr>
            <a:r>
              <a:rPr lang="en-US" sz="2000" dirty="0" smtClean="0"/>
              <a:t>Variable Cost = DM + DL + VOH</a:t>
            </a:r>
          </a:p>
          <a:p>
            <a:pPr>
              <a:buFont typeface="Wingdings" panose="05000000000000000000" pitchFamily="2" charset="2"/>
              <a:buChar char="§"/>
            </a:pPr>
            <a:r>
              <a:rPr lang="en-US" dirty="0" err="1"/>
              <a:t>Chp</a:t>
            </a:r>
            <a:r>
              <a:rPr lang="en-US" dirty="0"/>
              <a:t> 4: Overhead must be allocated to a </a:t>
            </a:r>
            <a:r>
              <a:rPr lang="en-US" dirty="0" smtClean="0"/>
              <a:t>job – both </a:t>
            </a:r>
            <a:r>
              <a:rPr lang="en-US" i="1" dirty="0" smtClean="0"/>
              <a:t>assigned</a:t>
            </a:r>
            <a:r>
              <a:rPr lang="en-US" dirty="0" smtClean="0"/>
              <a:t> and </a:t>
            </a:r>
            <a:r>
              <a:rPr lang="en-US" i="1" dirty="0" smtClean="0"/>
              <a:t>applied – </a:t>
            </a:r>
            <a:r>
              <a:rPr lang="en-US" dirty="0" smtClean="0"/>
              <a:t>then </a:t>
            </a:r>
            <a:r>
              <a:rPr lang="en-US" i="1" dirty="0" smtClean="0"/>
              <a:t>compared.</a:t>
            </a:r>
            <a:endParaRPr lang="en-US" dirty="0" smtClean="0"/>
          </a:p>
          <a:p>
            <a:pPr lvl="1">
              <a:buFont typeface="Wingdings" panose="05000000000000000000" pitchFamily="2" charset="2"/>
              <a:buChar char="§"/>
            </a:pPr>
            <a:endParaRPr lang="en-US" dirty="0"/>
          </a:p>
          <a:p>
            <a:pPr marL="777240" lvl="5" indent="0">
              <a:buNone/>
            </a:pPr>
            <a:endParaRPr lang="en-US" sz="2000" dirty="0" smtClean="0"/>
          </a:p>
        </p:txBody>
      </p:sp>
    </p:spTree>
    <p:extLst>
      <p:ext uri="{BB962C8B-B14F-4D97-AF65-F5344CB8AC3E}">
        <p14:creationId xmlns:p14="http://schemas.microsoft.com/office/powerpoint/2010/main" val="33256696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06506" y="157395"/>
            <a:ext cx="10387828" cy="992376"/>
          </a:xfrm>
        </p:spPr>
        <p:txBody>
          <a:bodyPr>
            <a:normAutofit/>
          </a:bodyPr>
          <a:lstStyle/>
          <a:p>
            <a:r>
              <a:rPr lang="en-US" sz="3200" dirty="0"/>
              <a:t>1a. Describe difference between job-order and process costing </a:t>
            </a:r>
          </a:p>
        </p:txBody>
      </p:sp>
      <p:sp>
        <p:nvSpPr>
          <p:cNvPr id="3" name="Content Placeholder 2"/>
          <p:cNvSpPr>
            <a:spLocks noGrp="1"/>
          </p:cNvSpPr>
          <p:nvPr>
            <p:ph idx="1"/>
          </p:nvPr>
        </p:nvSpPr>
        <p:spPr>
          <a:xfrm>
            <a:off x="893500" y="1075174"/>
            <a:ext cx="10790500" cy="1551648"/>
          </a:xfrm>
        </p:spPr>
        <p:txBody>
          <a:bodyPr>
            <a:normAutofit/>
          </a:bodyPr>
          <a:lstStyle/>
          <a:p>
            <a:pPr>
              <a:buFont typeface="Arial" panose="020B0604020202020204" pitchFamily="34" charset="0"/>
              <a:buChar char="•"/>
            </a:pPr>
            <a:r>
              <a:rPr lang="en-US" i="1" dirty="0"/>
              <a:t>Job-order costing</a:t>
            </a:r>
            <a:r>
              <a:rPr lang="en-US" dirty="0"/>
              <a:t> – costs are accumulated by job then assigned</a:t>
            </a:r>
            <a:r>
              <a:rPr lang="en-US" sz="2400" dirty="0">
                <a:solidFill>
                  <a:schemeClr val="accent3">
                    <a:lumMod val="75000"/>
                  </a:schemeClr>
                </a:solidFill>
                <a:latin typeface="Engravers MT" panose="02090707080505020304" pitchFamily="18" charset="77"/>
              </a:rPr>
              <a:t>                      </a:t>
            </a:r>
            <a:r>
              <a:rPr lang="en-US" sz="1800" dirty="0">
                <a:solidFill>
                  <a:schemeClr val="accent3">
                    <a:lumMod val="75000"/>
                  </a:schemeClr>
                </a:solidFill>
                <a:latin typeface="Engravers MT" panose="02090707080505020304" pitchFamily="18" charset="77"/>
              </a:rPr>
              <a:t>Unit Costs = total job costs/ Output</a:t>
            </a:r>
            <a:endParaRPr lang="en-US" sz="1800" dirty="0"/>
          </a:p>
          <a:p>
            <a:pPr>
              <a:buFont typeface="Arial" panose="020B0604020202020204" pitchFamily="34" charset="0"/>
              <a:buChar char="•"/>
            </a:pPr>
            <a:r>
              <a:rPr lang="en-US" i="1" dirty="0"/>
              <a:t>Process costing – </a:t>
            </a:r>
            <a:r>
              <a:rPr lang="en-US" dirty="0"/>
              <a:t>costs are accumulated by department for a given period of time. </a:t>
            </a:r>
            <a:r>
              <a:rPr lang="en-US" sz="2000" dirty="0">
                <a:solidFill>
                  <a:schemeClr val="accent3">
                    <a:lumMod val="75000"/>
                  </a:schemeClr>
                </a:solidFill>
                <a:latin typeface="Engravers MT" panose="02090707080505020304" pitchFamily="18" charset="77"/>
              </a:rPr>
              <a:t>Unit Costs = Process Costs / Output</a:t>
            </a:r>
            <a:endParaRPr lang="en-US" sz="2000" i="1" dirty="0">
              <a:solidFill>
                <a:schemeClr val="accent3">
                  <a:lumMod val="75000"/>
                </a:schemeClr>
              </a:solidFill>
              <a:latin typeface="Engravers MT" panose="02090707080505020304" pitchFamily="18" charset="77"/>
            </a:endParaRPr>
          </a:p>
        </p:txBody>
      </p:sp>
      <p:sp>
        <p:nvSpPr>
          <p:cNvPr id="5" name="TextBox 4"/>
          <p:cNvSpPr txBox="1"/>
          <p:nvPr/>
        </p:nvSpPr>
        <p:spPr>
          <a:xfrm>
            <a:off x="806506" y="2335876"/>
            <a:ext cx="10964487" cy="584775"/>
          </a:xfrm>
          <a:prstGeom prst="rect">
            <a:avLst/>
          </a:prstGeom>
          <a:noFill/>
        </p:spPr>
        <p:txBody>
          <a:bodyPr wrap="square" rtlCol="0">
            <a:spAutoFit/>
          </a:bodyPr>
          <a:lstStyle/>
          <a:p>
            <a:r>
              <a:rPr lang="en-US" sz="3200" cap="all" spc="100" dirty="0">
                <a:solidFill>
                  <a:prstClr val="black">
                    <a:lumMod val="95000"/>
                    <a:lumOff val="5000"/>
                  </a:prstClr>
                </a:solidFill>
                <a:latin typeface="Georgia"/>
                <a:ea typeface="+mj-ea"/>
                <a:cs typeface="+mj-cs"/>
              </a:rPr>
              <a:t>1b. Identify who uses each</a:t>
            </a:r>
            <a:endParaRPr lang="en-US" sz="3200" dirty="0"/>
          </a:p>
        </p:txBody>
      </p:sp>
      <p:sp>
        <p:nvSpPr>
          <p:cNvPr id="6" name="TextBox 5"/>
          <p:cNvSpPr txBox="1"/>
          <p:nvPr/>
        </p:nvSpPr>
        <p:spPr>
          <a:xfrm>
            <a:off x="612949" y="2920651"/>
            <a:ext cx="10866927" cy="3877985"/>
          </a:xfrm>
          <a:prstGeom prst="rect">
            <a:avLst/>
          </a:prstGeom>
          <a:noFill/>
        </p:spPr>
        <p:txBody>
          <a:bodyPr wrap="square" rtlCol="0">
            <a:spAutoFit/>
          </a:bodyPr>
          <a:lstStyle/>
          <a:p>
            <a:pPr marL="285750" indent="-285750">
              <a:buClr>
                <a:schemeClr val="accent3"/>
              </a:buClr>
              <a:buFont typeface="Arial" panose="020B0604020202020204" pitchFamily="34" charset="0"/>
              <a:buChar char="•"/>
            </a:pPr>
            <a:r>
              <a:rPr lang="en-US" i="1" dirty="0"/>
              <a:t>Job-order – </a:t>
            </a:r>
            <a:r>
              <a:rPr lang="en-US" dirty="0"/>
              <a:t>wide variety of products or services that are distinct/unique from each other</a:t>
            </a:r>
          </a:p>
          <a:p>
            <a:pPr marL="742950" lvl="1" indent="-285750">
              <a:buClr>
                <a:schemeClr val="accent3"/>
              </a:buClr>
              <a:buFont typeface="Arial" panose="020B0604020202020204" pitchFamily="34" charset="0"/>
              <a:buChar char="•"/>
            </a:pPr>
            <a:r>
              <a:rPr lang="en-US" dirty="0"/>
              <a:t>Printing (invitations, pamphlets, magazine)</a:t>
            </a:r>
          </a:p>
          <a:p>
            <a:pPr marL="742950" lvl="1" indent="-285750">
              <a:buClr>
                <a:schemeClr val="accent3"/>
              </a:buClr>
              <a:buFont typeface="Arial" panose="020B0604020202020204" pitchFamily="34" charset="0"/>
              <a:buChar char="•"/>
            </a:pPr>
            <a:r>
              <a:rPr lang="en-US" dirty="0"/>
              <a:t>Construction (remodel Hartin kitchen, Stevens bath, Nolen whole house)</a:t>
            </a:r>
          </a:p>
          <a:p>
            <a:pPr marL="742950" lvl="1" indent="-285750">
              <a:buClr>
                <a:schemeClr val="accent3"/>
              </a:buClr>
              <a:buFont typeface="Arial" panose="020B0604020202020204" pitchFamily="34" charset="0"/>
              <a:buChar char="•"/>
            </a:pPr>
            <a:r>
              <a:rPr lang="en-US" dirty="0"/>
              <a:t>Furniture (4, 5 or 6 seat round, square, rectangle dining tables)</a:t>
            </a:r>
          </a:p>
          <a:p>
            <a:pPr marL="742950" lvl="1" indent="-285750">
              <a:buClr>
                <a:schemeClr val="accent3"/>
              </a:buClr>
              <a:buFont typeface="Arial" panose="020B0604020202020204" pitchFamily="34" charset="0"/>
              <a:buChar char="•"/>
            </a:pPr>
            <a:r>
              <a:rPr lang="en-US" dirty="0"/>
              <a:t>Medical &amp; dental </a:t>
            </a:r>
          </a:p>
          <a:p>
            <a:pPr marL="742950" lvl="1" indent="-285750">
              <a:buClr>
                <a:schemeClr val="accent3"/>
              </a:buClr>
              <a:buFont typeface="Arial" panose="020B0604020202020204" pitchFamily="34" charset="0"/>
              <a:buChar char="•"/>
            </a:pPr>
            <a:r>
              <a:rPr lang="en-US" dirty="0"/>
              <a:t>Auto repair</a:t>
            </a:r>
          </a:p>
          <a:p>
            <a:pPr marL="742950" lvl="1" indent="-285750">
              <a:buClr>
                <a:schemeClr val="accent3"/>
              </a:buClr>
              <a:buFont typeface="Arial" panose="020B0604020202020204" pitchFamily="34" charset="0"/>
              <a:buChar char="•"/>
            </a:pPr>
            <a:r>
              <a:rPr lang="en-US" dirty="0"/>
              <a:t>Beautician services</a:t>
            </a:r>
          </a:p>
          <a:p>
            <a:pPr marL="285750" indent="-285750">
              <a:buClr>
                <a:schemeClr val="accent3"/>
              </a:buClr>
              <a:buFont typeface="Arial" panose="020B0604020202020204" pitchFamily="34" charset="0"/>
              <a:buChar char="•"/>
            </a:pPr>
            <a:r>
              <a:rPr lang="en-US" i="1" dirty="0"/>
              <a:t>Process-cost </a:t>
            </a:r>
            <a:r>
              <a:rPr lang="en-US" dirty="0"/>
              <a:t> - mass-produce large quantities of similar products</a:t>
            </a:r>
          </a:p>
          <a:p>
            <a:pPr marL="742950" lvl="1" indent="-285750">
              <a:buClr>
                <a:schemeClr val="accent3"/>
              </a:buClr>
              <a:buFont typeface="Arial" panose="020B0604020202020204" pitchFamily="34" charset="0"/>
              <a:buChar char="•"/>
            </a:pPr>
            <a:r>
              <a:rPr lang="en-US" dirty="0"/>
              <a:t>Food production</a:t>
            </a:r>
          </a:p>
          <a:p>
            <a:pPr marL="742950" lvl="1" indent="-285750">
              <a:buClr>
                <a:schemeClr val="accent3"/>
              </a:buClr>
              <a:buFont typeface="Arial" panose="020B0604020202020204" pitchFamily="34" charset="0"/>
              <a:buChar char="•"/>
            </a:pPr>
            <a:r>
              <a:rPr lang="en-US" dirty="0"/>
              <a:t>Cement</a:t>
            </a:r>
          </a:p>
          <a:p>
            <a:pPr marL="742950" lvl="1" indent="-285750">
              <a:buClr>
                <a:schemeClr val="accent3"/>
              </a:buClr>
              <a:buFont typeface="Arial" panose="020B0604020202020204" pitchFamily="34" charset="0"/>
              <a:buChar char="•"/>
            </a:pPr>
            <a:r>
              <a:rPr lang="en-US" dirty="0"/>
              <a:t>Petroleum</a:t>
            </a:r>
          </a:p>
          <a:p>
            <a:pPr marL="742950" lvl="1" indent="-285750">
              <a:buClr>
                <a:schemeClr val="accent3"/>
              </a:buClr>
              <a:buFont typeface="Arial" panose="020B0604020202020204" pitchFamily="34" charset="0"/>
              <a:buChar char="•"/>
            </a:pPr>
            <a:r>
              <a:rPr lang="en-US" dirty="0"/>
              <a:t>Pharmaceutical </a:t>
            </a:r>
          </a:p>
          <a:p>
            <a:pPr marL="742950" lvl="1" indent="-285750">
              <a:buClr>
                <a:schemeClr val="accent3"/>
              </a:buClr>
              <a:buFont typeface="Arial" panose="020B0604020202020204" pitchFamily="34" charset="0"/>
              <a:buChar char="•"/>
            </a:pPr>
            <a:r>
              <a:rPr lang="en-US" dirty="0"/>
              <a:t>Chemical </a:t>
            </a:r>
            <a:r>
              <a:rPr lang="en-US" dirty="0" err="1"/>
              <a:t>Mfg</a:t>
            </a:r>
            <a:endParaRPr lang="en-US" dirty="0"/>
          </a:p>
          <a:p>
            <a:pPr marL="742950" lvl="1" indent="-285750">
              <a:buClr>
                <a:schemeClr val="accent3"/>
              </a:buClr>
              <a:buFont typeface="Arial" panose="020B0604020202020204" pitchFamily="34" charset="0"/>
              <a:buChar char="•"/>
            </a:pPr>
            <a:endParaRPr lang="en-US" sz="1200" dirty="0">
              <a:solidFill>
                <a:schemeClr val="accent2">
                  <a:lumMod val="75000"/>
                </a:schemeClr>
              </a:solidFill>
              <a:latin typeface="Engravers MT" panose="02090707080505020304" pitchFamily="18" charset="0"/>
            </a:endParaRPr>
          </a:p>
        </p:txBody>
      </p:sp>
    </p:spTree>
    <p:extLst>
      <p:ext uri="{BB962C8B-B14F-4D97-AF65-F5344CB8AC3E}">
        <p14:creationId xmlns:p14="http://schemas.microsoft.com/office/powerpoint/2010/main" val="881179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fade">
                                      <p:cBhvr>
                                        <p:cTn id="18" dur="500"/>
                                        <p:tgtEl>
                                          <p:spTgt spid="6">
                                            <p:txEl>
                                              <p:pRg st="1" end="1"/>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500"/>
                                        <p:tgtEl>
                                          <p:spTgt spid="6">
                                            <p:txEl>
                                              <p:pRg st="2" end="2"/>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6">
                                            <p:txEl>
                                              <p:pRg st="3" end="3"/>
                                            </p:txEl>
                                          </p:spTgt>
                                        </p:tgtEl>
                                        <p:attrNameLst>
                                          <p:attrName>style.visibility</p:attrName>
                                        </p:attrNameLst>
                                      </p:cBhvr>
                                      <p:to>
                                        <p:strVal val="visible"/>
                                      </p:to>
                                    </p:set>
                                    <p:animEffect transition="in" filter="fade">
                                      <p:cBhvr>
                                        <p:cTn id="24" dur="500"/>
                                        <p:tgtEl>
                                          <p:spTgt spid="6">
                                            <p:txEl>
                                              <p:pRg st="3" end="3"/>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6">
                                            <p:txEl>
                                              <p:pRg st="5" end="5"/>
                                            </p:txEl>
                                          </p:spTgt>
                                        </p:tgtEl>
                                        <p:attrNameLst>
                                          <p:attrName>style.visibility</p:attrName>
                                        </p:attrNameLst>
                                      </p:cBhvr>
                                      <p:to>
                                        <p:strVal val="visible"/>
                                      </p:to>
                                    </p:set>
                                    <p:animEffect transition="in" filter="fade">
                                      <p:cBhvr>
                                        <p:cTn id="30" dur="500"/>
                                        <p:tgtEl>
                                          <p:spTgt spid="6">
                                            <p:txEl>
                                              <p:pRg st="5" end="5"/>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6">
                                            <p:txEl>
                                              <p:pRg st="6" end="6"/>
                                            </p:txEl>
                                          </p:spTgt>
                                        </p:tgtEl>
                                        <p:attrNameLst>
                                          <p:attrName>style.visibility</p:attrName>
                                        </p:attrNameLst>
                                      </p:cBhvr>
                                      <p:to>
                                        <p:strVal val="visible"/>
                                      </p:to>
                                    </p:set>
                                    <p:animEffect transition="in" filter="fade">
                                      <p:cBhvr>
                                        <p:cTn id="33" dur="500"/>
                                        <p:tgtEl>
                                          <p:spTgt spid="6">
                                            <p:txEl>
                                              <p:pRg st="6" end="6"/>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6">
                                            <p:txEl>
                                              <p:pRg st="7" end="7"/>
                                            </p:txEl>
                                          </p:spTgt>
                                        </p:tgtEl>
                                        <p:attrNameLst>
                                          <p:attrName>style.visibility</p:attrName>
                                        </p:attrNameLst>
                                      </p:cBhvr>
                                      <p:to>
                                        <p:strVal val="visible"/>
                                      </p:to>
                                    </p:set>
                                    <p:animEffect transition="in" filter="fade">
                                      <p:cBhvr>
                                        <p:cTn id="36" dur="500"/>
                                        <p:tgtEl>
                                          <p:spTgt spid="6">
                                            <p:txEl>
                                              <p:pRg st="7" end="7"/>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animEffect transition="in" filter="fade">
                                      <p:cBhvr>
                                        <p:cTn id="39" dur="500"/>
                                        <p:tgtEl>
                                          <p:spTgt spid="6">
                                            <p:txEl>
                                              <p:pRg st="8" end="8"/>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6">
                                            <p:txEl>
                                              <p:pRg st="9" end="9"/>
                                            </p:txEl>
                                          </p:spTgt>
                                        </p:tgtEl>
                                        <p:attrNameLst>
                                          <p:attrName>style.visibility</p:attrName>
                                        </p:attrNameLst>
                                      </p:cBhvr>
                                      <p:to>
                                        <p:strVal val="visible"/>
                                      </p:to>
                                    </p:set>
                                    <p:animEffect transition="in" filter="fade">
                                      <p:cBhvr>
                                        <p:cTn id="42" dur="500"/>
                                        <p:tgtEl>
                                          <p:spTgt spid="6">
                                            <p:txEl>
                                              <p:pRg st="9" end="9"/>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6">
                                            <p:txEl>
                                              <p:pRg st="10" end="10"/>
                                            </p:txEl>
                                          </p:spTgt>
                                        </p:tgtEl>
                                        <p:attrNameLst>
                                          <p:attrName>style.visibility</p:attrName>
                                        </p:attrNameLst>
                                      </p:cBhvr>
                                      <p:to>
                                        <p:strVal val="visible"/>
                                      </p:to>
                                    </p:set>
                                    <p:animEffect transition="in" filter="fade">
                                      <p:cBhvr>
                                        <p:cTn id="45" dur="500"/>
                                        <p:tgtEl>
                                          <p:spTgt spid="6">
                                            <p:txEl>
                                              <p:pRg st="10" end="10"/>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6">
                                            <p:txEl>
                                              <p:pRg st="11" end="11"/>
                                            </p:txEl>
                                          </p:spTgt>
                                        </p:tgtEl>
                                        <p:attrNameLst>
                                          <p:attrName>style.visibility</p:attrName>
                                        </p:attrNameLst>
                                      </p:cBhvr>
                                      <p:to>
                                        <p:strVal val="visible"/>
                                      </p:to>
                                    </p:set>
                                    <p:animEffect transition="in" filter="fade">
                                      <p:cBhvr>
                                        <p:cTn id="48" dur="500"/>
                                        <p:tgtEl>
                                          <p:spTgt spid="6">
                                            <p:txEl>
                                              <p:pRg st="11" end="11"/>
                                            </p:txEl>
                                          </p:spTgt>
                                        </p:tgtEl>
                                      </p:cBhvr>
                                    </p:animEffect>
                                  </p:childTnLst>
                                </p:cTn>
                              </p:par>
                              <p:par>
                                <p:cTn id="49" presetID="10" presetClass="entr" presetSubtype="0" fill="hold" nodeType="withEffect">
                                  <p:stCondLst>
                                    <p:cond delay="0"/>
                                  </p:stCondLst>
                                  <p:childTnLst>
                                    <p:set>
                                      <p:cBhvr>
                                        <p:cTn id="50" dur="1" fill="hold">
                                          <p:stCondLst>
                                            <p:cond delay="0"/>
                                          </p:stCondLst>
                                        </p:cTn>
                                        <p:tgtEl>
                                          <p:spTgt spid="6">
                                            <p:txEl>
                                              <p:pRg st="12" end="12"/>
                                            </p:txEl>
                                          </p:spTgt>
                                        </p:tgtEl>
                                        <p:attrNameLst>
                                          <p:attrName>style.visibility</p:attrName>
                                        </p:attrNameLst>
                                      </p:cBhvr>
                                      <p:to>
                                        <p:strVal val="visible"/>
                                      </p:to>
                                    </p:set>
                                    <p:animEffect transition="in" filter="fade">
                                      <p:cBhvr>
                                        <p:cTn id="51" dur="500"/>
                                        <p:tgtEl>
                                          <p:spTgt spid="6">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Catering – Job Order</a:t>
            </a:r>
            <a:endParaRPr lang="en-US" dirty="0"/>
          </a:p>
        </p:txBody>
      </p:sp>
      <p:sp>
        <p:nvSpPr>
          <p:cNvPr id="3" name="Text Placeholder 2"/>
          <p:cNvSpPr>
            <a:spLocks noGrp="1"/>
          </p:cNvSpPr>
          <p:nvPr>
            <p:ph type="body" idx="1"/>
          </p:nvPr>
        </p:nvSpPr>
        <p:spPr/>
        <p:txBody>
          <a:bodyPr/>
          <a:lstStyle/>
          <a:p>
            <a:r>
              <a:rPr lang="en-US" dirty="0" smtClean="0"/>
              <a:t>20 guests; light appetizers; Birmingham loft</a:t>
            </a:r>
            <a:endParaRPr lang="en-US" dirty="0"/>
          </a:p>
        </p:txBody>
      </p:sp>
      <p:pic>
        <p:nvPicPr>
          <p:cNvPr id="7" name="Content Placeholder 6"/>
          <p:cNvPicPr>
            <a:picLocks noGrp="1" noChangeAspect="1"/>
          </p:cNvPicPr>
          <p:nvPr>
            <p:ph sz="half" idx="2"/>
          </p:nvPr>
        </p:nvPicPr>
        <p:blipFill>
          <a:blip r:embed="rId2"/>
          <a:stretch>
            <a:fillRect/>
          </a:stretch>
        </p:blipFill>
        <p:spPr>
          <a:xfrm>
            <a:off x="1362635" y="3097400"/>
            <a:ext cx="3141406" cy="3162865"/>
          </a:xfrm>
          <a:prstGeom prst="rect">
            <a:avLst/>
          </a:prstGeom>
        </p:spPr>
      </p:pic>
      <p:sp>
        <p:nvSpPr>
          <p:cNvPr id="5" name="Text Placeholder 4"/>
          <p:cNvSpPr>
            <a:spLocks noGrp="1"/>
          </p:cNvSpPr>
          <p:nvPr>
            <p:ph type="body" sz="quarter" idx="3"/>
          </p:nvPr>
        </p:nvSpPr>
        <p:spPr/>
        <p:txBody>
          <a:bodyPr>
            <a:normAutofit fontScale="92500" lnSpcReduction="20000"/>
          </a:bodyPr>
          <a:lstStyle/>
          <a:p>
            <a:r>
              <a:rPr lang="en-US" dirty="0" smtClean="0"/>
              <a:t>200 guests; seated 4-course dinner; barn destination 45 minutes from BHM</a:t>
            </a:r>
            <a:endParaRPr lang="en-US" dirty="0"/>
          </a:p>
        </p:txBody>
      </p:sp>
      <p:pic>
        <p:nvPicPr>
          <p:cNvPr id="8" name="Content Placeholder 7"/>
          <p:cNvPicPr>
            <a:picLocks noGrp="1" noChangeAspect="1"/>
          </p:cNvPicPr>
          <p:nvPr>
            <p:ph sz="quarter" idx="4"/>
          </p:nvPr>
        </p:nvPicPr>
        <p:blipFill>
          <a:blip r:embed="rId3"/>
          <a:stretch>
            <a:fillRect/>
          </a:stretch>
        </p:blipFill>
        <p:spPr>
          <a:xfrm>
            <a:off x="6138799" y="3143758"/>
            <a:ext cx="3121419" cy="3070148"/>
          </a:xfrm>
          <a:prstGeom prst="rect">
            <a:avLst/>
          </a:prstGeom>
        </p:spPr>
      </p:pic>
    </p:spTree>
    <p:extLst>
      <p:ext uri="{BB962C8B-B14F-4D97-AF65-F5344CB8AC3E}">
        <p14:creationId xmlns:p14="http://schemas.microsoft.com/office/powerpoint/2010/main" val="1804483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24128" y="92847"/>
            <a:ext cx="9720072" cy="847930"/>
          </a:xfrm>
        </p:spPr>
        <p:txBody>
          <a:bodyPr>
            <a:normAutofit fontScale="90000"/>
          </a:bodyPr>
          <a:lstStyle/>
          <a:p>
            <a:r>
              <a:rPr lang="en-US" sz="2700" dirty="0"/>
              <a:t/>
            </a:r>
            <a:br>
              <a:rPr lang="en-US" sz="2700" dirty="0"/>
            </a:br>
            <a:r>
              <a:rPr lang="en-US" sz="2700" dirty="0"/>
              <a:t/>
            </a:r>
            <a:br>
              <a:rPr lang="en-US" sz="2700" dirty="0"/>
            </a:br>
            <a:r>
              <a:rPr lang="en-US" sz="2700" dirty="0"/>
              <a:t>2. Compute predetermined overhead rate, and use rate to assign overhead to units or services produced.</a:t>
            </a:r>
            <a:r>
              <a:rPr lang="en-US" sz="4000" dirty="0"/>
              <a:t/>
            </a:r>
            <a:br>
              <a:rPr lang="en-US" sz="4000" dirty="0"/>
            </a:br>
            <a:endParaRPr lang="en-US" sz="4000" dirty="0"/>
          </a:p>
        </p:txBody>
      </p:sp>
      <p:sp>
        <p:nvSpPr>
          <p:cNvPr id="3" name="Content Placeholder 2"/>
          <p:cNvSpPr>
            <a:spLocks noGrp="1"/>
          </p:cNvSpPr>
          <p:nvPr>
            <p:ph idx="1"/>
          </p:nvPr>
        </p:nvSpPr>
        <p:spPr>
          <a:xfrm>
            <a:off x="1024128" y="1195754"/>
            <a:ext cx="10360654" cy="5375868"/>
          </a:xfrm>
        </p:spPr>
        <p:txBody>
          <a:bodyPr/>
          <a:lstStyle/>
          <a:p>
            <a:pPr lvl="1">
              <a:buFont typeface="Wingdings" panose="05000000000000000000" pitchFamily="2" charset="2"/>
              <a:buChar char="§"/>
            </a:pPr>
            <a:r>
              <a:rPr lang="en-US" sz="1600" i="1" dirty="0"/>
              <a:t>Actual costing – </a:t>
            </a:r>
            <a:r>
              <a:rPr lang="en-US" sz="1600" dirty="0"/>
              <a:t>attempts to determine unit cost by using ACTUAL DM, DL and OH</a:t>
            </a:r>
          </a:p>
          <a:p>
            <a:pPr lvl="2">
              <a:buFont typeface="Wingdings" panose="05000000000000000000" pitchFamily="2" charset="2"/>
              <a:buChar char="§"/>
            </a:pPr>
            <a:r>
              <a:rPr lang="en-US" sz="1600" dirty="0"/>
              <a:t>OH challenges include uneven uses and production</a:t>
            </a:r>
          </a:p>
          <a:p>
            <a:pPr lvl="1">
              <a:buFont typeface="Wingdings" panose="05000000000000000000" pitchFamily="2" charset="2"/>
              <a:buChar char="§"/>
            </a:pPr>
            <a:r>
              <a:rPr lang="en-US" sz="1600" i="1" dirty="0"/>
              <a:t>Normal costing - </a:t>
            </a:r>
            <a:r>
              <a:rPr lang="en-US" sz="1600" dirty="0"/>
              <a:t> ESTIMATES overhead but uses ACTUAL DM and DL. OH is estimated and applied in the following 3 steps:</a:t>
            </a:r>
          </a:p>
          <a:p>
            <a:pPr lvl="1">
              <a:buFont typeface="Wingdings" panose="05000000000000000000" pitchFamily="2" charset="2"/>
              <a:buChar char="§"/>
            </a:pPr>
            <a:endParaRPr lang="en-US" sz="1600" dirty="0"/>
          </a:p>
          <a:p>
            <a:pPr marL="128016" lvl="1" indent="0">
              <a:buNone/>
            </a:pPr>
            <a:r>
              <a:rPr lang="en-US" sz="1600" dirty="0"/>
              <a:t>How to Determine OH:</a:t>
            </a:r>
          </a:p>
          <a:p>
            <a:pPr marL="470916" lvl="1" indent="-342900">
              <a:buFont typeface="+mj-lt"/>
              <a:buAutoNum type="arabicParenR"/>
            </a:pPr>
            <a:r>
              <a:rPr lang="en-US" sz="1600" dirty="0"/>
              <a:t>Calculate predetermined overhead rate</a:t>
            </a:r>
          </a:p>
          <a:p>
            <a:pPr marL="310896" lvl="2" indent="0">
              <a:buNone/>
            </a:pPr>
            <a:r>
              <a:rPr lang="en-US" sz="1200" dirty="0">
                <a:solidFill>
                  <a:srgbClr val="009D00"/>
                </a:solidFill>
                <a:latin typeface="Engravers MT" panose="02090707080505020304" pitchFamily="18" charset="77"/>
              </a:rPr>
              <a:t>Predetermined OH Rate = </a:t>
            </a:r>
            <a:r>
              <a:rPr lang="en-US" sz="1200" u="sng" dirty="0">
                <a:solidFill>
                  <a:srgbClr val="009D00"/>
                </a:solidFill>
                <a:latin typeface="Engravers MT" panose="02090707080505020304" pitchFamily="18" charset="77"/>
              </a:rPr>
              <a:t>ESTIMATED</a:t>
            </a:r>
            <a:r>
              <a:rPr lang="en-US" sz="1200" dirty="0">
                <a:solidFill>
                  <a:srgbClr val="009D00"/>
                </a:solidFill>
                <a:latin typeface="Engravers MT" panose="02090707080505020304" pitchFamily="18" charset="77"/>
              </a:rPr>
              <a:t> Overhead for Period / </a:t>
            </a:r>
            <a:r>
              <a:rPr lang="en-US" sz="1200" u="sng" dirty="0">
                <a:solidFill>
                  <a:srgbClr val="009D00"/>
                </a:solidFill>
                <a:latin typeface="Engravers MT" panose="02090707080505020304" pitchFamily="18" charset="77"/>
              </a:rPr>
              <a:t>ESTIMATED</a:t>
            </a:r>
            <a:r>
              <a:rPr lang="en-US" sz="1200" dirty="0">
                <a:solidFill>
                  <a:srgbClr val="009D00"/>
                </a:solidFill>
                <a:latin typeface="Engravers MT" panose="02090707080505020304" pitchFamily="18" charset="77"/>
              </a:rPr>
              <a:t> Activity Level</a:t>
            </a:r>
          </a:p>
          <a:p>
            <a:pPr marL="470916" lvl="1" indent="-342900">
              <a:buFont typeface="+mj-lt"/>
              <a:buAutoNum type="arabicParenR"/>
            </a:pPr>
            <a:r>
              <a:rPr lang="en-US" sz="1600" dirty="0"/>
              <a:t>Apply overhead to production</a:t>
            </a:r>
          </a:p>
          <a:p>
            <a:pPr marL="128016" lvl="1" indent="0">
              <a:buNone/>
            </a:pPr>
            <a:r>
              <a:rPr lang="en-US" sz="1200" dirty="0">
                <a:solidFill>
                  <a:srgbClr val="009D00"/>
                </a:solidFill>
                <a:latin typeface="Engravers MT" panose="02090707080505020304" pitchFamily="18" charset="77"/>
              </a:rPr>
              <a:t>OH Applied = predetermined oh rate x </a:t>
            </a:r>
            <a:r>
              <a:rPr lang="en-US" sz="1200" u="sng" dirty="0">
                <a:solidFill>
                  <a:srgbClr val="009D00"/>
                </a:solidFill>
                <a:latin typeface="Engravers MT" panose="02090707080505020304" pitchFamily="18" charset="77"/>
              </a:rPr>
              <a:t>actual</a:t>
            </a:r>
            <a:r>
              <a:rPr lang="en-US" sz="1200" dirty="0">
                <a:solidFill>
                  <a:srgbClr val="009D00"/>
                </a:solidFill>
                <a:latin typeface="Engravers MT" panose="02090707080505020304" pitchFamily="18" charset="77"/>
              </a:rPr>
              <a:t> activity level</a:t>
            </a:r>
          </a:p>
          <a:p>
            <a:pPr marL="470916" lvl="1" indent="-342900">
              <a:buFont typeface="+mj-lt"/>
              <a:buAutoNum type="arabicParenR" startAt="3"/>
            </a:pPr>
            <a:r>
              <a:rPr lang="en-US" sz="1600" dirty="0"/>
              <a:t>Reconcile difference between ACTUAL overhead and APPLIED OH</a:t>
            </a:r>
          </a:p>
          <a:p>
            <a:pPr lvl="2"/>
            <a:r>
              <a:rPr lang="en-US" sz="1200" dirty="0"/>
              <a:t>Actual – recorded as incurred in actual overhead account</a:t>
            </a:r>
          </a:p>
          <a:p>
            <a:pPr lvl="2"/>
            <a:r>
              <a:rPr lang="en-US" sz="1200" dirty="0"/>
              <a:t>Applied – computed then added to DM &amp; DL to get total product cost</a:t>
            </a:r>
          </a:p>
          <a:p>
            <a:pPr marL="128016" lvl="1" indent="0">
              <a:buNone/>
            </a:pPr>
            <a:r>
              <a:rPr lang="en-US" sz="1200" dirty="0">
                <a:solidFill>
                  <a:srgbClr val="009D00"/>
                </a:solidFill>
                <a:latin typeface="Engravers MT" panose="02090707080505020304" pitchFamily="18" charset="77"/>
              </a:rPr>
              <a:t>Oh variance = actual oh – applied oh</a:t>
            </a:r>
          </a:p>
          <a:p>
            <a:pPr marL="470916" lvl="1" indent="-342900">
              <a:buFont typeface="+mj-lt"/>
              <a:buAutoNum type="arabicParenR" startAt="3"/>
            </a:pPr>
            <a:endParaRPr lang="en-US" sz="1600" dirty="0"/>
          </a:p>
          <a:p>
            <a:pPr marL="128016" lvl="1" indent="0">
              <a:buNone/>
            </a:pPr>
            <a:endParaRPr lang="en-US" sz="1600" dirty="0"/>
          </a:p>
          <a:p>
            <a:pPr lvl="1">
              <a:buFont typeface="Wingdings" panose="05000000000000000000" pitchFamily="2" charset="2"/>
              <a:buChar char="§"/>
            </a:pPr>
            <a:endParaRPr lang="en-US" sz="1600" i="1" dirty="0"/>
          </a:p>
          <a:p>
            <a:pPr marL="128016" lvl="1" indent="0">
              <a:buNone/>
            </a:pPr>
            <a:endParaRPr lang="en-US" sz="1600" i="1" dirty="0"/>
          </a:p>
        </p:txBody>
      </p:sp>
    </p:spTree>
    <p:extLst>
      <p:ext uri="{BB962C8B-B14F-4D97-AF65-F5344CB8AC3E}">
        <p14:creationId xmlns:p14="http://schemas.microsoft.com/office/powerpoint/2010/main" val="2998513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dissolve">
                                      <p:cBhvr>
                                        <p:cTn id="20" dur="500"/>
                                        <p:tgtEl>
                                          <p:spTgt spid="3">
                                            <p:txEl>
                                              <p:pRg st="4" end="4"/>
                                            </p:txEl>
                                          </p:spTgt>
                                        </p:tgtEl>
                                      </p:cBhvr>
                                    </p:animEffect>
                                  </p:childTnLst>
                                </p:cTn>
                              </p:par>
                              <p:par>
                                <p:cTn id="21" presetID="9"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dissolve">
                                      <p:cBhvr>
                                        <p:cTn id="23" dur="500"/>
                                        <p:tgtEl>
                                          <p:spTgt spid="3">
                                            <p:txEl>
                                              <p:pRg st="5" end="5"/>
                                            </p:txEl>
                                          </p:spTgt>
                                        </p:tgtEl>
                                      </p:cBhvr>
                                    </p:animEffect>
                                  </p:childTnLst>
                                </p:cTn>
                              </p:par>
                              <p:par>
                                <p:cTn id="24" presetID="9" presetClass="entr" presetSubtype="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dissolve">
                                      <p:cBhvr>
                                        <p:cTn id="26" dur="500"/>
                                        <p:tgtEl>
                                          <p:spTgt spid="3">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dissolve">
                                      <p:cBhvr>
                                        <p:cTn id="31" dur="500"/>
                                        <p:tgtEl>
                                          <p:spTgt spid="3">
                                            <p:txEl>
                                              <p:pRg st="7" end="7"/>
                                            </p:txEl>
                                          </p:spTgt>
                                        </p:tgtEl>
                                      </p:cBhvr>
                                    </p:animEffect>
                                  </p:childTnLst>
                                </p:cTn>
                              </p:par>
                              <p:par>
                                <p:cTn id="32" presetID="9" presetClass="entr" presetSubtype="0" fill="hold"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dissolve">
                                      <p:cBhvr>
                                        <p:cTn id="34" dur="500"/>
                                        <p:tgtEl>
                                          <p:spTgt spid="3">
                                            <p:txEl>
                                              <p:pRg st="8" end="8"/>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dissolve">
                                      <p:cBhvr>
                                        <p:cTn id="39" dur="500"/>
                                        <p:tgtEl>
                                          <p:spTgt spid="3">
                                            <p:txEl>
                                              <p:pRg st="8" end="8"/>
                                            </p:txEl>
                                          </p:spTgt>
                                        </p:tgtEl>
                                      </p:cBhvr>
                                    </p:animEffect>
                                  </p:childTnLst>
                                </p:cTn>
                              </p:par>
                              <p:par>
                                <p:cTn id="40" presetID="9" presetClass="entr" presetSubtype="0" fill="hold" nodeType="with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dissolve">
                                      <p:cBhvr>
                                        <p:cTn id="42" dur="500"/>
                                        <p:tgtEl>
                                          <p:spTgt spid="3">
                                            <p:txEl>
                                              <p:pRg st="9" end="9"/>
                                            </p:txEl>
                                          </p:spTgt>
                                        </p:tgtEl>
                                      </p:cBhvr>
                                    </p:animEffect>
                                  </p:childTnLst>
                                </p:cTn>
                              </p:par>
                              <p:par>
                                <p:cTn id="43" presetID="9" presetClass="entr" presetSubtype="0" fill="hold" nodeType="with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Effect transition="in" filter="dissolve">
                                      <p:cBhvr>
                                        <p:cTn id="45" dur="500"/>
                                        <p:tgtEl>
                                          <p:spTgt spid="3">
                                            <p:txEl>
                                              <p:pRg st="10" end="10"/>
                                            </p:txEl>
                                          </p:spTgt>
                                        </p:tgtEl>
                                      </p:cBhvr>
                                    </p:animEffect>
                                  </p:childTnLst>
                                </p:cTn>
                              </p:par>
                              <p:par>
                                <p:cTn id="46" presetID="9" presetClass="entr" presetSubtype="0" fill="hold" nodeType="withEffect">
                                  <p:stCondLst>
                                    <p:cond delay="0"/>
                                  </p:stCondLst>
                                  <p:childTnLst>
                                    <p:set>
                                      <p:cBhvr>
                                        <p:cTn id="47" dur="1" fill="hold">
                                          <p:stCondLst>
                                            <p:cond delay="0"/>
                                          </p:stCondLst>
                                        </p:cTn>
                                        <p:tgtEl>
                                          <p:spTgt spid="3">
                                            <p:txEl>
                                              <p:pRg st="11" end="11"/>
                                            </p:txEl>
                                          </p:spTgt>
                                        </p:tgtEl>
                                        <p:attrNameLst>
                                          <p:attrName>style.visibility</p:attrName>
                                        </p:attrNameLst>
                                      </p:cBhvr>
                                      <p:to>
                                        <p:strVal val="visible"/>
                                      </p:to>
                                    </p:set>
                                    <p:animEffect transition="in" filter="dissolve">
                                      <p:cBhvr>
                                        <p:cTn id="48" dur="500"/>
                                        <p:tgtEl>
                                          <p:spTgt spid="3">
                                            <p:txEl>
                                              <p:pRg st="11" end="11"/>
                                            </p:txEl>
                                          </p:spTgt>
                                        </p:tgtEl>
                                      </p:cBhvr>
                                    </p:animEffect>
                                  </p:childTnLst>
                                </p:cTn>
                              </p:par>
                              <p:par>
                                <p:cTn id="49" presetID="9" presetClass="entr" presetSubtype="0" fill="hold" nodeType="with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animEffect transition="in" filter="dissolve">
                                      <p:cBhvr>
                                        <p:cTn id="51"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0A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24128" y="92847"/>
            <a:ext cx="9720072" cy="847930"/>
          </a:xfrm>
        </p:spPr>
        <p:txBody>
          <a:bodyPr>
            <a:normAutofit fontScale="90000"/>
          </a:bodyPr>
          <a:lstStyle/>
          <a:p>
            <a:r>
              <a:rPr lang="en-US" sz="2700" dirty="0"/>
              <a:t/>
            </a:r>
            <a:br>
              <a:rPr lang="en-US" sz="2700" dirty="0"/>
            </a:br>
            <a:r>
              <a:rPr lang="en-US" sz="2700" dirty="0"/>
              <a:t/>
            </a:r>
            <a:br>
              <a:rPr lang="en-US" sz="2700" dirty="0"/>
            </a:br>
            <a:r>
              <a:rPr lang="en-US" sz="2700" dirty="0"/>
              <a:t>Example: How to Calculate the Predetermined Overhead Rate and Apply Overhead to Production (1 of 2)</a:t>
            </a:r>
            <a:br>
              <a:rPr lang="en-US" sz="2700" dirty="0"/>
            </a:br>
            <a:endParaRPr lang="en-US" sz="2700" dirty="0"/>
          </a:p>
        </p:txBody>
      </p:sp>
      <p:sp>
        <p:nvSpPr>
          <p:cNvPr id="3" name="Content Placeholder 2"/>
          <p:cNvSpPr>
            <a:spLocks noGrp="1"/>
          </p:cNvSpPr>
          <p:nvPr>
            <p:ph idx="1"/>
          </p:nvPr>
        </p:nvSpPr>
        <p:spPr>
          <a:xfrm>
            <a:off x="1024128" y="1195754"/>
            <a:ext cx="10360654" cy="5375868"/>
          </a:xfrm>
        </p:spPr>
        <p:txBody>
          <a:bodyPr/>
          <a:lstStyle/>
          <a:p>
            <a:pPr marL="128016" lvl="1" indent="0">
              <a:buNone/>
            </a:pPr>
            <a:endParaRPr lang="en-US" sz="1600" dirty="0"/>
          </a:p>
          <a:p>
            <a:pPr marL="128016" lvl="1" indent="0">
              <a:buNone/>
            </a:pPr>
            <a:endParaRPr lang="en-US" sz="1600" dirty="0"/>
          </a:p>
          <a:p>
            <a:pPr lvl="1">
              <a:buFont typeface="Wingdings" panose="05000000000000000000" pitchFamily="2" charset="2"/>
              <a:buChar char="§"/>
            </a:pPr>
            <a:endParaRPr lang="en-US" sz="1600" i="1" dirty="0"/>
          </a:p>
          <a:p>
            <a:pPr marL="128016" lvl="1" indent="0">
              <a:buNone/>
            </a:pPr>
            <a:endParaRPr lang="en-US" sz="1600" i="1" dirty="0"/>
          </a:p>
        </p:txBody>
      </p:sp>
      <p:sp>
        <p:nvSpPr>
          <p:cNvPr id="4" name="TextBox 3">
            <a:extLst>
              <a:ext uri="{FF2B5EF4-FFF2-40B4-BE49-F238E27FC236}">
                <a16:creationId xmlns:a16="http://schemas.microsoft.com/office/drawing/2014/main" id="{722CFEAD-81C5-4242-8115-3BE411C4F3F2}"/>
              </a:ext>
            </a:extLst>
          </p:cNvPr>
          <p:cNvSpPr txBox="1"/>
          <p:nvPr/>
        </p:nvSpPr>
        <p:spPr>
          <a:xfrm>
            <a:off x="1181882" y="1212385"/>
            <a:ext cx="9562318" cy="646331"/>
          </a:xfrm>
          <a:prstGeom prst="rect">
            <a:avLst/>
          </a:prstGeom>
          <a:noFill/>
        </p:spPr>
        <p:txBody>
          <a:bodyPr wrap="square" rtlCol="0">
            <a:spAutoFit/>
          </a:bodyPr>
          <a:lstStyle/>
          <a:p>
            <a:r>
              <a:rPr lang="en-US" dirty="0"/>
              <a:t>At the beginning of the year, Argus Company estimated the following costs:</a:t>
            </a:r>
          </a:p>
          <a:p>
            <a:endParaRPr lang="en-US" dirty="0"/>
          </a:p>
        </p:txBody>
      </p:sp>
      <p:graphicFrame>
        <p:nvGraphicFramePr>
          <p:cNvPr id="5" name="Table 4">
            <a:extLst>
              <a:ext uri="{FF2B5EF4-FFF2-40B4-BE49-F238E27FC236}">
                <a16:creationId xmlns:a16="http://schemas.microsoft.com/office/drawing/2014/main" id="{11183D73-4870-7847-88FC-63A06F1BDA4D}"/>
              </a:ext>
            </a:extLst>
          </p:cNvPr>
          <p:cNvGraphicFramePr>
            <a:graphicFrameLocks noGrp="1"/>
          </p:cNvGraphicFramePr>
          <p:nvPr>
            <p:extLst>
              <p:ext uri="{D42A27DB-BD31-4B8C-83A1-F6EECF244321}">
                <p14:modId xmlns:p14="http://schemas.microsoft.com/office/powerpoint/2010/main" val="90083541"/>
              </p:ext>
            </p:extLst>
          </p:nvPr>
        </p:nvGraphicFramePr>
        <p:xfrm>
          <a:off x="1181882" y="1764586"/>
          <a:ext cx="6096000" cy="741680"/>
        </p:xfrm>
        <a:graphic>
          <a:graphicData uri="http://schemas.openxmlformats.org/drawingml/2006/table">
            <a:tbl>
              <a:tblPr bandRow="1">
                <a:tableStyleId>{3B4B98B0-60AC-42C2-AFA5-B58CD77FA1E5}</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r>
                        <a:rPr lang="en-US" dirty="0"/>
                        <a:t>Overhead</a:t>
                      </a:r>
                      <a:endParaRPr lang="en-US" dirty="0">
                        <a:latin typeface="Arial" pitchFamily="34" charset="0"/>
                        <a:cs typeface="Arial" pitchFamily="34" charset="0"/>
                      </a:endParaRPr>
                    </a:p>
                  </a:txBody>
                  <a:tcPr/>
                </a:tc>
                <a:tc>
                  <a:txBody>
                    <a:bodyPr/>
                    <a:lstStyle/>
                    <a:p>
                      <a:r>
                        <a:rPr lang="en-US" dirty="0"/>
                        <a:t>$360,000</a:t>
                      </a:r>
                      <a:endParaRPr lang="en-US" dirty="0">
                        <a:latin typeface="Arial" pitchFamily="34" charset="0"/>
                        <a:cs typeface="Arial" pitchFamily="34" charset="0"/>
                      </a:endParaRPr>
                    </a:p>
                  </a:txBody>
                  <a:tcPr/>
                </a:tc>
                <a:extLst>
                  <a:ext uri="{0D108BD9-81ED-4DB2-BD59-A6C34878D82A}">
                    <a16:rowId xmlns:a16="http://schemas.microsoft.com/office/drawing/2014/main" val="10000"/>
                  </a:ext>
                </a:extLst>
              </a:tr>
              <a:tr h="370840">
                <a:tc>
                  <a:txBody>
                    <a:bodyPr/>
                    <a:lstStyle/>
                    <a:p>
                      <a:r>
                        <a:rPr lang="en-US" dirty="0"/>
                        <a:t>Direct labor cost</a:t>
                      </a:r>
                      <a:endParaRPr lang="en-US" dirty="0">
                        <a:latin typeface="Arial" pitchFamily="34" charset="0"/>
                        <a:cs typeface="Arial" pitchFamily="34" charset="0"/>
                      </a:endParaRPr>
                    </a:p>
                  </a:txBody>
                  <a:tcPr/>
                </a:tc>
                <a:tc>
                  <a:txBody>
                    <a:bodyPr/>
                    <a:lstStyle/>
                    <a:p>
                      <a:r>
                        <a:rPr lang="en-US" dirty="0"/>
                        <a:t>   720,000</a:t>
                      </a:r>
                      <a:endParaRPr lang="en-US" dirty="0">
                        <a:latin typeface="Arial" pitchFamily="34" charset="0"/>
                        <a:cs typeface="Arial" pitchFamily="34" charset="0"/>
                      </a:endParaRPr>
                    </a:p>
                  </a:txBody>
                  <a:tcPr/>
                </a:tc>
                <a:extLst>
                  <a:ext uri="{0D108BD9-81ED-4DB2-BD59-A6C34878D82A}">
                    <a16:rowId xmlns:a16="http://schemas.microsoft.com/office/drawing/2014/main" val="10001"/>
                  </a:ext>
                </a:extLst>
              </a:tr>
            </a:tbl>
          </a:graphicData>
        </a:graphic>
      </p:graphicFrame>
      <p:sp>
        <p:nvSpPr>
          <p:cNvPr id="6" name="Rectangle 5">
            <a:extLst>
              <a:ext uri="{FF2B5EF4-FFF2-40B4-BE49-F238E27FC236}">
                <a16:creationId xmlns:a16="http://schemas.microsoft.com/office/drawing/2014/main" id="{766C2128-A706-B941-AE3C-C3A79A1722D7}"/>
              </a:ext>
            </a:extLst>
          </p:cNvPr>
          <p:cNvSpPr/>
          <p:nvPr/>
        </p:nvSpPr>
        <p:spPr>
          <a:xfrm>
            <a:off x="656380" y="2761243"/>
            <a:ext cx="10728402" cy="2585323"/>
          </a:xfrm>
          <a:prstGeom prst="rect">
            <a:avLst/>
          </a:prstGeom>
        </p:spPr>
        <p:txBody>
          <a:bodyPr wrap="square">
            <a:spAutoFit/>
          </a:bodyPr>
          <a:lstStyle/>
          <a:p>
            <a:r>
              <a:rPr lang="en-US" dirty="0"/>
              <a:t>Argus uses normal costing and applies overhead on the basis of direct labor cost. (Direct labor cost equals total direct labor hours worked multiplied by the wage rate.) For the month of February, direct labor cost was $56,000.</a:t>
            </a:r>
          </a:p>
          <a:p>
            <a:endParaRPr lang="en-US" dirty="0"/>
          </a:p>
          <a:p>
            <a:pPr>
              <a:buSzPct val="100000"/>
            </a:pPr>
            <a:r>
              <a:rPr lang="en-US" b="1" dirty="0"/>
              <a:t>Required: </a:t>
            </a:r>
          </a:p>
          <a:p>
            <a:pPr marL="514350" indent="-514350">
              <a:buSzPct val="100000"/>
              <a:buAutoNum type="arabicPeriod"/>
            </a:pPr>
            <a:r>
              <a:rPr lang="en-US" dirty="0"/>
              <a:t>Calculate the predetermined overhead rate for the year. </a:t>
            </a:r>
          </a:p>
          <a:p>
            <a:pPr marL="514350" indent="-514350">
              <a:buSzPct val="100000"/>
              <a:buAutoNum type="arabicPeriod"/>
            </a:pPr>
            <a:r>
              <a:rPr lang="en-US" dirty="0"/>
              <a:t>Calculate the overhead applied to production in February</a:t>
            </a:r>
          </a:p>
          <a:p>
            <a:pPr marL="514350" indent="-514350">
              <a:buSzPct val="100000"/>
              <a:buAutoNum type="arabicPeriod"/>
            </a:pPr>
            <a:endParaRPr lang="en-US" dirty="0"/>
          </a:p>
          <a:p>
            <a:pPr>
              <a:buSzPct val="100000"/>
            </a:pPr>
            <a:endParaRPr lang="en-US" dirty="0"/>
          </a:p>
        </p:txBody>
      </p:sp>
      <p:graphicFrame>
        <p:nvGraphicFramePr>
          <p:cNvPr id="8" name="Object 7">
            <a:extLst>
              <a:ext uri="{FF2B5EF4-FFF2-40B4-BE49-F238E27FC236}">
                <a16:creationId xmlns:a16="http://schemas.microsoft.com/office/drawing/2014/main" id="{FA2983CE-7781-D245-ACB8-C8ADD3540A87}"/>
              </a:ext>
            </a:extLst>
          </p:cNvPr>
          <p:cNvGraphicFramePr>
            <a:graphicFrameLocks noChangeAspect="1"/>
          </p:cNvGraphicFramePr>
          <p:nvPr>
            <p:extLst>
              <p:ext uri="{D42A27DB-BD31-4B8C-83A1-F6EECF244321}">
                <p14:modId xmlns:p14="http://schemas.microsoft.com/office/powerpoint/2010/main" val="1256061040"/>
              </p:ext>
            </p:extLst>
          </p:nvPr>
        </p:nvGraphicFramePr>
        <p:xfrm>
          <a:off x="656380" y="4919523"/>
          <a:ext cx="6364288" cy="1779588"/>
        </p:xfrm>
        <a:graphic>
          <a:graphicData uri="http://schemas.openxmlformats.org/presentationml/2006/ole">
            <mc:AlternateContent xmlns:mc="http://schemas.openxmlformats.org/markup-compatibility/2006">
              <mc:Choice xmlns:v="urn:schemas-microsoft-com:vml" Requires="v">
                <p:oleObj spid="_x0000_s1037" name="Equation" r:id="rId3" imgW="3047760" imgH="850680" progId="Equation.3">
                  <p:embed/>
                </p:oleObj>
              </mc:Choice>
              <mc:Fallback>
                <p:oleObj name="Equation" r:id="rId3" imgW="3047760" imgH="850680" progId="Equation.3">
                  <p:embed/>
                  <p:pic>
                    <p:nvPicPr>
                      <p:cNvPr id="2" name="Object 1"/>
                      <p:cNvPicPr/>
                      <p:nvPr/>
                    </p:nvPicPr>
                    <p:blipFill>
                      <a:blip r:embed="rId4"/>
                      <a:stretch>
                        <a:fillRect/>
                      </a:stretch>
                    </p:blipFill>
                    <p:spPr>
                      <a:xfrm>
                        <a:off x="656380" y="4919523"/>
                        <a:ext cx="6364288" cy="1779588"/>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8227922E-B324-B04A-A254-0B764D737034}"/>
              </a:ext>
            </a:extLst>
          </p:cNvPr>
          <p:cNvSpPr txBox="1"/>
          <p:nvPr/>
        </p:nvSpPr>
        <p:spPr>
          <a:xfrm>
            <a:off x="7813464" y="4053904"/>
            <a:ext cx="3571318" cy="923330"/>
          </a:xfrm>
          <a:prstGeom prst="rect">
            <a:avLst/>
          </a:prstGeom>
          <a:noFill/>
        </p:spPr>
        <p:txBody>
          <a:bodyPr wrap="square" rtlCol="0">
            <a:spAutoFit/>
          </a:bodyPr>
          <a:lstStyle/>
          <a:p>
            <a:pPr marL="514350" indent="-514350">
              <a:buFont typeface="+mj-lt"/>
              <a:buAutoNum type="arabicPeriod" startAt="2"/>
            </a:pPr>
            <a:r>
              <a:rPr lang="en-US" dirty="0"/>
              <a:t>Overhead Applied to February Production = 0.50 × $56,000 = $28,000</a:t>
            </a:r>
          </a:p>
        </p:txBody>
      </p:sp>
    </p:spTree>
    <p:extLst>
      <p:ext uri="{BB962C8B-B14F-4D97-AF65-F5344CB8AC3E}">
        <p14:creationId xmlns:p14="http://schemas.microsoft.com/office/powerpoint/2010/main" val="2149119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dissolve">
                                      <p:cBhvr>
                                        <p:cTn id="1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3EFA47-F79B-C949-A656-DEDA4B916E1C}"/>
              </a:ext>
            </a:extLst>
          </p:cNvPr>
          <p:cNvSpPr>
            <a:spLocks noGrp="1"/>
          </p:cNvSpPr>
          <p:nvPr>
            <p:ph type="title"/>
          </p:nvPr>
        </p:nvSpPr>
        <p:spPr>
          <a:xfrm>
            <a:off x="808551" y="39403"/>
            <a:ext cx="9720072" cy="1499616"/>
          </a:xfrm>
        </p:spPr>
        <p:txBody>
          <a:bodyPr>
            <a:normAutofit/>
          </a:bodyPr>
          <a:lstStyle/>
          <a:p>
            <a:pPr>
              <a:lnSpc>
                <a:spcPct val="100000"/>
              </a:lnSpc>
            </a:pPr>
            <a:r>
              <a:rPr lang="en-US" sz="2800" dirty="0"/>
              <a:t>2. </a:t>
            </a:r>
            <a:r>
              <a:rPr lang="en-US" sz="2400" dirty="0"/>
              <a:t>Compute predetermined overhead rate, and use rate to assign overhead to units or services produced.</a:t>
            </a:r>
          </a:p>
        </p:txBody>
      </p:sp>
      <p:pic>
        <p:nvPicPr>
          <p:cNvPr id="4" name="Content Placeholder 3">
            <a:extLst>
              <a:ext uri="{FF2B5EF4-FFF2-40B4-BE49-F238E27FC236}">
                <a16:creationId xmlns:a16="http://schemas.microsoft.com/office/drawing/2014/main" id="{4DFC5E76-A7F3-E74B-997A-4DF9173D24E4}"/>
              </a:ext>
            </a:extLst>
          </p:cNvPr>
          <p:cNvPicPr>
            <a:picLocks noGrp="1" noChangeAspect="1"/>
          </p:cNvPicPr>
          <p:nvPr>
            <p:ph idx="1"/>
          </p:nvPr>
        </p:nvPicPr>
        <p:blipFill>
          <a:blip r:embed="rId2"/>
          <a:stretch>
            <a:fillRect/>
          </a:stretch>
        </p:blipFill>
        <p:spPr>
          <a:xfrm>
            <a:off x="941555" y="1314177"/>
            <a:ext cx="6286500" cy="1219200"/>
          </a:xfrm>
          <a:prstGeom prst="rect">
            <a:avLst/>
          </a:prstGeom>
        </p:spPr>
      </p:pic>
      <p:sp>
        <p:nvSpPr>
          <p:cNvPr id="5" name="TextBox 4">
            <a:extLst>
              <a:ext uri="{FF2B5EF4-FFF2-40B4-BE49-F238E27FC236}">
                <a16:creationId xmlns:a16="http://schemas.microsoft.com/office/drawing/2014/main" id="{40B8F873-ADEF-0247-BD05-D2A90BAE9922}"/>
              </a:ext>
            </a:extLst>
          </p:cNvPr>
          <p:cNvSpPr txBox="1"/>
          <p:nvPr/>
        </p:nvSpPr>
        <p:spPr>
          <a:xfrm>
            <a:off x="941555" y="2533377"/>
            <a:ext cx="10609160" cy="2031325"/>
          </a:xfrm>
          <a:prstGeom prst="rect">
            <a:avLst/>
          </a:prstGeom>
          <a:noFill/>
        </p:spPr>
        <p:txBody>
          <a:bodyPr wrap="square" rtlCol="0">
            <a:spAutoFit/>
          </a:bodyPr>
          <a:lstStyle/>
          <a:p>
            <a:pPr marL="285750" indent="-285750">
              <a:buClr>
                <a:schemeClr val="accent3">
                  <a:lumMod val="75000"/>
                </a:schemeClr>
              </a:buClr>
              <a:buFont typeface="Wingdings" pitchFamily="2" charset="2"/>
              <a:buChar char="§"/>
            </a:pPr>
            <a:r>
              <a:rPr lang="en-US" dirty="0"/>
              <a:t>Costs MUST be externally reported at the end of period at ACTUAL amounts</a:t>
            </a:r>
          </a:p>
          <a:p>
            <a:pPr marL="285750" indent="-285750">
              <a:buClr>
                <a:schemeClr val="accent3">
                  <a:lumMod val="75000"/>
                </a:schemeClr>
              </a:buClr>
              <a:buFont typeface="Wingdings" pitchFamily="2" charset="2"/>
              <a:buChar char="§"/>
            </a:pPr>
            <a:r>
              <a:rPr lang="en-US" dirty="0"/>
              <a:t>Therefore;</a:t>
            </a:r>
          </a:p>
          <a:p>
            <a:pPr>
              <a:buClr>
                <a:schemeClr val="accent3">
                  <a:lumMod val="75000"/>
                </a:schemeClr>
              </a:buClr>
            </a:pPr>
            <a:r>
              <a:rPr lang="en-US" dirty="0">
                <a:solidFill>
                  <a:srgbClr val="009D00"/>
                </a:solidFill>
                <a:latin typeface="Engravers MT" panose="02090707080505020304" pitchFamily="18" charset="77"/>
              </a:rPr>
              <a:t>Adjusted cogs =</a:t>
            </a:r>
          </a:p>
          <a:p>
            <a:pPr>
              <a:buClr>
                <a:schemeClr val="accent3">
                  <a:lumMod val="75000"/>
                </a:schemeClr>
              </a:buClr>
            </a:pPr>
            <a:r>
              <a:rPr lang="en-US" dirty="0">
                <a:solidFill>
                  <a:srgbClr val="009D00"/>
                </a:solidFill>
                <a:latin typeface="Engravers MT" panose="02090707080505020304" pitchFamily="18" charset="77"/>
              </a:rPr>
              <a:t>unadjusted cogs + underapplied (-overapplied) Variance</a:t>
            </a:r>
          </a:p>
          <a:p>
            <a:pPr>
              <a:buClr>
                <a:schemeClr val="accent3">
                  <a:lumMod val="75000"/>
                </a:schemeClr>
              </a:buClr>
            </a:pPr>
            <a:endParaRPr lang="en-US" dirty="0">
              <a:solidFill>
                <a:srgbClr val="009D00"/>
              </a:solidFill>
              <a:latin typeface="Engravers MT" panose="02090707080505020304" pitchFamily="18" charset="77"/>
            </a:endParaRPr>
          </a:p>
          <a:p>
            <a:pPr>
              <a:buClr>
                <a:schemeClr val="accent3">
                  <a:lumMod val="75000"/>
                </a:schemeClr>
              </a:buClr>
            </a:pPr>
            <a:r>
              <a:rPr lang="en-US" dirty="0"/>
              <a:t>In a Job-Order System:</a:t>
            </a:r>
          </a:p>
          <a:p>
            <a:pPr>
              <a:buClr>
                <a:schemeClr val="accent3">
                  <a:lumMod val="75000"/>
                </a:schemeClr>
              </a:buClr>
            </a:pPr>
            <a:r>
              <a:rPr lang="en-US" dirty="0">
                <a:solidFill>
                  <a:srgbClr val="009D00"/>
                </a:solidFill>
                <a:latin typeface="Engravers MT" panose="02090707080505020304" pitchFamily="18" charset="77"/>
              </a:rPr>
              <a:t>Unit Product cost = total product cost / # of units</a:t>
            </a:r>
            <a:endParaRPr lang="en-US" dirty="0">
              <a:latin typeface="Engravers MT" panose="02090707080505020304" pitchFamily="18" charset="77"/>
            </a:endParaRPr>
          </a:p>
        </p:txBody>
      </p:sp>
      <p:graphicFrame>
        <p:nvGraphicFramePr>
          <p:cNvPr id="3" name="Table 2"/>
          <p:cNvGraphicFramePr>
            <a:graphicFrameLocks noGrp="1"/>
          </p:cNvGraphicFramePr>
          <p:nvPr>
            <p:extLst>
              <p:ext uri="{D42A27DB-BD31-4B8C-83A1-F6EECF244321}">
                <p14:modId xmlns:p14="http://schemas.microsoft.com/office/powerpoint/2010/main" val="4237860744"/>
              </p:ext>
            </p:extLst>
          </p:nvPr>
        </p:nvGraphicFramePr>
        <p:xfrm>
          <a:off x="1100975" y="4760911"/>
          <a:ext cx="8128000" cy="174752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065305826"/>
                    </a:ext>
                  </a:extLst>
                </a:gridCol>
                <a:gridCol w="4064000">
                  <a:extLst>
                    <a:ext uri="{9D8B030D-6E8A-4147-A177-3AD203B41FA5}">
                      <a16:colId xmlns:a16="http://schemas.microsoft.com/office/drawing/2014/main" val="2918517448"/>
                    </a:ext>
                  </a:extLst>
                </a:gridCol>
              </a:tblGrid>
              <a:tr h="0">
                <a:tc gridSpan="2">
                  <a:txBody>
                    <a:bodyPr/>
                    <a:lstStyle/>
                    <a:p>
                      <a:pPr algn="ctr"/>
                      <a:r>
                        <a:rPr lang="en-US" dirty="0" smtClean="0"/>
                        <a:t>Manufacturing Overhead</a:t>
                      </a:r>
                      <a:endParaRPr lang="en-US" dirty="0"/>
                    </a:p>
                  </a:txBody>
                  <a:tcPr/>
                </a:tc>
                <a:tc hMerge="1">
                  <a:txBody>
                    <a:bodyPr/>
                    <a:lstStyle/>
                    <a:p>
                      <a:endParaRPr lang="en-US" dirty="0"/>
                    </a:p>
                  </a:txBody>
                  <a:tcPr/>
                </a:tc>
                <a:extLst>
                  <a:ext uri="{0D108BD9-81ED-4DB2-BD59-A6C34878D82A}">
                    <a16:rowId xmlns:a16="http://schemas.microsoft.com/office/drawing/2014/main" val="2617038283"/>
                  </a:ext>
                </a:extLst>
              </a:tr>
              <a:tr h="370840">
                <a:tc>
                  <a:txBody>
                    <a:bodyPr/>
                    <a:lstStyle/>
                    <a:p>
                      <a:r>
                        <a:rPr lang="en-US" dirty="0" smtClean="0"/>
                        <a:t>ACTUAL Overhead</a:t>
                      </a:r>
                      <a:endParaRPr lang="en-US" dirty="0"/>
                    </a:p>
                  </a:txBody>
                  <a:tcPr>
                    <a:lnR w="12700" cap="flat" cmpd="sng" algn="ctr">
                      <a:solidFill>
                        <a:schemeClr val="tx1"/>
                      </a:solidFill>
                      <a:prstDash val="solid"/>
                      <a:round/>
                      <a:headEnd type="none" w="med" len="med"/>
                      <a:tailEnd type="none" w="med" len="med"/>
                    </a:lnR>
                  </a:tcPr>
                </a:tc>
                <a:tc>
                  <a:txBody>
                    <a:bodyPr/>
                    <a:lstStyle/>
                    <a:p>
                      <a:r>
                        <a:rPr lang="en-US" dirty="0" smtClean="0"/>
                        <a:t>APPLIED Overhead </a:t>
                      </a:r>
                      <a:endParaRPr lang="en-US" dirty="0"/>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045787376"/>
                  </a:ext>
                </a:extLst>
              </a:tr>
              <a:tr h="370840">
                <a:tc>
                  <a:txBody>
                    <a:bodyPr/>
                    <a:lstStyle/>
                    <a:p>
                      <a:r>
                        <a:rPr lang="en-US" dirty="0" smtClean="0"/>
                        <a:t>(Indirect Materials, Ind. Labor, Factory </a:t>
                      </a:r>
                      <a:r>
                        <a:rPr lang="en-US" dirty="0" err="1" smtClean="0"/>
                        <a:t>Depr</a:t>
                      </a:r>
                      <a:r>
                        <a:rPr lang="en-US" dirty="0" smtClean="0"/>
                        <a:t>, Factory Rent…)</a:t>
                      </a:r>
                      <a:endParaRPr lang="en-US"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dirty="0" smtClean="0"/>
                        <a:t>(Predetermined OH rate x Actual Activity)</a:t>
                      </a:r>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78864225"/>
                  </a:ext>
                </a:extLst>
              </a:tr>
              <a:tr h="370840">
                <a:tc>
                  <a:txBody>
                    <a:bodyPr/>
                    <a:lstStyle/>
                    <a:p>
                      <a:r>
                        <a:rPr lang="en-US" dirty="0" smtClean="0"/>
                        <a:t>UNDER</a:t>
                      </a:r>
                      <a:r>
                        <a:rPr lang="en-US" baseline="0" dirty="0" smtClean="0"/>
                        <a:t> applied OH</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en-US" dirty="0" smtClean="0"/>
                        <a:t>OVER applied OH</a:t>
                      </a:r>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54494108"/>
                  </a:ext>
                </a:extLst>
              </a:tr>
            </a:tbl>
          </a:graphicData>
        </a:graphic>
      </p:graphicFrame>
    </p:spTree>
    <p:extLst>
      <p:ext uri="{BB962C8B-B14F-4D97-AF65-F5344CB8AC3E}">
        <p14:creationId xmlns:p14="http://schemas.microsoft.com/office/powerpoint/2010/main" val="1283570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0A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24128" y="92847"/>
            <a:ext cx="9720072" cy="847930"/>
          </a:xfrm>
        </p:spPr>
        <p:txBody>
          <a:bodyPr>
            <a:normAutofit fontScale="90000"/>
          </a:bodyPr>
          <a:lstStyle/>
          <a:p>
            <a:r>
              <a:rPr lang="en-US" sz="2700" dirty="0"/>
              <a:t/>
            </a:r>
            <a:br>
              <a:rPr lang="en-US" sz="2700" dirty="0"/>
            </a:br>
            <a:r>
              <a:rPr lang="en-US" sz="2700" dirty="0"/>
              <a:t/>
            </a:r>
            <a:br>
              <a:rPr lang="en-US" sz="2700" dirty="0"/>
            </a:br>
            <a:r>
              <a:rPr lang="en-US" sz="2700" dirty="0"/>
              <a:t>Example:</a:t>
            </a:r>
            <a:r>
              <a:rPr lang="en-US" sz="2800" dirty="0"/>
              <a:t> How to Reconcile Actual Overhead  with Applied Overhead (1/2)</a:t>
            </a:r>
            <a:r>
              <a:rPr lang="en-US" sz="2700" dirty="0"/>
              <a:t/>
            </a:r>
            <a:br>
              <a:rPr lang="en-US" sz="2700" dirty="0"/>
            </a:br>
            <a:endParaRPr lang="en-US" sz="2700" dirty="0"/>
          </a:p>
        </p:txBody>
      </p:sp>
      <p:sp>
        <p:nvSpPr>
          <p:cNvPr id="3" name="Content Placeholder 2"/>
          <p:cNvSpPr>
            <a:spLocks noGrp="1"/>
          </p:cNvSpPr>
          <p:nvPr>
            <p:ph idx="1"/>
          </p:nvPr>
        </p:nvSpPr>
        <p:spPr>
          <a:xfrm>
            <a:off x="1024128" y="1195754"/>
            <a:ext cx="10360654" cy="5375868"/>
          </a:xfrm>
        </p:spPr>
        <p:txBody>
          <a:bodyPr/>
          <a:lstStyle/>
          <a:p>
            <a:pPr marL="128016" lvl="1" indent="0">
              <a:buNone/>
            </a:pPr>
            <a:endParaRPr lang="en-US" sz="1600" dirty="0"/>
          </a:p>
          <a:p>
            <a:pPr marL="128016" lvl="1" indent="0">
              <a:buNone/>
            </a:pPr>
            <a:endParaRPr lang="en-US" sz="1600" dirty="0"/>
          </a:p>
          <a:p>
            <a:pPr lvl="1">
              <a:buFont typeface="Wingdings" panose="05000000000000000000" pitchFamily="2" charset="2"/>
              <a:buChar char="§"/>
            </a:pPr>
            <a:endParaRPr lang="en-US" sz="1600" i="1" dirty="0"/>
          </a:p>
          <a:p>
            <a:pPr marL="128016" lvl="1" indent="0">
              <a:buNone/>
            </a:pPr>
            <a:endParaRPr lang="en-US" sz="1600" i="1" dirty="0"/>
          </a:p>
        </p:txBody>
      </p:sp>
      <p:sp>
        <p:nvSpPr>
          <p:cNvPr id="4" name="TextBox 3">
            <a:extLst>
              <a:ext uri="{FF2B5EF4-FFF2-40B4-BE49-F238E27FC236}">
                <a16:creationId xmlns:a16="http://schemas.microsoft.com/office/drawing/2014/main" id="{722CFEAD-81C5-4242-8115-3BE411C4F3F2}"/>
              </a:ext>
            </a:extLst>
          </p:cNvPr>
          <p:cNvSpPr txBox="1"/>
          <p:nvPr/>
        </p:nvSpPr>
        <p:spPr>
          <a:xfrm>
            <a:off x="1024128" y="1212385"/>
            <a:ext cx="10143744" cy="1200329"/>
          </a:xfrm>
          <a:prstGeom prst="rect">
            <a:avLst/>
          </a:prstGeom>
          <a:noFill/>
        </p:spPr>
        <p:txBody>
          <a:bodyPr wrap="square" rtlCol="0">
            <a:spAutoFit/>
          </a:bodyPr>
          <a:lstStyle/>
          <a:p>
            <a:r>
              <a:rPr lang="en-US" dirty="0"/>
              <a:t>Recall that Argus Company’s predetermined overhead rate was 0.50 or 50% of direct labor cost. By the end of the year, actual data are:</a:t>
            </a:r>
          </a:p>
          <a:p>
            <a:endParaRPr lang="en-US" dirty="0"/>
          </a:p>
          <a:p>
            <a:endParaRPr lang="en-US" dirty="0"/>
          </a:p>
        </p:txBody>
      </p:sp>
      <p:sp>
        <p:nvSpPr>
          <p:cNvPr id="6" name="Rectangle 5">
            <a:extLst>
              <a:ext uri="{FF2B5EF4-FFF2-40B4-BE49-F238E27FC236}">
                <a16:creationId xmlns:a16="http://schemas.microsoft.com/office/drawing/2014/main" id="{766C2128-A706-B941-AE3C-C3A79A1722D7}"/>
              </a:ext>
            </a:extLst>
          </p:cNvPr>
          <p:cNvSpPr/>
          <p:nvPr/>
        </p:nvSpPr>
        <p:spPr>
          <a:xfrm>
            <a:off x="656380" y="2914006"/>
            <a:ext cx="10728402" cy="1477328"/>
          </a:xfrm>
          <a:prstGeom prst="rect">
            <a:avLst/>
          </a:prstGeom>
        </p:spPr>
        <p:txBody>
          <a:bodyPr wrap="square">
            <a:spAutoFit/>
          </a:bodyPr>
          <a:lstStyle/>
          <a:p>
            <a:r>
              <a:rPr lang="en-US" dirty="0"/>
              <a:t>Cost of Goods Sold (before adjusting for any overhead variance) is $632,000.</a:t>
            </a:r>
          </a:p>
          <a:p>
            <a:r>
              <a:rPr lang="en-US" b="1" dirty="0"/>
              <a:t>Required: </a:t>
            </a:r>
          </a:p>
          <a:p>
            <a:pPr marL="457200" indent="-457200">
              <a:buAutoNum type="arabicPeriod"/>
            </a:pPr>
            <a:r>
              <a:rPr lang="en-US" dirty="0"/>
              <a:t>Calculate the overhead variance for the year. </a:t>
            </a:r>
          </a:p>
          <a:p>
            <a:pPr marL="457200" indent="-457200">
              <a:buAutoNum type="arabicPeriod"/>
            </a:pPr>
            <a:r>
              <a:rPr lang="en-US" dirty="0"/>
              <a:t>Dispose of the overhead variance by adjusting Cost of Goods Sold.</a:t>
            </a:r>
          </a:p>
          <a:p>
            <a:pPr>
              <a:buSzPct val="100000"/>
            </a:pPr>
            <a:endParaRPr lang="en-US" dirty="0"/>
          </a:p>
        </p:txBody>
      </p:sp>
      <p:graphicFrame>
        <p:nvGraphicFramePr>
          <p:cNvPr id="10" name="Table 9">
            <a:extLst>
              <a:ext uri="{FF2B5EF4-FFF2-40B4-BE49-F238E27FC236}">
                <a16:creationId xmlns:a16="http://schemas.microsoft.com/office/drawing/2014/main" id="{03BDC140-3D03-6544-B4AB-9AB13C7A4905}"/>
              </a:ext>
            </a:extLst>
          </p:cNvPr>
          <p:cNvGraphicFramePr>
            <a:graphicFrameLocks noGrp="1"/>
          </p:cNvGraphicFramePr>
          <p:nvPr>
            <p:extLst>
              <p:ext uri="{D42A27DB-BD31-4B8C-83A1-F6EECF244321}">
                <p14:modId xmlns:p14="http://schemas.microsoft.com/office/powerpoint/2010/main" val="2013848020"/>
              </p:ext>
            </p:extLst>
          </p:nvPr>
        </p:nvGraphicFramePr>
        <p:xfrm>
          <a:off x="1024128" y="1991706"/>
          <a:ext cx="7636042" cy="731520"/>
        </p:xfrm>
        <a:graphic>
          <a:graphicData uri="http://schemas.openxmlformats.org/drawingml/2006/table">
            <a:tbl>
              <a:tblPr bandRow="1">
                <a:tableStyleId>{638B1855-1B75-4FBE-930C-398BA8C253C6}</a:tableStyleId>
              </a:tblPr>
              <a:tblGrid>
                <a:gridCol w="3818021">
                  <a:extLst>
                    <a:ext uri="{9D8B030D-6E8A-4147-A177-3AD203B41FA5}">
                      <a16:colId xmlns:a16="http://schemas.microsoft.com/office/drawing/2014/main" val="20000"/>
                    </a:ext>
                  </a:extLst>
                </a:gridCol>
                <a:gridCol w="3818021">
                  <a:extLst>
                    <a:ext uri="{9D8B030D-6E8A-4147-A177-3AD203B41FA5}">
                      <a16:colId xmlns:a16="http://schemas.microsoft.com/office/drawing/2014/main" val="20001"/>
                    </a:ext>
                  </a:extLst>
                </a:gridCol>
              </a:tblGrid>
              <a:tr h="352927">
                <a:tc>
                  <a:txBody>
                    <a:bodyPr/>
                    <a:lstStyle/>
                    <a:p>
                      <a:r>
                        <a:rPr lang="en-US" dirty="0"/>
                        <a:t>Overhead</a:t>
                      </a:r>
                      <a:endParaRPr lang="en-US" dirty="0">
                        <a:latin typeface="+mn-lt"/>
                        <a:cs typeface="Arial" pitchFamily="34" charset="0"/>
                      </a:endParaRPr>
                    </a:p>
                  </a:txBody>
                  <a:tcPr/>
                </a:tc>
                <a:tc>
                  <a:txBody>
                    <a:bodyPr/>
                    <a:lstStyle/>
                    <a:p>
                      <a:r>
                        <a:rPr lang="en-US" dirty="0"/>
                        <a:t>$375,400</a:t>
                      </a:r>
                      <a:endParaRPr lang="en-US" dirty="0">
                        <a:latin typeface="+mn-lt"/>
                        <a:cs typeface="Arial" pitchFamily="34" charset="0"/>
                      </a:endParaRPr>
                    </a:p>
                  </a:txBody>
                  <a:tcPr/>
                </a:tc>
                <a:extLst>
                  <a:ext uri="{0D108BD9-81ED-4DB2-BD59-A6C34878D82A}">
                    <a16:rowId xmlns:a16="http://schemas.microsoft.com/office/drawing/2014/main" val="10000"/>
                  </a:ext>
                </a:extLst>
              </a:tr>
              <a:tr h="356135">
                <a:tc>
                  <a:txBody>
                    <a:bodyPr/>
                    <a:lstStyle/>
                    <a:p>
                      <a:r>
                        <a:rPr lang="en-US" dirty="0"/>
                        <a:t>Direct labor cost</a:t>
                      </a:r>
                      <a:endParaRPr lang="en-US" dirty="0">
                        <a:latin typeface="+mn-lt"/>
                        <a:cs typeface="Arial" pitchFamily="34" charset="0"/>
                      </a:endParaRPr>
                    </a:p>
                  </a:txBody>
                  <a:tcPr/>
                </a:tc>
                <a:tc>
                  <a:txBody>
                    <a:bodyPr/>
                    <a:lstStyle/>
                    <a:p>
                      <a:r>
                        <a:rPr lang="en-US" dirty="0"/>
                        <a:t>750,000</a:t>
                      </a:r>
                      <a:endParaRPr lang="en-US" dirty="0">
                        <a:latin typeface="+mn-lt"/>
                        <a:cs typeface="Arial" pitchFamily="34" charset="0"/>
                      </a:endParaRP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01890856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Georgia">
      <a:maj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29F68FFC-748B-4FC3-BF39-7F84A6D5840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{F1658721-A40A-B048-BC7B-589AF3BBB19D}tf10001061</Template>
  <TotalTime>1147</TotalTime>
  <Words>898</Words>
  <Application>Microsoft Office PowerPoint</Application>
  <PresentationFormat>Widescreen</PresentationFormat>
  <Paragraphs>129</Paragraphs>
  <Slides>14</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3" baseType="lpstr">
      <vt:lpstr>Arial</vt:lpstr>
      <vt:lpstr>Calibri</vt:lpstr>
      <vt:lpstr>Engravers MT</vt:lpstr>
      <vt:lpstr>Georgia</vt:lpstr>
      <vt:lpstr>Tw Cen MT</vt:lpstr>
      <vt:lpstr>Wingdings</vt:lpstr>
      <vt:lpstr>Wingdings 3</vt:lpstr>
      <vt:lpstr>Integral</vt:lpstr>
      <vt:lpstr>Equation</vt:lpstr>
      <vt:lpstr>Job-order costing and overhead application</vt:lpstr>
      <vt:lpstr> learning objectives</vt:lpstr>
      <vt:lpstr>Recap</vt:lpstr>
      <vt:lpstr>1a. Describe difference between job-order and process costing </vt:lpstr>
      <vt:lpstr>Catering – Job Order</vt:lpstr>
      <vt:lpstr>  2. Compute predetermined overhead rate, and use rate to assign overhead to units or services produced. </vt:lpstr>
      <vt:lpstr>  Example: How to Calculate the Predetermined Overhead Rate and Apply Overhead to Production (1 of 2) </vt:lpstr>
      <vt:lpstr>2. Compute predetermined overhead rate, and use rate to assign overhead to units or services produced.</vt:lpstr>
      <vt:lpstr>  Example: How to Reconcile Actual Overhead  with Applied Overhead (1/2) </vt:lpstr>
      <vt:lpstr>  Example: How to Reconcile Actual Overhead  with Applied Overhead (2/2) </vt:lpstr>
      <vt:lpstr>3. Identify and set up source documents used in job-order costing </vt:lpstr>
      <vt:lpstr>3. Identify and set up source documents used in job-order costing </vt:lpstr>
      <vt:lpstr>4. Describe the cost flows associated with job-order costing </vt:lpstr>
      <vt:lpstr> 4. Describe the cost flows associated with job-order costing:  Cost of Goods SOLD </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Managerial accounting: an overview</dc:title>
  <dc:creator>Hartin, Nancy</dc:creator>
  <cp:lastModifiedBy>Harbert Classroom</cp:lastModifiedBy>
  <cp:revision>73</cp:revision>
  <cp:lastPrinted>2018-02-20T17:18:41Z</cp:lastPrinted>
  <dcterms:created xsi:type="dcterms:W3CDTF">2018-02-06T15:46:15Z</dcterms:created>
  <dcterms:modified xsi:type="dcterms:W3CDTF">2020-02-27T15:33:08Z</dcterms:modified>
</cp:coreProperties>
</file>