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92" r:id="rId1"/>
  </p:sldMasterIdLst>
  <p:notesMasterIdLst>
    <p:notesMasterId r:id="rId16"/>
  </p:notesMasterIdLst>
  <p:handoutMasterIdLst>
    <p:handoutMasterId r:id="rId17"/>
  </p:handoutMasterIdLst>
  <p:sldIdLst>
    <p:sldId id="266" r:id="rId2"/>
    <p:sldId id="267" r:id="rId3"/>
    <p:sldId id="268" r:id="rId4"/>
    <p:sldId id="269" r:id="rId5"/>
    <p:sldId id="270" r:id="rId6"/>
    <p:sldId id="271" r:id="rId7"/>
    <p:sldId id="281" r:id="rId8"/>
    <p:sldId id="283" r:id="rId9"/>
    <p:sldId id="282" r:id="rId10"/>
    <p:sldId id="284" r:id="rId11"/>
    <p:sldId id="272" r:id="rId12"/>
    <p:sldId id="288" r:id="rId13"/>
    <p:sldId id="289" r:id="rId14"/>
    <p:sldId id="287" r:id="rId15"/>
  </p:sldIdLst>
  <p:sldSz cx="10058400" cy="7772400"/>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vi Radhakrishnan" initials="RR" lastIdx="10" clrIdx="0">
    <p:extLst>
      <p:ext uri="{19B8F6BF-5375-455C-9EA6-DF929625EA0E}">
        <p15:presenceInfo xmlns:p15="http://schemas.microsoft.com/office/powerpoint/2012/main" userId="S-1-5-21-1292428093-1336601894-682003330-77256" providerId="AD"/>
      </p:ext>
    </p:extLst>
  </p:cmAuthor>
  <p:cmAuthor id="2" name="Vitaly Terekhov" initials="VT" lastIdx="1" clrIdx="1">
    <p:extLst>
      <p:ext uri="{19B8F6BF-5375-455C-9EA6-DF929625EA0E}">
        <p15:presenceInfo xmlns:p15="http://schemas.microsoft.com/office/powerpoint/2012/main" userId="S::V.Terekhov@marianopolis.com::d29cf180-11a1-43b8-807f-d5a9faad9a0a" providerId="AD"/>
      </p:ext>
    </p:extLst>
  </p:cmAuthor>
  <p:cmAuthor id="3" name="CE" initials="CE" lastIdx="1" clrIdx="2">
    <p:extLst>
      <p:ext uri="{19B8F6BF-5375-455C-9EA6-DF929625EA0E}">
        <p15:presenceInfo xmlns:p15="http://schemas.microsoft.com/office/powerpoint/2012/main" userId="C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1B2C"/>
    <a:srgbClr val="4E4E4E"/>
    <a:srgbClr val="EDE5EF"/>
    <a:srgbClr val="E3EDF1"/>
    <a:srgbClr val="FFEACD"/>
    <a:srgbClr val="F8DCDD"/>
    <a:srgbClr val="F6D6D7"/>
    <a:srgbClr val="EFB3B4"/>
    <a:srgbClr val="F2D6D6"/>
    <a:srgbClr val="F3B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06" autoAdjust="0"/>
    <p:restoredTop sz="90409" autoAdjust="0"/>
  </p:normalViewPr>
  <p:slideViewPr>
    <p:cSldViewPr snapToGrid="0">
      <p:cViewPr varScale="1">
        <p:scale>
          <a:sx n="91" d="100"/>
          <a:sy n="91" d="100"/>
        </p:scale>
        <p:origin x="1836" y="90"/>
      </p:cViewPr>
      <p:guideLst>
        <p:guide orient="horz" pos="2448"/>
        <p:guide pos="3168"/>
      </p:guideLst>
    </p:cSldViewPr>
  </p:slideViewPr>
  <p:outlineViewPr>
    <p:cViewPr>
      <p:scale>
        <a:sx n="33" d="100"/>
        <a:sy n="33" d="100"/>
      </p:scale>
      <p:origin x="0" y="3522"/>
    </p:cViewPr>
  </p:outlineViewPr>
  <p:notesTextViewPr>
    <p:cViewPr>
      <p:scale>
        <a:sx n="1" d="1"/>
        <a:sy n="1" d="1"/>
      </p:scale>
      <p:origin x="0" y="0"/>
    </p:cViewPr>
  </p:notesTextViewPr>
  <p:notesViewPr>
    <p:cSldViewPr snapToGrid="0">
      <p:cViewPr varScale="1">
        <p:scale>
          <a:sx n="53" d="100"/>
          <a:sy n="53" d="100"/>
        </p:scale>
        <p:origin x="-2148"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91325CC6-5103-4F2C-A30C-D35EFB7B2A3A}" type="datetimeFigureOut">
              <a:rPr lang="en-US" smtClean="0"/>
              <a:pPr/>
              <a:t>2/6/2023</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39150F1-AD90-4255-89B7-CBA487B75218}" type="slidenum">
              <a:rPr lang="en-US" smtClean="0"/>
              <a:pPr/>
              <a:t>‹#›</a:t>
            </a:fld>
            <a:endParaRPr lang="en-US" dirty="0"/>
          </a:p>
        </p:txBody>
      </p:sp>
    </p:spTree>
    <p:extLst>
      <p:ext uri="{BB962C8B-B14F-4D97-AF65-F5344CB8AC3E}">
        <p14:creationId xmlns:p14="http://schemas.microsoft.com/office/powerpoint/2010/main" val="156834337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1" y="0"/>
            <a:ext cx="3037839" cy="464820"/>
          </a:xfrm>
          <a:prstGeom prst="rect">
            <a:avLst/>
          </a:prstGeom>
          <a:noFill/>
          <a:ln>
            <a:noFill/>
          </a:ln>
        </p:spPr>
        <p:txBody>
          <a:bodyPr lIns="93162" tIns="93162" rIns="93162" bIns="93162"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19090" marR="0" lvl="1" indent="-1438" algn="l" rtl="0">
              <a:spcBef>
                <a:spcPts val="0"/>
              </a:spcBef>
              <a:buNone/>
              <a:defRPr sz="2000" b="0" i="0" u="none" strike="noStrike" cap="none">
                <a:solidFill>
                  <a:schemeClr val="dk1"/>
                </a:solidFill>
                <a:latin typeface="Calibri"/>
                <a:ea typeface="Calibri"/>
                <a:cs typeface="Calibri"/>
                <a:sym typeface="Calibri"/>
              </a:defRPr>
            </a:lvl2pPr>
            <a:lvl3pPr marL="1038181" marR="0" lvl="2" indent="-2877" algn="l" rtl="0">
              <a:spcBef>
                <a:spcPts val="0"/>
              </a:spcBef>
              <a:buNone/>
              <a:defRPr sz="2000" b="0" i="0" u="none" strike="noStrike" cap="none">
                <a:solidFill>
                  <a:schemeClr val="dk1"/>
                </a:solidFill>
                <a:latin typeface="Calibri"/>
                <a:ea typeface="Calibri"/>
                <a:cs typeface="Calibri"/>
                <a:sym typeface="Calibri"/>
              </a:defRPr>
            </a:lvl3pPr>
            <a:lvl4pPr marL="1557274" marR="0" lvl="3" indent="-4318" algn="l" rtl="0">
              <a:spcBef>
                <a:spcPts val="0"/>
              </a:spcBef>
              <a:buNone/>
              <a:defRPr sz="2000" b="0" i="0" u="none" strike="noStrike" cap="none">
                <a:solidFill>
                  <a:schemeClr val="dk1"/>
                </a:solidFill>
                <a:latin typeface="Calibri"/>
                <a:ea typeface="Calibri"/>
                <a:cs typeface="Calibri"/>
                <a:sym typeface="Calibri"/>
              </a:defRPr>
            </a:lvl4pPr>
            <a:lvl5pPr marL="2076364" marR="0" lvl="4" indent="-5756" algn="l" rtl="0">
              <a:spcBef>
                <a:spcPts val="0"/>
              </a:spcBef>
              <a:buNone/>
              <a:defRPr sz="2000" b="0" i="0" u="none" strike="noStrike" cap="none">
                <a:solidFill>
                  <a:schemeClr val="dk1"/>
                </a:solidFill>
                <a:latin typeface="Calibri"/>
                <a:ea typeface="Calibri"/>
                <a:cs typeface="Calibri"/>
                <a:sym typeface="Calibri"/>
              </a:defRPr>
            </a:lvl5pPr>
            <a:lvl6pPr marL="2595455" marR="0" lvl="5" indent="-7195" algn="l" rtl="0">
              <a:spcBef>
                <a:spcPts val="0"/>
              </a:spcBef>
              <a:buNone/>
              <a:defRPr sz="2000" b="0" i="0" u="none" strike="noStrike" cap="none">
                <a:solidFill>
                  <a:schemeClr val="dk1"/>
                </a:solidFill>
                <a:latin typeface="Calibri"/>
                <a:ea typeface="Calibri"/>
                <a:cs typeface="Calibri"/>
                <a:sym typeface="Calibri"/>
              </a:defRPr>
            </a:lvl6pPr>
            <a:lvl7pPr marL="3114546" marR="0" lvl="6" indent="-8633" algn="l" rtl="0">
              <a:spcBef>
                <a:spcPts val="0"/>
              </a:spcBef>
              <a:buNone/>
              <a:defRPr sz="2000" b="0" i="0" u="none" strike="noStrike" cap="none">
                <a:solidFill>
                  <a:schemeClr val="dk1"/>
                </a:solidFill>
                <a:latin typeface="Calibri"/>
                <a:ea typeface="Calibri"/>
                <a:cs typeface="Calibri"/>
                <a:sym typeface="Calibri"/>
              </a:defRPr>
            </a:lvl7pPr>
            <a:lvl8pPr marL="3633637" marR="0" lvl="7" indent="-10073" algn="l" rtl="0">
              <a:spcBef>
                <a:spcPts val="0"/>
              </a:spcBef>
              <a:buNone/>
              <a:defRPr sz="2000" b="0" i="0" u="none" strike="noStrike" cap="none">
                <a:solidFill>
                  <a:schemeClr val="dk1"/>
                </a:solidFill>
                <a:latin typeface="Calibri"/>
                <a:ea typeface="Calibri"/>
                <a:cs typeface="Calibri"/>
                <a:sym typeface="Calibri"/>
              </a:defRPr>
            </a:lvl8pPr>
            <a:lvl9pPr marL="4152729" marR="0" lvl="8" indent="-11513"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4" name="Shape 4"/>
          <p:cNvSpPr txBox="1">
            <a:spLocks noGrp="1"/>
          </p:cNvSpPr>
          <p:nvPr>
            <p:ph type="dt" idx="10"/>
          </p:nvPr>
        </p:nvSpPr>
        <p:spPr>
          <a:xfrm>
            <a:off x="3970937" y="0"/>
            <a:ext cx="3037839" cy="464820"/>
          </a:xfrm>
          <a:prstGeom prst="rect">
            <a:avLst/>
          </a:prstGeom>
          <a:noFill/>
          <a:ln>
            <a:noFill/>
          </a:ln>
        </p:spPr>
        <p:txBody>
          <a:bodyPr lIns="93162" tIns="93162" rIns="93162" bIns="93162"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519090" marR="0" lvl="1" indent="-1438" algn="l" rtl="0">
              <a:spcBef>
                <a:spcPts val="0"/>
              </a:spcBef>
              <a:buNone/>
              <a:defRPr sz="2000" b="0" i="0" u="none" strike="noStrike" cap="none">
                <a:solidFill>
                  <a:schemeClr val="dk1"/>
                </a:solidFill>
                <a:latin typeface="Calibri"/>
                <a:ea typeface="Calibri"/>
                <a:cs typeface="Calibri"/>
                <a:sym typeface="Calibri"/>
              </a:defRPr>
            </a:lvl2pPr>
            <a:lvl3pPr marL="1038181" marR="0" lvl="2" indent="-2877" algn="l" rtl="0">
              <a:spcBef>
                <a:spcPts val="0"/>
              </a:spcBef>
              <a:buNone/>
              <a:defRPr sz="2000" b="0" i="0" u="none" strike="noStrike" cap="none">
                <a:solidFill>
                  <a:schemeClr val="dk1"/>
                </a:solidFill>
                <a:latin typeface="Calibri"/>
                <a:ea typeface="Calibri"/>
                <a:cs typeface="Calibri"/>
                <a:sym typeface="Calibri"/>
              </a:defRPr>
            </a:lvl3pPr>
            <a:lvl4pPr marL="1557274" marR="0" lvl="3" indent="-4318" algn="l" rtl="0">
              <a:spcBef>
                <a:spcPts val="0"/>
              </a:spcBef>
              <a:buNone/>
              <a:defRPr sz="2000" b="0" i="0" u="none" strike="noStrike" cap="none">
                <a:solidFill>
                  <a:schemeClr val="dk1"/>
                </a:solidFill>
                <a:latin typeface="Calibri"/>
                <a:ea typeface="Calibri"/>
                <a:cs typeface="Calibri"/>
                <a:sym typeface="Calibri"/>
              </a:defRPr>
            </a:lvl4pPr>
            <a:lvl5pPr marL="2076364" marR="0" lvl="4" indent="-5756" algn="l" rtl="0">
              <a:spcBef>
                <a:spcPts val="0"/>
              </a:spcBef>
              <a:buNone/>
              <a:defRPr sz="2000" b="0" i="0" u="none" strike="noStrike" cap="none">
                <a:solidFill>
                  <a:schemeClr val="dk1"/>
                </a:solidFill>
                <a:latin typeface="Calibri"/>
                <a:ea typeface="Calibri"/>
                <a:cs typeface="Calibri"/>
                <a:sym typeface="Calibri"/>
              </a:defRPr>
            </a:lvl5pPr>
            <a:lvl6pPr marL="2595455" marR="0" lvl="5" indent="-7195" algn="l" rtl="0">
              <a:spcBef>
                <a:spcPts val="0"/>
              </a:spcBef>
              <a:buNone/>
              <a:defRPr sz="2000" b="0" i="0" u="none" strike="noStrike" cap="none">
                <a:solidFill>
                  <a:schemeClr val="dk1"/>
                </a:solidFill>
                <a:latin typeface="Calibri"/>
                <a:ea typeface="Calibri"/>
                <a:cs typeface="Calibri"/>
                <a:sym typeface="Calibri"/>
              </a:defRPr>
            </a:lvl6pPr>
            <a:lvl7pPr marL="3114546" marR="0" lvl="6" indent="-8633" algn="l" rtl="0">
              <a:spcBef>
                <a:spcPts val="0"/>
              </a:spcBef>
              <a:buNone/>
              <a:defRPr sz="2000" b="0" i="0" u="none" strike="noStrike" cap="none">
                <a:solidFill>
                  <a:schemeClr val="dk1"/>
                </a:solidFill>
                <a:latin typeface="Calibri"/>
                <a:ea typeface="Calibri"/>
                <a:cs typeface="Calibri"/>
                <a:sym typeface="Calibri"/>
              </a:defRPr>
            </a:lvl7pPr>
            <a:lvl8pPr marL="3633637" marR="0" lvl="7" indent="-10073" algn="l" rtl="0">
              <a:spcBef>
                <a:spcPts val="0"/>
              </a:spcBef>
              <a:buNone/>
              <a:defRPr sz="2000" b="0" i="0" u="none" strike="noStrike" cap="none">
                <a:solidFill>
                  <a:schemeClr val="dk1"/>
                </a:solidFill>
                <a:latin typeface="Calibri"/>
                <a:ea typeface="Calibri"/>
                <a:cs typeface="Calibri"/>
                <a:sym typeface="Calibri"/>
              </a:defRPr>
            </a:lvl8pPr>
            <a:lvl9pPr marL="4152729" marR="0" lvl="8" indent="-11513"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5" name="Shape 5"/>
          <p:cNvSpPr>
            <a:spLocks noGrp="1" noRot="1" noChangeAspect="1"/>
          </p:cNvSpPr>
          <p:nvPr>
            <p:ph type="sldImg" idx="3"/>
          </p:nvPr>
        </p:nvSpPr>
        <p:spPr>
          <a:xfrm>
            <a:off x="1249363" y="696913"/>
            <a:ext cx="4511675"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701041" y="4415790"/>
            <a:ext cx="5608319" cy="4183380"/>
          </a:xfrm>
          <a:prstGeom prst="rect">
            <a:avLst/>
          </a:prstGeom>
          <a:noFill/>
          <a:ln>
            <a:noFill/>
          </a:ln>
        </p:spPr>
        <p:txBody>
          <a:bodyPr lIns="93162" tIns="93162" rIns="93162" bIns="93162" anchor="t" anchorCtr="0"/>
          <a:lstStyle>
            <a:lvl1pPr marL="0" marR="0" lvl="0" indent="0" algn="l" rtl="0">
              <a:spcBef>
                <a:spcPts val="0"/>
              </a:spcBef>
              <a:buNone/>
              <a:defRPr sz="1300" b="0" i="0" u="none" strike="noStrike" cap="none">
                <a:solidFill>
                  <a:schemeClr val="dk1"/>
                </a:solidFill>
                <a:latin typeface="Calibri"/>
                <a:ea typeface="Calibri"/>
                <a:cs typeface="Calibri"/>
                <a:sym typeface="Calibri"/>
              </a:defRPr>
            </a:lvl1pPr>
            <a:lvl2pPr marL="509411" marR="0" lvl="1" indent="-1411" algn="l" rtl="0">
              <a:spcBef>
                <a:spcPts val="0"/>
              </a:spcBef>
              <a:buNone/>
              <a:defRPr sz="13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13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13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13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13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13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13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13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1" y="8829967"/>
            <a:ext cx="3037839" cy="464820"/>
          </a:xfrm>
          <a:prstGeom prst="rect">
            <a:avLst/>
          </a:prstGeom>
          <a:noFill/>
          <a:ln>
            <a:noFill/>
          </a:ln>
        </p:spPr>
        <p:txBody>
          <a:bodyPr lIns="93162" tIns="93162" rIns="93162" bIns="93162"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19090" marR="0" lvl="1" indent="-1438" algn="l" rtl="0">
              <a:spcBef>
                <a:spcPts val="0"/>
              </a:spcBef>
              <a:buNone/>
              <a:defRPr sz="2000" b="0" i="0" u="none" strike="noStrike" cap="none">
                <a:solidFill>
                  <a:schemeClr val="dk1"/>
                </a:solidFill>
                <a:latin typeface="Calibri"/>
                <a:ea typeface="Calibri"/>
                <a:cs typeface="Calibri"/>
                <a:sym typeface="Calibri"/>
              </a:defRPr>
            </a:lvl2pPr>
            <a:lvl3pPr marL="1038181" marR="0" lvl="2" indent="-2877" algn="l" rtl="0">
              <a:spcBef>
                <a:spcPts val="0"/>
              </a:spcBef>
              <a:buNone/>
              <a:defRPr sz="2000" b="0" i="0" u="none" strike="noStrike" cap="none">
                <a:solidFill>
                  <a:schemeClr val="dk1"/>
                </a:solidFill>
                <a:latin typeface="Calibri"/>
                <a:ea typeface="Calibri"/>
                <a:cs typeface="Calibri"/>
                <a:sym typeface="Calibri"/>
              </a:defRPr>
            </a:lvl3pPr>
            <a:lvl4pPr marL="1557274" marR="0" lvl="3" indent="-4318" algn="l" rtl="0">
              <a:spcBef>
                <a:spcPts val="0"/>
              </a:spcBef>
              <a:buNone/>
              <a:defRPr sz="2000" b="0" i="0" u="none" strike="noStrike" cap="none">
                <a:solidFill>
                  <a:schemeClr val="dk1"/>
                </a:solidFill>
                <a:latin typeface="Calibri"/>
                <a:ea typeface="Calibri"/>
                <a:cs typeface="Calibri"/>
                <a:sym typeface="Calibri"/>
              </a:defRPr>
            </a:lvl4pPr>
            <a:lvl5pPr marL="2076364" marR="0" lvl="4" indent="-5756" algn="l" rtl="0">
              <a:spcBef>
                <a:spcPts val="0"/>
              </a:spcBef>
              <a:buNone/>
              <a:defRPr sz="2000" b="0" i="0" u="none" strike="noStrike" cap="none">
                <a:solidFill>
                  <a:schemeClr val="dk1"/>
                </a:solidFill>
                <a:latin typeface="Calibri"/>
                <a:ea typeface="Calibri"/>
                <a:cs typeface="Calibri"/>
                <a:sym typeface="Calibri"/>
              </a:defRPr>
            </a:lvl5pPr>
            <a:lvl6pPr marL="2595455" marR="0" lvl="5" indent="-7195" algn="l" rtl="0">
              <a:spcBef>
                <a:spcPts val="0"/>
              </a:spcBef>
              <a:buNone/>
              <a:defRPr sz="2000" b="0" i="0" u="none" strike="noStrike" cap="none">
                <a:solidFill>
                  <a:schemeClr val="dk1"/>
                </a:solidFill>
                <a:latin typeface="Calibri"/>
                <a:ea typeface="Calibri"/>
                <a:cs typeface="Calibri"/>
                <a:sym typeface="Calibri"/>
              </a:defRPr>
            </a:lvl6pPr>
            <a:lvl7pPr marL="3114546" marR="0" lvl="6" indent="-8633" algn="l" rtl="0">
              <a:spcBef>
                <a:spcPts val="0"/>
              </a:spcBef>
              <a:buNone/>
              <a:defRPr sz="2000" b="0" i="0" u="none" strike="noStrike" cap="none">
                <a:solidFill>
                  <a:schemeClr val="dk1"/>
                </a:solidFill>
                <a:latin typeface="Calibri"/>
                <a:ea typeface="Calibri"/>
                <a:cs typeface="Calibri"/>
                <a:sym typeface="Calibri"/>
              </a:defRPr>
            </a:lvl7pPr>
            <a:lvl8pPr marL="3633637" marR="0" lvl="7" indent="-10073" algn="l" rtl="0">
              <a:spcBef>
                <a:spcPts val="0"/>
              </a:spcBef>
              <a:buNone/>
              <a:defRPr sz="2000" b="0" i="0" u="none" strike="noStrike" cap="none">
                <a:solidFill>
                  <a:schemeClr val="dk1"/>
                </a:solidFill>
                <a:latin typeface="Calibri"/>
                <a:ea typeface="Calibri"/>
                <a:cs typeface="Calibri"/>
                <a:sym typeface="Calibri"/>
              </a:defRPr>
            </a:lvl8pPr>
            <a:lvl9pPr marL="4152729" marR="0" lvl="8" indent="-11513"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8" name="Shape 8"/>
          <p:cNvSpPr txBox="1">
            <a:spLocks noGrp="1"/>
          </p:cNvSpPr>
          <p:nvPr>
            <p:ph type="sldNum" idx="12"/>
          </p:nvPr>
        </p:nvSpPr>
        <p:spPr>
          <a:xfrm>
            <a:off x="3970937" y="8829967"/>
            <a:ext cx="3037839" cy="464820"/>
          </a:xfrm>
          <a:prstGeom prst="rect">
            <a:avLst/>
          </a:prstGeom>
          <a:noFill/>
          <a:ln>
            <a:noFill/>
          </a:ln>
        </p:spPr>
        <p:txBody>
          <a:bodyPr lIns="93162" tIns="46568" rIns="93162" bIns="46568" anchor="b" anchorCtr="0">
            <a:noAutofit/>
          </a:bodyPr>
          <a:lstStyle/>
          <a:p>
            <a:pPr algn="r">
              <a:buSzPct val="25000"/>
            </a:pPr>
            <a:fld id="{00000000-1234-1234-1234-123412341234}" type="slidenum">
              <a:rPr lang="en-US" sz="1200" smtClean="0">
                <a:solidFill>
                  <a:schemeClr val="dk1"/>
                </a:solidFill>
                <a:latin typeface="Calibri"/>
                <a:ea typeface="Calibri"/>
                <a:cs typeface="Calibri"/>
                <a:sym typeface="Calibri"/>
              </a:rPr>
              <a:pPr algn="r">
                <a:buSzPct val="25000"/>
              </a:pPr>
              <a:t>‹#›</a:t>
            </a:fld>
            <a:endParaRPr lang="en-US" sz="12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6174678"/>
      </p:ext>
    </p:extLst>
  </p:cSld>
  <p:clrMap bg1="lt1" tx1="dk1" bg2="dk2" tx2="lt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_w_pictures">
    <p:spTree>
      <p:nvGrpSpPr>
        <p:cNvPr id="1" name="Shape 15"/>
        <p:cNvGrpSpPr/>
        <p:nvPr/>
      </p:nvGrpSpPr>
      <p:grpSpPr>
        <a:xfrm>
          <a:off x="0" y="0"/>
          <a:ext cx="0" cy="0"/>
          <a:chOff x="0" y="0"/>
          <a:chExt cx="0" cy="0"/>
        </a:xfrm>
      </p:grpSpPr>
      <p:sp>
        <p:nvSpPr>
          <p:cNvPr id="16" name="Textbox 1"/>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r>
              <a:rPr lang="en-US"/>
              <a:t>Click to edit Master subtitle style</a:t>
            </a:r>
            <a:endParaRPr/>
          </a:p>
        </p:txBody>
      </p:sp>
      <p:cxnSp>
        <p:nvCxnSpPr>
          <p:cNvPr id="18" name="Textbox 2"/>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19" name="TextBox 3"/>
          <p:cNvSpPr txBox="1">
            <a:spLocks noGrp="1"/>
          </p:cNvSpPr>
          <p:nvPr>
            <p:ph type="body" idx="2"/>
          </p:nvPr>
        </p:nvSpPr>
        <p:spPr>
          <a:xfrm>
            <a:off x="364260" y="3588682"/>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lvl="0"/>
            <a:r>
              <a:rPr lang="en-US"/>
              <a:t>Click to edit Master text styles</a:t>
            </a:r>
          </a:p>
        </p:txBody>
      </p:sp>
    </p:spTree>
    <p:extLst>
      <p:ext uri="{BB962C8B-B14F-4D97-AF65-F5344CB8AC3E}">
        <p14:creationId xmlns:p14="http://schemas.microsoft.com/office/powerpoint/2010/main" val="3727421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2_title_w_pictures">
    <p:spTree>
      <p:nvGrpSpPr>
        <p:cNvPr id="1" name="Shape 44"/>
        <p:cNvGrpSpPr/>
        <p:nvPr/>
      </p:nvGrpSpPr>
      <p:grpSpPr>
        <a:xfrm>
          <a:off x="0" y="0"/>
          <a:ext cx="0" cy="0"/>
          <a:chOff x="0" y="0"/>
          <a:chExt cx="0" cy="0"/>
        </a:xfrm>
      </p:grpSpPr>
      <p:cxnSp>
        <p:nvCxnSpPr>
          <p:cNvPr id="47" name="Textbox  47"/>
          <p:cNvCxnSpPr/>
          <p:nvPr/>
        </p:nvCxnSpPr>
        <p:spPr>
          <a:xfrm>
            <a:off x="469743" y="4845794"/>
            <a:ext cx="3604823" cy="0"/>
          </a:xfrm>
          <a:prstGeom prst="straightConnector1">
            <a:avLst/>
          </a:prstGeom>
          <a:noFill/>
          <a:ln w="127000" cap="flat" cmpd="sng">
            <a:solidFill>
              <a:schemeClr val="lt1"/>
            </a:solidFill>
            <a:prstDash val="solid"/>
            <a:round/>
            <a:headEnd type="none" w="med" len="med"/>
            <a:tailEnd type="none" w="med" len="med"/>
          </a:ln>
        </p:spPr>
      </p:cxnSp>
      <p:sp>
        <p:nvSpPr>
          <p:cNvPr id="45" name="Textbox 45"/>
          <p:cNvSpPr txBox="1">
            <a:spLocks noGrp="1"/>
          </p:cNvSpPr>
          <p:nvPr>
            <p:ph type="subTitle" idx="1"/>
          </p:nvPr>
        </p:nvSpPr>
        <p:spPr>
          <a:xfrm>
            <a:off x="370580" y="5029200"/>
            <a:ext cx="4980926" cy="1392809"/>
          </a:xfrm>
          <a:prstGeom prst="rect">
            <a:avLst/>
          </a:prstGeom>
          <a:noFill/>
          <a:ln>
            <a:noFill/>
          </a:ln>
        </p:spPr>
        <p:txBody>
          <a:bodyPr lIns="91425" tIns="91425" rIns="91425" bIns="91425" anchor="t" anchorCtr="0"/>
          <a:lstStyle>
            <a:lvl1pPr marL="0" marR="0" lvl="0" indent="0" algn="l" rtl="0">
              <a:spcBef>
                <a:spcPts val="480"/>
              </a:spcBef>
              <a:buClr>
                <a:srgbClr val="FFFFFF"/>
              </a:buClr>
              <a:buFont typeface="Arial"/>
              <a:buNone/>
              <a:defRPr sz="2400" b="0" i="0" u="none" strike="noStrike" cap="none">
                <a:solidFill>
                  <a:srgbClr val="FFFFFF"/>
                </a:solidFill>
                <a:latin typeface="Helvetica Neue"/>
                <a:ea typeface="Helvetica Neue"/>
                <a:cs typeface="Helvetica Neue"/>
                <a:sym typeface="Helvetica Neue"/>
              </a:defRPr>
            </a:lvl1pPr>
            <a:lvl2pPr marL="509411" marR="0" lvl="1" indent="-1411" algn="ctr" rtl="0">
              <a:spcBef>
                <a:spcPts val="620"/>
              </a:spcBef>
              <a:buClr>
                <a:srgbClr val="888888"/>
              </a:buClr>
              <a:buFont typeface="Arial"/>
              <a:buNone/>
              <a:defRPr sz="3100" b="0" i="0" u="none" strike="noStrike" cap="none">
                <a:solidFill>
                  <a:srgbClr val="888888"/>
                </a:solidFill>
                <a:latin typeface="Helvetica Neue"/>
                <a:ea typeface="Helvetica Neue"/>
                <a:cs typeface="Helvetica Neue"/>
                <a:sym typeface="Helvetica Neue"/>
              </a:defRPr>
            </a:lvl2pPr>
            <a:lvl3pPr marL="1018823" marR="0" lvl="2" indent="-2823" algn="ctr" rtl="0">
              <a:spcBef>
                <a:spcPts val="540"/>
              </a:spcBef>
              <a:buClr>
                <a:srgbClr val="888888"/>
              </a:buClr>
              <a:buFont typeface="Arial"/>
              <a:buNone/>
              <a:defRPr sz="2700" b="0" i="0" u="none" strike="noStrike" cap="none">
                <a:solidFill>
                  <a:srgbClr val="888888"/>
                </a:solidFill>
                <a:latin typeface="Helvetica Neue"/>
                <a:ea typeface="Helvetica Neue"/>
                <a:cs typeface="Helvetica Neue"/>
                <a:sym typeface="Helvetica Neue"/>
              </a:defRPr>
            </a:lvl3pPr>
            <a:lvl4pPr marL="1528237" marR="0" lvl="3" indent="-4237"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4pPr>
            <a:lvl5pPr marL="2037649" marR="0" lvl="4" indent="-5649" algn="ctr" rtl="0">
              <a:spcBef>
                <a:spcPts val="440"/>
              </a:spcBef>
              <a:buClr>
                <a:srgbClr val="888888"/>
              </a:buClr>
              <a:buFont typeface="Arial"/>
              <a:buNone/>
              <a:defRPr sz="2200" b="0" i="0" u="none" strike="noStrike" cap="none">
                <a:solidFill>
                  <a:srgbClr val="888888"/>
                </a:solidFill>
                <a:latin typeface="Helvetica Neue"/>
                <a:ea typeface="Helvetica Neue"/>
                <a:cs typeface="Helvetica Neue"/>
                <a:sym typeface="Helvetica Neue"/>
              </a:defRPr>
            </a:lvl5pPr>
            <a:lvl6pPr marL="2547061" marR="0" lvl="5" indent="-7061"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6pPr>
            <a:lvl7pPr marL="3056473" marR="0" lvl="6" indent="-8472"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7pPr>
            <a:lvl8pPr marL="3565885" marR="0" lvl="7" indent="-9885"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8pPr>
            <a:lvl9pPr marL="4075298" marR="0" lvl="8" indent="-11298" algn="ctr" rtl="0">
              <a:spcBef>
                <a:spcPts val="440"/>
              </a:spcBef>
              <a:buClr>
                <a:srgbClr val="888888"/>
              </a:buClr>
              <a:buFont typeface="Arial"/>
              <a:buNone/>
              <a:defRPr sz="2200" b="0" i="0" u="none" strike="noStrike" cap="none">
                <a:solidFill>
                  <a:srgbClr val="888888"/>
                </a:solidFill>
                <a:latin typeface="Calibri"/>
                <a:ea typeface="Calibri"/>
                <a:cs typeface="Calibri"/>
                <a:sym typeface="Calibri"/>
              </a:defRPr>
            </a:lvl9pPr>
          </a:lstStyle>
          <a:p>
            <a:r>
              <a:rPr lang="en-US"/>
              <a:t>Click to edit Master subtitle style</a:t>
            </a:r>
            <a:endParaRPr dirty="0"/>
          </a:p>
        </p:txBody>
      </p:sp>
      <p:sp>
        <p:nvSpPr>
          <p:cNvPr id="48" name="Textbox 48"/>
          <p:cNvSpPr txBox="1">
            <a:spLocks noGrp="1"/>
          </p:cNvSpPr>
          <p:nvPr>
            <p:ph type="body" idx="2"/>
          </p:nvPr>
        </p:nvSpPr>
        <p:spPr>
          <a:xfrm>
            <a:off x="364260" y="3611880"/>
            <a:ext cx="9313139" cy="1036320"/>
          </a:xfrm>
          <a:prstGeom prst="rect">
            <a:avLst/>
          </a:prstGeom>
          <a:noFill/>
          <a:ln>
            <a:noFill/>
          </a:ln>
        </p:spPr>
        <p:txBody>
          <a:bodyPr lIns="91425" tIns="91425" rIns="91425" bIns="91425" anchor="t" anchorCtr="0"/>
          <a:lstStyle>
            <a:lvl1pPr marL="0" marR="0" lvl="0" indent="0" algn="l" rtl="0">
              <a:spcBef>
                <a:spcPts val="1360"/>
              </a:spcBef>
              <a:buClr>
                <a:schemeClr val="lt1"/>
              </a:buClr>
              <a:buFont typeface="Arial"/>
              <a:buNone/>
              <a:defRPr sz="6800" b="1"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pPr lvl="0"/>
            <a:r>
              <a:rPr lang="en-US"/>
              <a:t>Click to edit Master text styles</a:t>
            </a:r>
          </a:p>
        </p:txBody>
      </p:sp>
    </p:spTree>
    <p:extLst>
      <p:ext uri="{BB962C8B-B14F-4D97-AF65-F5344CB8AC3E}">
        <p14:creationId xmlns:p14="http://schemas.microsoft.com/office/powerpoint/2010/main" val="1368080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1">
    <p:spTree>
      <p:nvGrpSpPr>
        <p:cNvPr id="1" name="Shape 81"/>
        <p:cNvGrpSpPr/>
        <p:nvPr/>
      </p:nvGrpSpPr>
      <p:grpSpPr>
        <a:xfrm>
          <a:off x="0" y="0"/>
          <a:ext cx="0" cy="0"/>
          <a:chOff x="0" y="0"/>
          <a:chExt cx="0" cy="0"/>
        </a:xfrm>
      </p:grpSpPr>
      <p:sp>
        <p:nvSpPr>
          <p:cNvPr id="2" name="Title 1"/>
          <p:cNvSpPr>
            <a:spLocks noGrp="1"/>
          </p:cNvSpPr>
          <p:nvPr>
            <p:ph type="title"/>
          </p:nvPr>
        </p:nvSpPr>
        <p:spPr>
          <a:xfrm>
            <a:off x="0" y="379608"/>
            <a:ext cx="10058400" cy="815797"/>
          </a:xfrm>
        </p:spPr>
        <p:txBody>
          <a:bodyPr>
            <a:normAutofit/>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6" name="Content Placeholder 5"/>
          <p:cNvSpPr>
            <a:spLocks noGrp="1"/>
          </p:cNvSpPr>
          <p:nvPr>
            <p:ph sz="quarter" idx="10"/>
          </p:nvPr>
        </p:nvSpPr>
        <p:spPr>
          <a:xfrm>
            <a:off x="117582" y="1933292"/>
            <a:ext cx="9804186" cy="2339072"/>
          </a:xfrm>
        </p:spPr>
        <p:txBody>
          <a:bodyPr>
            <a:normAutofit/>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78043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Figure+Caption">
    <p:spTree>
      <p:nvGrpSpPr>
        <p:cNvPr id="1" name="Shape 81"/>
        <p:cNvGrpSpPr/>
        <p:nvPr/>
      </p:nvGrpSpPr>
      <p:grpSpPr>
        <a:xfrm>
          <a:off x="0" y="0"/>
          <a:ext cx="0" cy="0"/>
          <a:chOff x="0" y="0"/>
          <a:chExt cx="0" cy="0"/>
        </a:xfrm>
      </p:grpSpPr>
      <p:pic>
        <p:nvPicPr>
          <p:cNvPr id="89" name="Textbox 89" descr="MacLearn_logo_reverse.png"/>
          <p:cNvPicPr preferRelativeResize="0"/>
          <p:nvPr/>
        </p:nvPicPr>
        <p:blipFill rotWithShape="1">
          <a:blip r:embed="rId2">
            <a:alphaModFix/>
          </a:blip>
          <a:srcRect/>
          <a:stretch/>
        </p:blipFill>
        <p:spPr>
          <a:xfrm>
            <a:off x="57148" y="117555"/>
            <a:ext cx="1524000" cy="468227"/>
          </a:xfrm>
          <a:prstGeom prst="rect">
            <a:avLst/>
          </a:prstGeom>
          <a:noFill/>
          <a:ln>
            <a:noFill/>
          </a:ln>
        </p:spPr>
      </p:pic>
      <p:sp>
        <p:nvSpPr>
          <p:cNvPr id="4" name="Title 1"/>
          <p:cNvSpPr>
            <a:spLocks noGrp="1"/>
          </p:cNvSpPr>
          <p:nvPr>
            <p:ph type="title"/>
          </p:nvPr>
        </p:nvSpPr>
        <p:spPr>
          <a:xfrm>
            <a:off x="4928" y="384212"/>
            <a:ext cx="10053472" cy="987115"/>
          </a:xfrm>
        </p:spPr>
        <p:txBody>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5" name="Content Placeholder 5"/>
          <p:cNvSpPr>
            <a:spLocks noGrp="1"/>
          </p:cNvSpPr>
          <p:nvPr>
            <p:ph sz="quarter" idx="10"/>
          </p:nvPr>
        </p:nvSpPr>
        <p:spPr>
          <a:xfrm>
            <a:off x="136632" y="2110519"/>
            <a:ext cx="9804186" cy="2903663"/>
          </a:xfrm>
        </p:spPr>
        <p:txBody>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190500" y="5200650"/>
            <a:ext cx="3162300" cy="2114550"/>
          </a:xfrm>
        </p:spPr>
        <p:txBody>
          <a:bodyPr/>
          <a:lstStyle/>
          <a:p>
            <a:r>
              <a:rPr lang="en-US"/>
              <a:t>Click icon to add picture</a:t>
            </a:r>
            <a:endParaRPr lang="en-US" dirty="0"/>
          </a:p>
        </p:txBody>
      </p:sp>
      <p:sp>
        <p:nvSpPr>
          <p:cNvPr id="7" name="Picture Placeholder 6"/>
          <p:cNvSpPr>
            <a:spLocks noGrp="1"/>
          </p:cNvSpPr>
          <p:nvPr>
            <p:ph type="pic" sz="quarter" idx="12"/>
          </p:nvPr>
        </p:nvSpPr>
        <p:spPr>
          <a:xfrm>
            <a:off x="6229350" y="5429250"/>
            <a:ext cx="3124200" cy="1885950"/>
          </a:xfrm>
        </p:spPr>
        <p:txBody>
          <a:bodyPr/>
          <a:lstStyle/>
          <a:p>
            <a:r>
              <a:rPr lang="en-US"/>
              <a:t>Click icon to add picture</a:t>
            </a:r>
            <a:endParaRPr lang="en-US" dirty="0"/>
          </a:p>
        </p:txBody>
      </p:sp>
    </p:spTree>
    <p:extLst>
      <p:ext uri="{BB962C8B-B14F-4D97-AF65-F5344CB8AC3E}">
        <p14:creationId xmlns:p14="http://schemas.microsoft.com/office/powerpoint/2010/main" val="100007995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
        <p:cNvGrpSpPr/>
        <p:nvPr/>
      </p:nvGrpSpPr>
      <p:grpSpPr>
        <a:xfrm>
          <a:off x="0" y="0"/>
          <a:ext cx="0" cy="0"/>
          <a:chOff x="0" y="0"/>
          <a:chExt cx="0" cy="0"/>
        </a:xfrm>
      </p:grpSpPr>
      <p:pic>
        <p:nvPicPr>
          <p:cNvPr id="14" name="Textbox 14" descr="MacLearn_logo_reverse.png"/>
          <p:cNvPicPr preferRelativeResize="0"/>
          <p:nvPr/>
        </p:nvPicPr>
        <p:blipFill rotWithShape="1">
          <a:blip r:embed="rId6">
            <a:alphaModFix/>
          </a:blip>
          <a:srcRect/>
          <a:stretch/>
        </p:blipFill>
        <p:spPr>
          <a:xfrm>
            <a:off x="228600" y="217571"/>
            <a:ext cx="1524000" cy="468227"/>
          </a:xfrm>
          <a:prstGeom prst="rect">
            <a:avLst/>
          </a:prstGeom>
          <a:noFill/>
          <a:ln>
            <a:noFill/>
          </a:ln>
        </p:spPr>
      </p:pic>
      <p:sp>
        <p:nvSpPr>
          <p:cNvPr id="15" name="Textbox 10"/>
          <p:cNvSpPr txBox="1">
            <a:spLocks noGrp="1"/>
          </p:cNvSpPr>
          <p:nvPr>
            <p:ph type="title"/>
          </p:nvPr>
        </p:nvSpPr>
        <p:spPr>
          <a:xfrm>
            <a:off x="2659577" y="311256"/>
            <a:ext cx="6895900" cy="1295400"/>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Helvetica Neue"/>
              <a:buNone/>
              <a:defRPr sz="4900" b="1" i="0" u="none" strike="noStrike" cap="none">
                <a:solidFill>
                  <a:schemeClr val="lt1"/>
                </a:solidFill>
                <a:latin typeface="Helvetica Neue"/>
                <a:ea typeface="Helvetica Neue"/>
                <a:cs typeface="Helvetica Neue"/>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 name="Textbox 11"/>
          <p:cNvSpPr txBox="1">
            <a:spLocks noGrp="1"/>
          </p:cNvSpPr>
          <p:nvPr>
            <p:ph type="body" idx="1"/>
          </p:nvPr>
        </p:nvSpPr>
        <p:spPr>
          <a:xfrm>
            <a:off x="502920" y="1813559"/>
            <a:ext cx="9052559" cy="5129425"/>
          </a:xfrm>
          <a:prstGeom prst="rect">
            <a:avLst/>
          </a:prstGeom>
          <a:noFill/>
          <a:ln>
            <a:noFill/>
          </a:ln>
        </p:spPr>
        <p:txBody>
          <a:bodyPr lIns="91425" tIns="91425" rIns="91425" bIns="91425" anchor="t" anchorCtr="0"/>
          <a:lstStyle>
            <a:lvl1pPr marL="0" marR="0" lvl="0" indent="0" algn="l" rtl="0">
              <a:spcBef>
                <a:spcPts val="720"/>
              </a:spcBef>
              <a:buClr>
                <a:schemeClr val="lt1"/>
              </a:buClr>
              <a:buFont typeface="Arial"/>
              <a:buNone/>
              <a:defRPr sz="3600" b="0"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endParaRPr dirty="0"/>
          </a:p>
        </p:txBody>
      </p:sp>
      <p:sp>
        <p:nvSpPr>
          <p:cNvPr id="5" name="Rectangle 4">
            <a:extLst>
              <a:ext uri="{FF2B5EF4-FFF2-40B4-BE49-F238E27FC236}">
                <a16:creationId xmlns:a16="http://schemas.microsoft.com/office/drawing/2014/main" id="{1BED2A51-21A1-42D9-B005-314CCDB2417A}"/>
              </a:ext>
            </a:extLst>
          </p:cNvPr>
          <p:cNvSpPr/>
          <p:nvPr/>
        </p:nvSpPr>
        <p:spPr>
          <a:xfrm>
            <a:off x="3954780" y="7401580"/>
            <a:ext cx="610362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2020 Worth Publishers</a:t>
            </a:r>
          </a:p>
        </p:txBody>
      </p:sp>
      <p:sp>
        <p:nvSpPr>
          <p:cNvPr id="7" name="Google Shape;21;p3">
            <a:extLst>
              <a:ext uri="{FF2B5EF4-FFF2-40B4-BE49-F238E27FC236}">
                <a16:creationId xmlns:a16="http://schemas.microsoft.com/office/drawing/2014/main" id="{F29E1933-40A3-4B7B-900D-61FE1B1993B9}"/>
              </a:ext>
            </a:extLst>
          </p:cNvPr>
          <p:cNvSpPr/>
          <p:nvPr/>
        </p:nvSpPr>
        <p:spPr>
          <a:xfrm>
            <a:off x="0" y="7374355"/>
            <a:ext cx="10058399" cy="398045"/>
          </a:xfrm>
          <a:prstGeom prst="rect">
            <a:avLst/>
          </a:prstGeom>
          <a:gradFill>
            <a:gsLst>
              <a:gs pos="0">
                <a:srgbClr val="192E47"/>
              </a:gs>
              <a:gs pos="100000">
                <a:srgbClr val="515B6F"/>
              </a:gs>
            </a:gsLst>
            <a:lin ang="3000000" scaled="0"/>
          </a:gradFill>
          <a:ln>
            <a:noFill/>
          </a:ln>
        </p:spPr>
        <p:txBody>
          <a:bodyPr spcFirstLastPara="1" wrap="square" lIns="101875" tIns="50925" rIns="101875" bIns="50925" anchor="ctr" anchorCtr="0">
            <a:noAutofit/>
          </a:bodyPr>
          <a:lstStyle/>
          <a:p>
            <a:pPr marL="0" marR="0" lvl="0" indent="0" algn="ctr" rtl="0">
              <a:lnSpc>
                <a:spcPct val="100000"/>
              </a:lnSpc>
              <a:spcBef>
                <a:spcPts val="0"/>
              </a:spcBef>
              <a:spcAft>
                <a:spcPts val="0"/>
              </a:spcAft>
              <a:buClr>
                <a:srgbClr val="000000"/>
              </a:buClr>
              <a:buSzPts val="2000"/>
              <a:buFont typeface="Arial"/>
              <a:buNone/>
            </a:pPr>
            <a:endParaRPr sz="20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226233728"/>
      </p:ext>
    </p:extLst>
  </p:cSld>
  <p:clrMap bg1="lt1" tx1="dk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1</a:t>
            </a:r>
          </a:p>
        </p:txBody>
      </p:sp>
      <p:sp>
        <p:nvSpPr>
          <p:cNvPr id="24" name="Content Placeholder 2"/>
          <p:cNvSpPr>
            <a:spLocks noGrp="1"/>
          </p:cNvSpPr>
          <p:nvPr>
            <p:ph sz="quarter" idx="10"/>
          </p:nvPr>
        </p:nvSpPr>
        <p:spPr>
          <a:xfrm>
            <a:off x="117582" y="1933292"/>
            <a:ext cx="9846225" cy="2339072"/>
          </a:xfrm>
        </p:spPr>
        <p:txBody>
          <a:bodyPr>
            <a:normAutofit/>
          </a:bodyPr>
          <a:lstStyle/>
          <a:p>
            <a:pPr marL="0" indent="0" algn="ctr">
              <a:spcAft>
                <a:spcPts val="1200"/>
              </a:spcAft>
              <a:buNone/>
            </a:pPr>
            <a:endParaRPr lang="en-US" dirty="0"/>
          </a:p>
          <a:p>
            <a:pPr marL="0" indent="0" algn="ctr">
              <a:spcAft>
                <a:spcPts val="1200"/>
              </a:spcAft>
              <a:buNone/>
            </a:pPr>
            <a:r>
              <a:rPr lang="en-US" sz="3600" b="1" dirty="0"/>
              <a:t>First Principles</a:t>
            </a:r>
          </a:p>
        </p:txBody>
      </p:sp>
    </p:spTree>
    <p:extLst>
      <p:ext uri="{BB962C8B-B14F-4D97-AF65-F5344CB8AC3E}">
        <p14:creationId xmlns:p14="http://schemas.microsoft.com/office/powerpoint/2010/main" val="3244868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9">
            <a:extLst>
              <a:ext uri="{FF2B5EF4-FFF2-40B4-BE49-F238E27FC236}">
                <a16:creationId xmlns:a16="http://schemas.microsoft.com/office/drawing/2014/main" id="{FB418D4C-2A85-495C-A8BC-4CBE2DB44A79}"/>
              </a:ext>
            </a:extLst>
          </p:cNvPr>
          <p:cNvSpPr>
            <a:spLocks noGrp="1"/>
          </p:cNvSpPr>
          <p:nvPr>
            <p:ph type="title"/>
          </p:nvPr>
        </p:nvSpPr>
        <p:spPr>
          <a:xfrm>
            <a:off x="0" y="379413"/>
            <a:ext cx="10058400" cy="815975"/>
          </a:xfrm>
        </p:spPr>
        <p:txBody>
          <a:bodyPr>
            <a:normAutofit fontScale="90000"/>
          </a:bodyPr>
          <a:lstStyle/>
          <a:p>
            <a:r>
              <a:rPr lang="en-US" dirty="0">
                <a:latin typeface="Arial" panose="020B0604020202020204" pitchFamily="34" charset="0"/>
                <a:cs typeface="Arial" panose="020B0604020202020204" pitchFamily="34" charset="0"/>
              </a:rPr>
              <a:t>LEARN BY DOING: PRACTICE QUESTION 2 - ANSWER</a:t>
            </a:r>
          </a:p>
        </p:txBody>
      </p:sp>
      <p:sp>
        <p:nvSpPr>
          <p:cNvPr id="5" name="Content Placeholder 2">
            <a:extLst>
              <a:ext uri="{FF2B5EF4-FFF2-40B4-BE49-F238E27FC236}">
                <a16:creationId xmlns:a16="http://schemas.microsoft.com/office/drawing/2014/main" id="{5F34C7B9-7710-4F2D-AB19-FA7CA4EB9ACC}"/>
              </a:ext>
            </a:extLst>
          </p:cNvPr>
          <p:cNvSpPr>
            <a:spLocks noGrp="1"/>
          </p:cNvSpPr>
          <p:nvPr>
            <p:ph sz="quarter" idx="10"/>
          </p:nvPr>
        </p:nvSpPr>
        <p:spPr>
          <a:xfrm>
            <a:off x="117475" y="1933574"/>
            <a:ext cx="9804400" cy="4749447"/>
          </a:xfrm>
        </p:spPr>
        <p:txBody>
          <a:bodyPr>
            <a:noAutofit/>
          </a:bodyPr>
          <a:lstStyle/>
          <a:p>
            <a:pPr>
              <a:spcAft>
                <a:spcPts val="600"/>
              </a:spcAft>
            </a:pPr>
            <a:r>
              <a:rPr lang="en-US" sz="2600" dirty="0">
                <a:latin typeface="Arial" panose="020B0604020202020204" pitchFamily="34" charset="0"/>
                <a:cs typeface="Arial" panose="020B0604020202020204" pitchFamily="34" charset="0"/>
              </a:rPr>
              <a:t>Suppose Costco offers unlimited free samples on the weekends and customers respond by eating samples until they are full without buying any of the product. </a:t>
            </a:r>
            <a:r>
              <a:rPr lang="en-US" sz="2600" dirty="0"/>
              <a:t>Economists would refer to this as an example of: </a:t>
            </a:r>
            <a:endParaRPr lang="en-US" sz="2600" dirty="0">
              <a:latin typeface="Arial" panose="020B0604020202020204" pitchFamily="34" charset="0"/>
              <a:cs typeface="Arial" panose="020B0604020202020204" pitchFamily="34" charset="0"/>
            </a:endParaRPr>
          </a:p>
          <a:p>
            <a:pPr marL="914400" lvl="1">
              <a:spcAft>
                <a:spcPts val="600"/>
              </a:spcAft>
              <a:buFont typeface="+mj-lt"/>
              <a:buAutoNum type="alphaLcParenR"/>
            </a:pPr>
            <a:r>
              <a:rPr lang="en-US" dirty="0"/>
              <a:t>Efficiency</a:t>
            </a:r>
          </a:p>
          <a:p>
            <a:pPr marL="914400" lvl="1">
              <a:spcAft>
                <a:spcPts val="600"/>
              </a:spcAft>
              <a:buFont typeface="+mj-lt"/>
              <a:buAutoNum type="alphaLcParenR"/>
            </a:pPr>
            <a:r>
              <a:rPr lang="en-US" dirty="0">
                <a:latin typeface="Arial" panose="020B0604020202020204" pitchFamily="34" charset="0"/>
                <a:cs typeface="Arial" panose="020B0604020202020204" pitchFamily="34" charset="0"/>
              </a:rPr>
              <a:t>Equity</a:t>
            </a:r>
          </a:p>
          <a:p>
            <a:pPr marL="914400" lvl="1">
              <a:spcAft>
                <a:spcPts val="600"/>
              </a:spcAft>
              <a:buFont typeface="+mj-lt"/>
              <a:buAutoNum type="alphaLcParenR"/>
            </a:pPr>
            <a:r>
              <a:rPr lang="en-US" b="1" dirty="0"/>
              <a:t>Bad incentives (correct answer)</a:t>
            </a:r>
          </a:p>
          <a:p>
            <a:pPr marL="914400" lvl="1">
              <a:spcAft>
                <a:spcPts val="600"/>
              </a:spcAft>
              <a:buFont typeface="+mj-lt"/>
              <a:buAutoNum type="alphaLcParenR"/>
            </a:pPr>
            <a:r>
              <a:rPr lang="en-US" dirty="0"/>
              <a:t>Marketing</a:t>
            </a:r>
          </a:p>
          <a:p>
            <a:pPr marL="914400" lvl="1">
              <a:spcAft>
                <a:spcPts val="600"/>
              </a:spcAft>
              <a:buFont typeface="+mj-lt"/>
              <a:buAutoNum type="alphaLcParen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7191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PRINCIPLES: INTERACTION OF INDIVIDUAL CHOICES, PART 1</a:t>
            </a:r>
          </a:p>
        </p:txBody>
      </p:sp>
      <p:sp>
        <p:nvSpPr>
          <p:cNvPr id="3" name="Content Placeholder 2"/>
          <p:cNvSpPr>
            <a:spLocks noGrp="1"/>
          </p:cNvSpPr>
          <p:nvPr>
            <p:ph sz="quarter" idx="10"/>
          </p:nvPr>
        </p:nvSpPr>
        <p:spPr>
          <a:xfrm>
            <a:off x="117582" y="1933292"/>
            <a:ext cx="9804186" cy="2867308"/>
          </a:xfrm>
        </p:spPr>
        <p:txBody>
          <a:bodyPr>
            <a:normAutofit fontScale="92500" lnSpcReduction="10000"/>
          </a:bodyPr>
          <a:lstStyle/>
          <a:p>
            <a:pPr>
              <a:spcAft>
                <a:spcPts val="1200"/>
              </a:spcAft>
              <a:buFont typeface="+mj-lt"/>
              <a:buAutoNum type="arabicPeriod" startAt="5"/>
            </a:pPr>
            <a:r>
              <a:rPr lang="en-US" b="1" dirty="0"/>
              <a:t>There are gains from trade.</a:t>
            </a:r>
          </a:p>
          <a:p>
            <a:pPr marL="457200" lvl="1" indent="0">
              <a:spcAft>
                <a:spcPts val="1200"/>
              </a:spcAft>
              <a:buNone/>
            </a:pPr>
            <a:r>
              <a:rPr lang="en-US" sz="2800" dirty="0"/>
              <a:t>Trade allows us all to consume more than we otherwise could. </a:t>
            </a:r>
          </a:p>
          <a:p>
            <a:pPr marL="457200" lvl="1" indent="0">
              <a:spcAft>
                <a:spcPts val="1200"/>
              </a:spcAft>
              <a:buNone/>
            </a:pPr>
            <a:r>
              <a:rPr lang="en-US" sz="2800" dirty="0"/>
              <a:t>Gains from trade arise from specialization.</a:t>
            </a:r>
          </a:p>
          <a:p>
            <a:pPr marL="457200" lvl="1" indent="0">
              <a:spcAft>
                <a:spcPts val="1200"/>
              </a:spcAft>
              <a:buNone/>
            </a:pPr>
            <a:r>
              <a:rPr lang="en-US" sz="2800" b="1" dirty="0"/>
              <a:t>Specialization: </a:t>
            </a:r>
            <a:r>
              <a:rPr lang="en-US" sz="2800" dirty="0"/>
              <a:t>the situation in which each person specializes in the task that he or she is good at performing.</a:t>
            </a:r>
          </a:p>
          <a:p>
            <a:pPr marL="457200" lvl="1" indent="0">
              <a:spcAft>
                <a:spcPts val="1200"/>
              </a:spcAft>
              <a:buNone/>
            </a:pPr>
            <a:endParaRPr lang="en-US" sz="2800" i="1" dirty="0"/>
          </a:p>
        </p:txBody>
      </p:sp>
    </p:spTree>
    <p:extLst>
      <p:ext uri="{BB962C8B-B14F-4D97-AF65-F5344CB8AC3E}">
        <p14:creationId xmlns:p14="http://schemas.microsoft.com/office/powerpoint/2010/main" val="3926856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9">
            <a:extLst>
              <a:ext uri="{FF2B5EF4-FFF2-40B4-BE49-F238E27FC236}">
                <a16:creationId xmlns:a16="http://schemas.microsoft.com/office/drawing/2014/main" id="{FB418D4C-2A85-495C-A8BC-4CBE2DB44A79}"/>
              </a:ext>
            </a:extLst>
          </p:cNvPr>
          <p:cNvSpPr>
            <a:spLocks noGrp="1"/>
          </p:cNvSpPr>
          <p:nvPr>
            <p:ph type="title"/>
          </p:nvPr>
        </p:nvSpPr>
        <p:spPr>
          <a:xfrm>
            <a:off x="0" y="379413"/>
            <a:ext cx="10058400" cy="815975"/>
          </a:xfrm>
        </p:spPr>
        <p:txBody>
          <a:bodyPr/>
          <a:lstStyle/>
          <a:p>
            <a:r>
              <a:rPr lang="en-US" dirty="0">
                <a:latin typeface="Arial" panose="020B0604020202020204" pitchFamily="34" charset="0"/>
                <a:cs typeface="Arial" panose="020B0604020202020204" pitchFamily="34" charset="0"/>
              </a:rPr>
              <a:t>LEARN BY DOING: PRACTICE QUESTION </a:t>
            </a:r>
            <a:r>
              <a:rPr lang="en-US" dirty="0"/>
              <a:t>3</a:t>
            </a:r>
            <a:endParaRPr lang="en-US" dirty="0">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5F34C7B9-7710-4F2D-AB19-FA7CA4EB9ACC}"/>
              </a:ext>
            </a:extLst>
          </p:cNvPr>
          <p:cNvSpPr>
            <a:spLocks noGrp="1"/>
          </p:cNvSpPr>
          <p:nvPr>
            <p:ph sz="quarter" idx="10"/>
          </p:nvPr>
        </p:nvSpPr>
        <p:spPr>
          <a:xfrm>
            <a:off x="117475" y="1933574"/>
            <a:ext cx="9804400" cy="4749447"/>
          </a:xfrm>
        </p:spPr>
        <p:txBody>
          <a:bodyPr>
            <a:noAutofit/>
          </a:bodyPr>
          <a:lstStyle/>
          <a:p>
            <a:pPr>
              <a:spcAft>
                <a:spcPts val="600"/>
              </a:spcAft>
            </a:pPr>
            <a:r>
              <a:rPr lang="en-US" sz="2600" dirty="0">
                <a:latin typeface="Arial" panose="020B0604020202020204" pitchFamily="34" charset="0"/>
                <a:cs typeface="Arial" panose="020B0604020202020204" pitchFamily="34" charset="0"/>
              </a:rPr>
              <a:t>In most fast-food chains there is one person to take the order, another to make each item of food, and another to bag the items up. This is referred to as:</a:t>
            </a:r>
          </a:p>
          <a:p>
            <a:pPr marL="914400" lvl="1">
              <a:spcAft>
                <a:spcPts val="600"/>
              </a:spcAft>
              <a:buFont typeface="+mj-lt"/>
              <a:buAutoNum type="alphaLcParenR"/>
            </a:pPr>
            <a:r>
              <a:rPr lang="en-US" dirty="0"/>
              <a:t>Equilibrium</a:t>
            </a:r>
          </a:p>
          <a:p>
            <a:pPr marL="914400" lvl="1">
              <a:spcAft>
                <a:spcPts val="600"/>
              </a:spcAft>
              <a:buFont typeface="+mj-lt"/>
              <a:buAutoNum type="alphaLcParenR"/>
            </a:pPr>
            <a:r>
              <a:rPr lang="en-US" dirty="0"/>
              <a:t>Marginal</a:t>
            </a:r>
          </a:p>
          <a:p>
            <a:pPr marL="914400" lvl="1">
              <a:spcAft>
                <a:spcPts val="600"/>
              </a:spcAft>
              <a:buFont typeface="+mj-lt"/>
              <a:buAutoNum type="alphaLcParenR"/>
            </a:pPr>
            <a:r>
              <a:rPr lang="en-US" dirty="0"/>
              <a:t>Trade-offs</a:t>
            </a:r>
          </a:p>
          <a:p>
            <a:pPr marL="914400" lvl="1">
              <a:spcAft>
                <a:spcPts val="600"/>
              </a:spcAft>
              <a:buFont typeface="+mj-lt"/>
              <a:buAutoNum type="alphaLcParenR"/>
            </a:pPr>
            <a:r>
              <a:rPr lang="en-US" dirty="0"/>
              <a:t>Specialization</a:t>
            </a:r>
          </a:p>
          <a:p>
            <a:pPr marL="457200" lvl="1" indent="0">
              <a:spcAft>
                <a:spcPts val="600"/>
              </a:spcAft>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9505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9">
            <a:extLst>
              <a:ext uri="{FF2B5EF4-FFF2-40B4-BE49-F238E27FC236}">
                <a16:creationId xmlns:a16="http://schemas.microsoft.com/office/drawing/2014/main" id="{FB418D4C-2A85-495C-A8BC-4CBE2DB44A79}"/>
              </a:ext>
            </a:extLst>
          </p:cNvPr>
          <p:cNvSpPr>
            <a:spLocks noGrp="1"/>
          </p:cNvSpPr>
          <p:nvPr>
            <p:ph type="title"/>
          </p:nvPr>
        </p:nvSpPr>
        <p:spPr>
          <a:xfrm>
            <a:off x="0" y="379413"/>
            <a:ext cx="10058400" cy="815975"/>
          </a:xfrm>
        </p:spPr>
        <p:txBody>
          <a:bodyPr>
            <a:normAutofit fontScale="90000"/>
          </a:bodyPr>
          <a:lstStyle/>
          <a:p>
            <a:r>
              <a:rPr lang="en-US" dirty="0">
                <a:latin typeface="Arial" panose="020B0604020202020204" pitchFamily="34" charset="0"/>
                <a:cs typeface="Arial" panose="020B0604020202020204" pitchFamily="34" charset="0"/>
              </a:rPr>
              <a:t>LEARN BY DOING: PRACTICE QUESTION </a:t>
            </a:r>
            <a:r>
              <a:rPr lang="en-US" dirty="0"/>
              <a:t>3 - ANSWER</a:t>
            </a:r>
            <a:endParaRPr lang="en-US" dirty="0">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5F34C7B9-7710-4F2D-AB19-FA7CA4EB9ACC}"/>
              </a:ext>
            </a:extLst>
          </p:cNvPr>
          <p:cNvSpPr>
            <a:spLocks noGrp="1"/>
          </p:cNvSpPr>
          <p:nvPr>
            <p:ph sz="quarter" idx="10"/>
          </p:nvPr>
        </p:nvSpPr>
        <p:spPr>
          <a:xfrm>
            <a:off x="117475" y="1933574"/>
            <a:ext cx="9804400" cy="4749447"/>
          </a:xfrm>
        </p:spPr>
        <p:txBody>
          <a:bodyPr>
            <a:noAutofit/>
          </a:bodyPr>
          <a:lstStyle/>
          <a:p>
            <a:pPr>
              <a:spcAft>
                <a:spcPts val="600"/>
              </a:spcAft>
            </a:pPr>
            <a:r>
              <a:rPr lang="en-US" sz="2600" dirty="0">
                <a:latin typeface="Arial" panose="020B0604020202020204" pitchFamily="34" charset="0"/>
                <a:cs typeface="Arial" panose="020B0604020202020204" pitchFamily="34" charset="0"/>
              </a:rPr>
              <a:t>In most fast-food chains there is one person to take the order, another to make each item of food, and another to bag the items up. This is referred to as:</a:t>
            </a:r>
          </a:p>
          <a:p>
            <a:pPr marL="914400" lvl="1">
              <a:spcAft>
                <a:spcPts val="600"/>
              </a:spcAft>
              <a:buFont typeface="+mj-lt"/>
              <a:buAutoNum type="alphaLcParenR"/>
            </a:pPr>
            <a:r>
              <a:rPr lang="en-US" dirty="0"/>
              <a:t>Equilibrium</a:t>
            </a:r>
          </a:p>
          <a:p>
            <a:pPr marL="914400" lvl="1">
              <a:spcAft>
                <a:spcPts val="600"/>
              </a:spcAft>
              <a:buFont typeface="+mj-lt"/>
              <a:buAutoNum type="alphaLcParenR"/>
            </a:pPr>
            <a:r>
              <a:rPr lang="en-US" dirty="0"/>
              <a:t>Marginal</a:t>
            </a:r>
          </a:p>
          <a:p>
            <a:pPr marL="914400" lvl="1">
              <a:spcAft>
                <a:spcPts val="600"/>
              </a:spcAft>
              <a:buFont typeface="+mj-lt"/>
              <a:buAutoNum type="alphaLcParenR"/>
            </a:pPr>
            <a:r>
              <a:rPr lang="en-US" dirty="0"/>
              <a:t>Trade-offs</a:t>
            </a:r>
          </a:p>
          <a:p>
            <a:pPr marL="914400" lvl="1">
              <a:spcAft>
                <a:spcPts val="600"/>
              </a:spcAft>
              <a:buFont typeface="+mj-lt"/>
              <a:buAutoNum type="alphaLcParenR"/>
            </a:pPr>
            <a:r>
              <a:rPr lang="en-US" b="1" dirty="0"/>
              <a:t>Specialization (correct answer)</a:t>
            </a:r>
          </a:p>
          <a:p>
            <a:pPr marL="457200" lvl="1" indent="0">
              <a:spcAft>
                <a:spcPts val="600"/>
              </a:spcAft>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93429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3BAF40-3F6E-4F00-80B8-12D0B17E1ABC}"/>
              </a:ext>
            </a:extLst>
          </p:cNvPr>
          <p:cNvSpPr>
            <a:spLocks noGrp="1"/>
          </p:cNvSpPr>
          <p:nvPr>
            <p:ph sz="quarter" idx="10"/>
          </p:nvPr>
        </p:nvSpPr>
        <p:spPr/>
        <p:txBody>
          <a:bodyPr/>
          <a:lstStyle/>
          <a:p>
            <a:r>
              <a:rPr lang="en-US"/>
              <a:t>Do wealthy </a:t>
            </a:r>
            <a:r>
              <a:rPr lang="en-US" dirty="0"/>
              <a:t>people such as Oprah Winfrey and Jeff Bezos face scarcity? </a:t>
            </a:r>
          </a:p>
        </p:txBody>
      </p:sp>
      <p:sp>
        <p:nvSpPr>
          <p:cNvPr id="4" name="Title 1">
            <a:extLst>
              <a:ext uri="{FF2B5EF4-FFF2-40B4-BE49-F238E27FC236}">
                <a16:creationId xmlns:a16="http://schemas.microsoft.com/office/drawing/2014/main" id="{3A63229D-5A52-4CCA-AE7C-5164256914C8}"/>
              </a:ext>
            </a:extLst>
          </p:cNvPr>
          <p:cNvSpPr>
            <a:spLocks noGrp="1"/>
          </p:cNvSpPr>
          <p:nvPr>
            <p:ph type="title"/>
          </p:nvPr>
        </p:nvSpPr>
        <p:spPr>
          <a:xfrm>
            <a:off x="0" y="379413"/>
            <a:ext cx="10058400" cy="815975"/>
          </a:xfrm>
        </p:spPr>
        <p:txBody>
          <a:bodyPr/>
          <a:lstStyle/>
          <a:p>
            <a:r>
              <a:rPr lang="en-US" dirty="0">
                <a:latin typeface="Arial" panose="020B0604020202020204" pitchFamily="34" charset="0"/>
                <a:cs typeface="Arial" panose="020B0604020202020204" pitchFamily="34" charset="0"/>
              </a:rPr>
              <a:t>LEARN BY DOING DISCUSSION QUESTION 1</a:t>
            </a:r>
          </a:p>
        </p:txBody>
      </p:sp>
    </p:spTree>
    <p:extLst>
      <p:ext uri="{BB962C8B-B14F-4D97-AF65-F5344CB8AC3E}">
        <p14:creationId xmlns:p14="http://schemas.microsoft.com/office/powerpoint/2010/main" val="2448474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5" y="718732"/>
            <a:ext cx="9996324" cy="1128149"/>
          </a:xfrm>
        </p:spPr>
        <p:txBody>
          <a:bodyPr>
            <a:normAutofit fontScale="90000"/>
          </a:bodyPr>
          <a:lstStyle/>
          <a:p>
            <a:r>
              <a:rPr lang="en-US" dirty="0"/>
              <a:t>THE PRINCIPLES: INDIVIDUAL CHOICE</a:t>
            </a:r>
            <a:r>
              <a:rPr lang="en-US" dirty="0">
                <a:ea typeface="Century Gothic" charset="0"/>
              </a:rPr>
              <a:t>, PART 1</a:t>
            </a:r>
            <a:endParaRPr lang="en-US" dirty="0"/>
          </a:p>
        </p:txBody>
      </p:sp>
      <p:sp>
        <p:nvSpPr>
          <p:cNvPr id="3" name="Content Placeholder 2"/>
          <p:cNvSpPr>
            <a:spLocks noGrp="1"/>
          </p:cNvSpPr>
          <p:nvPr>
            <p:ph sz="quarter" idx="10"/>
          </p:nvPr>
        </p:nvSpPr>
        <p:spPr/>
        <p:txBody>
          <a:bodyPr>
            <a:normAutofit fontScale="85000" lnSpcReduction="20000"/>
          </a:bodyPr>
          <a:lstStyle/>
          <a:p>
            <a:pPr>
              <a:spcAft>
                <a:spcPts val="1200"/>
              </a:spcAft>
              <a:buFont typeface="+mj-lt"/>
              <a:buAutoNum type="arabicPeriod"/>
            </a:pPr>
            <a:r>
              <a:rPr lang="en-US" b="1" dirty="0"/>
              <a:t>Choices are necessary because resources are scarce.</a:t>
            </a:r>
            <a:endParaRPr lang="en-US" dirty="0"/>
          </a:p>
          <a:p>
            <a:pPr indent="0">
              <a:spcAft>
                <a:spcPts val="1200"/>
              </a:spcAft>
              <a:buNone/>
            </a:pPr>
            <a:r>
              <a:rPr lang="en-US" b="1" dirty="0"/>
              <a:t>Resource:</a:t>
            </a:r>
            <a:r>
              <a:rPr lang="en-US" dirty="0"/>
              <a:t> anything that can be used to produce something else.</a:t>
            </a:r>
          </a:p>
          <a:p>
            <a:pPr indent="0">
              <a:spcAft>
                <a:spcPts val="1200"/>
              </a:spcAft>
              <a:buNone/>
            </a:pPr>
            <a:r>
              <a:rPr lang="en-US" b="1" dirty="0"/>
              <a:t>Scarce: </a:t>
            </a:r>
            <a:r>
              <a:rPr lang="en-US" dirty="0"/>
              <a:t>a resource is scarce when there is not enough of the resource available to satisfy all the various ways a society wants to use it.</a:t>
            </a:r>
          </a:p>
          <a:p>
            <a:pPr indent="0">
              <a:spcAft>
                <a:spcPts val="1200"/>
              </a:spcAft>
              <a:buNone/>
            </a:pPr>
            <a:endParaRPr lang="en-US" dirty="0"/>
          </a:p>
          <a:p>
            <a:pPr indent="0">
              <a:spcAft>
                <a:spcPts val="1200"/>
              </a:spcAft>
              <a:buNone/>
            </a:pPr>
            <a:endParaRPr lang="en-US" dirty="0"/>
          </a:p>
          <a:p>
            <a:pPr indent="0">
              <a:spcAft>
                <a:spcPts val="1200"/>
              </a:spcAft>
              <a:buNone/>
            </a:pPr>
            <a:endParaRPr lang="en-US" dirty="0"/>
          </a:p>
        </p:txBody>
      </p:sp>
    </p:spTree>
    <p:extLst>
      <p:ext uri="{BB962C8B-B14F-4D97-AF65-F5344CB8AC3E}">
        <p14:creationId xmlns:p14="http://schemas.microsoft.com/office/powerpoint/2010/main" val="852934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PRINCIPLES: INDIVIDUAL CHOICE, PART 2</a:t>
            </a:r>
          </a:p>
        </p:txBody>
      </p:sp>
      <p:sp>
        <p:nvSpPr>
          <p:cNvPr id="4" name="Content Placeholder 3"/>
          <p:cNvSpPr>
            <a:spLocks noGrp="1"/>
          </p:cNvSpPr>
          <p:nvPr>
            <p:ph sz="quarter" idx="10"/>
          </p:nvPr>
        </p:nvSpPr>
        <p:spPr/>
        <p:txBody>
          <a:bodyPr/>
          <a:lstStyle/>
          <a:p>
            <a:pPr>
              <a:spcAft>
                <a:spcPts val="1200"/>
              </a:spcAft>
              <a:buFont typeface="+mj-lt"/>
              <a:buAutoNum type="arabicPeriod" startAt="2"/>
            </a:pPr>
            <a:r>
              <a:rPr lang="en-US" dirty="0"/>
              <a:t>The true cost of something is its opportunity cost.</a:t>
            </a:r>
          </a:p>
          <a:p>
            <a:pPr marL="457200" lvl="1" indent="0">
              <a:spcAft>
                <a:spcPts val="1200"/>
              </a:spcAft>
              <a:buNone/>
            </a:pPr>
            <a:r>
              <a:rPr lang="en-US" sz="2800" b="1" dirty="0"/>
              <a:t>Opportunity cost: </a:t>
            </a:r>
            <a:r>
              <a:rPr lang="en-US" sz="2800" dirty="0"/>
              <a:t>what you must give up in order to get something.</a:t>
            </a:r>
          </a:p>
        </p:txBody>
      </p:sp>
      <p:pic>
        <p:nvPicPr>
          <p:cNvPr id="14" name="Picture Placeholder 13" descr="A photo shows co-founder and chief executive of Facebook, Mark Zuckerberg gestures while speaking into a microphone, with the words &quot;facebook.com&quot; appearing in the background."/>
          <p:cNvPicPr>
            <a:picLocks noGrp="1" noChangeAspect="1"/>
          </p:cNvPicPr>
          <p:nvPr>
            <p:ph type="pic" sz="quarter" idx="4294967295"/>
          </p:nvPr>
        </p:nvPicPr>
        <p:blipFill>
          <a:blip r:embed="rId2">
            <a:extLst>
              <a:ext uri="{28A0092B-C50C-407E-A947-70E740481C1C}">
                <a14:useLocalDpi xmlns:a14="http://schemas.microsoft.com/office/drawing/2010/main" val="0"/>
              </a:ext>
            </a:extLst>
          </a:blip>
          <a:stretch>
            <a:fillRect/>
          </a:stretch>
        </p:blipFill>
        <p:spPr>
          <a:xfrm>
            <a:off x="0" y="3902075"/>
            <a:ext cx="2311400" cy="3373438"/>
          </a:xfrm>
          <a:prstGeom prst="rect">
            <a:avLst/>
          </a:prstGeom>
        </p:spPr>
      </p:pic>
      <p:sp>
        <p:nvSpPr>
          <p:cNvPr id="13" name="Content Placeholder 12"/>
          <p:cNvSpPr>
            <a:spLocks noGrp="1"/>
          </p:cNvSpPr>
          <p:nvPr>
            <p:ph sz="quarter" idx="4294967295"/>
          </p:nvPr>
        </p:nvSpPr>
        <p:spPr>
          <a:xfrm>
            <a:off x="3111500" y="4862513"/>
            <a:ext cx="6946900" cy="1800225"/>
          </a:xfrm>
        </p:spPr>
        <p:txBody>
          <a:bodyPr/>
          <a:lstStyle/>
          <a:p>
            <a:pPr>
              <a:spcBef>
                <a:spcPts val="624"/>
              </a:spcBef>
            </a:pPr>
            <a:r>
              <a:rPr lang="en-US" sz="2800" dirty="0">
                <a:solidFill>
                  <a:schemeClr val="tx1"/>
                </a:solidFill>
                <a:latin typeface="Arial" panose="020B0604020202020204" pitchFamily="34" charset="0"/>
                <a:cs typeface="Arial" panose="020B0604020202020204" pitchFamily="34" charset="0"/>
              </a:rPr>
              <a:t>Mark Zuckerberg understood the concept of opportunity cost – and dropped out of Harvard.</a:t>
            </a:r>
          </a:p>
        </p:txBody>
      </p:sp>
    </p:spTree>
    <p:extLst>
      <p:ext uri="{BB962C8B-B14F-4D97-AF65-F5344CB8AC3E}">
        <p14:creationId xmlns:p14="http://schemas.microsoft.com/office/powerpoint/2010/main" val="3824022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PRINCIPLES: INDIVIDUAL CHOICE, PART 3</a:t>
            </a:r>
          </a:p>
        </p:txBody>
      </p:sp>
      <p:sp>
        <p:nvSpPr>
          <p:cNvPr id="3" name="Content Placeholder 2"/>
          <p:cNvSpPr>
            <a:spLocks noGrp="1"/>
          </p:cNvSpPr>
          <p:nvPr>
            <p:ph sz="quarter" idx="10"/>
          </p:nvPr>
        </p:nvSpPr>
        <p:spPr/>
        <p:txBody>
          <a:bodyPr/>
          <a:lstStyle/>
          <a:p>
            <a:pPr>
              <a:spcAft>
                <a:spcPts val="1200"/>
              </a:spcAft>
              <a:buFont typeface="+mj-lt"/>
              <a:buAutoNum type="arabicPeriod" startAt="3"/>
            </a:pPr>
            <a:r>
              <a:rPr lang="en-US" b="1" dirty="0"/>
              <a:t>“How much” is a decision at the margin.</a:t>
            </a:r>
          </a:p>
          <a:p>
            <a:pPr marL="457200" lvl="1" indent="0">
              <a:spcAft>
                <a:spcPts val="1200"/>
              </a:spcAft>
              <a:buNone/>
            </a:pPr>
            <a:r>
              <a:rPr lang="en-US" sz="2800" b="1" dirty="0"/>
              <a:t>Trade-off:</a:t>
            </a:r>
            <a:r>
              <a:rPr lang="en-US" sz="2800" dirty="0"/>
              <a:t> comparison of the costs and the benefits of doing something.</a:t>
            </a:r>
          </a:p>
        </p:txBody>
      </p:sp>
    </p:spTree>
    <p:extLst>
      <p:ext uri="{BB962C8B-B14F-4D97-AF65-F5344CB8AC3E}">
        <p14:creationId xmlns:p14="http://schemas.microsoft.com/office/powerpoint/2010/main" val="2752927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PRINCIPLES: INDIVIDUAL CHOICE, PART 4</a:t>
            </a:r>
          </a:p>
        </p:txBody>
      </p:sp>
      <p:sp>
        <p:nvSpPr>
          <p:cNvPr id="3" name="Content Placeholder 2"/>
          <p:cNvSpPr>
            <a:spLocks noGrp="1"/>
          </p:cNvSpPr>
          <p:nvPr>
            <p:ph sz="quarter" idx="10"/>
          </p:nvPr>
        </p:nvSpPr>
        <p:spPr/>
        <p:txBody>
          <a:bodyPr>
            <a:normAutofit/>
          </a:bodyPr>
          <a:lstStyle/>
          <a:p>
            <a:pPr>
              <a:spcAft>
                <a:spcPts val="1200"/>
              </a:spcAft>
            </a:pPr>
            <a:r>
              <a:rPr lang="en-US" b="1" dirty="0"/>
              <a:t>Marginal decision:</a:t>
            </a:r>
            <a:r>
              <a:rPr lang="en-US" dirty="0"/>
              <a:t> a decision made at the margins of an activity about whether to do a bit more or a bit less of that activity.</a:t>
            </a:r>
          </a:p>
          <a:p>
            <a:pPr>
              <a:spcAft>
                <a:spcPts val="1200"/>
              </a:spcAft>
            </a:pPr>
            <a:r>
              <a:rPr lang="en-US" b="1" dirty="0"/>
              <a:t>Marginal analysis: </a:t>
            </a:r>
            <a:r>
              <a:rPr lang="en-US" dirty="0"/>
              <a:t>the study of marginal decisions.</a:t>
            </a:r>
          </a:p>
        </p:txBody>
      </p:sp>
    </p:spTree>
    <p:extLst>
      <p:ext uri="{BB962C8B-B14F-4D97-AF65-F5344CB8AC3E}">
        <p14:creationId xmlns:p14="http://schemas.microsoft.com/office/powerpoint/2010/main" val="3225114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PRINCIPLES: INDIVIDUAL CHOICE, PART 5</a:t>
            </a:r>
          </a:p>
        </p:txBody>
      </p:sp>
      <p:sp>
        <p:nvSpPr>
          <p:cNvPr id="3" name="Content Placeholder 2"/>
          <p:cNvSpPr>
            <a:spLocks noGrp="1"/>
          </p:cNvSpPr>
          <p:nvPr>
            <p:ph sz="quarter" idx="10"/>
          </p:nvPr>
        </p:nvSpPr>
        <p:spPr>
          <a:xfrm>
            <a:off x="117582" y="1933291"/>
            <a:ext cx="9804186" cy="2804963"/>
          </a:xfrm>
        </p:spPr>
        <p:txBody>
          <a:bodyPr>
            <a:normAutofit fontScale="85000" lnSpcReduction="20000"/>
          </a:bodyPr>
          <a:lstStyle/>
          <a:p>
            <a:pPr>
              <a:spcAft>
                <a:spcPts val="1200"/>
              </a:spcAft>
              <a:buFont typeface="+mj-lt"/>
              <a:buAutoNum type="arabicPeriod" startAt="4"/>
            </a:pPr>
            <a:r>
              <a:rPr lang="en-US" b="1" dirty="0"/>
              <a:t>People respond to incentives, exploiting opportunities to make themselves better off.</a:t>
            </a:r>
          </a:p>
          <a:p>
            <a:pPr marL="457200" lvl="2" indent="0">
              <a:spcAft>
                <a:spcPts val="1200"/>
              </a:spcAft>
              <a:buNone/>
              <a:defRPr/>
            </a:pPr>
            <a:r>
              <a:rPr lang="en-US" sz="2800" b="1" dirty="0"/>
              <a:t>Incentive: </a:t>
            </a:r>
            <a:r>
              <a:rPr lang="en-US" sz="2800" dirty="0"/>
              <a:t>anything that offers rewards to people who change their behavior.</a:t>
            </a:r>
          </a:p>
          <a:p>
            <a:pPr marL="457200" lvl="2" indent="0">
              <a:spcAft>
                <a:spcPts val="1200"/>
              </a:spcAft>
              <a:buNone/>
              <a:defRPr/>
            </a:pPr>
            <a:r>
              <a:rPr lang="en-US" sz="2800" i="1" dirty="0">
                <a:ea typeface="ＭＳ Ｐゴシック"/>
              </a:rPr>
              <a:t>Which policy would more effectively reduce pollution: educating manufacturers about climate change or offering them financial rewards for reducing pollution?</a:t>
            </a:r>
          </a:p>
        </p:txBody>
      </p:sp>
    </p:spTree>
    <p:extLst>
      <p:ext uri="{BB962C8B-B14F-4D97-AF65-F5344CB8AC3E}">
        <p14:creationId xmlns:p14="http://schemas.microsoft.com/office/powerpoint/2010/main" val="3276508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9">
            <a:extLst>
              <a:ext uri="{FF2B5EF4-FFF2-40B4-BE49-F238E27FC236}">
                <a16:creationId xmlns:a16="http://schemas.microsoft.com/office/drawing/2014/main" id="{FB418D4C-2A85-495C-A8BC-4CBE2DB44A79}"/>
              </a:ext>
            </a:extLst>
          </p:cNvPr>
          <p:cNvSpPr>
            <a:spLocks noGrp="1"/>
          </p:cNvSpPr>
          <p:nvPr>
            <p:ph type="title"/>
          </p:nvPr>
        </p:nvSpPr>
        <p:spPr>
          <a:xfrm>
            <a:off x="0" y="379413"/>
            <a:ext cx="10058400" cy="815975"/>
          </a:xfrm>
        </p:spPr>
        <p:txBody>
          <a:bodyPr/>
          <a:lstStyle/>
          <a:p>
            <a:r>
              <a:rPr lang="en-US" dirty="0">
                <a:latin typeface="Arial" panose="020B0604020202020204" pitchFamily="34" charset="0"/>
                <a:cs typeface="Arial" panose="020B0604020202020204" pitchFamily="34" charset="0"/>
              </a:rPr>
              <a:t>LEARN BY DOING: PRACTICE QUESTION </a:t>
            </a:r>
            <a:r>
              <a:rPr lang="en-US" dirty="0"/>
              <a:t>1</a:t>
            </a:r>
            <a:endParaRPr lang="en-US" dirty="0">
              <a:latin typeface="Arial" panose="020B0604020202020204" pitchFamily="34" charset="0"/>
              <a:cs typeface="Arial" panose="020B0604020202020204" pitchFamily="34" charset="0"/>
            </a:endParaRPr>
          </a:p>
        </p:txBody>
      </p:sp>
      <p:sp>
        <p:nvSpPr>
          <p:cNvPr id="5" name="Content Placeholder 2">
            <a:extLst>
              <a:ext uri="{FF2B5EF4-FFF2-40B4-BE49-F238E27FC236}">
                <a16:creationId xmlns:a16="http://schemas.microsoft.com/office/drawing/2014/main" id="{5F34C7B9-7710-4F2D-AB19-FA7CA4EB9ACC}"/>
              </a:ext>
            </a:extLst>
          </p:cNvPr>
          <p:cNvSpPr>
            <a:spLocks noGrp="1"/>
          </p:cNvSpPr>
          <p:nvPr>
            <p:ph sz="quarter" idx="10"/>
          </p:nvPr>
        </p:nvSpPr>
        <p:spPr>
          <a:xfrm>
            <a:off x="117475" y="1933574"/>
            <a:ext cx="9804400" cy="4749447"/>
          </a:xfrm>
        </p:spPr>
        <p:txBody>
          <a:bodyPr>
            <a:noAutofit/>
          </a:bodyPr>
          <a:lstStyle/>
          <a:p>
            <a:pPr>
              <a:spcAft>
                <a:spcPts val="600"/>
              </a:spcAft>
            </a:pPr>
            <a:r>
              <a:rPr lang="en-US" sz="2600" dirty="0">
                <a:latin typeface="Arial" panose="020B0604020202020204" pitchFamily="34" charset="0"/>
                <a:cs typeface="Arial" panose="020B0604020202020204" pitchFamily="34" charset="0"/>
              </a:rPr>
              <a:t>Suppose Costco offers unlimited free samples on the weekends and customers respond by eating samples until they are full without buying any of the product. Do the customers that eat the free samples face an opportunity cost?</a:t>
            </a:r>
          </a:p>
          <a:p>
            <a:pPr marL="914400" lvl="1">
              <a:spcAft>
                <a:spcPts val="600"/>
              </a:spcAft>
              <a:buFont typeface="+mj-lt"/>
              <a:buAutoNum type="alphaLcParenR"/>
            </a:pPr>
            <a:r>
              <a:rPr lang="en-US" dirty="0"/>
              <a:t>Yes</a:t>
            </a:r>
          </a:p>
          <a:p>
            <a:pPr marL="914400" lvl="1">
              <a:spcAft>
                <a:spcPts val="600"/>
              </a:spcAft>
              <a:buFont typeface="+mj-lt"/>
              <a:buAutoNum type="alphaLcParenR"/>
            </a:pPr>
            <a:r>
              <a:rPr lang="en-US" dirty="0">
                <a:latin typeface="Arial" panose="020B0604020202020204" pitchFamily="34" charset="0"/>
                <a:cs typeface="Arial" panose="020B0604020202020204" pitchFamily="34" charset="0"/>
              </a:rPr>
              <a:t>No</a:t>
            </a:r>
          </a:p>
        </p:txBody>
      </p:sp>
    </p:spTree>
    <p:extLst>
      <p:ext uri="{BB962C8B-B14F-4D97-AF65-F5344CB8AC3E}">
        <p14:creationId xmlns:p14="http://schemas.microsoft.com/office/powerpoint/2010/main" val="1361943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9">
            <a:extLst>
              <a:ext uri="{FF2B5EF4-FFF2-40B4-BE49-F238E27FC236}">
                <a16:creationId xmlns:a16="http://schemas.microsoft.com/office/drawing/2014/main" id="{FB418D4C-2A85-495C-A8BC-4CBE2DB44A79}"/>
              </a:ext>
            </a:extLst>
          </p:cNvPr>
          <p:cNvSpPr>
            <a:spLocks noGrp="1"/>
          </p:cNvSpPr>
          <p:nvPr>
            <p:ph type="title"/>
          </p:nvPr>
        </p:nvSpPr>
        <p:spPr>
          <a:xfrm>
            <a:off x="0" y="379413"/>
            <a:ext cx="10058400" cy="815975"/>
          </a:xfrm>
        </p:spPr>
        <p:txBody>
          <a:bodyPr>
            <a:normAutofit fontScale="90000"/>
          </a:bodyPr>
          <a:lstStyle/>
          <a:p>
            <a:r>
              <a:rPr lang="en-US" dirty="0">
                <a:latin typeface="Arial" panose="020B0604020202020204" pitchFamily="34" charset="0"/>
                <a:cs typeface="Arial" panose="020B0604020202020204" pitchFamily="34" charset="0"/>
              </a:rPr>
              <a:t>LEARN BY DOING: PRACTICE QUESTION </a:t>
            </a:r>
            <a:r>
              <a:rPr lang="en-US" dirty="0"/>
              <a:t>1 </a:t>
            </a:r>
            <a:r>
              <a:rPr lang="en-US" dirty="0">
                <a:latin typeface="Arial" panose="020B0604020202020204" pitchFamily="34" charset="0"/>
                <a:cs typeface="Arial" panose="020B0604020202020204" pitchFamily="34" charset="0"/>
              </a:rPr>
              <a:t>- ANSWER</a:t>
            </a:r>
          </a:p>
        </p:txBody>
      </p:sp>
      <p:sp>
        <p:nvSpPr>
          <p:cNvPr id="5" name="Content Placeholder 2">
            <a:extLst>
              <a:ext uri="{FF2B5EF4-FFF2-40B4-BE49-F238E27FC236}">
                <a16:creationId xmlns:a16="http://schemas.microsoft.com/office/drawing/2014/main" id="{5F34C7B9-7710-4F2D-AB19-FA7CA4EB9ACC}"/>
              </a:ext>
            </a:extLst>
          </p:cNvPr>
          <p:cNvSpPr>
            <a:spLocks noGrp="1"/>
          </p:cNvSpPr>
          <p:nvPr>
            <p:ph sz="quarter" idx="10"/>
          </p:nvPr>
        </p:nvSpPr>
        <p:spPr>
          <a:xfrm>
            <a:off x="117475" y="1933574"/>
            <a:ext cx="9804400" cy="4749447"/>
          </a:xfrm>
        </p:spPr>
        <p:txBody>
          <a:bodyPr>
            <a:noAutofit/>
          </a:bodyPr>
          <a:lstStyle/>
          <a:p>
            <a:pPr>
              <a:spcAft>
                <a:spcPts val="600"/>
              </a:spcAft>
            </a:pPr>
            <a:r>
              <a:rPr lang="en-US" sz="2600" dirty="0">
                <a:latin typeface="Arial" panose="020B0604020202020204" pitchFamily="34" charset="0"/>
                <a:cs typeface="Arial" panose="020B0604020202020204" pitchFamily="34" charset="0"/>
              </a:rPr>
              <a:t>Suppose Costco offers unlimited free samples on the weekends and customers respond by eating samples until they are full without buying any of the product. Do the customers that eat the free samples face an opportunity cost?</a:t>
            </a:r>
          </a:p>
          <a:p>
            <a:pPr marL="914400" lvl="1">
              <a:spcAft>
                <a:spcPts val="600"/>
              </a:spcAft>
              <a:buFont typeface="+mj-lt"/>
              <a:buAutoNum type="alphaLcParenR"/>
            </a:pPr>
            <a:r>
              <a:rPr lang="en-US" b="1" dirty="0"/>
              <a:t>Yes (correct answer)</a:t>
            </a:r>
          </a:p>
          <a:p>
            <a:pPr marL="914400" lvl="1">
              <a:spcAft>
                <a:spcPts val="600"/>
              </a:spcAft>
              <a:buFont typeface="+mj-lt"/>
              <a:buAutoNum type="alphaLcParenR"/>
            </a:pPr>
            <a:r>
              <a:rPr lang="en-US" dirty="0">
                <a:latin typeface="Arial" panose="020B0604020202020204" pitchFamily="34" charset="0"/>
                <a:cs typeface="Arial" panose="020B0604020202020204" pitchFamily="34" charset="0"/>
              </a:rPr>
              <a:t>No</a:t>
            </a:r>
          </a:p>
        </p:txBody>
      </p:sp>
    </p:spTree>
    <p:extLst>
      <p:ext uri="{BB962C8B-B14F-4D97-AF65-F5344CB8AC3E}">
        <p14:creationId xmlns:p14="http://schemas.microsoft.com/office/powerpoint/2010/main" val="3979780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9">
            <a:extLst>
              <a:ext uri="{FF2B5EF4-FFF2-40B4-BE49-F238E27FC236}">
                <a16:creationId xmlns:a16="http://schemas.microsoft.com/office/drawing/2014/main" id="{FB418D4C-2A85-495C-A8BC-4CBE2DB44A79}"/>
              </a:ext>
            </a:extLst>
          </p:cNvPr>
          <p:cNvSpPr>
            <a:spLocks noGrp="1"/>
          </p:cNvSpPr>
          <p:nvPr>
            <p:ph type="title"/>
          </p:nvPr>
        </p:nvSpPr>
        <p:spPr>
          <a:xfrm>
            <a:off x="0" y="379413"/>
            <a:ext cx="10058400" cy="815975"/>
          </a:xfrm>
        </p:spPr>
        <p:txBody>
          <a:bodyPr>
            <a:normAutofit/>
          </a:bodyPr>
          <a:lstStyle/>
          <a:p>
            <a:r>
              <a:rPr lang="en-US" dirty="0">
                <a:latin typeface="Arial" panose="020B0604020202020204" pitchFamily="34" charset="0"/>
                <a:cs typeface="Arial" panose="020B0604020202020204" pitchFamily="34" charset="0"/>
              </a:rPr>
              <a:t>LEARN BY DOING: PRACTICE QUESTION </a:t>
            </a:r>
            <a:r>
              <a:rPr lang="en-US" dirty="0"/>
              <a:t>2</a:t>
            </a:r>
            <a:r>
              <a:rPr lang="en-US" dirty="0">
                <a:latin typeface="Arial" panose="020B0604020202020204" pitchFamily="34" charset="0"/>
                <a:cs typeface="Arial" panose="020B0604020202020204" pitchFamily="34" charset="0"/>
              </a:rPr>
              <a:t> </a:t>
            </a:r>
          </a:p>
        </p:txBody>
      </p:sp>
      <p:sp>
        <p:nvSpPr>
          <p:cNvPr id="5" name="Content Placeholder 2">
            <a:extLst>
              <a:ext uri="{FF2B5EF4-FFF2-40B4-BE49-F238E27FC236}">
                <a16:creationId xmlns:a16="http://schemas.microsoft.com/office/drawing/2014/main" id="{5F34C7B9-7710-4F2D-AB19-FA7CA4EB9ACC}"/>
              </a:ext>
            </a:extLst>
          </p:cNvPr>
          <p:cNvSpPr>
            <a:spLocks noGrp="1"/>
          </p:cNvSpPr>
          <p:nvPr>
            <p:ph sz="quarter" idx="10"/>
          </p:nvPr>
        </p:nvSpPr>
        <p:spPr>
          <a:xfrm>
            <a:off x="117475" y="1933574"/>
            <a:ext cx="9804400" cy="4749447"/>
          </a:xfrm>
        </p:spPr>
        <p:txBody>
          <a:bodyPr>
            <a:noAutofit/>
          </a:bodyPr>
          <a:lstStyle/>
          <a:p>
            <a:pPr>
              <a:spcAft>
                <a:spcPts val="600"/>
              </a:spcAft>
            </a:pPr>
            <a:r>
              <a:rPr lang="en-US" sz="2600" dirty="0">
                <a:latin typeface="Arial" panose="020B0604020202020204" pitchFamily="34" charset="0"/>
                <a:cs typeface="Arial" panose="020B0604020202020204" pitchFamily="34" charset="0"/>
              </a:rPr>
              <a:t>Suppose Costco offers unlimited free samples on the weekends and customers respond by eating samples until they are full without buying any of the product. </a:t>
            </a:r>
            <a:r>
              <a:rPr lang="en-US" sz="2600" dirty="0"/>
              <a:t>Economists would refer to this as an example of: </a:t>
            </a:r>
            <a:endParaRPr lang="en-US" sz="2600" dirty="0">
              <a:latin typeface="Arial" panose="020B0604020202020204" pitchFamily="34" charset="0"/>
              <a:cs typeface="Arial" panose="020B0604020202020204" pitchFamily="34" charset="0"/>
            </a:endParaRPr>
          </a:p>
          <a:p>
            <a:pPr marL="914400" lvl="1">
              <a:spcAft>
                <a:spcPts val="600"/>
              </a:spcAft>
              <a:buFont typeface="+mj-lt"/>
              <a:buAutoNum type="alphaLcParenR"/>
            </a:pPr>
            <a:r>
              <a:rPr lang="en-US" dirty="0"/>
              <a:t>Efficiency</a:t>
            </a:r>
          </a:p>
          <a:p>
            <a:pPr marL="914400" lvl="1">
              <a:spcAft>
                <a:spcPts val="600"/>
              </a:spcAft>
              <a:buFont typeface="+mj-lt"/>
              <a:buAutoNum type="alphaLcParenR"/>
            </a:pPr>
            <a:r>
              <a:rPr lang="en-US" dirty="0">
                <a:latin typeface="Arial" panose="020B0604020202020204" pitchFamily="34" charset="0"/>
                <a:cs typeface="Arial" panose="020B0604020202020204" pitchFamily="34" charset="0"/>
              </a:rPr>
              <a:t>Equity</a:t>
            </a:r>
          </a:p>
          <a:p>
            <a:pPr marL="914400" lvl="1">
              <a:spcAft>
                <a:spcPts val="600"/>
              </a:spcAft>
              <a:buFont typeface="+mj-lt"/>
              <a:buAutoNum type="alphaLcParenR"/>
            </a:pPr>
            <a:r>
              <a:rPr lang="en-US" dirty="0"/>
              <a:t>Bad incentives </a:t>
            </a:r>
          </a:p>
          <a:p>
            <a:pPr marL="914400" lvl="1">
              <a:spcAft>
                <a:spcPts val="600"/>
              </a:spcAft>
              <a:buFont typeface="+mj-lt"/>
              <a:buAutoNum type="alphaLcParenR"/>
            </a:pPr>
            <a:r>
              <a:rPr lang="en-US" dirty="0"/>
              <a:t>Marketing</a:t>
            </a:r>
          </a:p>
          <a:p>
            <a:pPr marL="914400" lvl="1">
              <a:spcAft>
                <a:spcPts val="600"/>
              </a:spcAft>
              <a:buFont typeface="+mj-lt"/>
              <a:buAutoNum type="alphaLcParen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8682221"/>
      </p:ext>
    </p:extLst>
  </p:cSld>
  <p:clrMapOvr>
    <a:masterClrMapping/>
  </p:clrMapOvr>
</p:sld>
</file>

<file path=ppt/theme/theme1.xml><?xml version="1.0" encoding="utf-8"?>
<a:theme xmlns:a="http://schemas.openxmlformats.org/drawingml/2006/main" name="KRUGMAN">
  <a:themeElements>
    <a:clrScheme name="Macmillan Learning Brand Colors">
      <a:dk1>
        <a:srgbClr val="000000"/>
      </a:dk1>
      <a:lt1>
        <a:srgbClr val="FFFFFF"/>
      </a:lt1>
      <a:dk2>
        <a:srgbClr val="DA1B2C"/>
      </a:dk2>
      <a:lt2>
        <a:srgbClr val="FFFFFE"/>
      </a:lt2>
      <a:accent1>
        <a:srgbClr val="4E4E4E"/>
      </a:accent1>
      <a:accent2>
        <a:srgbClr val="999999"/>
      </a:accent2>
      <a:accent3>
        <a:srgbClr val="CCCCCC"/>
      </a:accent3>
      <a:accent4>
        <a:srgbClr val="E6E6E6"/>
      </a:accent4>
      <a:accent5>
        <a:srgbClr val="DA1B2C"/>
      </a:accent5>
      <a:accent6>
        <a:srgbClr val="A90F1E"/>
      </a:accent6>
      <a:hlink>
        <a:srgbClr val="0000FF"/>
      </a:hlink>
      <a:folHlink>
        <a:srgbClr val="4C4C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RUGMAN" id="{87A71779-86F1-47FA-B17A-DFF83DF6C9C1}" vid="{728D33A6-D228-4DE7-95AA-2E85DFBFAA88}"/>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KRUGMAN</Template>
  <TotalTime>14509</TotalTime>
  <Words>616</Words>
  <Application>Microsoft Office PowerPoint</Application>
  <PresentationFormat>Custom</PresentationFormat>
  <Paragraphs>61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Helvetica Neue</vt:lpstr>
      <vt:lpstr>Wingdings</vt:lpstr>
      <vt:lpstr>KRUGMAN</vt:lpstr>
      <vt:lpstr>CHAPTER 1</vt:lpstr>
      <vt:lpstr>THE PRINCIPLES: INDIVIDUAL CHOICE, PART 1</vt:lpstr>
      <vt:lpstr>THE PRINCIPLES: INDIVIDUAL CHOICE, PART 2</vt:lpstr>
      <vt:lpstr>THE PRINCIPLES: INDIVIDUAL CHOICE, PART 3</vt:lpstr>
      <vt:lpstr>THE PRINCIPLES: INDIVIDUAL CHOICE, PART 4</vt:lpstr>
      <vt:lpstr>THE PRINCIPLES: INDIVIDUAL CHOICE, PART 5</vt:lpstr>
      <vt:lpstr>LEARN BY DOING: PRACTICE QUESTION 1</vt:lpstr>
      <vt:lpstr>LEARN BY DOING: PRACTICE QUESTION 1 - ANSWER</vt:lpstr>
      <vt:lpstr>LEARN BY DOING: PRACTICE QUESTION 2 </vt:lpstr>
      <vt:lpstr>LEARN BY DOING: PRACTICE QUESTION 2 - ANSWER</vt:lpstr>
      <vt:lpstr>THE PRINCIPLES: INTERACTION OF INDIVIDUAL CHOICES, PART 1</vt:lpstr>
      <vt:lpstr>LEARN BY DOING: PRACTICE QUESTION 3</vt:lpstr>
      <vt:lpstr>LEARN BY DOING: PRACTICE QUESTION 3 - ANSWER</vt:lpstr>
      <vt:lpstr>LEARN BY DOING DISCUSSION QUESTION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FIRST PRINCIPLES</dc:title>
  <dc:creator>Krugman</dc:creator>
  <cp:lastModifiedBy>Ghimire, Umesh</cp:lastModifiedBy>
  <cp:revision>420</cp:revision>
  <cp:lastPrinted>2023-02-06T15:00:53Z</cp:lastPrinted>
  <dcterms:modified xsi:type="dcterms:W3CDTF">2023-02-06T18:32:48Z</dcterms:modified>
</cp:coreProperties>
</file>