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8"/>
  </p:notesMasterIdLst>
  <p:sldIdLst>
    <p:sldId id="290" r:id="rId2"/>
    <p:sldId id="273" r:id="rId3"/>
    <p:sldId id="449" r:id="rId4"/>
    <p:sldId id="448" r:id="rId5"/>
    <p:sldId id="447" r:id="rId6"/>
    <p:sldId id="446" r:id="rId7"/>
    <p:sldId id="564" r:id="rId8"/>
    <p:sldId id="401" r:id="rId9"/>
    <p:sldId id="408" r:id="rId10"/>
    <p:sldId id="444" r:id="rId11"/>
    <p:sldId id="354" r:id="rId12"/>
    <p:sldId id="356" r:id="rId13"/>
    <p:sldId id="454" r:id="rId14"/>
    <p:sldId id="455" r:id="rId15"/>
    <p:sldId id="357" r:id="rId16"/>
    <p:sldId id="359" r:id="rId17"/>
    <p:sldId id="456" r:id="rId18"/>
    <p:sldId id="457" r:id="rId19"/>
    <p:sldId id="458" r:id="rId20"/>
    <p:sldId id="459" r:id="rId21"/>
    <p:sldId id="460" r:id="rId22"/>
    <p:sldId id="461" r:id="rId23"/>
    <p:sldId id="462" r:id="rId24"/>
    <p:sldId id="638" r:id="rId25"/>
    <p:sldId id="463" r:id="rId26"/>
    <p:sldId id="389" r:id="rId27"/>
    <p:sldId id="404" r:id="rId28"/>
    <p:sldId id="405" r:id="rId29"/>
    <p:sldId id="409" r:id="rId30"/>
    <p:sldId id="406" r:id="rId31"/>
    <p:sldId id="410" r:id="rId32"/>
    <p:sldId id="440" r:id="rId33"/>
    <p:sldId id="445" r:id="rId34"/>
    <p:sldId id="441" r:id="rId35"/>
    <p:sldId id="442" r:id="rId36"/>
    <p:sldId id="639" r:id="rId37"/>
    <p:sldId id="640" r:id="rId38"/>
    <p:sldId id="411" r:id="rId39"/>
    <p:sldId id="413" r:id="rId40"/>
    <p:sldId id="412" r:id="rId41"/>
    <p:sldId id="436" r:id="rId42"/>
    <p:sldId id="437" r:id="rId43"/>
    <p:sldId id="435" r:id="rId44"/>
    <p:sldId id="422" r:id="rId45"/>
    <p:sldId id="641" r:id="rId46"/>
    <p:sldId id="642" r:id="rId47"/>
    <p:sldId id="450" r:id="rId48"/>
    <p:sldId id="451" r:id="rId49"/>
    <p:sldId id="452" r:id="rId50"/>
    <p:sldId id="453" r:id="rId51"/>
    <p:sldId id="415" r:id="rId52"/>
    <p:sldId id="426" r:id="rId53"/>
    <p:sldId id="423" r:id="rId54"/>
    <p:sldId id="424" r:id="rId55"/>
    <p:sldId id="636" r:id="rId56"/>
    <p:sldId id="397" r:id="rId5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3" autoAdjust="0"/>
    <p:restoredTop sz="83754" autoAdjust="0"/>
  </p:normalViewPr>
  <p:slideViewPr>
    <p:cSldViewPr snapToGrid="0">
      <p:cViewPr varScale="1">
        <p:scale>
          <a:sx n="54" d="100"/>
          <a:sy n="54" d="100"/>
        </p:scale>
        <p:origin x="16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043" y="586409"/>
            <a:ext cx="7988577" cy="5864087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/>
              <a:t>BI 101:</a:t>
            </a:r>
            <a:br>
              <a:rPr lang="en-US" sz="4800" b="1" dirty="0"/>
            </a:br>
            <a:r>
              <a:rPr lang="en-US" sz="4800" b="1" dirty="0"/>
              <a:t>The Chemistry of Life</a:t>
            </a:r>
            <a:br>
              <a:rPr lang="en-US" sz="5400" b="1" dirty="0"/>
            </a:br>
            <a:br>
              <a:rPr lang="en-US" sz="5400" b="1" dirty="0"/>
            </a:br>
            <a:br>
              <a:rPr lang="en-US" sz="4800" b="1" dirty="0"/>
            </a:br>
            <a:r>
              <a:rPr lang="en-US" sz="2400" dirty="0"/>
              <a:t>Thursday February 9</a:t>
            </a:r>
            <a:r>
              <a:rPr lang="en-US" sz="2400" baseline="30000" dirty="0"/>
              <a:t>th</a:t>
            </a:r>
            <a:r>
              <a:rPr lang="en-US" sz="2400" dirty="0"/>
              <a:t>, 2022</a:t>
            </a:r>
            <a:br>
              <a:rPr lang="en-US" sz="2400" dirty="0"/>
            </a:br>
            <a:r>
              <a:rPr lang="en-US" sz="2400" dirty="0"/>
              <a:t>SSC 138</a:t>
            </a:r>
            <a:endParaRPr lang="en-US" sz="5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2388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States of Matter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Everything around us is made of matter.</a:t>
            </a:r>
          </a:p>
          <a:p>
            <a:r>
              <a:rPr lang="en-US" dirty="0"/>
              <a:t>Looking around at the world, matter takes the form of a solid, liquid, or gas.</a:t>
            </a:r>
          </a:p>
          <a:p>
            <a:r>
              <a:rPr lang="en-US" dirty="0"/>
              <a:t>Three phases of matter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78CA00-A42A-6DDF-FD5C-52B6D37602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3809868"/>
            <a:ext cx="7886701" cy="295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468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Earth - Wikipedia">
            <a:extLst>
              <a:ext uri="{FF2B5EF4-FFF2-40B4-BE49-F238E27FC236}">
                <a16:creationId xmlns:a16="http://schemas.microsoft.com/office/drawing/2014/main" id="{66E10D39-4882-382A-173C-FA7E8E119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791" y="2160271"/>
            <a:ext cx="2834640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E9F2A389-BA8E-BCCB-2E8D-27A446A69D1C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659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0685DF-B131-B652-B625-0269900F1D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1871" y="3119596"/>
            <a:ext cx="4984538" cy="3738404"/>
          </a:xfrm>
          <a:prstGeom prst="rect">
            <a:avLst/>
          </a:prstGeom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EAC1F7D9-4919-29CF-F3CE-23D80E386F86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03CABB-3B09-B5D2-008D-92AEACC4DFC0}"/>
              </a:ext>
            </a:extLst>
          </p:cNvPr>
          <p:cNvSpPr txBox="1"/>
          <p:nvPr/>
        </p:nvSpPr>
        <p:spPr>
          <a:xfrm>
            <a:off x="3829050" y="2571750"/>
            <a:ext cx="21078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Alabama wetlands</a:t>
            </a:r>
          </a:p>
        </p:txBody>
      </p:sp>
    </p:spTree>
    <p:extLst>
      <p:ext uri="{BB962C8B-B14F-4D97-AF65-F5344CB8AC3E}">
        <p14:creationId xmlns:p14="http://schemas.microsoft.com/office/powerpoint/2010/main" val="1530416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6" name="Picture 8" descr="Baby Alligator: 6 Incredible Hatchling Facts &amp; 6 Pictures! - AZ Animals">
            <a:extLst>
              <a:ext uri="{FF2B5EF4-FFF2-40B4-BE49-F238E27FC236}">
                <a16:creationId xmlns:a16="http://schemas.microsoft.com/office/drawing/2014/main" id="{FE879514-B584-AF84-CA9C-9580A565D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282" y="4012724"/>
            <a:ext cx="4154805" cy="2164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CD9E448B-FC01-1763-C439-AA58F800CEAC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96983E-AA8B-5A89-DFF5-96A2306B87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9737" y="1348739"/>
            <a:ext cx="4246455" cy="238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293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6" name="Picture 8" descr="Baby Alligator: 6 Incredible Hatchling Facts &amp; 6 Pictures! - AZ Animals">
            <a:extLst>
              <a:ext uri="{FF2B5EF4-FFF2-40B4-BE49-F238E27FC236}">
                <a16:creationId xmlns:a16="http://schemas.microsoft.com/office/drawing/2014/main" id="{FE879514-B584-AF84-CA9C-9580A565D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282" y="4012724"/>
            <a:ext cx="4154805" cy="2164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CA7CF076-5A3A-992B-A652-902584E46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418" y="4185205"/>
            <a:ext cx="2514600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CD9E448B-FC01-1763-C439-AA58F800CEAC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96983E-AA8B-5A89-DFF5-96A2306B87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9737" y="1348739"/>
            <a:ext cx="4246455" cy="238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82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6" name="Picture 8" descr="Baby Alligator: 6 Incredible Hatchling Facts &amp; 6 Pictures! - AZ Animals">
            <a:extLst>
              <a:ext uri="{FF2B5EF4-FFF2-40B4-BE49-F238E27FC236}">
                <a16:creationId xmlns:a16="http://schemas.microsoft.com/office/drawing/2014/main" id="{FE879514-B584-AF84-CA9C-9580A565D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282" y="4012724"/>
            <a:ext cx="4154805" cy="2164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CA7CF076-5A3A-992B-A652-902584E46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418" y="4185205"/>
            <a:ext cx="2514600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CD9E448B-FC01-1763-C439-AA58F800CEAC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96983E-AA8B-5A89-DFF5-96A2306B87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9737" y="1348739"/>
            <a:ext cx="4246455" cy="2388631"/>
          </a:xfrm>
          <a:prstGeom prst="rect">
            <a:avLst/>
          </a:prstGeom>
        </p:spPr>
      </p:pic>
      <p:pic>
        <p:nvPicPr>
          <p:cNvPr id="7" name="Picture 2" descr="flooding/high water on black willow (Salix nigra ) - 1118276">
            <a:extLst>
              <a:ext uri="{FF2B5EF4-FFF2-40B4-BE49-F238E27FC236}">
                <a16:creationId xmlns:a16="http://schemas.microsoft.com/office/drawing/2014/main" id="{02FAFC94-923A-6FB0-A715-9AC1291D7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95" y="2327570"/>
            <a:ext cx="4245984" cy="281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88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Levels of Biological Organization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Population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flooding/high water on black willow (Salix nigra ) - 1118276">
            <a:extLst>
              <a:ext uri="{FF2B5EF4-FFF2-40B4-BE49-F238E27FC236}">
                <a16:creationId xmlns:a16="http://schemas.microsoft.com/office/drawing/2014/main" id="{504A7510-8C94-878A-0837-86C445352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008" y="3850440"/>
            <a:ext cx="4245984" cy="281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D94439E5-03C3-923B-17FA-76B69AC2B2AF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0002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Levels of Biological Organization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Population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Organism</a:t>
            </a:r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4 of the Best Places to Spot Alligators in Lower Alabama">
            <a:extLst>
              <a:ext uri="{FF2B5EF4-FFF2-40B4-BE49-F238E27FC236}">
                <a16:creationId xmlns:a16="http://schemas.microsoft.com/office/drawing/2014/main" id="{37847587-BF59-A647-069B-EA065DD32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935" y="3564745"/>
            <a:ext cx="5207166" cy="292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BB9B5428-E185-ACFC-38FA-3457D5CCBB07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736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BED33BF-C9C0-0745-5148-F1A203DDC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694" y="1977390"/>
            <a:ext cx="4344108" cy="48806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Levels of Biological Organization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Population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Organism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 System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E4515744-74BF-8B21-025A-9437A9594632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6014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Levels of Biological Organization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Population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Organism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 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</a:t>
            </a:r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E4515744-74BF-8B21-025A-9437A9594632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6754A6-962C-68BF-C376-A6C6353989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6477" y="2675292"/>
            <a:ext cx="2097206" cy="207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03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5B971D2-935A-A8B0-2E98-7D2EACA934F1}"/>
              </a:ext>
            </a:extLst>
          </p:cNvPr>
          <p:cNvSpPr/>
          <p:nvPr/>
        </p:nvSpPr>
        <p:spPr>
          <a:xfrm>
            <a:off x="424543" y="1023257"/>
            <a:ext cx="3886200" cy="48114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F33FACA-BDE0-73E3-AA33-9493FECA3A8E}"/>
              </a:ext>
            </a:extLst>
          </p:cNvPr>
          <p:cNvSpPr/>
          <p:nvPr/>
        </p:nvSpPr>
        <p:spPr>
          <a:xfrm>
            <a:off x="4713514" y="1023257"/>
            <a:ext cx="3886200" cy="48114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461E27F-E176-8DAD-971C-CB1C0AA5CBD5}"/>
              </a:ext>
            </a:extLst>
          </p:cNvPr>
          <p:cNvSpPr/>
          <p:nvPr/>
        </p:nvSpPr>
        <p:spPr>
          <a:xfrm>
            <a:off x="424543" y="4999460"/>
            <a:ext cx="3886200" cy="8599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Sam Spence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D60156-6348-9828-345F-93174035C39F}"/>
              </a:ext>
            </a:extLst>
          </p:cNvPr>
          <p:cNvSpPr/>
          <p:nvPr/>
        </p:nvSpPr>
        <p:spPr>
          <a:xfrm>
            <a:off x="4713514" y="4974771"/>
            <a:ext cx="3886200" cy="85997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This trading card format was inspired by the work of Dr. Jaye Gardiner to make science more inclusive </a:t>
            </a:r>
            <a:r>
              <a:rPr lang="en-US" sz="900" u="sng" dirty="0">
                <a:hlinkClick r:id="rId3"/>
              </a:rPr>
              <a:t>www.jayegardiner.com/tradingcards.html</a:t>
            </a:r>
            <a:endParaRPr lang="en-US" sz="9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6C48ED2-1839-5EBB-18F3-0066CC8865BF}"/>
              </a:ext>
            </a:extLst>
          </p:cNvPr>
          <p:cNvSpPr/>
          <p:nvPr/>
        </p:nvSpPr>
        <p:spPr>
          <a:xfrm>
            <a:off x="424543" y="1480457"/>
            <a:ext cx="3886200" cy="46808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BI 101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2F5EA54-E35F-BC9A-179F-AB91721A2F66}"/>
              </a:ext>
            </a:extLst>
          </p:cNvPr>
          <p:cNvSpPr txBox="1"/>
          <p:nvPr/>
        </p:nvSpPr>
        <p:spPr>
          <a:xfrm>
            <a:off x="1524000" y="326464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43C2F2A-C220-644D-EA00-94C5CFE2B700}"/>
              </a:ext>
            </a:extLst>
          </p:cNvPr>
          <p:cNvSpPr txBox="1"/>
          <p:nvPr/>
        </p:nvSpPr>
        <p:spPr>
          <a:xfrm>
            <a:off x="544286" y="1061748"/>
            <a:ext cx="3407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865EE3B-0C47-E2DC-A6DB-F1DA0C65B6A9}"/>
              </a:ext>
            </a:extLst>
          </p:cNvPr>
          <p:cNvSpPr/>
          <p:nvPr/>
        </p:nvSpPr>
        <p:spPr>
          <a:xfrm>
            <a:off x="4920343" y="1246415"/>
            <a:ext cx="3428527" cy="36086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I was born and raised in Memphis, TN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Current favorite songs: Dawns by Zach Bryan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Major: Marketing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Year: Junior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06D1D7C0-5C85-E85A-AF2C-CC3A88DA5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88" y="261258"/>
            <a:ext cx="3812855" cy="4811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854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5112385"/>
          </a:xfrm>
        </p:spPr>
        <p:txBody>
          <a:bodyPr/>
          <a:lstStyle/>
          <a:p>
            <a:r>
              <a:rPr lang="en-US" dirty="0"/>
              <a:t>Levels of Biological Organization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Population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Organism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 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Tissue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6" name="Picture 4" descr="Cardiac Muscle Cells">
            <a:extLst>
              <a:ext uri="{FF2B5EF4-FFF2-40B4-BE49-F238E27FC236}">
                <a16:creationId xmlns:a16="http://schemas.microsoft.com/office/drawing/2014/main" id="{858F6128-1623-B455-585C-FCAC85923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868" y="3370111"/>
            <a:ext cx="3603596" cy="2699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DDA4D05A-15E1-B862-A4C5-B22E43B33EEA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95D034-EC6C-0B90-83E7-D7EC99AA37B7}"/>
              </a:ext>
            </a:extLst>
          </p:cNvPr>
          <p:cNvSpPr txBox="1"/>
          <p:nvPr/>
        </p:nvSpPr>
        <p:spPr>
          <a:xfrm>
            <a:off x="4995181" y="2784099"/>
            <a:ext cx="24349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Cardiac Muscle tissue</a:t>
            </a:r>
          </a:p>
        </p:txBody>
      </p:sp>
    </p:spTree>
    <p:extLst>
      <p:ext uri="{BB962C8B-B14F-4D97-AF65-F5344CB8AC3E}">
        <p14:creationId xmlns:p14="http://schemas.microsoft.com/office/powerpoint/2010/main" val="13644089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826635"/>
          </a:xfrm>
        </p:spPr>
        <p:txBody>
          <a:bodyPr/>
          <a:lstStyle/>
          <a:p>
            <a:r>
              <a:rPr lang="en-US" dirty="0"/>
              <a:t>Levels of Biological Organization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Population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Organism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 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Tissue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Cell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0AF2A578-2D14-6B3A-E116-EF204C3031A0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5F239C6-7A9B-E365-5AE0-FA69B125BA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0750" y="2328403"/>
            <a:ext cx="3902284" cy="3915591"/>
          </a:xfrm>
          <a:prstGeom prst="rect">
            <a:avLst/>
          </a:prstGeom>
        </p:spPr>
      </p:pic>
      <p:sp>
        <p:nvSpPr>
          <p:cNvPr id="20" name="TextBox 2">
            <a:extLst>
              <a:ext uri="{FF2B5EF4-FFF2-40B4-BE49-F238E27FC236}">
                <a16:creationId xmlns:a16="http://schemas.microsoft.com/office/drawing/2014/main" id="{AD8B610D-9377-5140-CBA8-027E21698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9699" y="2348897"/>
            <a:ext cx="1714740" cy="219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25" b="1" dirty="0">
                <a:solidFill>
                  <a:srgbClr val="000000"/>
                </a:solidFill>
                <a:latin typeface="Arial"/>
              </a:rPr>
              <a:t>Epithelial  cell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CEA643-1735-D17B-49F9-523B2D61D050}"/>
              </a:ext>
            </a:extLst>
          </p:cNvPr>
          <p:cNvSpPr txBox="1"/>
          <p:nvPr/>
        </p:nvSpPr>
        <p:spPr>
          <a:xfrm>
            <a:off x="4672403" y="4893090"/>
            <a:ext cx="184666" cy="477067"/>
          </a:xfrm>
          <a:prstGeom prst="rect">
            <a:avLst/>
          </a:prstGeom>
          <a:noFill/>
        </p:spPr>
        <p:txBody>
          <a:bodyPr vert="vert270"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300x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DDDDC44-BFFB-CDEB-3ED9-80DEA491E5D3}"/>
              </a:ext>
            </a:extLst>
          </p:cNvPr>
          <p:cNvGrpSpPr/>
          <p:nvPr/>
        </p:nvGrpSpPr>
        <p:grpSpPr>
          <a:xfrm>
            <a:off x="3991795" y="2614750"/>
            <a:ext cx="2000277" cy="743925"/>
            <a:chOff x="-6350" y="0"/>
            <a:chExt cx="1424889" cy="529932"/>
          </a:xfrm>
        </p:grpSpPr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06DD473D-1E6A-86C8-35E5-2499F0BA4EAE}"/>
                </a:ext>
              </a:extLst>
            </p:cNvPr>
            <p:cNvSpPr/>
            <p:nvPr/>
          </p:nvSpPr>
          <p:spPr>
            <a:xfrm>
              <a:off x="-6350" y="0"/>
              <a:ext cx="1362201" cy="420268"/>
            </a:xfrm>
            <a:custGeom>
              <a:avLst/>
              <a:gdLst>
                <a:gd name="connsiteX0" fmla="*/ 1355852 w 1362201"/>
                <a:gd name="connsiteY0" fmla="*/ 413918 h 420268"/>
                <a:gd name="connsiteX1" fmla="*/ 1115504 w 1362201"/>
                <a:gd name="connsiteY1" fmla="*/ 6350 h 420268"/>
                <a:gd name="connsiteX2" fmla="*/ 6350 w 1362201"/>
                <a:gd name="connsiteY2" fmla="*/ 6350 h 4202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1362201" h="420268">
                  <a:moveTo>
                    <a:pt x="1355852" y="413918"/>
                  </a:moveTo>
                  <a:lnTo>
                    <a:pt x="1115504" y="6350"/>
                  </a:lnTo>
                  <a:lnTo>
                    <a:pt x="6350" y="6350"/>
                  </a:lnTo>
                </a:path>
              </a:pathLst>
            </a:custGeom>
            <a:ln w="12700">
              <a:solidFill>
                <a:srgbClr val="231F2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">
              <a:extLst>
                <a:ext uri="{FF2B5EF4-FFF2-40B4-BE49-F238E27FC236}">
                  <a16:creationId xmlns:a16="http://schemas.microsoft.com/office/drawing/2014/main" id="{F308B23E-9872-3A69-21C9-6D0BBE48C628}"/>
                </a:ext>
              </a:extLst>
            </p:cNvPr>
            <p:cNvSpPr/>
            <p:nvPr/>
          </p:nvSpPr>
          <p:spPr>
            <a:xfrm>
              <a:off x="1296492" y="365150"/>
              <a:ext cx="122047" cy="164782"/>
            </a:xfrm>
            <a:custGeom>
              <a:avLst/>
              <a:gdLst>
                <a:gd name="connsiteX0" fmla="*/ 0 w 122047"/>
                <a:gd name="connsiteY0" fmla="*/ 44970 h 164782"/>
                <a:gd name="connsiteX1" fmla="*/ 122047 w 122047"/>
                <a:gd name="connsiteY1" fmla="*/ 164782 h 164782"/>
                <a:gd name="connsiteX2" fmla="*/ 76250 w 122047"/>
                <a:gd name="connsiteY2" fmla="*/ 0 h 164782"/>
                <a:gd name="connsiteX3" fmla="*/ 0 w 122047"/>
                <a:gd name="connsiteY3" fmla="*/ 44970 h 16478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22047" h="164782">
                  <a:moveTo>
                    <a:pt x="0" y="44970"/>
                  </a:moveTo>
                  <a:lnTo>
                    <a:pt x="122047" y="164782"/>
                  </a:lnTo>
                  <a:lnTo>
                    <a:pt x="76250" y="0"/>
                  </a:lnTo>
                  <a:lnTo>
                    <a:pt x="0" y="44970"/>
                  </a:lnTo>
                </a:path>
              </a:pathLst>
            </a:custGeom>
            <a:solidFill>
              <a:srgbClr val="231F20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92298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942688"/>
          </a:xfrm>
        </p:spPr>
        <p:txBody>
          <a:bodyPr>
            <a:normAutofit/>
          </a:bodyPr>
          <a:lstStyle/>
          <a:p>
            <a:r>
              <a:rPr lang="en-US" dirty="0"/>
              <a:t>Levels of Biological Organization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Population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Organism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 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Tissue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Cell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Organelle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0AF2A578-2D14-6B3A-E116-EF204C3031A0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8038E6-FD99-2673-F46A-99513B0A964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0750" y="2328403"/>
            <a:ext cx="3902284" cy="3915591"/>
          </a:xfrm>
          <a:prstGeom prst="rect">
            <a:avLst/>
          </a:prstGeom>
        </p:spPr>
      </p:pic>
      <p:sp>
        <p:nvSpPr>
          <p:cNvPr id="9" name="TextBox 2">
            <a:extLst>
              <a:ext uri="{FF2B5EF4-FFF2-40B4-BE49-F238E27FC236}">
                <a16:creationId xmlns:a16="http://schemas.microsoft.com/office/drawing/2014/main" id="{EE2DE46F-1124-2124-F12D-68D6C778ED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9699" y="2348897"/>
            <a:ext cx="1714740" cy="219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25" b="1" dirty="0">
                <a:solidFill>
                  <a:srgbClr val="000000"/>
                </a:solidFill>
                <a:latin typeface="Arial"/>
              </a:rPr>
              <a:t>Epithelial  cell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FE9469-5561-B236-A1C8-EAD977EF6F3D}"/>
              </a:ext>
            </a:extLst>
          </p:cNvPr>
          <p:cNvSpPr txBox="1"/>
          <p:nvPr/>
        </p:nvSpPr>
        <p:spPr>
          <a:xfrm>
            <a:off x="4672403" y="4893090"/>
            <a:ext cx="184666" cy="477067"/>
          </a:xfrm>
          <a:prstGeom prst="rect">
            <a:avLst/>
          </a:prstGeom>
          <a:noFill/>
        </p:spPr>
        <p:txBody>
          <a:bodyPr vert="vert270"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300x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96CAFB5A-0BFB-96AC-A112-AA72FF5E2B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401" y="5781651"/>
            <a:ext cx="164498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b="1" dirty="0">
                <a:solidFill>
                  <a:srgbClr val="000000"/>
                </a:solidFill>
                <a:latin typeface="Arial"/>
              </a:rPr>
              <a:t>Nucleus</a:t>
            </a:r>
            <a:endParaRPr lang="en-US" sz="1400" b="1" dirty="0">
              <a:solidFill>
                <a:srgbClr val="000000"/>
              </a:solidFill>
              <a:latin typeface="Arial"/>
            </a:endParaRPr>
          </a:p>
          <a:p>
            <a:pPr algn="r"/>
            <a:r>
              <a:rPr lang="en-US" sz="1400" b="1" dirty="0">
                <a:solidFill>
                  <a:srgbClr val="000000"/>
                </a:solidFill>
                <a:latin typeface="Arial"/>
              </a:rPr>
              <a:t>(an organelle)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A9ACBBF-CAE6-8F5B-F0E6-72FCA73DB0BE}"/>
              </a:ext>
            </a:extLst>
          </p:cNvPr>
          <p:cNvGrpSpPr/>
          <p:nvPr/>
        </p:nvGrpSpPr>
        <p:grpSpPr>
          <a:xfrm>
            <a:off x="3991795" y="2614750"/>
            <a:ext cx="2000277" cy="743925"/>
            <a:chOff x="-6350" y="0"/>
            <a:chExt cx="1424889" cy="529932"/>
          </a:xfrm>
        </p:grpSpPr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51C7D683-6A4D-E8AA-8A05-C442354F8944}"/>
                </a:ext>
              </a:extLst>
            </p:cNvPr>
            <p:cNvSpPr/>
            <p:nvPr/>
          </p:nvSpPr>
          <p:spPr>
            <a:xfrm>
              <a:off x="-6350" y="0"/>
              <a:ext cx="1362201" cy="420268"/>
            </a:xfrm>
            <a:custGeom>
              <a:avLst/>
              <a:gdLst>
                <a:gd name="connsiteX0" fmla="*/ 1355852 w 1362201"/>
                <a:gd name="connsiteY0" fmla="*/ 413918 h 420268"/>
                <a:gd name="connsiteX1" fmla="*/ 1115504 w 1362201"/>
                <a:gd name="connsiteY1" fmla="*/ 6350 h 420268"/>
                <a:gd name="connsiteX2" fmla="*/ 6350 w 1362201"/>
                <a:gd name="connsiteY2" fmla="*/ 6350 h 4202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1362201" h="420268">
                  <a:moveTo>
                    <a:pt x="1355852" y="413918"/>
                  </a:moveTo>
                  <a:lnTo>
                    <a:pt x="1115504" y="6350"/>
                  </a:lnTo>
                  <a:lnTo>
                    <a:pt x="6350" y="6350"/>
                  </a:lnTo>
                </a:path>
              </a:pathLst>
            </a:custGeom>
            <a:ln w="12700">
              <a:solidFill>
                <a:srgbClr val="231F2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3">
              <a:extLst>
                <a:ext uri="{FF2B5EF4-FFF2-40B4-BE49-F238E27FC236}">
                  <a16:creationId xmlns:a16="http://schemas.microsoft.com/office/drawing/2014/main" id="{EF891799-525E-AABA-6770-756AD3EE18AC}"/>
                </a:ext>
              </a:extLst>
            </p:cNvPr>
            <p:cNvSpPr/>
            <p:nvPr/>
          </p:nvSpPr>
          <p:spPr>
            <a:xfrm>
              <a:off x="1296492" y="365150"/>
              <a:ext cx="122047" cy="164782"/>
            </a:xfrm>
            <a:custGeom>
              <a:avLst/>
              <a:gdLst>
                <a:gd name="connsiteX0" fmla="*/ 0 w 122047"/>
                <a:gd name="connsiteY0" fmla="*/ 44970 h 164782"/>
                <a:gd name="connsiteX1" fmla="*/ 122047 w 122047"/>
                <a:gd name="connsiteY1" fmla="*/ 164782 h 164782"/>
                <a:gd name="connsiteX2" fmla="*/ 76250 w 122047"/>
                <a:gd name="connsiteY2" fmla="*/ 0 h 164782"/>
                <a:gd name="connsiteX3" fmla="*/ 0 w 122047"/>
                <a:gd name="connsiteY3" fmla="*/ 44970 h 16478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22047" h="164782">
                  <a:moveTo>
                    <a:pt x="0" y="44970"/>
                  </a:moveTo>
                  <a:lnTo>
                    <a:pt x="122047" y="164782"/>
                  </a:lnTo>
                  <a:lnTo>
                    <a:pt x="76250" y="0"/>
                  </a:lnTo>
                  <a:lnTo>
                    <a:pt x="0" y="44970"/>
                  </a:lnTo>
                </a:path>
              </a:pathLst>
            </a:custGeom>
            <a:solidFill>
              <a:srgbClr val="231F20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982CB8-A65B-AFA9-2BEF-FF7FF06766B4}"/>
              </a:ext>
            </a:extLst>
          </p:cNvPr>
          <p:cNvGrpSpPr/>
          <p:nvPr/>
        </p:nvGrpSpPr>
        <p:grpSpPr>
          <a:xfrm>
            <a:off x="6724073" y="4347175"/>
            <a:ext cx="124317" cy="1865363"/>
            <a:chOff x="1891538" y="1097140"/>
            <a:chExt cx="88557" cy="1328788"/>
          </a:xfrm>
        </p:grpSpPr>
        <p:sp>
          <p:nvSpPr>
            <p:cNvPr id="16" name="Freeform 3">
              <a:extLst>
                <a:ext uri="{FF2B5EF4-FFF2-40B4-BE49-F238E27FC236}">
                  <a16:creationId xmlns:a16="http://schemas.microsoft.com/office/drawing/2014/main" id="{65EE379E-0DA2-DA35-0C94-9B22697C1950}"/>
                </a:ext>
              </a:extLst>
            </p:cNvPr>
            <p:cNvSpPr/>
            <p:nvPr/>
          </p:nvSpPr>
          <p:spPr>
            <a:xfrm>
              <a:off x="1930006" y="1225791"/>
              <a:ext cx="25400" cy="1200137"/>
            </a:xfrm>
            <a:custGeom>
              <a:avLst/>
              <a:gdLst>
                <a:gd name="connsiteX0" fmla="*/ 6350 w 25400"/>
                <a:gd name="connsiteY0" fmla="*/ 1193787 h 1200137"/>
                <a:gd name="connsiteX1" fmla="*/ 6350 w 25400"/>
                <a:gd name="connsiteY1" fmla="*/ 6350 h 1200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25400" h="1200137">
                  <a:moveTo>
                    <a:pt x="6350" y="1193787"/>
                  </a:moveTo>
                  <a:lnTo>
                    <a:pt x="6350" y="6350"/>
                  </a:lnTo>
                </a:path>
              </a:pathLst>
            </a:custGeom>
            <a:ln w="12700">
              <a:solidFill>
                <a:srgbClr val="231F2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3">
              <a:extLst>
                <a:ext uri="{FF2B5EF4-FFF2-40B4-BE49-F238E27FC236}">
                  <a16:creationId xmlns:a16="http://schemas.microsoft.com/office/drawing/2014/main" id="{4242CD06-2A64-9FC2-C7CC-FCB33601AC39}"/>
                </a:ext>
              </a:extLst>
            </p:cNvPr>
            <p:cNvSpPr/>
            <p:nvPr/>
          </p:nvSpPr>
          <p:spPr>
            <a:xfrm>
              <a:off x="1891538" y="1097140"/>
              <a:ext cx="88557" cy="165201"/>
            </a:xfrm>
            <a:custGeom>
              <a:avLst/>
              <a:gdLst>
                <a:gd name="connsiteX0" fmla="*/ 88556 w 88557"/>
                <a:gd name="connsiteY0" fmla="*/ 165201 h 165201"/>
                <a:gd name="connsiteX1" fmla="*/ 44272 w 88557"/>
                <a:gd name="connsiteY1" fmla="*/ 0 h 165201"/>
                <a:gd name="connsiteX2" fmla="*/ 0 w 88557"/>
                <a:gd name="connsiteY2" fmla="*/ 165201 h 165201"/>
                <a:gd name="connsiteX3" fmla="*/ 88556 w 88557"/>
                <a:gd name="connsiteY3" fmla="*/ 165201 h 16520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88557" h="165201">
                  <a:moveTo>
                    <a:pt x="88556" y="165201"/>
                  </a:moveTo>
                  <a:lnTo>
                    <a:pt x="44272" y="0"/>
                  </a:lnTo>
                  <a:lnTo>
                    <a:pt x="0" y="165201"/>
                  </a:lnTo>
                  <a:lnTo>
                    <a:pt x="88556" y="165201"/>
                  </a:lnTo>
                </a:path>
              </a:pathLst>
            </a:custGeom>
            <a:solidFill>
              <a:srgbClr val="231F20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73025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942688"/>
          </a:xfrm>
        </p:spPr>
        <p:txBody>
          <a:bodyPr>
            <a:normAutofit/>
          </a:bodyPr>
          <a:lstStyle/>
          <a:p>
            <a:r>
              <a:rPr lang="en-US" dirty="0"/>
              <a:t>Levels of Biological Organization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Population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Organism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 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Tissue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Cell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Organelle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b="1" dirty="0">
                <a:solidFill>
                  <a:srgbClr val="00B050"/>
                </a:solidFill>
              </a:rPr>
              <a:t>Molecule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0AF2A578-2D14-6B3A-E116-EF204C3031A0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49677D-B8DC-F68E-8CAE-3C9596EE8F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0644" y="2756949"/>
            <a:ext cx="4456176" cy="2197211"/>
          </a:xfrm>
          <a:prstGeom prst="rect">
            <a:avLst/>
          </a:prstGeom>
        </p:spPr>
      </p:pic>
      <p:sp>
        <p:nvSpPr>
          <p:cNvPr id="7" name="TextBox 2">
            <a:extLst>
              <a:ext uri="{FF2B5EF4-FFF2-40B4-BE49-F238E27FC236}">
                <a16:creationId xmlns:a16="http://schemas.microsoft.com/office/drawing/2014/main" id="{46502D65-CE29-9820-C5CB-CA86A62EB0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4117" y="2795141"/>
            <a:ext cx="5899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800" b="1">
                <a:solidFill>
                  <a:srgbClr val="000000"/>
                </a:solidFill>
                <a:latin typeface="Arial"/>
              </a:rPr>
              <a:t>Atom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570D621-EF53-579C-0E20-4A190EF966A0}"/>
              </a:ext>
            </a:extLst>
          </p:cNvPr>
          <p:cNvGrpSpPr/>
          <p:nvPr/>
        </p:nvGrpSpPr>
        <p:grpSpPr>
          <a:xfrm>
            <a:off x="4807737" y="3107855"/>
            <a:ext cx="789812" cy="216979"/>
            <a:chOff x="0" y="0"/>
            <a:chExt cx="789812" cy="216979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A0D347BB-4548-A61C-C6EF-FD3CBE4BEE49}"/>
                </a:ext>
              </a:extLst>
            </p:cNvPr>
            <p:cNvSpPr/>
            <p:nvPr/>
          </p:nvSpPr>
          <p:spPr>
            <a:xfrm>
              <a:off x="107776" y="0"/>
              <a:ext cx="682036" cy="151184"/>
            </a:xfrm>
            <a:custGeom>
              <a:avLst/>
              <a:gdLst>
                <a:gd name="connsiteX0" fmla="*/ 6350 w 682036"/>
                <a:gd name="connsiteY0" fmla="*/ 144834 h 151184"/>
                <a:gd name="connsiteX1" fmla="*/ 227364 w 682036"/>
                <a:gd name="connsiteY1" fmla="*/ 6350 h 151184"/>
                <a:gd name="connsiteX2" fmla="*/ 675686 w 682036"/>
                <a:gd name="connsiteY2" fmla="*/ 6350 h 15118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682036" h="151184">
                  <a:moveTo>
                    <a:pt x="6350" y="144834"/>
                  </a:moveTo>
                  <a:lnTo>
                    <a:pt x="227364" y="6350"/>
                  </a:lnTo>
                  <a:lnTo>
                    <a:pt x="675686" y="6350"/>
                  </a:lnTo>
                </a:path>
              </a:pathLst>
            </a:custGeom>
            <a:ln w="12700">
              <a:solidFill>
                <a:srgbClr val="231F2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F1BA2569-24E8-F263-335C-29AD5D125E89}"/>
                </a:ext>
              </a:extLst>
            </p:cNvPr>
            <p:cNvSpPr/>
            <p:nvPr/>
          </p:nvSpPr>
          <p:spPr>
            <a:xfrm>
              <a:off x="0" y="91752"/>
              <a:ext cx="163499" cy="125227"/>
            </a:xfrm>
            <a:custGeom>
              <a:avLst/>
              <a:gdLst>
                <a:gd name="connsiteX0" fmla="*/ 116483 w 163499"/>
                <a:gd name="connsiteY0" fmla="*/ 0 h 125227"/>
                <a:gd name="connsiteX1" fmla="*/ 0 w 163499"/>
                <a:gd name="connsiteY1" fmla="*/ 125227 h 125227"/>
                <a:gd name="connsiteX2" fmla="*/ 163499 w 163499"/>
                <a:gd name="connsiteY2" fmla="*/ 75021 h 125227"/>
                <a:gd name="connsiteX3" fmla="*/ 116483 w 163499"/>
                <a:gd name="connsiteY3" fmla="*/ 0 h 12522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63499" h="125227">
                  <a:moveTo>
                    <a:pt x="116483" y="0"/>
                  </a:moveTo>
                  <a:lnTo>
                    <a:pt x="0" y="125227"/>
                  </a:lnTo>
                  <a:lnTo>
                    <a:pt x="163499" y="75021"/>
                  </a:lnTo>
                  <a:lnTo>
                    <a:pt x="116483" y="0"/>
                  </a:lnTo>
                </a:path>
              </a:pathLst>
            </a:custGeom>
            <a:solidFill>
              <a:srgbClr val="231F20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51873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942688"/>
          </a:xfrm>
        </p:spPr>
        <p:txBody>
          <a:bodyPr>
            <a:normAutofit/>
          </a:bodyPr>
          <a:lstStyle/>
          <a:p>
            <a:r>
              <a:rPr lang="en-US" dirty="0"/>
              <a:t>Levels of Biological Organization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Population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Organism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 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Tissue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Cell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Organelle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b="1" dirty="0">
                <a:solidFill>
                  <a:srgbClr val="00B050"/>
                </a:solidFill>
              </a:rPr>
              <a:t>Molecule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0AF2A578-2D14-6B3A-E116-EF204C3031A0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49677D-B8DC-F68E-8CAE-3C9596EE8F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0644" y="2756949"/>
            <a:ext cx="4456176" cy="2197211"/>
          </a:xfrm>
          <a:prstGeom prst="rect">
            <a:avLst/>
          </a:prstGeom>
        </p:spPr>
      </p:pic>
      <p:sp>
        <p:nvSpPr>
          <p:cNvPr id="7" name="TextBox 2">
            <a:extLst>
              <a:ext uri="{FF2B5EF4-FFF2-40B4-BE49-F238E27FC236}">
                <a16:creationId xmlns:a16="http://schemas.microsoft.com/office/drawing/2014/main" id="{46502D65-CE29-9820-C5CB-CA86A62EB0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4117" y="2795141"/>
            <a:ext cx="5899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800" b="1">
                <a:solidFill>
                  <a:srgbClr val="000000"/>
                </a:solidFill>
                <a:latin typeface="Arial"/>
              </a:rPr>
              <a:t>Atom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570D621-EF53-579C-0E20-4A190EF966A0}"/>
              </a:ext>
            </a:extLst>
          </p:cNvPr>
          <p:cNvGrpSpPr/>
          <p:nvPr/>
        </p:nvGrpSpPr>
        <p:grpSpPr>
          <a:xfrm>
            <a:off x="4807737" y="3107855"/>
            <a:ext cx="789812" cy="216979"/>
            <a:chOff x="0" y="0"/>
            <a:chExt cx="789812" cy="216979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A0D347BB-4548-A61C-C6EF-FD3CBE4BEE49}"/>
                </a:ext>
              </a:extLst>
            </p:cNvPr>
            <p:cNvSpPr/>
            <p:nvPr/>
          </p:nvSpPr>
          <p:spPr>
            <a:xfrm>
              <a:off x="107776" y="0"/>
              <a:ext cx="682036" cy="151184"/>
            </a:xfrm>
            <a:custGeom>
              <a:avLst/>
              <a:gdLst>
                <a:gd name="connsiteX0" fmla="*/ 6350 w 682036"/>
                <a:gd name="connsiteY0" fmla="*/ 144834 h 151184"/>
                <a:gd name="connsiteX1" fmla="*/ 227364 w 682036"/>
                <a:gd name="connsiteY1" fmla="*/ 6350 h 151184"/>
                <a:gd name="connsiteX2" fmla="*/ 675686 w 682036"/>
                <a:gd name="connsiteY2" fmla="*/ 6350 h 15118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682036" h="151184">
                  <a:moveTo>
                    <a:pt x="6350" y="144834"/>
                  </a:moveTo>
                  <a:lnTo>
                    <a:pt x="227364" y="6350"/>
                  </a:lnTo>
                  <a:lnTo>
                    <a:pt x="675686" y="6350"/>
                  </a:lnTo>
                </a:path>
              </a:pathLst>
            </a:custGeom>
            <a:ln w="12700">
              <a:solidFill>
                <a:srgbClr val="231F2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F1BA2569-24E8-F263-335C-29AD5D125E89}"/>
                </a:ext>
              </a:extLst>
            </p:cNvPr>
            <p:cNvSpPr/>
            <p:nvPr/>
          </p:nvSpPr>
          <p:spPr>
            <a:xfrm>
              <a:off x="0" y="91752"/>
              <a:ext cx="163499" cy="125227"/>
            </a:xfrm>
            <a:custGeom>
              <a:avLst/>
              <a:gdLst>
                <a:gd name="connsiteX0" fmla="*/ 116483 w 163499"/>
                <a:gd name="connsiteY0" fmla="*/ 0 h 125227"/>
                <a:gd name="connsiteX1" fmla="*/ 0 w 163499"/>
                <a:gd name="connsiteY1" fmla="*/ 125227 h 125227"/>
                <a:gd name="connsiteX2" fmla="*/ 163499 w 163499"/>
                <a:gd name="connsiteY2" fmla="*/ 75021 h 125227"/>
                <a:gd name="connsiteX3" fmla="*/ 116483 w 163499"/>
                <a:gd name="connsiteY3" fmla="*/ 0 h 12522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63499" h="125227">
                  <a:moveTo>
                    <a:pt x="116483" y="0"/>
                  </a:moveTo>
                  <a:lnTo>
                    <a:pt x="0" y="125227"/>
                  </a:lnTo>
                  <a:lnTo>
                    <a:pt x="163499" y="75021"/>
                  </a:lnTo>
                  <a:lnTo>
                    <a:pt x="116483" y="0"/>
                  </a:lnTo>
                </a:path>
              </a:pathLst>
            </a:custGeom>
            <a:solidFill>
              <a:srgbClr val="231F20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8334DDC7-182A-21D9-A02C-4DC6D7A866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4424" y="2462497"/>
            <a:ext cx="4572396" cy="342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5856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98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Levels of Biological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32FC-C1DD-4A0C-D541-0BF8F7275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503237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Levels of Biological Organization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Biosphere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Ecosystem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Community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Population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Organism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 System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Tissue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Cell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Organelle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b="1" dirty="0">
                <a:solidFill>
                  <a:srgbClr val="00B050"/>
                </a:solidFill>
              </a:rPr>
              <a:t>Molecule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b="1" dirty="0">
                <a:solidFill>
                  <a:srgbClr val="00B050"/>
                </a:solidFill>
              </a:rPr>
              <a:t>Atom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0AF2A578-2D14-6B3A-E116-EF204C3031A0}"/>
              </a:ext>
            </a:extLst>
          </p:cNvPr>
          <p:cNvSpPr/>
          <p:nvPr/>
        </p:nvSpPr>
        <p:spPr>
          <a:xfrm>
            <a:off x="297180" y="1977390"/>
            <a:ext cx="331470" cy="326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3B6BFE-7A82-CBC7-F96B-9A2D1D5FDF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2868" y="2735949"/>
            <a:ext cx="4864608" cy="2859781"/>
          </a:xfrm>
          <a:prstGeom prst="rect">
            <a:avLst/>
          </a:prstGeom>
        </p:spPr>
      </p:pic>
      <p:sp>
        <p:nvSpPr>
          <p:cNvPr id="7" name="TextBox 2">
            <a:extLst>
              <a:ext uri="{FF2B5EF4-FFF2-40B4-BE49-F238E27FC236}">
                <a16:creationId xmlns:a16="http://schemas.microsoft.com/office/drawing/2014/main" id="{A512FBDE-BB35-A5F3-473A-40803BD6D4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1005" y="4407807"/>
            <a:ext cx="24349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b="1" dirty="0">
                <a:solidFill>
                  <a:srgbClr val="000000"/>
                </a:solidFill>
                <a:latin typeface="Arial"/>
              </a:rPr>
              <a:t>Subatomic particles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88780D9-DEF4-F3D5-4FA2-4E407E83FC59}"/>
              </a:ext>
            </a:extLst>
          </p:cNvPr>
          <p:cNvGrpSpPr/>
          <p:nvPr/>
        </p:nvGrpSpPr>
        <p:grpSpPr>
          <a:xfrm>
            <a:off x="5898444" y="3817771"/>
            <a:ext cx="1515098" cy="781912"/>
            <a:chOff x="4298244" y="3131971"/>
            <a:chExt cx="1515098" cy="781912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373460F1-EE77-872E-3167-D554706B7D90}"/>
                </a:ext>
              </a:extLst>
            </p:cNvPr>
            <p:cNvSpPr/>
            <p:nvPr/>
          </p:nvSpPr>
          <p:spPr>
            <a:xfrm>
              <a:off x="4298244" y="3509859"/>
              <a:ext cx="517628" cy="404023"/>
            </a:xfrm>
            <a:custGeom>
              <a:avLst/>
              <a:gdLst>
                <a:gd name="connsiteX0" fmla="*/ 504928 w 517628"/>
                <a:gd name="connsiteY0" fmla="*/ 12700 h 404023"/>
                <a:gd name="connsiteX1" fmla="*/ 12700 w 517628"/>
                <a:gd name="connsiteY1" fmla="*/ 391323 h 40402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17628" h="404023">
                  <a:moveTo>
                    <a:pt x="504928" y="12700"/>
                  </a:moveTo>
                  <a:lnTo>
                    <a:pt x="12700" y="391323"/>
                  </a:lnTo>
                </a:path>
              </a:pathLst>
            </a:custGeom>
            <a:ln w="25400">
              <a:solidFill>
                <a:srgbClr val="231F2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FA8C8CD5-C1A5-4154-72C4-94F8FAFEEEC6}"/>
                </a:ext>
              </a:extLst>
            </p:cNvPr>
            <p:cNvSpPr/>
            <p:nvPr/>
          </p:nvSpPr>
          <p:spPr>
            <a:xfrm>
              <a:off x="4790471" y="3206875"/>
              <a:ext cx="409003" cy="328383"/>
            </a:xfrm>
            <a:custGeom>
              <a:avLst/>
              <a:gdLst>
                <a:gd name="connsiteX0" fmla="*/ 396303 w 409003"/>
                <a:gd name="connsiteY0" fmla="*/ 12700 h 328383"/>
                <a:gd name="connsiteX1" fmla="*/ 12700 w 409003"/>
                <a:gd name="connsiteY1" fmla="*/ 315683 h 32838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09003" h="328383">
                  <a:moveTo>
                    <a:pt x="396303" y="12700"/>
                  </a:moveTo>
                  <a:lnTo>
                    <a:pt x="12700" y="315683"/>
                  </a:lnTo>
                </a:path>
              </a:pathLst>
            </a:custGeom>
            <a:ln w="25400">
              <a:solidFill>
                <a:srgbClr val="FFFFFF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id="{59194492-33C4-7159-09CD-BBE2065AB68A}"/>
                </a:ext>
              </a:extLst>
            </p:cNvPr>
            <p:cNvSpPr/>
            <p:nvPr/>
          </p:nvSpPr>
          <p:spPr>
            <a:xfrm>
              <a:off x="5133168" y="3131971"/>
              <a:ext cx="163639" cy="142849"/>
            </a:xfrm>
            <a:custGeom>
              <a:avLst/>
              <a:gdLst>
                <a:gd name="connsiteX0" fmla="*/ 57150 w 163639"/>
                <a:gd name="connsiteY0" fmla="*/ 142849 h 142849"/>
                <a:gd name="connsiteX1" fmla="*/ 163639 w 163639"/>
                <a:gd name="connsiteY1" fmla="*/ 0 h 142849"/>
                <a:gd name="connsiteX2" fmla="*/ 0 w 163639"/>
                <a:gd name="connsiteY2" fmla="*/ 70459 h 142849"/>
                <a:gd name="connsiteX3" fmla="*/ 57150 w 163639"/>
                <a:gd name="connsiteY3" fmla="*/ 142849 h 14284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63639" h="142849">
                  <a:moveTo>
                    <a:pt x="57150" y="142849"/>
                  </a:moveTo>
                  <a:lnTo>
                    <a:pt x="163639" y="0"/>
                  </a:lnTo>
                  <a:lnTo>
                    <a:pt x="0" y="70459"/>
                  </a:lnTo>
                  <a:lnTo>
                    <a:pt x="57150" y="142849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11AA216B-D424-E548-577F-841DA0753B56}"/>
                </a:ext>
              </a:extLst>
            </p:cNvPr>
            <p:cNvSpPr/>
            <p:nvPr/>
          </p:nvSpPr>
          <p:spPr>
            <a:xfrm>
              <a:off x="4298244" y="3729112"/>
              <a:ext cx="528766" cy="184771"/>
            </a:xfrm>
            <a:custGeom>
              <a:avLst/>
              <a:gdLst>
                <a:gd name="connsiteX0" fmla="*/ 516066 w 528766"/>
                <a:gd name="connsiteY0" fmla="*/ 12700 h 184771"/>
                <a:gd name="connsiteX1" fmla="*/ 12700 w 528766"/>
                <a:gd name="connsiteY1" fmla="*/ 172071 h 1847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28766" h="184771">
                  <a:moveTo>
                    <a:pt x="516066" y="12700"/>
                  </a:moveTo>
                  <a:lnTo>
                    <a:pt x="12700" y="172071"/>
                  </a:lnTo>
                </a:path>
              </a:pathLst>
            </a:custGeom>
            <a:ln w="25400">
              <a:solidFill>
                <a:srgbClr val="231F2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7056D4E9-E62F-B2A8-3D0A-2690F42B6654}"/>
                </a:ext>
              </a:extLst>
            </p:cNvPr>
            <p:cNvSpPr/>
            <p:nvPr/>
          </p:nvSpPr>
          <p:spPr>
            <a:xfrm>
              <a:off x="4801609" y="3448048"/>
              <a:ext cx="890828" cy="306463"/>
            </a:xfrm>
            <a:custGeom>
              <a:avLst/>
              <a:gdLst>
                <a:gd name="connsiteX0" fmla="*/ 878128 w 890828"/>
                <a:gd name="connsiteY0" fmla="*/ 12700 h 306463"/>
                <a:gd name="connsiteX1" fmla="*/ 12700 w 890828"/>
                <a:gd name="connsiteY1" fmla="*/ 293763 h 30646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890828" h="306463">
                  <a:moveTo>
                    <a:pt x="878128" y="12700"/>
                  </a:moveTo>
                  <a:lnTo>
                    <a:pt x="12700" y="293763"/>
                  </a:lnTo>
                </a:path>
              </a:pathLst>
            </a:custGeom>
            <a:ln w="25400">
              <a:solidFill>
                <a:srgbClr val="FFFFFF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3">
              <a:extLst>
                <a:ext uri="{FF2B5EF4-FFF2-40B4-BE49-F238E27FC236}">
                  <a16:creationId xmlns:a16="http://schemas.microsoft.com/office/drawing/2014/main" id="{782FDCA5-C597-BB92-A427-5811DB8DB742}"/>
                </a:ext>
              </a:extLst>
            </p:cNvPr>
            <p:cNvSpPr/>
            <p:nvPr/>
          </p:nvSpPr>
          <p:spPr>
            <a:xfrm>
              <a:off x="5635415" y="3416781"/>
              <a:ext cx="177927" cy="97002"/>
            </a:xfrm>
            <a:custGeom>
              <a:avLst/>
              <a:gdLst>
                <a:gd name="connsiteX0" fmla="*/ 28473 w 177927"/>
                <a:gd name="connsiteY0" fmla="*/ 97002 h 97002"/>
                <a:gd name="connsiteX1" fmla="*/ 177926 w 177927"/>
                <a:gd name="connsiteY1" fmla="*/ 0 h 97002"/>
                <a:gd name="connsiteX2" fmla="*/ 0 w 177927"/>
                <a:gd name="connsiteY2" fmla="*/ 9296 h 97002"/>
                <a:gd name="connsiteX3" fmla="*/ 28473 w 177927"/>
                <a:gd name="connsiteY3" fmla="*/ 97002 h 970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77927" h="97002">
                  <a:moveTo>
                    <a:pt x="28473" y="97002"/>
                  </a:moveTo>
                  <a:lnTo>
                    <a:pt x="177926" y="0"/>
                  </a:lnTo>
                  <a:lnTo>
                    <a:pt x="0" y="9296"/>
                  </a:lnTo>
                  <a:lnTo>
                    <a:pt x="28473" y="97002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18171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Atoms Make Up Molecules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life is made of molecules, which are made of atoms.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70720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Atoms Make Up Molecules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life is made of molecules, which are made of atoms. </a:t>
            </a:r>
          </a:p>
          <a:p>
            <a:r>
              <a:rPr lang="en-US" dirty="0"/>
              <a:t>What are atoms?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25482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Atoms Make Up Molecules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life is made of molecules, which are made of atoms. </a:t>
            </a:r>
          </a:p>
          <a:p>
            <a:r>
              <a:rPr lang="en-US" dirty="0"/>
              <a:t>What are atoms?</a:t>
            </a:r>
          </a:p>
          <a:p>
            <a:r>
              <a:rPr lang="en-US" dirty="0"/>
              <a:t>The smallest particle of an element that retains the characteristics of the element.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00256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Atoms Make Up Molecules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life is made of molecules, which are made of atoms. </a:t>
            </a:r>
          </a:p>
          <a:p>
            <a:r>
              <a:rPr lang="en-US" dirty="0"/>
              <a:t>What are atoms?</a:t>
            </a:r>
          </a:p>
          <a:p>
            <a:r>
              <a:rPr lang="en-US" dirty="0"/>
              <a:t>The smallest particle of an element that retains the characteristics of the element.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Sloss Furnace Photograph by Charles Steele">
            <a:extLst>
              <a:ext uri="{FF2B5EF4-FFF2-40B4-BE49-F238E27FC236}">
                <a16:creationId xmlns:a16="http://schemas.microsoft.com/office/drawing/2014/main" id="{D3678425-B984-21E2-7D0C-F28CE5A66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54" y="4015943"/>
            <a:ext cx="3459892" cy="276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6A2BCE-95BB-1C24-177A-59246F68563E}"/>
              </a:ext>
            </a:extLst>
          </p:cNvPr>
          <p:cNvSpPr txBox="1"/>
          <p:nvPr/>
        </p:nvSpPr>
        <p:spPr>
          <a:xfrm>
            <a:off x="1" y="6664238"/>
            <a:ext cx="2446638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/>
              <a:t>https://fineartamerica.com/featured/sloss-furnace-charles-steele.html</a:t>
            </a:r>
          </a:p>
        </p:txBody>
      </p:sp>
    </p:spTree>
    <p:extLst>
      <p:ext uri="{BB962C8B-B14F-4D97-AF65-F5344CB8AC3E}">
        <p14:creationId xmlns:p14="http://schemas.microsoft.com/office/powerpoint/2010/main" val="2065389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5B971D2-935A-A8B0-2E98-7D2EACA934F1}"/>
              </a:ext>
            </a:extLst>
          </p:cNvPr>
          <p:cNvSpPr/>
          <p:nvPr/>
        </p:nvSpPr>
        <p:spPr>
          <a:xfrm>
            <a:off x="424543" y="609012"/>
            <a:ext cx="3886200" cy="48114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F33FACA-BDE0-73E3-AA33-9493FECA3A8E}"/>
              </a:ext>
            </a:extLst>
          </p:cNvPr>
          <p:cNvSpPr/>
          <p:nvPr/>
        </p:nvSpPr>
        <p:spPr>
          <a:xfrm>
            <a:off x="4593773" y="617960"/>
            <a:ext cx="3886200" cy="48114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461E27F-E176-8DAD-971C-CB1C0AA5CBD5}"/>
              </a:ext>
            </a:extLst>
          </p:cNvPr>
          <p:cNvSpPr/>
          <p:nvPr/>
        </p:nvSpPr>
        <p:spPr>
          <a:xfrm>
            <a:off x="424543" y="4999460"/>
            <a:ext cx="3886200" cy="8599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Nouf Almutairi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D60156-6348-9828-345F-93174035C39F}"/>
              </a:ext>
            </a:extLst>
          </p:cNvPr>
          <p:cNvSpPr/>
          <p:nvPr/>
        </p:nvSpPr>
        <p:spPr>
          <a:xfrm>
            <a:off x="4593773" y="4958897"/>
            <a:ext cx="3886200" cy="85997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This trading card format was inspired by the work of Dr. Jaye Gardiner to make science more inclusive </a:t>
            </a:r>
            <a:r>
              <a:rPr lang="en-US" sz="900" u="sng" dirty="0">
                <a:hlinkClick r:id="rId3"/>
              </a:rPr>
              <a:t>www.jayegardiner.com/tradingcards.html</a:t>
            </a:r>
            <a:endParaRPr lang="en-US" sz="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2F5EA54-E35F-BC9A-179F-AB91721A2F66}"/>
              </a:ext>
            </a:extLst>
          </p:cNvPr>
          <p:cNvSpPr txBox="1"/>
          <p:nvPr/>
        </p:nvSpPr>
        <p:spPr>
          <a:xfrm>
            <a:off x="1524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CB56F21-0E50-15E2-80B4-6D5AF1795EE7}"/>
              </a:ext>
            </a:extLst>
          </p:cNvPr>
          <p:cNvSpPr/>
          <p:nvPr/>
        </p:nvSpPr>
        <p:spPr>
          <a:xfrm>
            <a:off x="892864" y="955527"/>
            <a:ext cx="2885760" cy="374045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Insert a photo here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865EE3B-0C47-E2DC-A6DB-F1DA0C65B6A9}"/>
              </a:ext>
            </a:extLst>
          </p:cNvPr>
          <p:cNvSpPr/>
          <p:nvPr/>
        </p:nvSpPr>
        <p:spPr>
          <a:xfrm>
            <a:off x="4822609" y="1087371"/>
            <a:ext cx="3428527" cy="36086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She/ her 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I’m from Saudi Arabia.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My current favorite song: </a:t>
            </a:r>
            <a:r>
              <a:rPr lang="en-US" dirty="0" err="1">
                <a:solidFill>
                  <a:schemeClr val="tx2"/>
                </a:solidFill>
              </a:rPr>
              <a:t>Fezt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Bek</a:t>
            </a:r>
            <a:r>
              <a:rPr lang="en-US" dirty="0">
                <a:solidFill>
                  <a:schemeClr val="tx2"/>
                </a:solidFill>
              </a:rPr>
              <a:t> by Sultan </a:t>
            </a:r>
            <a:r>
              <a:rPr lang="en-US" dirty="0" err="1">
                <a:solidFill>
                  <a:schemeClr val="tx2"/>
                </a:solidFill>
              </a:rPr>
              <a:t>Almurshed</a:t>
            </a:r>
            <a:r>
              <a:rPr lang="en-US" dirty="0">
                <a:solidFill>
                  <a:schemeClr val="tx2"/>
                </a:solidFill>
              </a:rPr>
              <a:t>. 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Major: Sociology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Year: Senior 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 descr="A person sitting on a bench in a city&#10;&#10;Description automatically generated with medium confidence">
            <a:extLst>
              <a:ext uri="{FF2B5EF4-FFF2-40B4-BE49-F238E27FC236}">
                <a16:creationId xmlns:a16="http://schemas.microsoft.com/office/drawing/2014/main" id="{04E2E762-CF45-B8ED-1878-0BCC2EDB0E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64" y="955527"/>
            <a:ext cx="2885760" cy="374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0931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Atoms Make Up Molecules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life is made of molecules, which are made of atoms. </a:t>
            </a:r>
          </a:p>
          <a:p>
            <a:r>
              <a:rPr lang="en-US" dirty="0"/>
              <a:t>What are molecules?</a:t>
            </a:r>
          </a:p>
          <a:p>
            <a:r>
              <a:rPr lang="en-US" dirty="0"/>
              <a:t>The smallest unit of 2 or more atoms held together by bonds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7E02C51F-B710-BE6D-804E-A1E9DAABC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965" y="4100038"/>
            <a:ext cx="3378069" cy="243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B8A735-48EF-5EE4-676C-B37D13C94B43}"/>
              </a:ext>
            </a:extLst>
          </p:cNvPr>
          <p:cNvSpPr txBox="1"/>
          <p:nvPr/>
        </p:nvSpPr>
        <p:spPr>
          <a:xfrm>
            <a:off x="4081608" y="5518777"/>
            <a:ext cx="980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Oxygen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E38ADE-EE39-96F9-D11C-E1E512B5CFE1}"/>
              </a:ext>
            </a:extLst>
          </p:cNvPr>
          <p:cNvSpPr txBox="1"/>
          <p:nvPr/>
        </p:nvSpPr>
        <p:spPr>
          <a:xfrm>
            <a:off x="2882965" y="4409298"/>
            <a:ext cx="121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Hydrogen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8E9E21-0C00-DF26-CE84-97A894548FC3}"/>
              </a:ext>
            </a:extLst>
          </p:cNvPr>
          <p:cNvSpPr txBox="1"/>
          <p:nvPr/>
        </p:nvSpPr>
        <p:spPr>
          <a:xfrm>
            <a:off x="5044804" y="4409298"/>
            <a:ext cx="121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Hydrogen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7BCEEA-6608-0F69-6C15-B81C6377920F}"/>
              </a:ext>
            </a:extLst>
          </p:cNvPr>
          <p:cNvSpPr txBox="1"/>
          <p:nvPr/>
        </p:nvSpPr>
        <p:spPr>
          <a:xfrm>
            <a:off x="0" y="6625947"/>
            <a:ext cx="358345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https://openclipart.org/image/2400px/svg_to_png/174762/water-molecule.png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46086C-E0C6-626F-A0AB-D5E4A00B375F}"/>
              </a:ext>
            </a:extLst>
          </p:cNvPr>
          <p:cNvSpPr txBox="1"/>
          <p:nvPr/>
        </p:nvSpPr>
        <p:spPr>
          <a:xfrm>
            <a:off x="6621371" y="5118667"/>
            <a:ext cx="14779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Water (H</a:t>
            </a:r>
            <a:r>
              <a:rPr lang="en-US" sz="2000" b="1" baseline="-25000" dirty="0"/>
              <a:t>2</a:t>
            </a:r>
            <a:r>
              <a:rPr lang="en-US" sz="2000" b="1" dirty="0"/>
              <a:t>0)</a:t>
            </a: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id="{A7911DF4-5882-FA4D-2183-58FEE6B9F50F}"/>
              </a:ext>
            </a:extLst>
          </p:cNvPr>
          <p:cNvSpPr/>
          <p:nvPr/>
        </p:nvSpPr>
        <p:spPr>
          <a:xfrm>
            <a:off x="6261034" y="4100038"/>
            <a:ext cx="189193" cy="2432093"/>
          </a:xfrm>
          <a:prstGeom prst="rightBracket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663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Atoms Make Up Molecules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life is made of molecules, which are made of atoms. </a:t>
            </a:r>
          </a:p>
          <a:p>
            <a:r>
              <a:rPr lang="en-US" dirty="0"/>
              <a:t>What are molecules?</a:t>
            </a:r>
          </a:p>
          <a:p>
            <a:r>
              <a:rPr lang="en-US" dirty="0"/>
              <a:t>The smallest unit of 2 or more atoms held together by bonds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7E02C51F-B710-BE6D-804E-A1E9DAABC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965" y="4100038"/>
            <a:ext cx="3378069" cy="243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B8A735-48EF-5EE4-676C-B37D13C94B43}"/>
              </a:ext>
            </a:extLst>
          </p:cNvPr>
          <p:cNvSpPr txBox="1"/>
          <p:nvPr/>
        </p:nvSpPr>
        <p:spPr>
          <a:xfrm>
            <a:off x="4081608" y="5518777"/>
            <a:ext cx="980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Oxygen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E38ADE-EE39-96F9-D11C-E1E512B5CFE1}"/>
              </a:ext>
            </a:extLst>
          </p:cNvPr>
          <p:cNvSpPr txBox="1"/>
          <p:nvPr/>
        </p:nvSpPr>
        <p:spPr>
          <a:xfrm>
            <a:off x="2882965" y="4409298"/>
            <a:ext cx="121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Hydrogen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8E9E21-0C00-DF26-CE84-97A894548FC3}"/>
              </a:ext>
            </a:extLst>
          </p:cNvPr>
          <p:cNvSpPr txBox="1"/>
          <p:nvPr/>
        </p:nvSpPr>
        <p:spPr>
          <a:xfrm>
            <a:off x="5044804" y="4409298"/>
            <a:ext cx="121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Hydrogen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7BCEEA-6608-0F69-6C15-B81C6377920F}"/>
              </a:ext>
            </a:extLst>
          </p:cNvPr>
          <p:cNvSpPr txBox="1"/>
          <p:nvPr/>
        </p:nvSpPr>
        <p:spPr>
          <a:xfrm>
            <a:off x="0" y="6625947"/>
            <a:ext cx="358345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https://openclipart.org/image/2400px/svg_to_png/174762/water-molecule.png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46086C-E0C6-626F-A0AB-D5E4A00B375F}"/>
              </a:ext>
            </a:extLst>
          </p:cNvPr>
          <p:cNvSpPr txBox="1"/>
          <p:nvPr/>
        </p:nvSpPr>
        <p:spPr>
          <a:xfrm>
            <a:off x="6621371" y="5118667"/>
            <a:ext cx="14779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Water (H</a:t>
            </a:r>
            <a:r>
              <a:rPr lang="en-US" sz="2000" b="1" baseline="-25000" dirty="0"/>
              <a:t>2</a:t>
            </a:r>
            <a:r>
              <a:rPr lang="en-US" sz="2000" b="1" dirty="0"/>
              <a:t>0)</a:t>
            </a: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id="{A7911DF4-5882-FA4D-2183-58FEE6B9F50F}"/>
              </a:ext>
            </a:extLst>
          </p:cNvPr>
          <p:cNvSpPr/>
          <p:nvPr/>
        </p:nvSpPr>
        <p:spPr>
          <a:xfrm>
            <a:off x="6261034" y="4100038"/>
            <a:ext cx="189193" cy="2432093"/>
          </a:xfrm>
          <a:prstGeom prst="rightBracket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765ED30-62C0-3BEF-71D9-237F43B319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6388" y="3793536"/>
            <a:ext cx="4811220" cy="283241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97619F5-515C-3411-CC2D-22985E44736C}"/>
              </a:ext>
            </a:extLst>
          </p:cNvPr>
          <p:cNvSpPr/>
          <p:nvPr/>
        </p:nvSpPr>
        <p:spPr>
          <a:xfrm>
            <a:off x="6796216" y="4409298"/>
            <a:ext cx="2106953" cy="1348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Propane (C</a:t>
            </a:r>
            <a:r>
              <a:rPr lang="en-US" sz="2000" b="1" baseline="-25000" dirty="0">
                <a:solidFill>
                  <a:schemeClr val="tx1"/>
                </a:solidFill>
              </a:rPr>
              <a:t>3</a:t>
            </a:r>
            <a:r>
              <a:rPr lang="en-US" sz="2000" b="1" dirty="0">
                <a:solidFill>
                  <a:schemeClr val="tx1"/>
                </a:solidFill>
              </a:rPr>
              <a:t>H</a:t>
            </a:r>
            <a:r>
              <a:rPr lang="en-US" sz="2000" b="1" baseline="-25000" dirty="0">
                <a:solidFill>
                  <a:schemeClr val="tx1"/>
                </a:solidFill>
              </a:rPr>
              <a:t>8</a:t>
            </a:r>
            <a:r>
              <a:rPr lang="en-US" sz="2000" b="1" dirty="0">
                <a:solidFill>
                  <a:schemeClr val="tx1"/>
                </a:solidFill>
              </a:rPr>
              <a:t>)</a:t>
            </a:r>
            <a:endParaRPr lang="en-US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7A743A-5343-9D63-01E8-2971E8444355}"/>
              </a:ext>
            </a:extLst>
          </p:cNvPr>
          <p:cNvSpPr txBox="1"/>
          <p:nvPr/>
        </p:nvSpPr>
        <p:spPr>
          <a:xfrm>
            <a:off x="3142165" y="5224906"/>
            <a:ext cx="9525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Carbon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811F69-E49E-7243-429F-474CE8C2421C}"/>
              </a:ext>
            </a:extLst>
          </p:cNvPr>
          <p:cNvSpPr txBox="1"/>
          <p:nvPr/>
        </p:nvSpPr>
        <p:spPr>
          <a:xfrm>
            <a:off x="2187428" y="4375812"/>
            <a:ext cx="121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Hydrogen</a:t>
            </a:r>
          </a:p>
        </p:txBody>
      </p:sp>
    </p:spTree>
    <p:extLst>
      <p:ext uri="{BB962C8B-B14F-4D97-AF65-F5344CB8AC3E}">
        <p14:creationId xmlns:p14="http://schemas.microsoft.com/office/powerpoint/2010/main" val="3745026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Chemical Reactions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Chemical reactions: a change in the composition of living matter. The atoms are not destroyed; they are rearranged. The molecules are broken down and built again.</a:t>
            </a:r>
          </a:p>
          <a:p>
            <a:r>
              <a:rPr lang="en-US" dirty="0"/>
              <a:t>Reactants:</a:t>
            </a:r>
          </a:p>
          <a:p>
            <a:r>
              <a:rPr lang="en-US" dirty="0"/>
              <a:t>Products: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77871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Chemical Reactions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Chemical reactions: a change in the composition of living matter. The atoms are not destroyed; they are rearranged. The molecules are broken down and built again.</a:t>
            </a:r>
          </a:p>
          <a:p>
            <a:r>
              <a:rPr lang="en-US" dirty="0"/>
              <a:t>Reactants: starting matter </a:t>
            </a:r>
          </a:p>
          <a:p>
            <a:r>
              <a:rPr lang="en-US" dirty="0"/>
              <a:t>Products: ending matter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71451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Chemical Reactions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Chemical reactions: a change in the composition of living matter. The atoms are not destroyed; they are rearranged. The molecules are broken down and built again.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F480B0-A36D-AE35-6EB3-9D233BD99F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4002394"/>
            <a:ext cx="7823034" cy="266679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AF529AA-D375-BD2D-BA4B-48F5F7D6EBE3}"/>
              </a:ext>
            </a:extLst>
          </p:cNvPr>
          <p:cNvSpPr/>
          <p:nvPr/>
        </p:nvSpPr>
        <p:spPr>
          <a:xfrm>
            <a:off x="4346369" y="3586348"/>
            <a:ext cx="4346369" cy="31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8668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Chemical Reactions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Chemical reactions: a change in the composition of living matter. The atoms are not destroyed; they are rearranged. The molecules are broken down and built again.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F480B0-A36D-AE35-6EB3-9D233BD99F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4002394"/>
            <a:ext cx="7823034" cy="266679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6B39A05-3160-A890-3B04-B5E1B05109DB}"/>
              </a:ext>
            </a:extLst>
          </p:cNvPr>
          <p:cNvSpPr/>
          <p:nvPr/>
        </p:nvSpPr>
        <p:spPr>
          <a:xfrm>
            <a:off x="542260" y="6176963"/>
            <a:ext cx="2966484" cy="68103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E299D22-29DE-F68F-D8C8-E3C7C8D5301D}"/>
              </a:ext>
            </a:extLst>
          </p:cNvPr>
          <p:cNvSpPr/>
          <p:nvPr/>
        </p:nvSpPr>
        <p:spPr>
          <a:xfrm>
            <a:off x="5075274" y="6158758"/>
            <a:ext cx="2966484" cy="68103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A70099-D4B8-0493-412C-A9ED6479A656}"/>
              </a:ext>
            </a:extLst>
          </p:cNvPr>
          <p:cNvSpPr txBox="1"/>
          <p:nvPr/>
        </p:nvSpPr>
        <p:spPr>
          <a:xfrm>
            <a:off x="3441210" y="3631734"/>
            <a:ext cx="22615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Cellular Respiration</a:t>
            </a:r>
          </a:p>
        </p:txBody>
      </p:sp>
    </p:spTree>
    <p:extLst>
      <p:ext uri="{BB962C8B-B14F-4D97-AF65-F5344CB8AC3E}">
        <p14:creationId xmlns:p14="http://schemas.microsoft.com/office/powerpoint/2010/main" val="22299779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Atoms Make Up Molecules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are atoms?</a:t>
            </a:r>
          </a:p>
          <a:p>
            <a:pPr lvl="1"/>
            <a:r>
              <a:rPr lang="en-US" dirty="0"/>
              <a:t>The smallest particle of an element that retains the characteristics of the element.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80DA94-FEF2-0B05-D125-66871900D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681" y="3051230"/>
            <a:ext cx="3046639" cy="344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335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070E4-C47E-7F00-A7A3-1AF11EA68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1DBA1E57-6EC8-0BE7-4400-2F42C06DB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1150"/>
            <a:ext cx="9144000" cy="541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019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FCEE2-DBF0-CA5F-25A1-F02629676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02DDB510-E3C9-50E0-2D5B-16C1BB0D113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1160106B-FB5C-6867-D4C4-3E910CDDDBC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686A7F2E-FCAF-B45E-210B-A49DF0448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805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B80EDA-C71B-354E-1F69-1CE5A0789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358" y="3806042"/>
            <a:ext cx="5177642" cy="29162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8DEB30-B1CD-AC0B-6049-CE13572C7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Extra Credit: Shuttlesworth: A Documentary and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4905D-FAB1-B3E4-5578-C9BC23EA65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Feb. 22 at 4pm</a:t>
            </a:r>
          </a:p>
          <a:p>
            <a:r>
              <a:rPr lang="en-US" dirty="0"/>
              <a:t>Norton Theater</a:t>
            </a:r>
          </a:p>
          <a:p>
            <a:r>
              <a:rPr lang="en-US" dirty="0"/>
              <a:t>Lecture and Art Event</a:t>
            </a:r>
          </a:p>
          <a:p>
            <a:r>
              <a:rPr lang="en-US" dirty="0"/>
              <a:t>Email me summary by midnight for 3 points extra credit on next quiz</a:t>
            </a:r>
          </a:p>
        </p:txBody>
      </p:sp>
    </p:spTree>
    <p:extLst>
      <p:ext uri="{BB962C8B-B14F-4D97-AF65-F5344CB8AC3E}">
        <p14:creationId xmlns:p14="http://schemas.microsoft.com/office/powerpoint/2010/main" val="3409810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BABF3-A43E-A4B1-786C-7D1F78FAB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0EA19E-01D1-D4F4-7DB8-599AA275F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8405"/>
            <a:ext cx="9144000" cy="498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36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7072D-E858-8F8C-1F38-48DAA6DD2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9F526-7B9D-4AEB-A83B-FA9609F948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61C406-82B7-0B39-CE34-1FA69D768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165" y="0"/>
            <a:ext cx="73096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128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States of Matter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15E2-F895-087C-1497-D45AD368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Everything around us is made of matter.</a:t>
            </a:r>
          </a:p>
          <a:p>
            <a:r>
              <a:rPr lang="en-US" dirty="0"/>
              <a:t>Looking around at the world, matter takes the form of a solid, liquid, or gas.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183753"/>
      </p:ext>
    </p:extLst>
  </p:cSld>
  <p:clrMapOvr>
    <a:masterClrMapping/>
  </p:clrMapOvr>
</p:sld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2796</TotalTime>
  <Words>3053</Words>
  <Application>Microsoft Office PowerPoint</Application>
  <PresentationFormat>On-screen Show (4:3)</PresentationFormat>
  <Paragraphs>377</Paragraphs>
  <Slides>56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1" baseType="lpstr">
      <vt:lpstr>Arial</vt:lpstr>
      <vt:lpstr>Calibri</vt:lpstr>
      <vt:lpstr>Calibri Light</vt:lpstr>
      <vt:lpstr>Roboto</vt:lpstr>
      <vt:lpstr>Office Theme</vt:lpstr>
      <vt:lpstr>BI 101: The Chemistry of Life   Thursday February 9th, 2022 SSC 138</vt:lpstr>
      <vt:lpstr>PowerPoint Presentation</vt:lpstr>
      <vt:lpstr>PowerPoint Presentation</vt:lpstr>
      <vt:lpstr>PowerPoint Presentation</vt:lpstr>
      <vt:lpstr>PowerPoint Presentation</vt:lpstr>
      <vt:lpstr>Extra Credit: Shuttlesworth: A Documentary and Discussion</vt:lpstr>
      <vt:lpstr>PowerPoint Presentation</vt:lpstr>
      <vt:lpstr>PowerPoint Presentation</vt:lpstr>
      <vt:lpstr>States of Matter</vt:lpstr>
      <vt:lpstr>States of Matter</vt:lpstr>
      <vt:lpstr>Levels of Biological Organization</vt:lpstr>
      <vt:lpstr>Levels of Biological Organization</vt:lpstr>
      <vt:lpstr>Levels of Biological Organization</vt:lpstr>
      <vt:lpstr>Levels of Biological Organization</vt:lpstr>
      <vt:lpstr>Levels of Biological Organization</vt:lpstr>
      <vt:lpstr>Levels of Biological Organization</vt:lpstr>
      <vt:lpstr>Levels of Biological Organization</vt:lpstr>
      <vt:lpstr>Levels of Biological Organization</vt:lpstr>
      <vt:lpstr>Levels of Biological Organization</vt:lpstr>
      <vt:lpstr>Levels of Biological Organization</vt:lpstr>
      <vt:lpstr>Levels of Biological Organization</vt:lpstr>
      <vt:lpstr>Levels of Biological Organization</vt:lpstr>
      <vt:lpstr>Levels of Biological Organization</vt:lpstr>
      <vt:lpstr>Levels of Biological Organization</vt:lpstr>
      <vt:lpstr>Levels of Biological Organization</vt:lpstr>
      <vt:lpstr>Atoms Make Up Molecules</vt:lpstr>
      <vt:lpstr>Atoms Make Up Molecules</vt:lpstr>
      <vt:lpstr>Atoms Make Up Molecules</vt:lpstr>
      <vt:lpstr>Atoms Make Up Molecules</vt:lpstr>
      <vt:lpstr>Atoms Make Up Molecules</vt:lpstr>
      <vt:lpstr>Atoms Make Up Molecules</vt:lpstr>
      <vt:lpstr>Chemical Reactions</vt:lpstr>
      <vt:lpstr>Chemical Reactions</vt:lpstr>
      <vt:lpstr>Chemical Reactions</vt:lpstr>
      <vt:lpstr>Chemical Reactions</vt:lpstr>
      <vt:lpstr>Atoms Make Up Molecules</vt:lpstr>
      <vt:lpstr>Atoms Make Up Molecules</vt:lpstr>
      <vt:lpstr>Elements</vt:lpstr>
      <vt:lpstr>Elements</vt:lpstr>
      <vt:lpstr>Elements</vt:lpstr>
      <vt:lpstr>Atoms are composed of subatomic particles</vt:lpstr>
      <vt:lpstr>Atoms are composed of subatomic particles</vt:lpstr>
      <vt:lpstr>Atoms are composed of subatomic particles</vt:lpstr>
      <vt:lpstr>PowerPoint Presentation</vt:lpstr>
      <vt:lpstr>Elements</vt:lpstr>
      <vt:lpstr>PowerPoint Presentation</vt:lpstr>
      <vt:lpstr>Element</vt:lpstr>
      <vt:lpstr>Element</vt:lpstr>
      <vt:lpstr>Element</vt:lpstr>
      <vt:lpstr>Element</vt:lpstr>
      <vt:lpstr>Water is central to life</vt:lpstr>
      <vt:lpstr>Water is central to life</vt:lpstr>
      <vt:lpstr>Water is central to life</vt:lpstr>
      <vt:lpstr>Water is central to life</vt:lpstr>
      <vt:lpstr>PowerPoint Presentation</vt:lpstr>
      <vt:lpstr>Office Hours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Faxel, Sarah</dc:creator>
  <cp:lastModifiedBy>Faxel, Sarah</cp:lastModifiedBy>
  <cp:revision>300</cp:revision>
  <dcterms:created xsi:type="dcterms:W3CDTF">2022-08-24T16:20:17Z</dcterms:created>
  <dcterms:modified xsi:type="dcterms:W3CDTF">2023-02-09T17:15:11Z</dcterms:modified>
</cp:coreProperties>
</file>