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2" r:id="rId2"/>
    <p:sldId id="283" r:id="rId3"/>
    <p:sldId id="284" r:id="rId4"/>
    <p:sldId id="285" r:id="rId5"/>
    <p:sldId id="258" r:id="rId6"/>
    <p:sldId id="259" r:id="rId7"/>
    <p:sldId id="260" r:id="rId8"/>
    <p:sldId id="289" r:id="rId9"/>
    <p:sldId id="261" r:id="rId10"/>
    <p:sldId id="262" r:id="rId11"/>
    <p:sldId id="263" r:id="rId12"/>
    <p:sldId id="264" r:id="rId13"/>
    <p:sldId id="266" r:id="rId14"/>
    <p:sldId id="267" r:id="rId15"/>
    <p:sldId id="276" r:id="rId16"/>
    <p:sldId id="277" r:id="rId17"/>
    <p:sldId id="268" r:id="rId18"/>
    <p:sldId id="273" r:id="rId19"/>
    <p:sldId id="269" r:id="rId20"/>
    <p:sldId id="274" r:id="rId21"/>
    <p:sldId id="275" r:id="rId22"/>
    <p:sldId id="278" r:id="rId23"/>
    <p:sldId id="279" r:id="rId24"/>
    <p:sldId id="280" r:id="rId25"/>
    <p:sldId id="281" r:id="rId26"/>
    <p:sldId id="286" r:id="rId27"/>
    <p:sldId id="287" r:id="rId28"/>
    <p:sldId id="288" r:id="rId29"/>
    <p:sldId id="290" r:id="rId30"/>
    <p:sldId id="29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296"/>
  </p:normalViewPr>
  <p:slideViewPr>
    <p:cSldViewPr snapToGrid="0" snapToObjects="1">
      <p:cViewPr varScale="1">
        <p:scale>
          <a:sx n="115" d="100"/>
          <a:sy n="115" d="100"/>
        </p:scale>
        <p:origin x="47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74D33-8430-F849-932E-FBB3AE13F4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C51DBD3-3A25-C943-9A8D-1912ABEEBE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44A57F6-D197-D743-850D-680D8EC9EA54}"/>
              </a:ext>
            </a:extLst>
          </p:cNvPr>
          <p:cNvSpPr>
            <a:spLocks noGrp="1"/>
          </p:cNvSpPr>
          <p:nvPr>
            <p:ph type="dt" sz="half" idx="10"/>
          </p:nvPr>
        </p:nvSpPr>
        <p:spPr/>
        <p:txBody>
          <a:bodyPr/>
          <a:lstStyle/>
          <a:p>
            <a:fld id="{0820081A-6C48-ED45-8802-D4D5028D784B}" type="datetimeFigureOut">
              <a:rPr lang="en-US" smtClean="0"/>
              <a:t>2/15/23</a:t>
            </a:fld>
            <a:endParaRPr lang="en-US"/>
          </a:p>
        </p:txBody>
      </p:sp>
      <p:sp>
        <p:nvSpPr>
          <p:cNvPr id="5" name="Footer Placeholder 4">
            <a:extLst>
              <a:ext uri="{FF2B5EF4-FFF2-40B4-BE49-F238E27FC236}">
                <a16:creationId xmlns:a16="http://schemas.microsoft.com/office/drawing/2014/main" id="{7C3E543E-A02F-5045-AC8B-1F0D648E58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EF9340-7B03-2B4F-952F-B8CBF4662716}"/>
              </a:ext>
            </a:extLst>
          </p:cNvPr>
          <p:cNvSpPr>
            <a:spLocks noGrp="1"/>
          </p:cNvSpPr>
          <p:nvPr>
            <p:ph type="sldNum" sz="quarter" idx="12"/>
          </p:nvPr>
        </p:nvSpPr>
        <p:spPr/>
        <p:txBody>
          <a:bodyPr/>
          <a:lstStyle/>
          <a:p>
            <a:fld id="{C1ED103B-8F7B-8640-BA76-FE0D0B8732C6}" type="slidenum">
              <a:rPr lang="en-US" smtClean="0"/>
              <a:t>‹#›</a:t>
            </a:fld>
            <a:endParaRPr lang="en-US"/>
          </a:p>
        </p:txBody>
      </p:sp>
    </p:spTree>
    <p:extLst>
      <p:ext uri="{BB962C8B-B14F-4D97-AF65-F5344CB8AC3E}">
        <p14:creationId xmlns:p14="http://schemas.microsoft.com/office/powerpoint/2010/main" val="880060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03F37-43AA-A248-9DFE-1F452E9AF76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4EA5506-4099-1B4D-AC55-C4AA6EDA85D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A93065-D83F-104F-AB16-CDC7DB67152A}"/>
              </a:ext>
            </a:extLst>
          </p:cNvPr>
          <p:cNvSpPr>
            <a:spLocks noGrp="1"/>
          </p:cNvSpPr>
          <p:nvPr>
            <p:ph type="dt" sz="half" idx="10"/>
          </p:nvPr>
        </p:nvSpPr>
        <p:spPr/>
        <p:txBody>
          <a:bodyPr/>
          <a:lstStyle/>
          <a:p>
            <a:fld id="{0820081A-6C48-ED45-8802-D4D5028D784B}" type="datetimeFigureOut">
              <a:rPr lang="en-US" smtClean="0"/>
              <a:t>2/15/23</a:t>
            </a:fld>
            <a:endParaRPr lang="en-US"/>
          </a:p>
        </p:txBody>
      </p:sp>
      <p:sp>
        <p:nvSpPr>
          <p:cNvPr id="5" name="Footer Placeholder 4">
            <a:extLst>
              <a:ext uri="{FF2B5EF4-FFF2-40B4-BE49-F238E27FC236}">
                <a16:creationId xmlns:a16="http://schemas.microsoft.com/office/drawing/2014/main" id="{3A454141-F334-3646-8384-BEE44AC4BA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1C370A-D996-6A47-B6F9-BCCDCCBDDD68}"/>
              </a:ext>
            </a:extLst>
          </p:cNvPr>
          <p:cNvSpPr>
            <a:spLocks noGrp="1"/>
          </p:cNvSpPr>
          <p:nvPr>
            <p:ph type="sldNum" sz="quarter" idx="12"/>
          </p:nvPr>
        </p:nvSpPr>
        <p:spPr/>
        <p:txBody>
          <a:bodyPr/>
          <a:lstStyle/>
          <a:p>
            <a:fld id="{C1ED103B-8F7B-8640-BA76-FE0D0B8732C6}" type="slidenum">
              <a:rPr lang="en-US" smtClean="0"/>
              <a:t>‹#›</a:t>
            </a:fld>
            <a:endParaRPr lang="en-US"/>
          </a:p>
        </p:txBody>
      </p:sp>
    </p:spTree>
    <p:extLst>
      <p:ext uri="{BB962C8B-B14F-4D97-AF65-F5344CB8AC3E}">
        <p14:creationId xmlns:p14="http://schemas.microsoft.com/office/powerpoint/2010/main" val="1860143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4A848DF-367E-EE48-815A-352C963D46D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1C0BE1-4704-7A4B-9C1A-59971FB5B69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19EAC3-70AD-4E49-BF35-944874CE63FE}"/>
              </a:ext>
            </a:extLst>
          </p:cNvPr>
          <p:cNvSpPr>
            <a:spLocks noGrp="1"/>
          </p:cNvSpPr>
          <p:nvPr>
            <p:ph type="dt" sz="half" idx="10"/>
          </p:nvPr>
        </p:nvSpPr>
        <p:spPr/>
        <p:txBody>
          <a:bodyPr/>
          <a:lstStyle/>
          <a:p>
            <a:fld id="{0820081A-6C48-ED45-8802-D4D5028D784B}" type="datetimeFigureOut">
              <a:rPr lang="en-US" smtClean="0"/>
              <a:t>2/15/23</a:t>
            </a:fld>
            <a:endParaRPr lang="en-US"/>
          </a:p>
        </p:txBody>
      </p:sp>
      <p:sp>
        <p:nvSpPr>
          <p:cNvPr id="5" name="Footer Placeholder 4">
            <a:extLst>
              <a:ext uri="{FF2B5EF4-FFF2-40B4-BE49-F238E27FC236}">
                <a16:creationId xmlns:a16="http://schemas.microsoft.com/office/drawing/2014/main" id="{48687F8A-5B2E-5449-A7D2-A7209E7BDD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A411D4-E869-3E46-B905-89A1B0760C9A}"/>
              </a:ext>
            </a:extLst>
          </p:cNvPr>
          <p:cNvSpPr>
            <a:spLocks noGrp="1"/>
          </p:cNvSpPr>
          <p:nvPr>
            <p:ph type="sldNum" sz="quarter" idx="12"/>
          </p:nvPr>
        </p:nvSpPr>
        <p:spPr/>
        <p:txBody>
          <a:bodyPr/>
          <a:lstStyle/>
          <a:p>
            <a:fld id="{C1ED103B-8F7B-8640-BA76-FE0D0B8732C6}" type="slidenum">
              <a:rPr lang="en-US" smtClean="0"/>
              <a:t>‹#›</a:t>
            </a:fld>
            <a:endParaRPr lang="en-US"/>
          </a:p>
        </p:txBody>
      </p:sp>
    </p:spTree>
    <p:extLst>
      <p:ext uri="{BB962C8B-B14F-4D97-AF65-F5344CB8AC3E}">
        <p14:creationId xmlns:p14="http://schemas.microsoft.com/office/powerpoint/2010/main" val="3224386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50944-7E2A-6A43-BEE5-9AA2D4C887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F3B56F-9B87-8A4C-8B27-2F57A791ADB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1E8095-A656-5848-8FAF-57E6DD7C2CA2}"/>
              </a:ext>
            </a:extLst>
          </p:cNvPr>
          <p:cNvSpPr>
            <a:spLocks noGrp="1"/>
          </p:cNvSpPr>
          <p:nvPr>
            <p:ph type="dt" sz="half" idx="10"/>
          </p:nvPr>
        </p:nvSpPr>
        <p:spPr/>
        <p:txBody>
          <a:bodyPr/>
          <a:lstStyle/>
          <a:p>
            <a:fld id="{0820081A-6C48-ED45-8802-D4D5028D784B}" type="datetimeFigureOut">
              <a:rPr lang="en-US" smtClean="0"/>
              <a:t>2/15/23</a:t>
            </a:fld>
            <a:endParaRPr lang="en-US"/>
          </a:p>
        </p:txBody>
      </p:sp>
      <p:sp>
        <p:nvSpPr>
          <p:cNvPr id="5" name="Footer Placeholder 4">
            <a:extLst>
              <a:ext uri="{FF2B5EF4-FFF2-40B4-BE49-F238E27FC236}">
                <a16:creationId xmlns:a16="http://schemas.microsoft.com/office/drawing/2014/main" id="{A3F9264E-F2EE-0745-A903-5271D9F68F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6935A3-A4A2-2D49-83C0-F054A916A361}"/>
              </a:ext>
            </a:extLst>
          </p:cNvPr>
          <p:cNvSpPr>
            <a:spLocks noGrp="1"/>
          </p:cNvSpPr>
          <p:nvPr>
            <p:ph type="sldNum" sz="quarter" idx="12"/>
          </p:nvPr>
        </p:nvSpPr>
        <p:spPr/>
        <p:txBody>
          <a:bodyPr/>
          <a:lstStyle/>
          <a:p>
            <a:fld id="{C1ED103B-8F7B-8640-BA76-FE0D0B8732C6}" type="slidenum">
              <a:rPr lang="en-US" smtClean="0"/>
              <a:t>‹#›</a:t>
            </a:fld>
            <a:endParaRPr lang="en-US"/>
          </a:p>
        </p:txBody>
      </p:sp>
    </p:spTree>
    <p:extLst>
      <p:ext uri="{BB962C8B-B14F-4D97-AF65-F5344CB8AC3E}">
        <p14:creationId xmlns:p14="http://schemas.microsoft.com/office/powerpoint/2010/main" val="1608836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2C8AA-820F-764B-BA92-86BC4B1176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958B0CB-7B98-8747-BD4A-4FC5AE110C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3F5EEE2-0550-B54D-AA30-0AE14BEFF737}"/>
              </a:ext>
            </a:extLst>
          </p:cNvPr>
          <p:cNvSpPr>
            <a:spLocks noGrp="1"/>
          </p:cNvSpPr>
          <p:nvPr>
            <p:ph type="dt" sz="half" idx="10"/>
          </p:nvPr>
        </p:nvSpPr>
        <p:spPr/>
        <p:txBody>
          <a:bodyPr/>
          <a:lstStyle/>
          <a:p>
            <a:fld id="{0820081A-6C48-ED45-8802-D4D5028D784B}" type="datetimeFigureOut">
              <a:rPr lang="en-US" smtClean="0"/>
              <a:t>2/15/23</a:t>
            </a:fld>
            <a:endParaRPr lang="en-US"/>
          </a:p>
        </p:txBody>
      </p:sp>
      <p:sp>
        <p:nvSpPr>
          <p:cNvPr id="5" name="Footer Placeholder 4">
            <a:extLst>
              <a:ext uri="{FF2B5EF4-FFF2-40B4-BE49-F238E27FC236}">
                <a16:creationId xmlns:a16="http://schemas.microsoft.com/office/drawing/2014/main" id="{AC33936B-34AC-3F4F-81CF-4A9334A568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C750C8-74C7-AB4C-A4A5-492A47A8AA56}"/>
              </a:ext>
            </a:extLst>
          </p:cNvPr>
          <p:cNvSpPr>
            <a:spLocks noGrp="1"/>
          </p:cNvSpPr>
          <p:nvPr>
            <p:ph type="sldNum" sz="quarter" idx="12"/>
          </p:nvPr>
        </p:nvSpPr>
        <p:spPr/>
        <p:txBody>
          <a:bodyPr/>
          <a:lstStyle/>
          <a:p>
            <a:fld id="{C1ED103B-8F7B-8640-BA76-FE0D0B8732C6}" type="slidenum">
              <a:rPr lang="en-US" smtClean="0"/>
              <a:t>‹#›</a:t>
            </a:fld>
            <a:endParaRPr lang="en-US"/>
          </a:p>
        </p:txBody>
      </p:sp>
    </p:spTree>
    <p:extLst>
      <p:ext uri="{BB962C8B-B14F-4D97-AF65-F5344CB8AC3E}">
        <p14:creationId xmlns:p14="http://schemas.microsoft.com/office/powerpoint/2010/main" val="1549780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8EBB0-2063-A749-B4B2-FAC6D5CE81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09759C-6BD6-0A46-A337-BE3FF5CB22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2E37561-CB1A-654F-A5FF-30B4526705F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13AE60B-B149-3C4D-B32D-FF356B7B8BA9}"/>
              </a:ext>
            </a:extLst>
          </p:cNvPr>
          <p:cNvSpPr>
            <a:spLocks noGrp="1"/>
          </p:cNvSpPr>
          <p:nvPr>
            <p:ph type="dt" sz="half" idx="10"/>
          </p:nvPr>
        </p:nvSpPr>
        <p:spPr/>
        <p:txBody>
          <a:bodyPr/>
          <a:lstStyle/>
          <a:p>
            <a:fld id="{0820081A-6C48-ED45-8802-D4D5028D784B}" type="datetimeFigureOut">
              <a:rPr lang="en-US" smtClean="0"/>
              <a:t>2/15/23</a:t>
            </a:fld>
            <a:endParaRPr lang="en-US"/>
          </a:p>
        </p:txBody>
      </p:sp>
      <p:sp>
        <p:nvSpPr>
          <p:cNvPr id="6" name="Footer Placeholder 5">
            <a:extLst>
              <a:ext uri="{FF2B5EF4-FFF2-40B4-BE49-F238E27FC236}">
                <a16:creationId xmlns:a16="http://schemas.microsoft.com/office/drawing/2014/main" id="{C5C73B6D-8C4F-5A4D-B2E8-3E24F9ED03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B00AD2D-52AA-5F43-9259-F529773052EC}"/>
              </a:ext>
            </a:extLst>
          </p:cNvPr>
          <p:cNvSpPr>
            <a:spLocks noGrp="1"/>
          </p:cNvSpPr>
          <p:nvPr>
            <p:ph type="sldNum" sz="quarter" idx="12"/>
          </p:nvPr>
        </p:nvSpPr>
        <p:spPr/>
        <p:txBody>
          <a:bodyPr/>
          <a:lstStyle/>
          <a:p>
            <a:fld id="{C1ED103B-8F7B-8640-BA76-FE0D0B8732C6}" type="slidenum">
              <a:rPr lang="en-US" smtClean="0"/>
              <a:t>‹#›</a:t>
            </a:fld>
            <a:endParaRPr lang="en-US"/>
          </a:p>
        </p:txBody>
      </p:sp>
    </p:spTree>
    <p:extLst>
      <p:ext uri="{BB962C8B-B14F-4D97-AF65-F5344CB8AC3E}">
        <p14:creationId xmlns:p14="http://schemas.microsoft.com/office/powerpoint/2010/main" val="2896828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0DBA8-B52B-EE42-8AED-60C31229EA9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01774A9-4371-1144-A121-7B44CEEE30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AEE3DB0-F56D-884F-9034-EDCF4C822E4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EC354DB-CB2F-DB4E-B2C8-05C796272C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CBAC400-07E0-F944-AE9C-9D999AC1CB8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D09C98D-8E79-1C47-A11D-091E7E4B108D}"/>
              </a:ext>
            </a:extLst>
          </p:cNvPr>
          <p:cNvSpPr>
            <a:spLocks noGrp="1"/>
          </p:cNvSpPr>
          <p:nvPr>
            <p:ph type="dt" sz="half" idx="10"/>
          </p:nvPr>
        </p:nvSpPr>
        <p:spPr/>
        <p:txBody>
          <a:bodyPr/>
          <a:lstStyle/>
          <a:p>
            <a:fld id="{0820081A-6C48-ED45-8802-D4D5028D784B}" type="datetimeFigureOut">
              <a:rPr lang="en-US" smtClean="0"/>
              <a:t>2/15/23</a:t>
            </a:fld>
            <a:endParaRPr lang="en-US"/>
          </a:p>
        </p:txBody>
      </p:sp>
      <p:sp>
        <p:nvSpPr>
          <p:cNvPr id="8" name="Footer Placeholder 7">
            <a:extLst>
              <a:ext uri="{FF2B5EF4-FFF2-40B4-BE49-F238E27FC236}">
                <a16:creationId xmlns:a16="http://schemas.microsoft.com/office/drawing/2014/main" id="{1C22851D-A325-5348-8EA8-BD33D66C8A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6899D4D-3EDA-6148-AD19-A45B9EFE8CF1}"/>
              </a:ext>
            </a:extLst>
          </p:cNvPr>
          <p:cNvSpPr>
            <a:spLocks noGrp="1"/>
          </p:cNvSpPr>
          <p:nvPr>
            <p:ph type="sldNum" sz="quarter" idx="12"/>
          </p:nvPr>
        </p:nvSpPr>
        <p:spPr/>
        <p:txBody>
          <a:bodyPr/>
          <a:lstStyle/>
          <a:p>
            <a:fld id="{C1ED103B-8F7B-8640-BA76-FE0D0B8732C6}" type="slidenum">
              <a:rPr lang="en-US" smtClean="0"/>
              <a:t>‹#›</a:t>
            </a:fld>
            <a:endParaRPr lang="en-US"/>
          </a:p>
        </p:txBody>
      </p:sp>
    </p:spTree>
    <p:extLst>
      <p:ext uri="{BB962C8B-B14F-4D97-AF65-F5344CB8AC3E}">
        <p14:creationId xmlns:p14="http://schemas.microsoft.com/office/powerpoint/2010/main" val="3957080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C8917-76B0-4C46-98BE-CB286D87B9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8B21E5D-1390-F249-9CC7-7509FDE2F6AB}"/>
              </a:ext>
            </a:extLst>
          </p:cNvPr>
          <p:cNvSpPr>
            <a:spLocks noGrp="1"/>
          </p:cNvSpPr>
          <p:nvPr>
            <p:ph type="dt" sz="half" idx="10"/>
          </p:nvPr>
        </p:nvSpPr>
        <p:spPr/>
        <p:txBody>
          <a:bodyPr/>
          <a:lstStyle/>
          <a:p>
            <a:fld id="{0820081A-6C48-ED45-8802-D4D5028D784B}" type="datetimeFigureOut">
              <a:rPr lang="en-US" smtClean="0"/>
              <a:t>2/15/23</a:t>
            </a:fld>
            <a:endParaRPr lang="en-US"/>
          </a:p>
        </p:txBody>
      </p:sp>
      <p:sp>
        <p:nvSpPr>
          <p:cNvPr id="4" name="Footer Placeholder 3">
            <a:extLst>
              <a:ext uri="{FF2B5EF4-FFF2-40B4-BE49-F238E27FC236}">
                <a16:creationId xmlns:a16="http://schemas.microsoft.com/office/drawing/2014/main" id="{E42A6908-F479-974A-9CF2-4D2809945B6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B390C5-0553-9348-B4C2-9529CA5C1A44}"/>
              </a:ext>
            </a:extLst>
          </p:cNvPr>
          <p:cNvSpPr>
            <a:spLocks noGrp="1"/>
          </p:cNvSpPr>
          <p:nvPr>
            <p:ph type="sldNum" sz="quarter" idx="12"/>
          </p:nvPr>
        </p:nvSpPr>
        <p:spPr/>
        <p:txBody>
          <a:bodyPr/>
          <a:lstStyle/>
          <a:p>
            <a:fld id="{C1ED103B-8F7B-8640-BA76-FE0D0B8732C6}" type="slidenum">
              <a:rPr lang="en-US" smtClean="0"/>
              <a:t>‹#›</a:t>
            </a:fld>
            <a:endParaRPr lang="en-US"/>
          </a:p>
        </p:txBody>
      </p:sp>
    </p:spTree>
    <p:extLst>
      <p:ext uri="{BB962C8B-B14F-4D97-AF65-F5344CB8AC3E}">
        <p14:creationId xmlns:p14="http://schemas.microsoft.com/office/powerpoint/2010/main" val="1494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8C0EBD-F1E4-9648-BA5C-D0A29B8C0328}"/>
              </a:ext>
            </a:extLst>
          </p:cNvPr>
          <p:cNvSpPr>
            <a:spLocks noGrp="1"/>
          </p:cNvSpPr>
          <p:nvPr>
            <p:ph type="dt" sz="half" idx="10"/>
          </p:nvPr>
        </p:nvSpPr>
        <p:spPr/>
        <p:txBody>
          <a:bodyPr/>
          <a:lstStyle/>
          <a:p>
            <a:fld id="{0820081A-6C48-ED45-8802-D4D5028D784B}" type="datetimeFigureOut">
              <a:rPr lang="en-US" smtClean="0"/>
              <a:t>2/15/23</a:t>
            </a:fld>
            <a:endParaRPr lang="en-US"/>
          </a:p>
        </p:txBody>
      </p:sp>
      <p:sp>
        <p:nvSpPr>
          <p:cNvPr id="3" name="Footer Placeholder 2">
            <a:extLst>
              <a:ext uri="{FF2B5EF4-FFF2-40B4-BE49-F238E27FC236}">
                <a16:creationId xmlns:a16="http://schemas.microsoft.com/office/drawing/2014/main" id="{4E93A9AB-D98C-4046-84A2-1FB37F61FEA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CDA8D7-B031-3746-84AB-366F6A27E6D2}"/>
              </a:ext>
            </a:extLst>
          </p:cNvPr>
          <p:cNvSpPr>
            <a:spLocks noGrp="1"/>
          </p:cNvSpPr>
          <p:nvPr>
            <p:ph type="sldNum" sz="quarter" idx="12"/>
          </p:nvPr>
        </p:nvSpPr>
        <p:spPr/>
        <p:txBody>
          <a:bodyPr/>
          <a:lstStyle/>
          <a:p>
            <a:fld id="{C1ED103B-8F7B-8640-BA76-FE0D0B8732C6}" type="slidenum">
              <a:rPr lang="en-US" smtClean="0"/>
              <a:t>‹#›</a:t>
            </a:fld>
            <a:endParaRPr lang="en-US"/>
          </a:p>
        </p:txBody>
      </p:sp>
    </p:spTree>
    <p:extLst>
      <p:ext uri="{BB962C8B-B14F-4D97-AF65-F5344CB8AC3E}">
        <p14:creationId xmlns:p14="http://schemas.microsoft.com/office/powerpoint/2010/main" val="719587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B33A3-F396-8345-82CC-8A1121ED17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C446C83-58B8-664F-9AD0-419418C271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A59E4F-DA92-0F4A-B708-68800B684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87E90E-6C40-AF44-9658-1583A03B463B}"/>
              </a:ext>
            </a:extLst>
          </p:cNvPr>
          <p:cNvSpPr>
            <a:spLocks noGrp="1"/>
          </p:cNvSpPr>
          <p:nvPr>
            <p:ph type="dt" sz="half" idx="10"/>
          </p:nvPr>
        </p:nvSpPr>
        <p:spPr/>
        <p:txBody>
          <a:bodyPr/>
          <a:lstStyle/>
          <a:p>
            <a:fld id="{0820081A-6C48-ED45-8802-D4D5028D784B}" type="datetimeFigureOut">
              <a:rPr lang="en-US" smtClean="0"/>
              <a:t>2/15/23</a:t>
            </a:fld>
            <a:endParaRPr lang="en-US"/>
          </a:p>
        </p:txBody>
      </p:sp>
      <p:sp>
        <p:nvSpPr>
          <p:cNvPr id="6" name="Footer Placeholder 5">
            <a:extLst>
              <a:ext uri="{FF2B5EF4-FFF2-40B4-BE49-F238E27FC236}">
                <a16:creationId xmlns:a16="http://schemas.microsoft.com/office/drawing/2014/main" id="{ECBDF973-9C17-6344-8E18-3B9D3BA9FD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6954F9-3D40-F245-9369-8CC5F8DE9D51}"/>
              </a:ext>
            </a:extLst>
          </p:cNvPr>
          <p:cNvSpPr>
            <a:spLocks noGrp="1"/>
          </p:cNvSpPr>
          <p:nvPr>
            <p:ph type="sldNum" sz="quarter" idx="12"/>
          </p:nvPr>
        </p:nvSpPr>
        <p:spPr/>
        <p:txBody>
          <a:bodyPr/>
          <a:lstStyle/>
          <a:p>
            <a:fld id="{C1ED103B-8F7B-8640-BA76-FE0D0B8732C6}" type="slidenum">
              <a:rPr lang="en-US" smtClean="0"/>
              <a:t>‹#›</a:t>
            </a:fld>
            <a:endParaRPr lang="en-US"/>
          </a:p>
        </p:txBody>
      </p:sp>
    </p:spTree>
    <p:extLst>
      <p:ext uri="{BB962C8B-B14F-4D97-AF65-F5344CB8AC3E}">
        <p14:creationId xmlns:p14="http://schemas.microsoft.com/office/powerpoint/2010/main" val="2292212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F4F04-1BDD-0D4D-B2C7-633AC42087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F3D7952-2B77-E843-8EE8-5CA34712C7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217ABFA-7DE8-EE47-A15C-5C35AAA9D7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F5A4D33-584F-6645-A024-0FDEF25E055A}"/>
              </a:ext>
            </a:extLst>
          </p:cNvPr>
          <p:cNvSpPr>
            <a:spLocks noGrp="1"/>
          </p:cNvSpPr>
          <p:nvPr>
            <p:ph type="dt" sz="half" idx="10"/>
          </p:nvPr>
        </p:nvSpPr>
        <p:spPr/>
        <p:txBody>
          <a:bodyPr/>
          <a:lstStyle/>
          <a:p>
            <a:fld id="{0820081A-6C48-ED45-8802-D4D5028D784B}" type="datetimeFigureOut">
              <a:rPr lang="en-US" smtClean="0"/>
              <a:t>2/15/23</a:t>
            </a:fld>
            <a:endParaRPr lang="en-US"/>
          </a:p>
        </p:txBody>
      </p:sp>
      <p:sp>
        <p:nvSpPr>
          <p:cNvPr id="6" name="Footer Placeholder 5">
            <a:extLst>
              <a:ext uri="{FF2B5EF4-FFF2-40B4-BE49-F238E27FC236}">
                <a16:creationId xmlns:a16="http://schemas.microsoft.com/office/drawing/2014/main" id="{2F3AC416-382A-0945-A3E8-320842B73B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DCCC80-C125-9C43-A7F2-C9AE3AA7BCF9}"/>
              </a:ext>
            </a:extLst>
          </p:cNvPr>
          <p:cNvSpPr>
            <a:spLocks noGrp="1"/>
          </p:cNvSpPr>
          <p:nvPr>
            <p:ph type="sldNum" sz="quarter" idx="12"/>
          </p:nvPr>
        </p:nvSpPr>
        <p:spPr/>
        <p:txBody>
          <a:bodyPr/>
          <a:lstStyle/>
          <a:p>
            <a:fld id="{C1ED103B-8F7B-8640-BA76-FE0D0B8732C6}" type="slidenum">
              <a:rPr lang="en-US" smtClean="0"/>
              <a:t>‹#›</a:t>
            </a:fld>
            <a:endParaRPr lang="en-US"/>
          </a:p>
        </p:txBody>
      </p:sp>
    </p:spTree>
    <p:extLst>
      <p:ext uri="{BB962C8B-B14F-4D97-AF65-F5344CB8AC3E}">
        <p14:creationId xmlns:p14="http://schemas.microsoft.com/office/powerpoint/2010/main" val="3904265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0D15EA-40D3-DB44-BD73-E52378AE6C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EE13E09-DA74-AF45-A9BC-3196AA1960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0DA3AE-FDEC-1046-B4DA-DA26646F84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20081A-6C48-ED45-8802-D4D5028D784B}" type="datetimeFigureOut">
              <a:rPr lang="en-US" smtClean="0"/>
              <a:t>2/15/23</a:t>
            </a:fld>
            <a:endParaRPr lang="en-US"/>
          </a:p>
        </p:txBody>
      </p:sp>
      <p:sp>
        <p:nvSpPr>
          <p:cNvPr id="5" name="Footer Placeholder 4">
            <a:extLst>
              <a:ext uri="{FF2B5EF4-FFF2-40B4-BE49-F238E27FC236}">
                <a16:creationId xmlns:a16="http://schemas.microsoft.com/office/drawing/2014/main" id="{73928C33-CC50-4448-BDAC-38753171C0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4ABCC27-10A4-ED42-AF59-A14E72C19D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ED103B-8F7B-8640-BA76-FE0D0B8732C6}" type="slidenum">
              <a:rPr lang="en-US" smtClean="0"/>
              <a:t>‹#›</a:t>
            </a:fld>
            <a:endParaRPr lang="en-US"/>
          </a:p>
        </p:txBody>
      </p:sp>
    </p:spTree>
    <p:extLst>
      <p:ext uri="{BB962C8B-B14F-4D97-AF65-F5344CB8AC3E}">
        <p14:creationId xmlns:p14="http://schemas.microsoft.com/office/powerpoint/2010/main" val="22665738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A3207-4011-2845-8D59-A0316CD7BE0C}"/>
              </a:ext>
            </a:extLst>
          </p:cNvPr>
          <p:cNvSpPr>
            <a:spLocks noGrp="1"/>
          </p:cNvSpPr>
          <p:nvPr>
            <p:ph type="title"/>
          </p:nvPr>
        </p:nvSpPr>
        <p:spPr>
          <a:xfrm>
            <a:off x="777240" y="777240"/>
            <a:ext cx="4606280" cy="1108710"/>
          </a:xfrm>
        </p:spPr>
        <p:txBody>
          <a:bodyPr anchor="b">
            <a:normAutofit fontScale="90000"/>
          </a:bodyPr>
          <a:lstStyle/>
          <a:p>
            <a:r>
              <a:rPr lang="en-US" sz="4400" dirty="0"/>
              <a:t>Simone De Beauvoir</a:t>
            </a:r>
          </a:p>
        </p:txBody>
      </p:sp>
      <p:sp>
        <p:nvSpPr>
          <p:cNvPr id="9" name="Content Placeholder 8">
            <a:extLst>
              <a:ext uri="{FF2B5EF4-FFF2-40B4-BE49-F238E27FC236}">
                <a16:creationId xmlns:a16="http://schemas.microsoft.com/office/drawing/2014/main" id="{3E5DF148-82B8-4891-B985-79B425331E1F}"/>
              </a:ext>
            </a:extLst>
          </p:cNvPr>
          <p:cNvSpPr>
            <a:spLocks noGrp="1"/>
          </p:cNvSpPr>
          <p:nvPr>
            <p:ph idx="1"/>
          </p:nvPr>
        </p:nvSpPr>
        <p:spPr>
          <a:xfrm>
            <a:off x="777240" y="2286001"/>
            <a:ext cx="4606280" cy="3890962"/>
          </a:xfrm>
        </p:spPr>
        <p:txBody>
          <a:bodyPr anchor="t">
            <a:normAutofit/>
          </a:bodyPr>
          <a:lstStyle/>
          <a:p>
            <a:r>
              <a:rPr lang="en-US" sz="3200" dirty="0"/>
              <a:t>1908-1986</a:t>
            </a:r>
          </a:p>
          <a:p>
            <a:r>
              <a:rPr lang="en-US" sz="3200" dirty="0"/>
              <a:t>Key feminist philosopher</a:t>
            </a:r>
          </a:p>
          <a:p>
            <a:r>
              <a:rPr lang="en-US" sz="3200" dirty="0"/>
              <a:t>Existentialist</a:t>
            </a:r>
          </a:p>
          <a:p>
            <a:r>
              <a:rPr lang="en-US" sz="3200" dirty="0"/>
              <a:t>The Second Sex, (1949)</a:t>
            </a:r>
          </a:p>
          <a:p>
            <a:r>
              <a:rPr lang="en-US" sz="3200" dirty="0"/>
              <a:t>The Ethics of Ambiguity (1947)</a:t>
            </a:r>
            <a:endParaRPr lang="en-US" sz="3600" dirty="0"/>
          </a:p>
        </p:txBody>
      </p:sp>
      <p:pic>
        <p:nvPicPr>
          <p:cNvPr id="5" name="Content Placeholder 4" descr="A picture containing outdoor, road, person, street&#10;&#10;Description automatically generated">
            <a:extLst>
              <a:ext uri="{FF2B5EF4-FFF2-40B4-BE49-F238E27FC236}">
                <a16:creationId xmlns:a16="http://schemas.microsoft.com/office/drawing/2014/main" id="{2784A19B-A029-7D44-8DBB-09A8FE9AA5F0}"/>
              </a:ext>
            </a:extLst>
          </p:cNvPr>
          <p:cNvPicPr>
            <a:picLocks noChangeAspect="1"/>
          </p:cNvPicPr>
          <p:nvPr/>
        </p:nvPicPr>
        <p:blipFill rotWithShape="1">
          <a:blip r:embed="rId2"/>
          <a:srcRect l="10125" r="23126" b="1"/>
          <a:stretch/>
        </p:blipFill>
        <p:spPr>
          <a:xfrm>
            <a:off x="6306574" y="552339"/>
            <a:ext cx="5728174" cy="5728174"/>
          </a:xfrm>
          <a:custGeom>
            <a:avLst/>
            <a:gdLst/>
            <a:ahLst/>
            <a:cxnLst/>
            <a:rect l="l" t="t" r="r" b="b"/>
            <a:pathLst>
              <a:path w="3111160" h="3111160">
                <a:moveTo>
                  <a:pt x="1555580" y="0"/>
                </a:moveTo>
                <a:cubicBezTo>
                  <a:pt x="2414703" y="0"/>
                  <a:pt x="3111160" y="696457"/>
                  <a:pt x="3111160" y="1555580"/>
                </a:cubicBezTo>
                <a:cubicBezTo>
                  <a:pt x="3111160" y="2414703"/>
                  <a:pt x="2414703" y="3111160"/>
                  <a:pt x="1555580" y="3111160"/>
                </a:cubicBezTo>
                <a:cubicBezTo>
                  <a:pt x="696457" y="3111160"/>
                  <a:pt x="0" y="2414703"/>
                  <a:pt x="0" y="1555580"/>
                </a:cubicBezTo>
                <a:cubicBezTo>
                  <a:pt x="0" y="696457"/>
                  <a:pt x="696457" y="0"/>
                  <a:pt x="1555580" y="0"/>
                </a:cubicBezTo>
                <a:close/>
              </a:path>
            </a:pathLst>
          </a:custGeom>
        </p:spPr>
      </p:pic>
    </p:spTree>
    <p:extLst>
      <p:ext uri="{BB962C8B-B14F-4D97-AF65-F5344CB8AC3E}">
        <p14:creationId xmlns:p14="http://schemas.microsoft.com/office/powerpoint/2010/main" val="339618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DD8DC8-C0A7-1748-8064-5A0AA3F27CE6}"/>
              </a:ext>
            </a:extLst>
          </p:cNvPr>
          <p:cNvSpPr>
            <a:spLocks noGrp="1"/>
          </p:cNvSpPr>
          <p:nvPr>
            <p:ph idx="1"/>
          </p:nvPr>
        </p:nvSpPr>
        <p:spPr>
          <a:xfrm>
            <a:off x="838200" y="836342"/>
            <a:ext cx="10515600" cy="5508702"/>
          </a:xfrm>
        </p:spPr>
        <p:txBody>
          <a:bodyPr>
            <a:normAutofit/>
          </a:bodyPr>
          <a:lstStyle/>
          <a:p>
            <a:r>
              <a:rPr lang="en-US" dirty="0"/>
              <a:t>Utilitarianism (i.e., Jeremy Bentham, John Stuart Mill)</a:t>
            </a:r>
          </a:p>
          <a:p>
            <a:endParaRPr lang="en-US" dirty="0"/>
          </a:p>
          <a:p>
            <a:r>
              <a:rPr lang="en-US" dirty="0"/>
              <a:t>Human being as object of pleasure/happiness</a:t>
            </a:r>
          </a:p>
          <a:p>
            <a:endParaRPr lang="en-US" dirty="0"/>
          </a:p>
          <a:p>
            <a:r>
              <a:rPr lang="en-US" dirty="0"/>
              <a:t>Pure objectification of the human</a:t>
            </a:r>
          </a:p>
          <a:p>
            <a:endParaRPr lang="en-US" dirty="0"/>
          </a:p>
          <a:p>
            <a:r>
              <a:rPr lang="en-US" dirty="0"/>
              <a:t>No internal qualities, subjectivities, freedom</a:t>
            </a:r>
          </a:p>
          <a:p>
            <a:endParaRPr lang="en-US" dirty="0"/>
          </a:p>
          <a:p>
            <a:r>
              <a:rPr lang="en-US" dirty="0"/>
              <a:t>Life becomes solely a project of pleasure</a:t>
            </a:r>
          </a:p>
        </p:txBody>
      </p:sp>
    </p:spTree>
    <p:extLst>
      <p:ext uri="{BB962C8B-B14F-4D97-AF65-F5344CB8AC3E}">
        <p14:creationId xmlns:p14="http://schemas.microsoft.com/office/powerpoint/2010/main" val="2180749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6CADCC-6B92-EC4A-9B84-C7746889BC8E}"/>
              </a:ext>
            </a:extLst>
          </p:cNvPr>
          <p:cNvSpPr>
            <a:spLocks noGrp="1"/>
          </p:cNvSpPr>
          <p:nvPr>
            <p:ph idx="1"/>
          </p:nvPr>
        </p:nvSpPr>
        <p:spPr>
          <a:xfrm>
            <a:off x="838200" y="1159727"/>
            <a:ext cx="10515600" cy="5017236"/>
          </a:xfrm>
        </p:spPr>
        <p:txBody>
          <a:bodyPr/>
          <a:lstStyle/>
          <a:p>
            <a:r>
              <a:rPr lang="en-US" sz="3600" dirty="0"/>
              <a:t>Deontology (Kant)</a:t>
            </a:r>
          </a:p>
          <a:p>
            <a:endParaRPr lang="en-US" sz="3600" dirty="0"/>
          </a:p>
          <a:p>
            <a:r>
              <a:rPr lang="en-US" sz="3600" dirty="0"/>
              <a:t>Turn inward to the subject, spontaneity, unconditioned freedom</a:t>
            </a:r>
          </a:p>
          <a:p>
            <a:endParaRPr lang="en-US" sz="3600" dirty="0"/>
          </a:p>
          <a:p>
            <a:r>
              <a:rPr lang="en-US" sz="3600" dirty="0"/>
              <a:t>Goodness as pure willing of the interior</a:t>
            </a:r>
          </a:p>
          <a:p>
            <a:endParaRPr lang="en-US" sz="3600" dirty="0"/>
          </a:p>
          <a:p>
            <a:r>
              <a:rPr lang="en-US" sz="3600" dirty="0"/>
              <a:t>Attempts to repress ambiguity of subject and object</a:t>
            </a:r>
          </a:p>
          <a:p>
            <a:endParaRPr lang="en-US" dirty="0"/>
          </a:p>
        </p:txBody>
      </p:sp>
    </p:spTree>
    <p:extLst>
      <p:ext uri="{BB962C8B-B14F-4D97-AF65-F5344CB8AC3E}">
        <p14:creationId xmlns:p14="http://schemas.microsoft.com/office/powerpoint/2010/main" val="1846944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D525E9-2A92-D249-B919-0BAD048DF204}"/>
              </a:ext>
            </a:extLst>
          </p:cNvPr>
          <p:cNvSpPr>
            <a:spLocks noGrp="1"/>
          </p:cNvSpPr>
          <p:nvPr>
            <p:ph idx="1"/>
          </p:nvPr>
        </p:nvSpPr>
        <p:spPr>
          <a:xfrm>
            <a:off x="838200" y="624468"/>
            <a:ext cx="10515600" cy="5552495"/>
          </a:xfrm>
        </p:spPr>
        <p:txBody>
          <a:bodyPr>
            <a:normAutofit/>
          </a:bodyPr>
          <a:lstStyle/>
          <a:p>
            <a:r>
              <a:rPr lang="en-US" sz="3200" dirty="0"/>
              <a:t>Existentialism as a philosophy that deals with ambiguity</a:t>
            </a:r>
          </a:p>
          <a:p>
            <a:endParaRPr lang="en-US" sz="3200" dirty="0"/>
          </a:p>
          <a:p>
            <a:r>
              <a:rPr lang="en-US" sz="3200" dirty="0"/>
              <a:t>Modern world throws ambiguity of existence into ‘our face’</a:t>
            </a:r>
          </a:p>
          <a:p>
            <a:endParaRPr lang="en-US" sz="3200" dirty="0"/>
          </a:p>
          <a:p>
            <a:r>
              <a:rPr lang="en-US" sz="3200" dirty="0"/>
              <a:t>Man as master of his destiny </a:t>
            </a:r>
          </a:p>
          <a:p>
            <a:endParaRPr lang="en-US" sz="3200" dirty="0"/>
          </a:p>
          <a:p>
            <a:r>
              <a:rPr lang="en-US" sz="3200" dirty="0"/>
              <a:t>Limits of human subjectivity felt in disasters (atomic bomb, ecology, economic crisis)</a:t>
            </a:r>
          </a:p>
          <a:p>
            <a:endParaRPr lang="en-US" sz="3200" dirty="0"/>
          </a:p>
          <a:p>
            <a:r>
              <a:rPr lang="en-US" sz="3200" dirty="0"/>
              <a:t>Subjectivity reveals insignificance of human being</a:t>
            </a:r>
          </a:p>
        </p:txBody>
      </p:sp>
    </p:spTree>
    <p:extLst>
      <p:ext uri="{BB962C8B-B14F-4D97-AF65-F5344CB8AC3E}">
        <p14:creationId xmlns:p14="http://schemas.microsoft.com/office/powerpoint/2010/main" val="792445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77B9A-7926-3540-BC0D-64E8C6A38B28}"/>
              </a:ext>
            </a:extLst>
          </p:cNvPr>
          <p:cNvSpPr>
            <a:spLocks noGrp="1"/>
          </p:cNvSpPr>
          <p:nvPr>
            <p:ph type="title"/>
          </p:nvPr>
        </p:nvSpPr>
        <p:spPr/>
        <p:txBody>
          <a:bodyPr/>
          <a:lstStyle/>
          <a:p>
            <a:r>
              <a:rPr lang="en-US" dirty="0"/>
              <a:t>Being-for-itself</a:t>
            </a:r>
          </a:p>
        </p:txBody>
      </p:sp>
      <p:sp>
        <p:nvSpPr>
          <p:cNvPr id="3" name="Content Placeholder 2">
            <a:extLst>
              <a:ext uri="{FF2B5EF4-FFF2-40B4-BE49-F238E27FC236}">
                <a16:creationId xmlns:a16="http://schemas.microsoft.com/office/drawing/2014/main" id="{504FB34D-792E-F447-9A36-28778C182BE8}"/>
              </a:ext>
            </a:extLst>
          </p:cNvPr>
          <p:cNvSpPr>
            <a:spLocks noGrp="1"/>
          </p:cNvSpPr>
          <p:nvPr>
            <p:ph idx="1"/>
          </p:nvPr>
        </p:nvSpPr>
        <p:spPr>
          <a:xfrm>
            <a:off x="838200" y="1605776"/>
            <a:ext cx="10515600" cy="4571187"/>
          </a:xfrm>
        </p:spPr>
        <p:txBody>
          <a:bodyPr/>
          <a:lstStyle/>
          <a:p>
            <a:endParaRPr lang="en-US" sz="3600" dirty="0"/>
          </a:p>
          <a:p>
            <a:r>
              <a:rPr lang="en-US" sz="3600" dirty="0"/>
              <a:t>A conscious being whose existence is an issue for it</a:t>
            </a:r>
          </a:p>
          <a:p>
            <a:endParaRPr lang="en-US" sz="3600" dirty="0"/>
          </a:p>
          <a:p>
            <a:r>
              <a:rPr lang="en-US" sz="3600" dirty="0"/>
              <a:t>Acts out of self-interest</a:t>
            </a:r>
          </a:p>
          <a:p>
            <a:endParaRPr lang="en-US" sz="3600" dirty="0"/>
          </a:p>
          <a:p>
            <a:r>
              <a:rPr lang="en-US" sz="3600" dirty="0"/>
              <a:t>Creates value, meaning, significance</a:t>
            </a:r>
          </a:p>
          <a:p>
            <a:endParaRPr lang="en-US" dirty="0"/>
          </a:p>
        </p:txBody>
      </p:sp>
    </p:spTree>
    <p:extLst>
      <p:ext uri="{BB962C8B-B14F-4D97-AF65-F5344CB8AC3E}">
        <p14:creationId xmlns:p14="http://schemas.microsoft.com/office/powerpoint/2010/main" val="4045763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8003BD-290B-B849-8B5C-EACD586EE45E}"/>
              </a:ext>
            </a:extLst>
          </p:cNvPr>
          <p:cNvSpPr>
            <a:spLocks noGrp="1"/>
          </p:cNvSpPr>
          <p:nvPr>
            <p:ph idx="1"/>
          </p:nvPr>
        </p:nvSpPr>
        <p:spPr>
          <a:xfrm>
            <a:off x="838200" y="691376"/>
            <a:ext cx="10515600" cy="5485587"/>
          </a:xfrm>
        </p:spPr>
        <p:txBody>
          <a:bodyPr>
            <a:normAutofit fontScale="85000" lnSpcReduction="20000"/>
          </a:bodyPr>
          <a:lstStyle/>
          <a:p>
            <a:r>
              <a:rPr lang="en-US" sz="4800" dirty="0"/>
              <a:t>Temporality of ‘for-itself’</a:t>
            </a:r>
          </a:p>
          <a:p>
            <a:endParaRPr lang="en-US" sz="4800" dirty="0"/>
          </a:p>
          <a:p>
            <a:r>
              <a:rPr lang="en-US" sz="4800" dirty="0"/>
              <a:t>Subjectivity exists in past, present, future </a:t>
            </a:r>
          </a:p>
          <a:p>
            <a:endParaRPr lang="en-US" sz="4800" dirty="0"/>
          </a:p>
          <a:p>
            <a:r>
              <a:rPr lang="en-US" sz="4800" dirty="0"/>
              <a:t>Projection of possibilities onto a future</a:t>
            </a:r>
          </a:p>
          <a:p>
            <a:endParaRPr lang="en-US" sz="4800" dirty="0"/>
          </a:p>
          <a:p>
            <a:r>
              <a:rPr lang="en-US" sz="4800" dirty="0"/>
              <a:t>Future emerges in relation to past</a:t>
            </a:r>
          </a:p>
          <a:p>
            <a:endParaRPr lang="en-US" sz="4800" dirty="0"/>
          </a:p>
          <a:p>
            <a:r>
              <a:rPr lang="en-US" sz="4800" dirty="0"/>
              <a:t>I do not ‘coincide’ with myself</a:t>
            </a:r>
          </a:p>
          <a:p>
            <a:endParaRPr lang="en-US" dirty="0"/>
          </a:p>
        </p:txBody>
      </p:sp>
    </p:spTree>
    <p:extLst>
      <p:ext uri="{BB962C8B-B14F-4D97-AF65-F5344CB8AC3E}">
        <p14:creationId xmlns:p14="http://schemas.microsoft.com/office/powerpoint/2010/main" val="3446318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902F917-47C0-5041-B79B-AD603B103169}"/>
              </a:ext>
            </a:extLst>
          </p:cNvPr>
          <p:cNvSpPr>
            <a:spLocks noGrp="1"/>
          </p:cNvSpPr>
          <p:nvPr>
            <p:ph idx="1"/>
          </p:nvPr>
        </p:nvSpPr>
        <p:spPr>
          <a:xfrm>
            <a:off x="838200" y="747132"/>
            <a:ext cx="10515600" cy="5429831"/>
          </a:xfrm>
        </p:spPr>
        <p:txBody>
          <a:bodyPr>
            <a:normAutofit lnSpcReduction="10000"/>
          </a:bodyPr>
          <a:lstStyle/>
          <a:p>
            <a:r>
              <a:rPr lang="en-US" sz="5400" dirty="0"/>
              <a:t>FACTICITY: </a:t>
            </a:r>
          </a:p>
          <a:p>
            <a:r>
              <a:rPr lang="en-US" sz="5400" dirty="0"/>
              <a:t>Concrete, objective facts of my existence</a:t>
            </a:r>
          </a:p>
          <a:p>
            <a:r>
              <a:rPr lang="en-US" sz="5400" dirty="0"/>
              <a:t>Place of birth, local values, customs, etc.</a:t>
            </a:r>
          </a:p>
          <a:p>
            <a:r>
              <a:rPr lang="en-US" sz="5400" dirty="0"/>
              <a:t>Contingency of facts </a:t>
            </a:r>
          </a:p>
          <a:p>
            <a:r>
              <a:rPr lang="en-US" sz="5400" dirty="0"/>
              <a:t>Contributes to subject’s objectivity</a:t>
            </a:r>
          </a:p>
        </p:txBody>
      </p:sp>
    </p:spTree>
    <p:extLst>
      <p:ext uri="{BB962C8B-B14F-4D97-AF65-F5344CB8AC3E}">
        <p14:creationId xmlns:p14="http://schemas.microsoft.com/office/powerpoint/2010/main" val="680928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F571A7-2348-CF48-B2C1-B1910BC4CE48}"/>
              </a:ext>
            </a:extLst>
          </p:cNvPr>
          <p:cNvSpPr>
            <a:spLocks noGrp="1"/>
          </p:cNvSpPr>
          <p:nvPr>
            <p:ph idx="1"/>
          </p:nvPr>
        </p:nvSpPr>
        <p:spPr>
          <a:xfrm>
            <a:off x="838200" y="669073"/>
            <a:ext cx="10515600" cy="5798634"/>
          </a:xfrm>
        </p:spPr>
        <p:txBody>
          <a:bodyPr>
            <a:normAutofit lnSpcReduction="10000"/>
          </a:bodyPr>
          <a:lstStyle/>
          <a:p>
            <a:r>
              <a:rPr lang="en-US" sz="4800" dirty="0"/>
              <a:t>TRANSCENDENCE:</a:t>
            </a:r>
          </a:p>
          <a:p>
            <a:endParaRPr lang="en-US" sz="4800" dirty="0"/>
          </a:p>
          <a:p>
            <a:r>
              <a:rPr lang="en-US" sz="4800" dirty="0"/>
              <a:t>Freedom</a:t>
            </a:r>
          </a:p>
          <a:p>
            <a:endParaRPr lang="en-US" sz="4800" dirty="0"/>
          </a:p>
          <a:p>
            <a:r>
              <a:rPr lang="en-US" sz="4800" dirty="0"/>
              <a:t>Ability to move beyond facticity</a:t>
            </a:r>
          </a:p>
          <a:p>
            <a:endParaRPr lang="en-US" sz="4800" dirty="0"/>
          </a:p>
          <a:p>
            <a:r>
              <a:rPr lang="en-US" sz="4800" dirty="0"/>
              <a:t>Freedom to choose new projects, plans, ends</a:t>
            </a:r>
          </a:p>
          <a:p>
            <a:endParaRPr lang="en-US" sz="4800" dirty="0"/>
          </a:p>
        </p:txBody>
      </p:sp>
    </p:spTree>
    <p:extLst>
      <p:ext uri="{BB962C8B-B14F-4D97-AF65-F5344CB8AC3E}">
        <p14:creationId xmlns:p14="http://schemas.microsoft.com/office/powerpoint/2010/main" val="510184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84294B-0A24-594D-B67A-BB54A7C44546}"/>
              </a:ext>
            </a:extLst>
          </p:cNvPr>
          <p:cNvSpPr>
            <a:spLocks noGrp="1"/>
          </p:cNvSpPr>
          <p:nvPr>
            <p:ph idx="1"/>
          </p:nvPr>
        </p:nvSpPr>
        <p:spPr>
          <a:xfrm>
            <a:off x="838200" y="379142"/>
            <a:ext cx="10515600" cy="6200078"/>
          </a:xfrm>
        </p:spPr>
        <p:txBody>
          <a:bodyPr>
            <a:normAutofit fontScale="92500" lnSpcReduction="20000"/>
          </a:bodyPr>
          <a:lstStyle/>
          <a:p>
            <a:r>
              <a:rPr lang="en-US" sz="4800" dirty="0"/>
              <a:t>Human being is a ‘Lack’</a:t>
            </a:r>
          </a:p>
          <a:p>
            <a:endParaRPr lang="en-US" sz="4800" dirty="0"/>
          </a:p>
          <a:p>
            <a:r>
              <a:rPr lang="en-US" sz="4800" dirty="0"/>
              <a:t>Always fail to match up with the object of desire</a:t>
            </a:r>
          </a:p>
          <a:p>
            <a:endParaRPr lang="en-US" sz="4800" dirty="0"/>
          </a:p>
          <a:p>
            <a:r>
              <a:rPr lang="en-US" sz="4800" dirty="0"/>
              <a:t>Person I intend is always outstanding</a:t>
            </a:r>
          </a:p>
          <a:p>
            <a:endParaRPr lang="en-US" sz="4800" dirty="0"/>
          </a:p>
          <a:p>
            <a:r>
              <a:rPr lang="en-US" sz="4800" dirty="0"/>
              <a:t>Existence is defined by ‘failure’</a:t>
            </a:r>
          </a:p>
          <a:p>
            <a:endParaRPr lang="en-US" sz="4800" dirty="0"/>
          </a:p>
          <a:p>
            <a:r>
              <a:rPr lang="en-US" sz="4800" dirty="0"/>
              <a:t>Transcendent character of being a lack</a:t>
            </a:r>
          </a:p>
          <a:p>
            <a:endParaRPr lang="en-US" dirty="0"/>
          </a:p>
        </p:txBody>
      </p:sp>
    </p:spTree>
    <p:extLst>
      <p:ext uri="{BB962C8B-B14F-4D97-AF65-F5344CB8AC3E}">
        <p14:creationId xmlns:p14="http://schemas.microsoft.com/office/powerpoint/2010/main" val="696121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5F137B-062A-0541-91F7-F130AA45DEDC}"/>
              </a:ext>
            </a:extLst>
          </p:cNvPr>
          <p:cNvSpPr>
            <a:spLocks noGrp="1"/>
          </p:cNvSpPr>
          <p:nvPr>
            <p:ph idx="1"/>
          </p:nvPr>
        </p:nvSpPr>
        <p:spPr>
          <a:xfrm>
            <a:off x="838200" y="691376"/>
            <a:ext cx="10515600" cy="5485587"/>
          </a:xfrm>
        </p:spPr>
        <p:txBody>
          <a:bodyPr>
            <a:normAutofit lnSpcReduction="10000"/>
          </a:bodyPr>
          <a:lstStyle/>
          <a:p>
            <a:r>
              <a:rPr lang="en-US" sz="4400" dirty="0"/>
              <a:t>“But it is also true that the most optimistic ethics have all begun by emphasizing the element of failure involved in the condition of man; without failure, no ethics; for a being who, from the very start, would be an exact co-incidence with himself , in a perfect plenitude, the notion of having-to-be would have no meaning. One does not offer an ethics to a God.” (10)</a:t>
            </a:r>
          </a:p>
        </p:txBody>
      </p:sp>
    </p:spTree>
    <p:extLst>
      <p:ext uri="{BB962C8B-B14F-4D97-AF65-F5344CB8AC3E}">
        <p14:creationId xmlns:p14="http://schemas.microsoft.com/office/powerpoint/2010/main" val="31868673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90B22B-87F8-014E-9DCA-9D1349E6A70B}"/>
              </a:ext>
            </a:extLst>
          </p:cNvPr>
          <p:cNvSpPr>
            <a:spLocks noGrp="1"/>
          </p:cNvSpPr>
          <p:nvPr>
            <p:ph idx="1"/>
          </p:nvPr>
        </p:nvSpPr>
        <p:spPr>
          <a:xfrm>
            <a:off x="838200" y="892098"/>
            <a:ext cx="10515600" cy="5731726"/>
          </a:xfrm>
        </p:spPr>
        <p:txBody>
          <a:bodyPr>
            <a:normAutofit lnSpcReduction="10000"/>
          </a:bodyPr>
          <a:lstStyle/>
          <a:p>
            <a:r>
              <a:rPr lang="en-US" sz="4000" dirty="0"/>
              <a:t>Ethics begins in failure</a:t>
            </a:r>
          </a:p>
          <a:p>
            <a:endParaRPr lang="en-US" sz="4000" dirty="0"/>
          </a:p>
          <a:p>
            <a:r>
              <a:rPr lang="en-US" sz="4000" dirty="0"/>
              <a:t>Every subject is always ‘in process’</a:t>
            </a:r>
          </a:p>
          <a:p>
            <a:endParaRPr lang="en-US" sz="4000" dirty="0"/>
          </a:p>
          <a:p>
            <a:r>
              <a:rPr lang="en-US" sz="4000" dirty="0"/>
              <a:t>Individual always becomes what s/he is not by moving into the future</a:t>
            </a:r>
          </a:p>
          <a:p>
            <a:endParaRPr lang="en-US" sz="4000" dirty="0"/>
          </a:p>
          <a:p>
            <a:r>
              <a:rPr lang="en-US" sz="4000" dirty="0"/>
              <a:t>The gap between present and future self means something is always lacking in experience</a:t>
            </a:r>
          </a:p>
          <a:p>
            <a:endParaRPr lang="en-US" dirty="0"/>
          </a:p>
        </p:txBody>
      </p:sp>
    </p:spTree>
    <p:extLst>
      <p:ext uri="{BB962C8B-B14F-4D97-AF65-F5344CB8AC3E}">
        <p14:creationId xmlns:p14="http://schemas.microsoft.com/office/powerpoint/2010/main" val="2491673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95458-AF5C-8241-9B0C-E42AD87C7669}"/>
              </a:ext>
            </a:extLst>
          </p:cNvPr>
          <p:cNvSpPr>
            <a:spLocks noGrp="1"/>
          </p:cNvSpPr>
          <p:nvPr>
            <p:ph type="title"/>
          </p:nvPr>
        </p:nvSpPr>
        <p:spPr>
          <a:xfrm>
            <a:off x="838200" y="365126"/>
            <a:ext cx="10515600" cy="769992"/>
          </a:xfrm>
        </p:spPr>
        <p:txBody>
          <a:bodyPr/>
          <a:lstStyle/>
          <a:p>
            <a:r>
              <a:rPr lang="en-US" dirty="0"/>
              <a:t>Background</a:t>
            </a:r>
          </a:p>
        </p:txBody>
      </p:sp>
      <p:sp>
        <p:nvSpPr>
          <p:cNvPr id="3" name="Content Placeholder 2">
            <a:extLst>
              <a:ext uri="{FF2B5EF4-FFF2-40B4-BE49-F238E27FC236}">
                <a16:creationId xmlns:a16="http://schemas.microsoft.com/office/drawing/2014/main" id="{713E4167-5CC3-E94A-AB3C-0F7EB8CD5344}"/>
              </a:ext>
            </a:extLst>
          </p:cNvPr>
          <p:cNvSpPr>
            <a:spLocks noGrp="1"/>
          </p:cNvSpPr>
          <p:nvPr>
            <p:ph idx="1"/>
          </p:nvPr>
        </p:nvSpPr>
        <p:spPr>
          <a:xfrm>
            <a:off x="838200" y="1271752"/>
            <a:ext cx="10515600" cy="4905211"/>
          </a:xfrm>
        </p:spPr>
        <p:txBody>
          <a:bodyPr/>
          <a:lstStyle/>
          <a:p>
            <a:r>
              <a:rPr lang="en-US" sz="3600" dirty="0"/>
              <a:t>Born in Paris</a:t>
            </a:r>
          </a:p>
          <a:p>
            <a:r>
              <a:rPr lang="en-US" sz="3600" dirty="0"/>
              <a:t>1929- Youngest student to pass </a:t>
            </a:r>
            <a:r>
              <a:rPr lang="en-US" sz="3600" dirty="0" err="1"/>
              <a:t>agregation</a:t>
            </a:r>
            <a:r>
              <a:rPr lang="en-US" sz="3600" dirty="0"/>
              <a:t> in philosophy at Sorbonne</a:t>
            </a:r>
          </a:p>
          <a:p>
            <a:r>
              <a:rPr lang="en-US" sz="3600" dirty="0"/>
              <a:t>1931-1937- Teaches in </a:t>
            </a:r>
            <a:r>
              <a:rPr lang="en-US" sz="3600" dirty="0" err="1"/>
              <a:t>Lycee</a:t>
            </a:r>
            <a:r>
              <a:rPr lang="en-US" sz="3600" dirty="0"/>
              <a:t> system</a:t>
            </a:r>
          </a:p>
          <a:p>
            <a:r>
              <a:rPr lang="en-US" sz="3600" dirty="0"/>
              <a:t>Writes philosophy, novels, </a:t>
            </a:r>
          </a:p>
          <a:p>
            <a:r>
              <a:rPr lang="en-US" sz="3600" dirty="0"/>
              <a:t>The Mandarins (1957), wins Prix Goncourt</a:t>
            </a:r>
          </a:p>
          <a:p>
            <a:endParaRPr lang="en-US" dirty="0"/>
          </a:p>
        </p:txBody>
      </p:sp>
    </p:spTree>
    <p:extLst>
      <p:ext uri="{BB962C8B-B14F-4D97-AF65-F5344CB8AC3E}">
        <p14:creationId xmlns:p14="http://schemas.microsoft.com/office/powerpoint/2010/main" val="3728027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F29A94-7E56-7745-8F85-0B34847EB305}"/>
              </a:ext>
            </a:extLst>
          </p:cNvPr>
          <p:cNvSpPr>
            <a:spLocks noGrp="1"/>
          </p:cNvSpPr>
          <p:nvPr>
            <p:ph idx="1"/>
          </p:nvPr>
        </p:nvSpPr>
        <p:spPr>
          <a:xfrm>
            <a:off x="838200" y="947854"/>
            <a:ext cx="10515600" cy="5229109"/>
          </a:xfrm>
        </p:spPr>
        <p:txBody>
          <a:bodyPr>
            <a:normAutofit lnSpcReduction="10000"/>
          </a:bodyPr>
          <a:lstStyle/>
          <a:p>
            <a:r>
              <a:rPr lang="en-US" sz="5400" dirty="0"/>
              <a:t>Failure does not mean ‘unhappiness’</a:t>
            </a:r>
          </a:p>
          <a:p>
            <a:r>
              <a:rPr lang="en-US" sz="5400" dirty="0"/>
              <a:t>Failure as condition of freedom</a:t>
            </a:r>
          </a:p>
          <a:p>
            <a:r>
              <a:rPr lang="en-US" sz="5400" dirty="0"/>
              <a:t>Subject is condemned to freedom by lack of essence</a:t>
            </a:r>
          </a:p>
          <a:p>
            <a:r>
              <a:rPr lang="en-US" sz="5400" dirty="0"/>
              <a:t>Human existence is not determined by ‘external’ ends</a:t>
            </a:r>
          </a:p>
          <a:p>
            <a:endParaRPr lang="en-US" dirty="0"/>
          </a:p>
        </p:txBody>
      </p:sp>
    </p:spTree>
    <p:extLst>
      <p:ext uri="{BB962C8B-B14F-4D97-AF65-F5344CB8AC3E}">
        <p14:creationId xmlns:p14="http://schemas.microsoft.com/office/powerpoint/2010/main" val="1514416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20A8D5-0946-A744-AA3C-2B24058DBD32}"/>
              </a:ext>
            </a:extLst>
          </p:cNvPr>
          <p:cNvSpPr>
            <a:spLocks noGrp="1"/>
          </p:cNvSpPr>
          <p:nvPr>
            <p:ph idx="1"/>
          </p:nvPr>
        </p:nvSpPr>
        <p:spPr>
          <a:xfrm>
            <a:off x="345687" y="546409"/>
            <a:ext cx="11418849" cy="6088566"/>
          </a:xfrm>
        </p:spPr>
        <p:txBody>
          <a:bodyPr>
            <a:normAutofit fontScale="77500" lnSpcReduction="20000"/>
          </a:bodyPr>
          <a:lstStyle/>
          <a:p>
            <a:r>
              <a:rPr lang="en-US" sz="4800" dirty="0"/>
              <a:t>To be free I must make myself a ‘lack’</a:t>
            </a:r>
          </a:p>
          <a:p>
            <a:endParaRPr lang="en-US" sz="4800" dirty="0"/>
          </a:p>
          <a:p>
            <a:r>
              <a:rPr lang="en-US" sz="4800" dirty="0"/>
              <a:t>”a being who makes himself a lack of being in order that there might be being” (Sartre, 10)</a:t>
            </a:r>
          </a:p>
          <a:p>
            <a:endParaRPr lang="en-US" sz="4800" dirty="0"/>
          </a:p>
          <a:p>
            <a:r>
              <a:rPr lang="en-US" sz="4800" dirty="0"/>
              <a:t>The fact that the subject chooses goals reveals she chooses to be a lack of being</a:t>
            </a:r>
          </a:p>
          <a:p>
            <a:endParaRPr lang="en-US" sz="4800" dirty="0"/>
          </a:p>
          <a:p>
            <a:r>
              <a:rPr lang="en-US" sz="4800" dirty="0"/>
              <a:t>By choosing to be a lack, I disclose the meaning of being </a:t>
            </a:r>
          </a:p>
          <a:p>
            <a:endParaRPr lang="en-US" sz="4800" dirty="0"/>
          </a:p>
          <a:p>
            <a:r>
              <a:rPr lang="en-US" sz="4800" dirty="0"/>
              <a:t>Even in the failure to realize my goal I realize freedom</a:t>
            </a:r>
            <a:br>
              <a:rPr lang="en-US" dirty="0"/>
            </a:br>
            <a:endParaRPr lang="en-US" dirty="0"/>
          </a:p>
        </p:txBody>
      </p:sp>
    </p:spTree>
    <p:extLst>
      <p:ext uri="{BB962C8B-B14F-4D97-AF65-F5344CB8AC3E}">
        <p14:creationId xmlns:p14="http://schemas.microsoft.com/office/powerpoint/2010/main" val="3646148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9CE2E5-98B2-E24B-8020-E21D26DDB519}"/>
              </a:ext>
            </a:extLst>
          </p:cNvPr>
          <p:cNvSpPr>
            <a:spLocks noGrp="1"/>
          </p:cNvSpPr>
          <p:nvPr>
            <p:ph idx="1"/>
          </p:nvPr>
        </p:nvSpPr>
        <p:spPr>
          <a:xfrm>
            <a:off x="838200" y="0"/>
            <a:ext cx="10515600" cy="6176963"/>
          </a:xfrm>
        </p:spPr>
        <p:txBody>
          <a:bodyPr>
            <a:normAutofit fontScale="92500"/>
          </a:bodyPr>
          <a:lstStyle/>
          <a:p>
            <a:r>
              <a:rPr lang="en-US" sz="4400" dirty="0"/>
              <a:t>Existential conversion:</a:t>
            </a:r>
          </a:p>
          <a:p>
            <a:r>
              <a:rPr lang="en-US" sz="4400" dirty="0"/>
              <a:t>Freely choosing to take up my life as a transcendence</a:t>
            </a:r>
          </a:p>
          <a:p>
            <a:r>
              <a:rPr lang="en-US" sz="4400" dirty="0"/>
              <a:t>“existentialist conversion does not suppress my instincts , desires, plans, and passions. It merely prevents any possibility of failure by refusing to set up as absolutes the ends towards which my transcendence thrusts itself, and by considering them in their connection with the freedom that projects them.” (13)</a:t>
            </a:r>
          </a:p>
          <a:p>
            <a:endParaRPr lang="en-US" dirty="0"/>
          </a:p>
        </p:txBody>
      </p:sp>
    </p:spTree>
    <p:extLst>
      <p:ext uri="{BB962C8B-B14F-4D97-AF65-F5344CB8AC3E}">
        <p14:creationId xmlns:p14="http://schemas.microsoft.com/office/powerpoint/2010/main" val="2294054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D2D05A-E4C7-9344-BFB9-95549751377C}"/>
              </a:ext>
            </a:extLst>
          </p:cNvPr>
          <p:cNvSpPr>
            <a:spLocks noGrp="1"/>
          </p:cNvSpPr>
          <p:nvPr>
            <p:ph idx="1"/>
          </p:nvPr>
        </p:nvSpPr>
        <p:spPr>
          <a:xfrm>
            <a:off x="838200" y="680224"/>
            <a:ext cx="10515600" cy="5496739"/>
          </a:xfrm>
        </p:spPr>
        <p:txBody>
          <a:bodyPr>
            <a:normAutofit/>
          </a:bodyPr>
          <a:lstStyle/>
          <a:p>
            <a:r>
              <a:rPr lang="en-US" sz="5400" dirty="0"/>
              <a:t>Markers of the authentic subject:</a:t>
            </a:r>
          </a:p>
          <a:p>
            <a:r>
              <a:rPr lang="en-US" sz="5400" dirty="0"/>
              <a:t>1) Refuses “foreign absolutes”</a:t>
            </a:r>
          </a:p>
          <a:p>
            <a:r>
              <a:rPr lang="en-US" sz="5400" dirty="0"/>
              <a:t>2) Affirms non-coincidence of subject with desires</a:t>
            </a:r>
          </a:p>
          <a:p>
            <a:r>
              <a:rPr lang="en-US" sz="5400" dirty="0"/>
              <a:t>3) Embraces finitude of existence</a:t>
            </a:r>
          </a:p>
        </p:txBody>
      </p:sp>
    </p:spTree>
    <p:extLst>
      <p:ext uri="{BB962C8B-B14F-4D97-AF65-F5344CB8AC3E}">
        <p14:creationId xmlns:p14="http://schemas.microsoft.com/office/powerpoint/2010/main" val="258626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2E89C0-B32B-0643-B522-123B3C24431B}"/>
              </a:ext>
            </a:extLst>
          </p:cNvPr>
          <p:cNvSpPr>
            <a:spLocks noGrp="1"/>
          </p:cNvSpPr>
          <p:nvPr>
            <p:ph idx="1"/>
          </p:nvPr>
        </p:nvSpPr>
        <p:spPr>
          <a:xfrm>
            <a:off x="838200" y="635620"/>
            <a:ext cx="10515600" cy="5541343"/>
          </a:xfrm>
        </p:spPr>
        <p:txBody>
          <a:bodyPr/>
          <a:lstStyle/>
          <a:p>
            <a:r>
              <a:rPr lang="en-US" sz="4000" dirty="0"/>
              <a:t>Christian response to existentialism:</a:t>
            </a:r>
          </a:p>
          <a:p>
            <a:r>
              <a:rPr lang="en-US" sz="4000" dirty="0"/>
              <a:t>“If humanity is free to choose its own conditions can’t it choose whatever it wants?”</a:t>
            </a:r>
          </a:p>
          <a:p>
            <a:r>
              <a:rPr lang="en-US" sz="4000" dirty="0"/>
              <a:t>“If God does not exist, everything is permitted” (Dostoyevsky)</a:t>
            </a:r>
          </a:p>
          <a:p>
            <a:r>
              <a:rPr lang="en-US" sz="4000" dirty="0"/>
              <a:t>God’s absence is not the condition of amorality, but the condition morality</a:t>
            </a:r>
          </a:p>
          <a:p>
            <a:r>
              <a:rPr lang="en-US" sz="4000" dirty="0"/>
              <a:t>Humanity “bears responsibility” for the world willed by humanity</a:t>
            </a:r>
          </a:p>
          <a:p>
            <a:endParaRPr lang="en-US" dirty="0"/>
          </a:p>
          <a:p>
            <a:endParaRPr lang="en-US" dirty="0"/>
          </a:p>
        </p:txBody>
      </p:sp>
    </p:spTree>
    <p:extLst>
      <p:ext uri="{BB962C8B-B14F-4D97-AF65-F5344CB8AC3E}">
        <p14:creationId xmlns:p14="http://schemas.microsoft.com/office/powerpoint/2010/main" val="400802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61CA1-720A-8242-9A19-81C2E1755331}"/>
              </a:ext>
            </a:extLst>
          </p:cNvPr>
          <p:cNvSpPr>
            <a:spLocks noGrp="1"/>
          </p:cNvSpPr>
          <p:nvPr>
            <p:ph type="title"/>
          </p:nvPr>
        </p:nvSpPr>
        <p:spPr>
          <a:xfrm>
            <a:off x="838200" y="365126"/>
            <a:ext cx="10515600" cy="315912"/>
          </a:xfrm>
        </p:spPr>
        <p:txBody>
          <a:bodyPr>
            <a:normAutofit fontScale="90000"/>
          </a:bodyPr>
          <a:lstStyle/>
          <a:p>
            <a:r>
              <a:rPr lang="en-US" dirty="0"/>
              <a:t>Chapter 2</a:t>
            </a:r>
          </a:p>
        </p:txBody>
      </p:sp>
      <p:sp>
        <p:nvSpPr>
          <p:cNvPr id="3" name="Content Placeholder 2">
            <a:extLst>
              <a:ext uri="{FF2B5EF4-FFF2-40B4-BE49-F238E27FC236}">
                <a16:creationId xmlns:a16="http://schemas.microsoft.com/office/drawing/2014/main" id="{8DADFA74-E488-DD4D-8ECA-35D4F2259DA7}"/>
              </a:ext>
            </a:extLst>
          </p:cNvPr>
          <p:cNvSpPr>
            <a:spLocks noGrp="1"/>
          </p:cNvSpPr>
          <p:nvPr>
            <p:ph idx="1"/>
          </p:nvPr>
        </p:nvSpPr>
        <p:spPr>
          <a:xfrm>
            <a:off x="838200" y="1059366"/>
            <a:ext cx="10515600" cy="5117597"/>
          </a:xfrm>
        </p:spPr>
        <p:txBody>
          <a:bodyPr>
            <a:normAutofit fontScale="92500"/>
          </a:bodyPr>
          <a:lstStyle/>
          <a:p>
            <a:r>
              <a:rPr lang="en-US" sz="4000" dirty="0"/>
              <a:t>Child’s perspective of existence</a:t>
            </a:r>
          </a:p>
          <a:p>
            <a:r>
              <a:rPr lang="en-US" sz="4000" dirty="0"/>
              <a:t>Subjectivity limited by facticity</a:t>
            </a:r>
          </a:p>
          <a:p>
            <a:r>
              <a:rPr lang="en-US" sz="4000" dirty="0"/>
              <a:t>“The child’s situation is characterized by his finding himself cast into a universe which he has not helped to establish, which has been fashioned without him, and which appears to him as an absolute to which he can only submit. In his eyes, human inventions, words, customs, and values are given facts, as inevitable as the sky and the trees.” (35)</a:t>
            </a:r>
          </a:p>
        </p:txBody>
      </p:sp>
    </p:spTree>
    <p:extLst>
      <p:ext uri="{BB962C8B-B14F-4D97-AF65-F5344CB8AC3E}">
        <p14:creationId xmlns:p14="http://schemas.microsoft.com/office/powerpoint/2010/main" val="429854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2E1E5C-C766-7D4F-9768-7F5C8B654E4A}"/>
              </a:ext>
            </a:extLst>
          </p:cNvPr>
          <p:cNvSpPr>
            <a:spLocks noGrp="1"/>
          </p:cNvSpPr>
          <p:nvPr>
            <p:ph idx="1"/>
          </p:nvPr>
        </p:nvSpPr>
        <p:spPr>
          <a:xfrm>
            <a:off x="838200" y="535260"/>
            <a:ext cx="10515600" cy="5641704"/>
          </a:xfrm>
        </p:spPr>
        <p:txBody>
          <a:bodyPr/>
          <a:lstStyle/>
          <a:p>
            <a:r>
              <a:rPr lang="en-US" sz="5400" dirty="0"/>
              <a:t>Child’s freedom determined by external values + facts</a:t>
            </a:r>
          </a:p>
          <a:p>
            <a:r>
              <a:rPr lang="en-US" sz="5400" dirty="0"/>
              <a:t>Values as “ready-made-things” </a:t>
            </a:r>
          </a:p>
          <a:p>
            <a:r>
              <a:rPr lang="en-US" sz="5400" dirty="0"/>
              <a:t>World of adults as “serious world”</a:t>
            </a:r>
          </a:p>
          <a:p>
            <a:r>
              <a:rPr lang="en-US" sz="5400" dirty="0"/>
              <a:t>Seriousness= values are given, unambiguous, independent</a:t>
            </a:r>
          </a:p>
          <a:p>
            <a:endParaRPr lang="en-US" dirty="0"/>
          </a:p>
        </p:txBody>
      </p:sp>
    </p:spTree>
    <p:extLst>
      <p:ext uri="{BB962C8B-B14F-4D97-AF65-F5344CB8AC3E}">
        <p14:creationId xmlns:p14="http://schemas.microsoft.com/office/powerpoint/2010/main" val="2814795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420E4ED-D1ED-C14F-BC84-DD98C6A8E3E9}"/>
              </a:ext>
            </a:extLst>
          </p:cNvPr>
          <p:cNvSpPr>
            <a:spLocks noGrp="1"/>
          </p:cNvSpPr>
          <p:nvPr>
            <p:ph idx="1"/>
          </p:nvPr>
        </p:nvSpPr>
        <p:spPr>
          <a:xfrm>
            <a:off x="838200" y="702527"/>
            <a:ext cx="10515600" cy="5474436"/>
          </a:xfrm>
        </p:spPr>
        <p:txBody>
          <a:bodyPr>
            <a:normAutofit lnSpcReduction="10000"/>
          </a:bodyPr>
          <a:lstStyle/>
          <a:p>
            <a:r>
              <a:rPr lang="en-US" sz="4000" dirty="0"/>
              <a:t>Child’s perspective does not include freedom</a:t>
            </a:r>
          </a:p>
          <a:p>
            <a:r>
              <a:rPr lang="en-US" sz="4000" dirty="0"/>
              <a:t>Adult world imposes order, rules, rewards + punishments</a:t>
            </a:r>
          </a:p>
          <a:p>
            <a:r>
              <a:rPr lang="en-US" sz="4000" dirty="0"/>
              <a:t>“The real world is that of adults where he is allowed only to respect and obey. The naïve victim of the mirage of the for-others, he believes in the being of his parents and teachers. He takes them for the divinities which they vainly try to be and whose appearance they like to borrow before his ingenuous eyes.” </a:t>
            </a:r>
          </a:p>
        </p:txBody>
      </p:sp>
    </p:spTree>
    <p:extLst>
      <p:ext uri="{BB962C8B-B14F-4D97-AF65-F5344CB8AC3E}">
        <p14:creationId xmlns:p14="http://schemas.microsoft.com/office/powerpoint/2010/main" val="137658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EFF4D8-6037-A043-9683-1FCEDF52240E}"/>
              </a:ext>
            </a:extLst>
          </p:cNvPr>
          <p:cNvSpPr>
            <a:spLocks noGrp="1"/>
          </p:cNvSpPr>
          <p:nvPr>
            <p:ph idx="1"/>
          </p:nvPr>
        </p:nvSpPr>
        <p:spPr>
          <a:xfrm>
            <a:off x="838200" y="446050"/>
            <a:ext cx="10515600" cy="6177774"/>
          </a:xfrm>
        </p:spPr>
        <p:txBody>
          <a:bodyPr>
            <a:normAutofit fontScale="92500" lnSpcReduction="10000"/>
          </a:bodyPr>
          <a:lstStyle/>
          <a:p>
            <a:r>
              <a:rPr lang="en-US" sz="4000" dirty="0"/>
              <a:t>Adolescence as phase of transition where freedom arises</a:t>
            </a:r>
          </a:p>
          <a:p>
            <a:r>
              <a:rPr lang="en-US" sz="4000" dirty="0"/>
              <a:t>Recognition of subjectivity, meaning, and value</a:t>
            </a:r>
          </a:p>
          <a:p>
            <a:r>
              <a:rPr lang="en-US" sz="4000" dirty="0"/>
              <a:t>Ambiguity of ethics arises </a:t>
            </a:r>
          </a:p>
          <a:p>
            <a:r>
              <a:rPr lang="en-US" sz="4000" dirty="0"/>
              <a:t>“Men stop appearing as if they were gods, and at the same time the adolescent discovers the human character of the reality about him. Language, customs, ethics, and values have their source in these uncertain creatures. The moment has come when he too is going to be called upon the earth as much as those of other men. He will have to choose and decide.” </a:t>
            </a:r>
          </a:p>
        </p:txBody>
      </p:sp>
    </p:spTree>
    <p:extLst>
      <p:ext uri="{BB962C8B-B14F-4D97-AF65-F5344CB8AC3E}">
        <p14:creationId xmlns:p14="http://schemas.microsoft.com/office/powerpoint/2010/main" val="2947673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962F3-5CF1-E6DF-88E6-4CA4C670F052}"/>
              </a:ext>
            </a:extLst>
          </p:cNvPr>
          <p:cNvSpPr>
            <a:spLocks noGrp="1"/>
          </p:cNvSpPr>
          <p:nvPr>
            <p:ph type="title"/>
          </p:nvPr>
        </p:nvSpPr>
        <p:spPr>
          <a:xfrm>
            <a:off x="423746" y="365125"/>
            <a:ext cx="10930054" cy="493519"/>
          </a:xfrm>
        </p:spPr>
        <p:txBody>
          <a:bodyPr>
            <a:normAutofit fontScale="90000"/>
          </a:bodyPr>
          <a:lstStyle/>
          <a:p>
            <a:r>
              <a:rPr lang="en-US" dirty="0"/>
              <a:t>The Subman</a:t>
            </a:r>
          </a:p>
        </p:txBody>
      </p:sp>
      <p:sp>
        <p:nvSpPr>
          <p:cNvPr id="3" name="Content Placeholder 2">
            <a:extLst>
              <a:ext uri="{FF2B5EF4-FFF2-40B4-BE49-F238E27FC236}">
                <a16:creationId xmlns:a16="http://schemas.microsoft.com/office/drawing/2014/main" id="{834944CD-8D24-28BC-7C68-E6EEC619BD81}"/>
              </a:ext>
            </a:extLst>
          </p:cNvPr>
          <p:cNvSpPr>
            <a:spLocks noGrp="1"/>
          </p:cNvSpPr>
          <p:nvPr>
            <p:ph idx="1"/>
          </p:nvPr>
        </p:nvSpPr>
        <p:spPr>
          <a:xfrm>
            <a:off x="423746" y="1070517"/>
            <a:ext cx="10930054" cy="5106446"/>
          </a:xfrm>
        </p:spPr>
        <p:txBody>
          <a:bodyPr/>
          <a:lstStyle/>
          <a:p>
            <a:r>
              <a:rPr lang="en-US" sz="3200" dirty="0"/>
              <a:t>Individual who flees in the face of freedom</a:t>
            </a:r>
          </a:p>
          <a:p>
            <a:pPr marL="0" indent="0">
              <a:buNone/>
            </a:pPr>
            <a:endParaRPr lang="en-US" sz="3200" dirty="0"/>
          </a:p>
          <a:p>
            <a:r>
              <a:rPr lang="en-US" sz="3200" dirty="0"/>
              <a:t>Refusal to “own” passion, commitments, projects</a:t>
            </a:r>
          </a:p>
          <a:p>
            <a:pPr marL="0" indent="0">
              <a:buNone/>
            </a:pPr>
            <a:endParaRPr lang="en-US" sz="3200" dirty="0"/>
          </a:p>
          <a:p>
            <a:r>
              <a:rPr lang="en-US" sz="3200" dirty="0"/>
              <a:t>Denial of the self as free project</a:t>
            </a:r>
          </a:p>
          <a:p>
            <a:endParaRPr lang="en-US" sz="3200" dirty="0"/>
          </a:p>
          <a:p>
            <a:r>
              <a:rPr lang="en-US" sz="3200" dirty="0"/>
              <a:t>The subman tends to authoritarianism (47)</a:t>
            </a:r>
          </a:p>
          <a:p>
            <a:endParaRPr lang="en-US" dirty="0"/>
          </a:p>
        </p:txBody>
      </p:sp>
    </p:spTree>
    <p:extLst>
      <p:ext uri="{BB962C8B-B14F-4D97-AF65-F5344CB8AC3E}">
        <p14:creationId xmlns:p14="http://schemas.microsoft.com/office/powerpoint/2010/main" val="687541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98A055-C804-754D-B420-79069B6C4E9A}"/>
              </a:ext>
            </a:extLst>
          </p:cNvPr>
          <p:cNvSpPr>
            <a:spLocks noGrp="1"/>
          </p:cNvSpPr>
          <p:nvPr>
            <p:ph type="title"/>
          </p:nvPr>
        </p:nvSpPr>
        <p:spPr>
          <a:xfrm>
            <a:off x="589560" y="856180"/>
            <a:ext cx="4560584" cy="1128068"/>
          </a:xfrm>
        </p:spPr>
        <p:txBody>
          <a:bodyPr anchor="ctr">
            <a:normAutofit/>
          </a:bodyPr>
          <a:lstStyle/>
          <a:p>
            <a:r>
              <a:rPr lang="en-US" sz="3700"/>
              <a:t>Influence of Jean Paul Sartre</a:t>
            </a:r>
          </a:p>
        </p:txBody>
      </p:sp>
      <p:sp>
        <p:nvSpPr>
          <p:cNvPr id="3" name="Content Placeholder 2">
            <a:extLst>
              <a:ext uri="{FF2B5EF4-FFF2-40B4-BE49-F238E27FC236}">
                <a16:creationId xmlns:a16="http://schemas.microsoft.com/office/drawing/2014/main" id="{B4A20B87-5D2E-6C45-A500-CFFF872F2D19}"/>
              </a:ext>
            </a:extLst>
          </p:cNvPr>
          <p:cNvSpPr>
            <a:spLocks noGrp="1"/>
          </p:cNvSpPr>
          <p:nvPr>
            <p:ph idx="1"/>
          </p:nvPr>
        </p:nvSpPr>
        <p:spPr>
          <a:xfrm>
            <a:off x="590719" y="2330505"/>
            <a:ext cx="4559425" cy="3979585"/>
          </a:xfrm>
        </p:spPr>
        <p:txBody>
          <a:bodyPr anchor="ctr">
            <a:normAutofit/>
          </a:bodyPr>
          <a:lstStyle/>
          <a:p>
            <a:r>
              <a:rPr lang="en-US" dirty="0"/>
              <a:t>Existential Philosopher</a:t>
            </a:r>
          </a:p>
          <a:p>
            <a:r>
              <a:rPr lang="en-US" dirty="0"/>
              <a:t>Being and Nothingness (1942)</a:t>
            </a:r>
          </a:p>
          <a:p>
            <a:r>
              <a:rPr lang="en-US" dirty="0"/>
              <a:t>What is meaning of existence? </a:t>
            </a:r>
          </a:p>
          <a:p>
            <a:r>
              <a:rPr lang="en-US" dirty="0"/>
              <a:t>Human life as project of freedom</a:t>
            </a:r>
          </a:p>
        </p:txBody>
      </p:sp>
      <p:pic>
        <p:nvPicPr>
          <p:cNvPr id="1026" name="Picture 2" descr="Jean-Paul Sartre (Author of Nausea)">
            <a:extLst>
              <a:ext uri="{FF2B5EF4-FFF2-40B4-BE49-F238E27FC236}">
                <a16:creationId xmlns:a16="http://schemas.microsoft.com/office/drawing/2014/main" id="{9A222603-0B9A-D54B-B733-4F4B5C4C5D8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51" b="-1"/>
          <a:stretch/>
        </p:blipFill>
        <p:spPr bwMode="auto">
          <a:xfrm>
            <a:off x="5977788" y="799352"/>
            <a:ext cx="5425410" cy="5259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7861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77F1F-884B-F14C-480F-5A84E2091F5D}"/>
              </a:ext>
            </a:extLst>
          </p:cNvPr>
          <p:cNvSpPr>
            <a:spLocks noGrp="1"/>
          </p:cNvSpPr>
          <p:nvPr>
            <p:ph type="title"/>
          </p:nvPr>
        </p:nvSpPr>
        <p:spPr>
          <a:xfrm>
            <a:off x="390293" y="365126"/>
            <a:ext cx="10963507" cy="671938"/>
          </a:xfrm>
        </p:spPr>
        <p:txBody>
          <a:bodyPr>
            <a:normAutofit fontScale="90000"/>
          </a:bodyPr>
          <a:lstStyle/>
          <a:p>
            <a:r>
              <a:rPr lang="en-US" dirty="0"/>
              <a:t>The Serious Man</a:t>
            </a:r>
          </a:p>
        </p:txBody>
      </p:sp>
      <p:sp>
        <p:nvSpPr>
          <p:cNvPr id="3" name="Content Placeholder 2">
            <a:extLst>
              <a:ext uri="{FF2B5EF4-FFF2-40B4-BE49-F238E27FC236}">
                <a16:creationId xmlns:a16="http://schemas.microsoft.com/office/drawing/2014/main" id="{9953F2B0-828A-689E-902A-F4F001006D01}"/>
              </a:ext>
            </a:extLst>
          </p:cNvPr>
          <p:cNvSpPr>
            <a:spLocks noGrp="1"/>
          </p:cNvSpPr>
          <p:nvPr>
            <p:ph idx="1"/>
          </p:nvPr>
        </p:nvSpPr>
        <p:spPr>
          <a:xfrm>
            <a:off x="390293" y="1326995"/>
            <a:ext cx="10963507" cy="4849968"/>
          </a:xfrm>
        </p:spPr>
        <p:txBody>
          <a:bodyPr>
            <a:noAutofit/>
          </a:bodyPr>
          <a:lstStyle/>
          <a:p>
            <a:r>
              <a:rPr lang="en-US" sz="3200" dirty="0"/>
              <a:t>Individual commits to an external value/goal </a:t>
            </a:r>
          </a:p>
          <a:p>
            <a:endParaRPr lang="en-US" sz="3200" dirty="0"/>
          </a:p>
          <a:p>
            <a:r>
              <a:rPr lang="en-US" sz="3200" dirty="0"/>
              <a:t>Absolute commitment to ends not freely created</a:t>
            </a:r>
          </a:p>
          <a:p>
            <a:endParaRPr lang="en-US" sz="3200" dirty="0"/>
          </a:p>
          <a:p>
            <a:r>
              <a:rPr lang="en-US" sz="3200" dirty="0"/>
              <a:t>Ideological identification with belief systems, organizations, groups, etc.</a:t>
            </a:r>
          </a:p>
          <a:p>
            <a:endParaRPr lang="en-US" sz="3200" dirty="0"/>
          </a:p>
          <a:p>
            <a:endParaRPr lang="en-US" sz="3200" dirty="0"/>
          </a:p>
          <a:p>
            <a:r>
              <a:rPr lang="en-US" sz="3200" dirty="0"/>
              <a:t>Dishonesty chooses to live in infantile world</a:t>
            </a:r>
          </a:p>
        </p:txBody>
      </p:sp>
    </p:spTree>
    <p:extLst>
      <p:ext uri="{BB962C8B-B14F-4D97-AF65-F5344CB8AC3E}">
        <p14:creationId xmlns:p14="http://schemas.microsoft.com/office/powerpoint/2010/main" val="1567895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C5086-161D-A446-BCD1-9D00EDE2E55B}"/>
              </a:ext>
            </a:extLst>
          </p:cNvPr>
          <p:cNvSpPr>
            <a:spLocks noGrp="1"/>
          </p:cNvSpPr>
          <p:nvPr>
            <p:ph type="title"/>
          </p:nvPr>
        </p:nvSpPr>
        <p:spPr/>
        <p:txBody>
          <a:bodyPr/>
          <a:lstStyle/>
          <a:p>
            <a:r>
              <a:rPr lang="en-US" dirty="0"/>
              <a:t>Existentialism</a:t>
            </a:r>
          </a:p>
        </p:txBody>
      </p:sp>
      <p:sp>
        <p:nvSpPr>
          <p:cNvPr id="3" name="Content Placeholder 2">
            <a:extLst>
              <a:ext uri="{FF2B5EF4-FFF2-40B4-BE49-F238E27FC236}">
                <a16:creationId xmlns:a16="http://schemas.microsoft.com/office/drawing/2014/main" id="{C5707EC7-13FC-EB48-B0F9-0559D294B3C4}"/>
              </a:ext>
            </a:extLst>
          </p:cNvPr>
          <p:cNvSpPr>
            <a:spLocks noGrp="1"/>
          </p:cNvSpPr>
          <p:nvPr>
            <p:ph idx="1"/>
          </p:nvPr>
        </p:nvSpPr>
        <p:spPr>
          <a:xfrm>
            <a:off x="838200" y="1690688"/>
            <a:ext cx="10515600" cy="4486275"/>
          </a:xfrm>
        </p:spPr>
        <p:txBody>
          <a:bodyPr>
            <a:normAutofit fontScale="92500"/>
          </a:bodyPr>
          <a:lstStyle/>
          <a:p>
            <a:r>
              <a:rPr lang="en-US" sz="6000" dirty="0"/>
              <a:t>1) Universe has no meaning</a:t>
            </a:r>
          </a:p>
          <a:p>
            <a:r>
              <a:rPr lang="en-US" sz="6000" dirty="0"/>
              <a:t>2) Death of God</a:t>
            </a:r>
          </a:p>
          <a:p>
            <a:r>
              <a:rPr lang="en-US" sz="6000" dirty="0"/>
              <a:t>3) Humanity condemned to freedom</a:t>
            </a:r>
          </a:p>
          <a:p>
            <a:r>
              <a:rPr lang="en-US" sz="6000" dirty="0"/>
              <a:t>4) Problem of living authentically</a:t>
            </a:r>
          </a:p>
        </p:txBody>
      </p:sp>
    </p:spTree>
    <p:extLst>
      <p:ext uri="{BB962C8B-B14F-4D97-AF65-F5344CB8AC3E}">
        <p14:creationId xmlns:p14="http://schemas.microsoft.com/office/powerpoint/2010/main" val="2757718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169A8-B931-F241-B7DD-352A077E4B31}"/>
              </a:ext>
            </a:extLst>
          </p:cNvPr>
          <p:cNvSpPr>
            <a:spLocks noGrp="1"/>
          </p:cNvSpPr>
          <p:nvPr>
            <p:ph type="title"/>
          </p:nvPr>
        </p:nvSpPr>
        <p:spPr>
          <a:xfrm>
            <a:off x="838200" y="365125"/>
            <a:ext cx="10515600" cy="849313"/>
          </a:xfrm>
        </p:spPr>
        <p:txBody>
          <a:bodyPr/>
          <a:lstStyle/>
          <a:p>
            <a:r>
              <a:rPr lang="en-US" dirty="0"/>
              <a:t>Ethics of Ambiguity</a:t>
            </a:r>
          </a:p>
        </p:txBody>
      </p:sp>
      <p:sp>
        <p:nvSpPr>
          <p:cNvPr id="3" name="Content Placeholder 2">
            <a:extLst>
              <a:ext uri="{FF2B5EF4-FFF2-40B4-BE49-F238E27FC236}">
                <a16:creationId xmlns:a16="http://schemas.microsoft.com/office/drawing/2014/main" id="{1398F3C0-FC33-E34A-B343-2B27A374A0E7}"/>
              </a:ext>
            </a:extLst>
          </p:cNvPr>
          <p:cNvSpPr>
            <a:spLocks noGrp="1"/>
          </p:cNvSpPr>
          <p:nvPr>
            <p:ph idx="1"/>
          </p:nvPr>
        </p:nvSpPr>
        <p:spPr>
          <a:xfrm>
            <a:off x="838200" y="1357313"/>
            <a:ext cx="10515600" cy="4819650"/>
          </a:xfrm>
        </p:spPr>
        <p:txBody>
          <a:bodyPr>
            <a:normAutofit/>
          </a:bodyPr>
          <a:lstStyle/>
          <a:p>
            <a:r>
              <a:rPr lang="en-US" sz="4800" dirty="0"/>
              <a:t>Ambiguity:</a:t>
            </a:r>
          </a:p>
          <a:p>
            <a:r>
              <a:rPr lang="en-US" sz="4800" dirty="0"/>
              <a:t>More than one meaning</a:t>
            </a:r>
          </a:p>
          <a:p>
            <a:r>
              <a:rPr lang="en-US" sz="4800" dirty="0"/>
              <a:t>Contradiction</a:t>
            </a:r>
          </a:p>
          <a:p>
            <a:r>
              <a:rPr lang="en-US" sz="4800" dirty="0"/>
              <a:t>Every end is a beginning</a:t>
            </a:r>
          </a:p>
          <a:p>
            <a:r>
              <a:rPr lang="en-US" sz="4800" dirty="0"/>
              <a:t>Ambiguity of existence</a:t>
            </a:r>
          </a:p>
        </p:txBody>
      </p:sp>
    </p:spTree>
    <p:extLst>
      <p:ext uri="{BB962C8B-B14F-4D97-AF65-F5344CB8AC3E}">
        <p14:creationId xmlns:p14="http://schemas.microsoft.com/office/powerpoint/2010/main" val="3339939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148E7-3BD1-0641-97FF-757B3E8F95ED}"/>
              </a:ext>
            </a:extLst>
          </p:cNvPr>
          <p:cNvSpPr>
            <a:spLocks noGrp="1"/>
          </p:cNvSpPr>
          <p:nvPr>
            <p:ph type="title"/>
          </p:nvPr>
        </p:nvSpPr>
        <p:spPr>
          <a:xfrm>
            <a:off x="838200" y="365125"/>
            <a:ext cx="10515600" cy="716543"/>
          </a:xfrm>
        </p:spPr>
        <p:txBody>
          <a:bodyPr/>
          <a:lstStyle/>
          <a:p>
            <a:r>
              <a:rPr lang="en-US" dirty="0"/>
              <a:t>Ethics of Ambiguity</a:t>
            </a:r>
          </a:p>
        </p:txBody>
      </p:sp>
      <p:sp>
        <p:nvSpPr>
          <p:cNvPr id="3" name="Content Placeholder 2">
            <a:extLst>
              <a:ext uri="{FF2B5EF4-FFF2-40B4-BE49-F238E27FC236}">
                <a16:creationId xmlns:a16="http://schemas.microsoft.com/office/drawing/2014/main" id="{A7197DF3-769B-8C4F-B13F-E2D82AFE70CD}"/>
              </a:ext>
            </a:extLst>
          </p:cNvPr>
          <p:cNvSpPr>
            <a:spLocks noGrp="1"/>
          </p:cNvSpPr>
          <p:nvPr>
            <p:ph idx="1"/>
          </p:nvPr>
        </p:nvSpPr>
        <p:spPr>
          <a:xfrm>
            <a:off x="838200" y="1271240"/>
            <a:ext cx="10515600" cy="5330282"/>
          </a:xfrm>
        </p:spPr>
        <p:txBody>
          <a:bodyPr>
            <a:normAutofit/>
          </a:bodyPr>
          <a:lstStyle/>
          <a:p>
            <a:r>
              <a:rPr lang="en-US" sz="4400" dirty="0"/>
              <a:t>What do we mean by subjectivity and objectivity?</a:t>
            </a:r>
          </a:p>
          <a:p>
            <a:r>
              <a:rPr lang="en-US" sz="4400" dirty="0"/>
              <a:t>Subjectivity:</a:t>
            </a:r>
          </a:p>
          <a:p>
            <a:r>
              <a:rPr lang="en-US" sz="4400" dirty="0"/>
              <a:t>Interiority</a:t>
            </a:r>
          </a:p>
          <a:p>
            <a:r>
              <a:rPr lang="en-US" sz="4400" dirty="0"/>
              <a:t>World as experienced</a:t>
            </a:r>
          </a:p>
          <a:p>
            <a:r>
              <a:rPr lang="en-US" sz="4400" dirty="0"/>
              <a:t>Point of view of being-for-itself</a:t>
            </a:r>
          </a:p>
          <a:p>
            <a:r>
              <a:rPr lang="en-US" sz="4400" dirty="0"/>
              <a:t>Projects, commitments, plans, desires</a:t>
            </a:r>
          </a:p>
        </p:txBody>
      </p:sp>
    </p:spTree>
    <p:extLst>
      <p:ext uri="{BB962C8B-B14F-4D97-AF65-F5344CB8AC3E}">
        <p14:creationId xmlns:p14="http://schemas.microsoft.com/office/powerpoint/2010/main" val="328319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1281C-0138-F044-8B83-C1D57D4C902F}"/>
              </a:ext>
            </a:extLst>
          </p:cNvPr>
          <p:cNvSpPr>
            <a:spLocks noGrp="1"/>
          </p:cNvSpPr>
          <p:nvPr>
            <p:ph type="title"/>
          </p:nvPr>
        </p:nvSpPr>
        <p:spPr>
          <a:xfrm>
            <a:off x="838200" y="365126"/>
            <a:ext cx="10515600" cy="671938"/>
          </a:xfrm>
        </p:spPr>
        <p:txBody>
          <a:bodyPr>
            <a:normAutofit fontScale="90000"/>
          </a:bodyPr>
          <a:lstStyle/>
          <a:p>
            <a:r>
              <a:rPr lang="en-US" dirty="0"/>
              <a:t>Ethics of Ambiguity</a:t>
            </a:r>
          </a:p>
        </p:txBody>
      </p:sp>
      <p:sp>
        <p:nvSpPr>
          <p:cNvPr id="3" name="Content Placeholder 2">
            <a:extLst>
              <a:ext uri="{FF2B5EF4-FFF2-40B4-BE49-F238E27FC236}">
                <a16:creationId xmlns:a16="http://schemas.microsoft.com/office/drawing/2014/main" id="{24D1622C-59E0-364C-A94D-0D53F23CF04C}"/>
              </a:ext>
            </a:extLst>
          </p:cNvPr>
          <p:cNvSpPr>
            <a:spLocks noGrp="1"/>
          </p:cNvSpPr>
          <p:nvPr>
            <p:ph idx="1"/>
          </p:nvPr>
        </p:nvSpPr>
        <p:spPr>
          <a:xfrm>
            <a:off x="838200" y="1405054"/>
            <a:ext cx="10515600" cy="4850780"/>
          </a:xfrm>
        </p:spPr>
        <p:txBody>
          <a:bodyPr>
            <a:normAutofit/>
          </a:bodyPr>
          <a:lstStyle/>
          <a:p>
            <a:r>
              <a:rPr lang="en-US" sz="4400" dirty="0"/>
              <a:t>Objectivity:</a:t>
            </a:r>
          </a:p>
          <a:p>
            <a:r>
              <a:rPr lang="en-US" sz="4400" dirty="0"/>
              <a:t>Facts of existence</a:t>
            </a:r>
          </a:p>
          <a:p>
            <a:r>
              <a:rPr lang="en-US" sz="4400" dirty="0"/>
              <a:t>History</a:t>
            </a:r>
          </a:p>
          <a:p>
            <a:r>
              <a:rPr lang="en-US" sz="4400" dirty="0"/>
              <a:t>I appear to others as an object in the world</a:t>
            </a:r>
          </a:p>
          <a:p>
            <a:r>
              <a:rPr lang="en-US" sz="4400" dirty="0"/>
              <a:t>Embodiment</a:t>
            </a:r>
          </a:p>
          <a:p>
            <a:r>
              <a:rPr lang="en-US" sz="4400" dirty="0"/>
              <a:t>Appear to myself as object</a:t>
            </a:r>
          </a:p>
        </p:txBody>
      </p:sp>
    </p:spTree>
    <p:extLst>
      <p:ext uri="{BB962C8B-B14F-4D97-AF65-F5344CB8AC3E}">
        <p14:creationId xmlns:p14="http://schemas.microsoft.com/office/powerpoint/2010/main" val="3264117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E77C4-EB26-410E-4E8F-A115057A68C5}"/>
              </a:ext>
            </a:extLst>
          </p:cNvPr>
          <p:cNvSpPr>
            <a:spLocks noGrp="1"/>
          </p:cNvSpPr>
          <p:nvPr>
            <p:ph type="title"/>
          </p:nvPr>
        </p:nvSpPr>
        <p:spPr/>
        <p:txBody>
          <a:bodyPr/>
          <a:lstStyle/>
          <a:p>
            <a:r>
              <a:rPr lang="en-US" dirty="0"/>
              <a:t>Ethics of Ambiguity</a:t>
            </a:r>
          </a:p>
        </p:txBody>
      </p:sp>
      <p:sp>
        <p:nvSpPr>
          <p:cNvPr id="3" name="Content Placeholder 2">
            <a:extLst>
              <a:ext uri="{FF2B5EF4-FFF2-40B4-BE49-F238E27FC236}">
                <a16:creationId xmlns:a16="http://schemas.microsoft.com/office/drawing/2014/main" id="{908AD51D-FFEB-3337-D055-58AE6F621563}"/>
              </a:ext>
            </a:extLst>
          </p:cNvPr>
          <p:cNvSpPr>
            <a:spLocks noGrp="1"/>
          </p:cNvSpPr>
          <p:nvPr>
            <p:ph idx="1"/>
          </p:nvPr>
        </p:nvSpPr>
        <p:spPr/>
        <p:txBody>
          <a:bodyPr/>
          <a:lstStyle/>
          <a:p>
            <a:r>
              <a:rPr lang="en-US" dirty="0"/>
              <a:t>Ethical systems try to eliminate ambiguity</a:t>
            </a:r>
          </a:p>
          <a:p>
            <a:endParaRPr lang="en-US" dirty="0"/>
          </a:p>
          <a:p>
            <a:endParaRPr lang="en-US" dirty="0"/>
          </a:p>
          <a:p>
            <a:r>
              <a:rPr lang="en-US" dirty="0"/>
              <a:t>Affirmation of internality or externality</a:t>
            </a:r>
          </a:p>
          <a:p>
            <a:endParaRPr lang="en-US" dirty="0"/>
          </a:p>
          <a:p>
            <a:endParaRPr lang="en-US" dirty="0"/>
          </a:p>
          <a:p>
            <a:r>
              <a:rPr lang="en-US" dirty="0"/>
              <a:t>Modernity compels humans to treat each other as ‘means’  (7)</a:t>
            </a:r>
          </a:p>
        </p:txBody>
      </p:sp>
    </p:spTree>
    <p:extLst>
      <p:ext uri="{BB962C8B-B14F-4D97-AF65-F5344CB8AC3E}">
        <p14:creationId xmlns:p14="http://schemas.microsoft.com/office/powerpoint/2010/main" val="164165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567F04-DF07-094A-9850-F9B2DE42439D}"/>
              </a:ext>
            </a:extLst>
          </p:cNvPr>
          <p:cNvSpPr>
            <a:spLocks noGrp="1"/>
          </p:cNvSpPr>
          <p:nvPr>
            <p:ph idx="1"/>
          </p:nvPr>
        </p:nvSpPr>
        <p:spPr>
          <a:xfrm>
            <a:off x="838200" y="814039"/>
            <a:ext cx="10515600" cy="5362924"/>
          </a:xfrm>
        </p:spPr>
        <p:txBody>
          <a:bodyPr/>
          <a:lstStyle/>
          <a:p>
            <a:r>
              <a:rPr lang="en-US" sz="4400" dirty="0"/>
              <a:t>Ambiguity of subject + object</a:t>
            </a:r>
          </a:p>
          <a:p>
            <a:endParaRPr lang="en-US" sz="4400" dirty="0"/>
          </a:p>
          <a:p>
            <a:r>
              <a:rPr lang="en-US" sz="4400" dirty="0"/>
              <a:t>I cannot over come the conflict in myself between subject/object</a:t>
            </a:r>
          </a:p>
          <a:p>
            <a:endParaRPr lang="en-US" sz="4400" dirty="0"/>
          </a:p>
          <a:p>
            <a:r>
              <a:rPr lang="en-US" sz="4400" dirty="0"/>
              <a:t>Authentic ethics affirms ambiguity</a:t>
            </a:r>
          </a:p>
          <a:p>
            <a:endParaRPr lang="en-US" dirty="0"/>
          </a:p>
        </p:txBody>
      </p:sp>
    </p:spTree>
    <p:extLst>
      <p:ext uri="{BB962C8B-B14F-4D97-AF65-F5344CB8AC3E}">
        <p14:creationId xmlns:p14="http://schemas.microsoft.com/office/powerpoint/2010/main" val="36774239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1362</TotalTime>
  <Words>1213</Words>
  <Application>Microsoft Macintosh PowerPoint</Application>
  <PresentationFormat>Widescreen</PresentationFormat>
  <Paragraphs>182</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Calibri Light</vt:lpstr>
      <vt:lpstr>Office Theme</vt:lpstr>
      <vt:lpstr>Simone De Beauvoir</vt:lpstr>
      <vt:lpstr>Background</vt:lpstr>
      <vt:lpstr>Influence of Jean Paul Sartre</vt:lpstr>
      <vt:lpstr>Existentialism</vt:lpstr>
      <vt:lpstr>Ethics of Ambiguity</vt:lpstr>
      <vt:lpstr>Ethics of Ambiguity</vt:lpstr>
      <vt:lpstr>Ethics of Ambiguity</vt:lpstr>
      <vt:lpstr>Ethics of Ambiguity</vt:lpstr>
      <vt:lpstr>PowerPoint Presentation</vt:lpstr>
      <vt:lpstr>PowerPoint Presentation</vt:lpstr>
      <vt:lpstr>PowerPoint Presentation</vt:lpstr>
      <vt:lpstr>PowerPoint Presentation</vt:lpstr>
      <vt:lpstr>Being-for-itself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Chapter 2</vt:lpstr>
      <vt:lpstr>PowerPoint Presentation</vt:lpstr>
      <vt:lpstr>PowerPoint Presentation</vt:lpstr>
      <vt:lpstr>PowerPoint Presentation</vt:lpstr>
      <vt:lpstr>The Subman</vt:lpstr>
      <vt:lpstr>The Serious Man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 of Ambiguity</dc:title>
  <dc:creator>Charles Prusik</dc:creator>
  <cp:lastModifiedBy>Charles Prusik</cp:lastModifiedBy>
  <cp:revision>10</cp:revision>
  <dcterms:created xsi:type="dcterms:W3CDTF">2021-11-15T20:20:19Z</dcterms:created>
  <dcterms:modified xsi:type="dcterms:W3CDTF">2023-02-15T20:05:17Z</dcterms:modified>
</cp:coreProperties>
</file>