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25" r:id="rId4"/>
  </p:sldMasterIdLst>
  <p:notesMasterIdLst>
    <p:notesMasterId r:id="rId25"/>
  </p:notesMasterIdLst>
  <p:handoutMasterIdLst>
    <p:handoutMasterId r:id="rId26"/>
  </p:handoutMasterIdLst>
  <p:sldIdLst>
    <p:sldId id="295" r:id="rId5"/>
    <p:sldId id="453" r:id="rId6"/>
    <p:sldId id="258" r:id="rId7"/>
    <p:sldId id="504" r:id="rId8"/>
    <p:sldId id="497" r:id="rId9"/>
    <p:sldId id="514" r:id="rId10"/>
    <p:sldId id="515" r:id="rId11"/>
    <p:sldId id="516" r:id="rId12"/>
    <p:sldId id="424" r:id="rId13"/>
    <p:sldId id="517" r:id="rId14"/>
    <p:sldId id="498" r:id="rId15"/>
    <p:sldId id="518" r:id="rId16"/>
    <p:sldId id="499" r:id="rId17"/>
    <p:sldId id="500" r:id="rId18"/>
    <p:sldId id="520" r:id="rId19"/>
    <p:sldId id="521" r:id="rId20"/>
    <p:sldId id="522" r:id="rId21"/>
    <p:sldId id="523" r:id="rId22"/>
    <p:sldId id="524" r:id="rId23"/>
    <p:sldId id="525" r:id="rId24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iola, Courtney A" initials="TCA" lastIdx="1" clrIdx="0">
    <p:extLst>
      <p:ext uri="{19B8F6BF-5375-455C-9EA6-DF929625EA0E}">
        <p15:presenceInfo xmlns:p15="http://schemas.microsoft.com/office/powerpoint/2012/main" userId="S-1-5-21-4027829005-1107895287-290554039-156439" providerId="AD"/>
      </p:ext>
    </p:extLst>
  </p:cmAuthor>
  <p:cmAuthor id="2" name="N Williams" initials="NW" lastIdx="1" clrIdx="1">
    <p:extLst>
      <p:ext uri="{19B8F6BF-5375-455C-9EA6-DF929625EA0E}">
        <p15:presenceInfo xmlns:p15="http://schemas.microsoft.com/office/powerpoint/2012/main" userId="N William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65"/>
    <a:srgbClr val="D92B00"/>
    <a:srgbClr val="006298"/>
    <a:srgbClr val="000000"/>
    <a:srgbClr val="F2F2F2"/>
    <a:srgbClr val="0098D4"/>
    <a:srgbClr val="004A78"/>
    <a:srgbClr val="FF6300"/>
    <a:srgbClr val="E9255F"/>
    <a:srgbClr val="00B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68" autoAdjust="0"/>
    <p:restoredTop sz="89037" autoAdjust="0"/>
  </p:normalViewPr>
  <p:slideViewPr>
    <p:cSldViewPr snapToGrid="0" snapToObjects="1">
      <p:cViewPr varScale="1">
        <p:scale>
          <a:sx n="99" d="100"/>
          <a:sy n="99" d="100"/>
        </p:scale>
        <p:origin x="666" y="90"/>
      </p:cViewPr>
      <p:guideLst/>
    </p:cSldViewPr>
  </p:slideViewPr>
  <p:outlineViewPr>
    <p:cViewPr>
      <p:scale>
        <a:sx n="33" d="100"/>
        <a:sy n="33" d="100"/>
      </p:scale>
      <p:origin x="0" y="-161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60"/>
    </p:cViewPr>
  </p:sorterViewPr>
  <p:notesViewPr>
    <p:cSldViewPr snapToGrid="0" snapToObjects="1">
      <p:cViewPr varScale="1">
        <p:scale>
          <a:sx n="63" d="100"/>
          <a:sy n="63" d="100"/>
        </p:scale>
        <p:origin x="2179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ags" Target="../tags/tag17.xml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075504" y="8685213"/>
            <a:ext cx="646682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7803E-66EE-42CE-8DFB-98553954E472}" type="slidenum">
              <a:rPr lang="en-US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5392BA-16D5-4BCB-8BB3-D7B53B67DB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311" y="155512"/>
            <a:ext cx="1262321" cy="2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47FD3A-2300-48D5-81E3-9406328116EE}"/>
              </a:ext>
            </a:extLst>
          </p:cNvPr>
          <p:cNvSpPr txBox="1"/>
          <p:nvPr/>
        </p:nvSpPr>
        <p:spPr>
          <a:xfrm>
            <a:off x="135896" y="8922557"/>
            <a:ext cx="62629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©2019</a:t>
            </a:r>
            <a:r>
              <a:rPr lang="en-US" sz="7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Cengage Learning. All Rights Reserved. May not be scanned, copied or duplicated, or posted to a publicly accessible website, in whole or in part.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76210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30237"/>
            <a:ext cx="3778647" cy="2125489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2993721"/>
            <a:ext cx="5486400" cy="552004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63017" y="8685213"/>
            <a:ext cx="684212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1CAE60C-72A0-D14D-8733-C13212F694A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DDB2F-32A5-4136-BC2E-0D7E0518B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311" y="155512"/>
            <a:ext cx="1262321" cy="2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7E5B37-4A58-4B32-B9B0-D824A69A3D97}"/>
              </a:ext>
            </a:extLst>
          </p:cNvPr>
          <p:cNvSpPr txBox="1"/>
          <p:nvPr/>
        </p:nvSpPr>
        <p:spPr>
          <a:xfrm>
            <a:off x="135896" y="8922557"/>
            <a:ext cx="62629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©2019</a:t>
            </a:r>
            <a:r>
              <a:rPr lang="en-US" sz="7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Cengage Learning. All Rights Reserved. May not be scanned, copied or duplicated, or posted to a publicly accessible website, in whole or in part.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225425" indent="-225425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88975" indent="-225425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–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139825" indent="-225425" algn="l" rtl="0" eaLnBrk="0" fontAlgn="base" hangingPunct="0">
      <a:spcBef>
        <a:spcPct val="30000"/>
      </a:spcBef>
      <a:spcAft>
        <a:spcPct val="0"/>
      </a:spcAft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603375" indent="-225425" algn="l" rtl="0" eaLnBrk="0" fontAlgn="base" hangingPunct="0">
      <a:spcBef>
        <a:spcPct val="30000"/>
      </a:spcBef>
      <a:spcAft>
        <a:spcPct val="0"/>
      </a:spcAft>
      <a:buFont typeface="Courier New" panose="02070309020205020404" pitchFamily="49" charset="0"/>
      <a:buChar char="o"/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30238"/>
            <a:ext cx="3778250" cy="2125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CAE60C-72A0-D14D-8733-C13212F694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062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First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6E9E33-E057-4A6F-9659-AD275C648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3" y="-7874"/>
            <a:ext cx="12191807" cy="6865874"/>
          </a:xfrm>
          <a:prstGeom prst="rect">
            <a:avLst/>
          </a:prstGeom>
        </p:spPr>
      </p:pic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5646420" y="1168663"/>
            <a:ext cx="6104302" cy="2387600"/>
          </a:xfrm>
        </p:spPr>
        <p:txBody>
          <a:bodyPr anchor="b"/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46420" y="3809720"/>
            <a:ext cx="6104302" cy="1424930"/>
          </a:xfrm>
          <a:noFill/>
        </p:spPr>
        <p:txBody>
          <a:bodyPr anchor="t"/>
          <a:lstStyle>
            <a:lvl1pPr marL="0" indent="0" algn="l">
              <a:lnSpc>
                <a:spcPct val="100000"/>
              </a:lnSpc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Chapter Name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F6BBBC-452C-48FA-A1E1-E851567E538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5250" y="808037"/>
            <a:ext cx="4713288" cy="5241925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Here</a:t>
            </a:r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367956C9-0A63-4A7F-B986-4D823905D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60" y="6444486"/>
            <a:ext cx="1261872" cy="2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326DFF-C872-4426-8563-39BC58624663}"/>
              </a:ext>
            </a:extLst>
          </p:cNvPr>
          <p:cNvSpPr txBox="1">
            <a:spLocks/>
          </p:cNvSpPr>
          <p:nvPr userDrawn="1"/>
        </p:nvSpPr>
        <p:spPr>
          <a:xfrm>
            <a:off x="11082189" y="6449054"/>
            <a:ext cx="73429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963FCBED-9BC8-44C8-B578-C394BC67F972}" type="slidenum">
              <a:rPr lang="en-US" sz="1100" smtClean="0">
                <a:solidFill>
                  <a:schemeClr val="bg1"/>
                </a:solidFill>
                <a:latin typeface="+mn-lt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5AD267-D032-49DF-9595-C66917CD70F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120" y="6355080"/>
            <a:ext cx="8961120" cy="457200"/>
          </a:xfr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[Author Name], [Book Title], [#] Edition. © [Insert Year] Cengage. All Rights Reserved. May not be scanned, copied or duplicated, or posted to a publicly accessible website, in whole or in part.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082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ulti Imag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476844" y="1457491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951D41C-52EA-4F3C-BC8E-A9309F4EB62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369735" y="1457491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2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3692756-12F7-4AC9-87CA-5D4D0465596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62626" y="1457491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3</a:t>
            </a: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112EB810-AFBC-45D4-B1AE-2AED28F2C54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55518" y="1457491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4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9B49D8EA-BB46-46F6-902C-A161A34E0F1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76844" y="2723733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5</a:t>
            </a:r>
          </a:p>
        </p:txBody>
      </p:sp>
      <p:sp>
        <p:nvSpPr>
          <p:cNvPr id="23" name="Content Placeholder 6">
            <a:extLst>
              <a:ext uri="{FF2B5EF4-FFF2-40B4-BE49-F238E27FC236}">
                <a16:creationId xmlns:a16="http://schemas.microsoft.com/office/drawing/2014/main" id="{87FF7538-6D40-449F-9B96-1E6760808136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369735" y="2723732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6</a:t>
            </a:r>
          </a:p>
        </p:txBody>
      </p: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CF3048BA-6C7C-4D74-B148-402A3AB9B68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262626" y="2723732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7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C0623494-92A0-452D-A430-F12DF6D03761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9155518" y="2723731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8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E96421C1-007C-4C57-83B8-AE0C5390365F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76844" y="3989975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9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622F64F7-570B-430F-930A-F8F008F03A2F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69735" y="3989973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10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7A4F4108-C765-46D3-8035-D8AD746C7E6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262626" y="3989973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11</a:t>
            </a:r>
          </a:p>
        </p:txBody>
      </p:sp>
      <p:sp>
        <p:nvSpPr>
          <p:cNvPr id="16" name="Content Placeholder 12">
            <a:extLst>
              <a:ext uri="{FF2B5EF4-FFF2-40B4-BE49-F238E27FC236}">
                <a16:creationId xmlns:a16="http://schemas.microsoft.com/office/drawing/2014/main" id="{73F68940-DA24-4F8A-93C5-C3AD82215824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55518" y="3989971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12</a:t>
            </a:r>
          </a:p>
        </p:txBody>
      </p:sp>
      <p:sp>
        <p:nvSpPr>
          <p:cNvPr id="17" name="Content Placeholder 13">
            <a:extLst>
              <a:ext uri="{FF2B5EF4-FFF2-40B4-BE49-F238E27FC236}">
                <a16:creationId xmlns:a16="http://schemas.microsoft.com/office/drawing/2014/main" id="{CD8C597A-D686-435F-9F29-D5503AA865DF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476844" y="5256216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13</a:t>
            </a:r>
          </a:p>
        </p:txBody>
      </p:sp>
      <p:sp>
        <p:nvSpPr>
          <p:cNvPr id="18" name="Content Placeholder 14">
            <a:extLst>
              <a:ext uri="{FF2B5EF4-FFF2-40B4-BE49-F238E27FC236}">
                <a16:creationId xmlns:a16="http://schemas.microsoft.com/office/drawing/2014/main" id="{FAA8076A-6F5E-42B2-BBE9-B6FBDF2B8949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3369735" y="5256215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14</a:t>
            </a:r>
          </a:p>
        </p:txBody>
      </p:sp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F717ED49-890B-4293-BCCA-3EAE9A5F0803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262626" y="5256214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15</a:t>
            </a:r>
          </a:p>
        </p:txBody>
      </p:sp>
      <p:sp>
        <p:nvSpPr>
          <p:cNvPr id="20" name="Content Placeholder 16">
            <a:extLst>
              <a:ext uri="{FF2B5EF4-FFF2-40B4-BE49-F238E27FC236}">
                <a16:creationId xmlns:a16="http://schemas.microsoft.com/office/drawing/2014/main" id="{E1B2DAD6-AA14-4C52-BC55-0414AEBCC9A5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9151916" y="5256212"/>
            <a:ext cx="2563240" cy="934127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90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/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Image Placeholder 1"/>
          <p:cNvSpPr>
            <a:spLocks noGrp="1"/>
          </p:cNvSpPr>
          <p:nvPr>
            <p:ph sz="half" idx="13" hasCustomPrompt="1"/>
          </p:nvPr>
        </p:nvSpPr>
        <p:spPr>
          <a:xfrm>
            <a:off x="476843" y="1457496"/>
            <a:ext cx="2875957" cy="2045728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7" name="Image Placeholder 2">
            <a:extLst>
              <a:ext uri="{FF2B5EF4-FFF2-40B4-BE49-F238E27FC236}">
                <a16:creationId xmlns:a16="http://schemas.microsoft.com/office/drawing/2014/main" id="{9100EECD-9921-43E0-9472-84C089BD629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76843" y="3764426"/>
            <a:ext cx="2875957" cy="2045727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A09589D-52D2-483C-9AA7-E0BBAD3974A9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622717" y="1457496"/>
            <a:ext cx="8092440" cy="4352544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80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/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Image Placeholder 1"/>
          <p:cNvSpPr>
            <a:spLocks noGrp="1"/>
          </p:cNvSpPr>
          <p:nvPr>
            <p:ph sz="half" idx="13" hasCustomPrompt="1"/>
          </p:nvPr>
        </p:nvSpPr>
        <p:spPr>
          <a:xfrm>
            <a:off x="476843" y="1457490"/>
            <a:ext cx="2875957" cy="2269877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6" name="Content Placeholder Top">
            <a:extLst>
              <a:ext uri="{FF2B5EF4-FFF2-40B4-BE49-F238E27FC236}">
                <a16:creationId xmlns:a16="http://schemas.microsoft.com/office/drawing/2014/main" id="{4003AB72-C071-4875-8D31-00FB47092143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624199" y="1457490"/>
            <a:ext cx="8090957" cy="2275809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714500" marR="0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  <a:p>
            <a:pPr lvl="3"/>
            <a:endParaRPr lang="en-US" dirty="0"/>
          </a:p>
        </p:txBody>
      </p:sp>
      <p:sp>
        <p:nvSpPr>
          <p:cNvPr id="12" name="Image Placeholder 2">
            <a:extLst>
              <a:ext uri="{FF2B5EF4-FFF2-40B4-BE49-F238E27FC236}">
                <a16:creationId xmlns:a16="http://schemas.microsoft.com/office/drawing/2014/main" id="{8E43AA7C-B30E-4FB2-87D0-E3BECDF1E377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476843" y="3865357"/>
            <a:ext cx="2875957" cy="2269877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3" name="Content Placeholder Bottom">
            <a:extLst>
              <a:ext uri="{FF2B5EF4-FFF2-40B4-BE49-F238E27FC236}">
                <a16:creationId xmlns:a16="http://schemas.microsoft.com/office/drawing/2014/main" id="{D38EC06E-83E5-41E7-BC44-A22D5948C26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3624199" y="3859425"/>
            <a:ext cx="8090957" cy="2275809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714500" marR="0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  <a:p>
            <a:pPr lvl="3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8650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/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Image Placeholder 1"/>
          <p:cNvSpPr>
            <a:spLocks noGrp="1"/>
          </p:cNvSpPr>
          <p:nvPr>
            <p:ph sz="half" idx="13" hasCustomPrompt="1"/>
          </p:nvPr>
        </p:nvSpPr>
        <p:spPr>
          <a:xfrm>
            <a:off x="476843" y="1457490"/>
            <a:ext cx="2875957" cy="137160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5" name="Content Placeholder Top">
            <a:extLst>
              <a:ext uri="{FF2B5EF4-FFF2-40B4-BE49-F238E27FC236}">
                <a16:creationId xmlns:a16="http://schemas.microsoft.com/office/drawing/2014/main" id="{E344C337-1A6E-4BE6-8E9E-7076FBBEEFAC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626700" y="1457490"/>
            <a:ext cx="8090957" cy="137160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Image Placeholder 2">
            <a:extLst>
              <a:ext uri="{FF2B5EF4-FFF2-40B4-BE49-F238E27FC236}">
                <a16:creationId xmlns:a16="http://schemas.microsoft.com/office/drawing/2014/main" id="{AB6BB420-D271-451E-8207-431EDBF5D04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476843" y="3091887"/>
            <a:ext cx="2875957" cy="137160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2" name="Content Placeholder Middle">
            <a:extLst>
              <a:ext uri="{FF2B5EF4-FFF2-40B4-BE49-F238E27FC236}">
                <a16:creationId xmlns:a16="http://schemas.microsoft.com/office/drawing/2014/main" id="{9A022034-31CF-4E63-9D49-035755832558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626700" y="3091887"/>
            <a:ext cx="8090957" cy="137160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Image Placeholder 3">
            <a:extLst>
              <a:ext uri="{FF2B5EF4-FFF2-40B4-BE49-F238E27FC236}">
                <a16:creationId xmlns:a16="http://schemas.microsoft.com/office/drawing/2014/main" id="{A1044974-7374-4ED1-B92B-08E4F4FC280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76843" y="4726283"/>
            <a:ext cx="2875957" cy="137160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18" name="Content Placeholder Bottom">
            <a:extLst>
              <a:ext uri="{FF2B5EF4-FFF2-40B4-BE49-F238E27FC236}">
                <a16:creationId xmlns:a16="http://schemas.microsoft.com/office/drawing/2014/main" id="{EE978231-BC91-403E-B65F-118DB820DE08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3624200" y="4726283"/>
            <a:ext cx="8090957" cy="137160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0828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/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Image Placeholder 1"/>
          <p:cNvSpPr>
            <a:spLocks noGrp="1"/>
          </p:cNvSpPr>
          <p:nvPr>
            <p:ph sz="half" idx="13" hasCustomPrompt="1"/>
          </p:nvPr>
        </p:nvSpPr>
        <p:spPr>
          <a:xfrm>
            <a:off x="476843" y="1457491"/>
            <a:ext cx="2875957" cy="109728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FFE322F-E595-4582-997C-0A06F238C8D3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3624200" y="1457491"/>
            <a:ext cx="8090957" cy="109728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>
              <a:spcAft>
                <a:spcPts val="800"/>
              </a:spcAft>
              <a:defRPr sz="1800" b="0"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Image Placeholder 2">
            <a:extLst>
              <a:ext uri="{FF2B5EF4-FFF2-40B4-BE49-F238E27FC236}">
                <a16:creationId xmlns:a16="http://schemas.microsoft.com/office/drawing/2014/main" id="{ECC10405-6B36-4D7D-B2EC-E7EAD07CC248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476843" y="2704568"/>
            <a:ext cx="2875957" cy="109728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AFE0DC2-EDEA-49E0-B5E5-EF5D6153C3EB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3624199" y="2671209"/>
            <a:ext cx="8090957" cy="109728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>
              <a:spcAft>
                <a:spcPts val="800"/>
              </a:spcAft>
              <a:defRPr sz="1800" b="0"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9" name="Image Placeholder 3">
            <a:extLst>
              <a:ext uri="{FF2B5EF4-FFF2-40B4-BE49-F238E27FC236}">
                <a16:creationId xmlns:a16="http://schemas.microsoft.com/office/drawing/2014/main" id="{BC8C50A3-6F18-4247-90F0-077829FC4EC5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476843" y="3884927"/>
            <a:ext cx="2875957" cy="109728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208E3EFB-9E77-4494-8E5D-AD393642010B}"/>
              </a:ext>
            </a:extLst>
          </p:cNvPr>
          <p:cNvSpPr>
            <a:spLocks noGrp="1"/>
          </p:cNvSpPr>
          <p:nvPr>
            <p:ph sz="half" idx="23" hasCustomPrompt="1"/>
          </p:nvPr>
        </p:nvSpPr>
        <p:spPr>
          <a:xfrm>
            <a:off x="3624199" y="3884927"/>
            <a:ext cx="8090957" cy="109728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>
              <a:spcAft>
                <a:spcPts val="800"/>
              </a:spcAft>
              <a:defRPr sz="1800" b="0"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1" name="Image Placeholder 4">
            <a:extLst>
              <a:ext uri="{FF2B5EF4-FFF2-40B4-BE49-F238E27FC236}">
                <a16:creationId xmlns:a16="http://schemas.microsoft.com/office/drawing/2014/main" id="{7FB37883-4CE6-4179-8AE7-05D2FAA06EDC}"/>
              </a:ext>
            </a:extLst>
          </p:cNvPr>
          <p:cNvSpPr>
            <a:spLocks noGrp="1"/>
          </p:cNvSpPr>
          <p:nvPr>
            <p:ph sz="half" idx="24" hasCustomPrompt="1"/>
          </p:nvPr>
        </p:nvSpPr>
        <p:spPr>
          <a:xfrm>
            <a:off x="476843" y="5098645"/>
            <a:ext cx="2875957" cy="109728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4C5D0688-E783-4DD1-9C1B-CDA908C2C6A4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3624199" y="5098645"/>
            <a:ext cx="8090957" cy="109728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1800" b="0">
                <a:solidFill>
                  <a:srgbClr val="000000"/>
                </a:solidFill>
              </a:defRPr>
            </a:lvl2pPr>
            <a:lvl3pPr>
              <a:spcAft>
                <a:spcPts val="800"/>
              </a:spcAft>
              <a:defRPr sz="1800" b="0"/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5674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5302E-3CB5-42AD-B464-F6B07B511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50C3DAD5-7018-41AE-A45F-20014BF2799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476250" y="1930895"/>
            <a:ext cx="6361113" cy="3683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03E3FD-A040-4AA5-BC67-8F46FFA454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46988" y="3772396"/>
            <a:ext cx="3922712" cy="1841500"/>
          </a:xfrm>
        </p:spPr>
        <p:txBody>
          <a:bodyPr/>
          <a:lstStyle>
            <a:lvl1pPr marL="0" indent="0">
              <a:buNone/>
              <a:defRPr sz="1800"/>
            </a:lvl1pPr>
            <a:lvl5pPr>
              <a:defRPr sz="2400" b="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add caption to accompany content. </a:t>
            </a:r>
          </a:p>
        </p:txBody>
      </p:sp>
    </p:spTree>
    <p:extLst>
      <p:ext uri="{BB962C8B-B14F-4D97-AF65-F5344CB8AC3E}">
        <p14:creationId xmlns:p14="http://schemas.microsoft.com/office/powerpoint/2010/main" val="325806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2453D6-AC12-45CC-BE0D-504F54815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3" y="-7874"/>
            <a:ext cx="12191807" cy="6865874"/>
          </a:xfrm>
          <a:prstGeom prst="rect">
            <a:avLst/>
          </a:prstGeom>
        </p:spPr>
      </p:pic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914400" y="1153123"/>
            <a:ext cx="10424160" cy="2387600"/>
          </a:xfrm>
        </p:spPr>
        <p:txBody>
          <a:bodyPr anchor="b"/>
          <a:lstStyle>
            <a:lvl1pPr algn="ctr"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3809720"/>
            <a:ext cx="10424160" cy="1424930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3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</a:t>
            </a:r>
          </a:p>
        </p:txBody>
      </p:sp>
      <p:sp>
        <p:nvSpPr>
          <p:cNvPr id="11" name="Copyright">
            <a:extLst>
              <a:ext uri="{FF2B5EF4-FFF2-40B4-BE49-F238E27FC236}">
                <a16:creationId xmlns:a16="http://schemas.microsoft.com/office/drawing/2014/main" id="{09216FC3-84E9-4B73-9DA8-CF771043770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 userDrawn="1"/>
        </p:nvSpPr>
        <p:spPr>
          <a:xfrm>
            <a:off x="2103120" y="6355080"/>
            <a:ext cx="89611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[Author Name], [Book Title], [#] Edition. © [Insert Year] Cengage. All Rights Reserved. May not be scanned, copied or duplicated, or posted to a publicly accessible website, in whole or in part.</a:t>
            </a:r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367956C9-0A63-4A7F-B986-4D823905D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60" y="6444486"/>
            <a:ext cx="1261872" cy="28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D6FEA2F-362B-4EAB-BFA4-233A863C0DE7}"/>
              </a:ext>
            </a:extLst>
          </p:cNvPr>
          <p:cNvSpPr txBox="1">
            <a:spLocks/>
          </p:cNvSpPr>
          <p:nvPr userDrawn="1"/>
        </p:nvSpPr>
        <p:spPr>
          <a:xfrm>
            <a:off x="11082189" y="6449054"/>
            <a:ext cx="73429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963FCBED-9BC8-44C8-B578-C394BC67F972}" type="slidenum">
              <a:rPr lang="en-US" sz="1100" smtClean="0">
                <a:solidFill>
                  <a:schemeClr val="bg1"/>
                </a:solidFill>
                <a:latin typeface="+mn-lt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355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1" hasCustomPrompt="1"/>
          </p:nvPr>
        </p:nvSpPr>
        <p:spPr>
          <a:xfrm>
            <a:off x="476843" y="1457491"/>
            <a:ext cx="11241915" cy="475488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619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746DB13-92A9-47C2-9058-218A0E2EDCF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6843" y="1457491"/>
            <a:ext cx="5542956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Left">
            <a:extLst>
              <a:ext uri="{FF2B5EF4-FFF2-40B4-BE49-F238E27FC236}">
                <a16:creationId xmlns:a16="http://schemas.microsoft.com/office/drawing/2014/main" id="{64029090-1BE8-46F1-89FD-FA50CD9F87E3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76843" y="2093685"/>
            <a:ext cx="5541264" cy="411480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  <a:p>
            <a:pPr lvl="2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581078D-A856-4B90-AFA0-609E00A80B1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172200" y="1457491"/>
            <a:ext cx="5542956" cy="492443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Right">
            <a:extLst>
              <a:ext uri="{FF2B5EF4-FFF2-40B4-BE49-F238E27FC236}">
                <a16:creationId xmlns:a16="http://schemas.microsoft.com/office/drawing/2014/main" id="{AF2E67C7-2EC0-4CD0-BD11-5A160CE98A14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173892" y="2093685"/>
            <a:ext cx="5541264" cy="411480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  <a:p>
            <a:pPr lvl="2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427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2EB7A33-D6FD-4ACA-9D6B-0B6FF455A81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76844" y="1457491"/>
            <a:ext cx="3344530" cy="800219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B52EE7D-8F09-444B-B00A-AF371964FFB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76844" y="2464430"/>
            <a:ext cx="3346704" cy="374904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10C3BDE-DE93-46F7-856F-90A5E198B1CD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425536" y="1457491"/>
            <a:ext cx="3344530" cy="800219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384D3E7-063E-4CF2-BFC9-C79A0218286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424449" y="2464430"/>
            <a:ext cx="3346704" cy="374904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80BA586-4E5C-4AC6-A0BD-FE6802B08B7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74228" y="1457491"/>
            <a:ext cx="3344530" cy="800219"/>
          </a:xfrm>
          <a:solidFill>
            <a:schemeClr val="bg1"/>
          </a:solidFill>
          <a:effectLst>
            <a:outerShdw dist="12700" dir="5400000" algn="t" rotWithShape="0">
              <a:prstClr val="black"/>
            </a:outerShdw>
          </a:effectLst>
        </p:spPr>
        <p:txBody>
          <a:bodyPr wrap="square" tIns="91440" bIns="91440" rtlCol="0" anchor="b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2000" b="1" smtClean="0">
                <a:solidFill>
                  <a:srgbClr val="006298"/>
                </a:solidFill>
              </a:defRPr>
            </a:lvl1pPr>
            <a:lvl2pPr>
              <a:defRPr lang="en-US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32FC5B3-1C6D-40B7-A651-4AC2888B7D9C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72054" y="2464430"/>
            <a:ext cx="3346704" cy="374904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918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Subtitle"/>
          <p:cNvSpPr>
            <a:spLocks noGrp="1"/>
          </p:cNvSpPr>
          <p:nvPr>
            <p:ph sz="half" idx="1" hasCustomPrompt="1"/>
          </p:nvPr>
        </p:nvSpPr>
        <p:spPr>
          <a:xfrm>
            <a:off x="476843" y="1457491"/>
            <a:ext cx="11241915" cy="691143"/>
          </a:xfrm>
        </p:spPr>
        <p:txBody>
          <a:bodyPr/>
          <a:lstStyle>
            <a:lvl1pPr marL="0" indent="0">
              <a:buNone/>
              <a:defRPr sz="2800" b="1"/>
            </a:lvl1pPr>
            <a:lvl2pPr>
              <a:defRPr sz="2800" b="0"/>
            </a:lvl2pPr>
            <a:lvl3pPr>
              <a:defRPr sz="2400" b="0"/>
            </a:lvl3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"/>
          <p:cNvSpPr>
            <a:spLocks noGrp="1"/>
          </p:cNvSpPr>
          <p:nvPr>
            <p:ph sz="half" idx="2" hasCustomPrompt="1"/>
          </p:nvPr>
        </p:nvSpPr>
        <p:spPr>
          <a:xfrm>
            <a:off x="476843" y="2250380"/>
            <a:ext cx="11241915" cy="2621900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marL="1714500" marR="0" lvl="3" indent="-3429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Fourth Level</a:t>
            </a:r>
          </a:p>
        </p:txBody>
      </p:sp>
      <p:sp>
        <p:nvSpPr>
          <p:cNvPr id="10" name="Content Placeholder Bottom"/>
          <p:cNvSpPr>
            <a:spLocks noGrp="1"/>
          </p:cNvSpPr>
          <p:nvPr>
            <p:ph type="body" sz="quarter" idx="13" hasCustomPrompt="1"/>
          </p:nvPr>
        </p:nvSpPr>
        <p:spPr>
          <a:xfrm>
            <a:off x="476844" y="4967818"/>
            <a:ext cx="11241914" cy="1280160"/>
          </a:xfrm>
        </p:spPr>
        <p:txBody>
          <a:bodyPr/>
          <a:lstStyle>
            <a:lvl1pPr marL="112713" indent="-112713">
              <a:buFont typeface="Arial" panose="020B0604020202020204" pitchFamily="34" charset="0"/>
              <a:buChar char="•"/>
              <a:defRPr sz="900" b="0">
                <a:solidFill>
                  <a:srgbClr val="000000"/>
                </a:solidFill>
              </a:defRPr>
            </a:lvl1pPr>
            <a:lvl2pPr marL="336550" indent="-112713">
              <a:buFont typeface="Arial" panose="020B0604020202020204" pitchFamily="34" charset="0"/>
              <a:buChar char="•"/>
              <a:defRPr sz="900" b="0">
                <a:solidFill>
                  <a:srgbClr val="000000"/>
                </a:solidFill>
              </a:defRPr>
            </a:lvl2pPr>
            <a:lvl3pPr marL="685800" indent="-168275">
              <a:buFont typeface="Arial" panose="020B0604020202020204" pitchFamily="34" charset="0"/>
              <a:buChar char="•"/>
              <a:defRPr sz="900" b="0">
                <a:solidFill>
                  <a:srgbClr val="000000"/>
                </a:solidFill>
              </a:defRPr>
            </a:lvl3pPr>
            <a:lvl4pPr>
              <a:defRPr sz="900" b="0"/>
            </a:lvl4pPr>
            <a:lvl5pPr>
              <a:defRPr sz="9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073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Subtitle/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Subtitle"/>
          <p:cNvSpPr>
            <a:spLocks noGrp="1"/>
          </p:cNvSpPr>
          <p:nvPr>
            <p:ph sz="half" idx="1" hasCustomPrompt="1"/>
          </p:nvPr>
        </p:nvSpPr>
        <p:spPr>
          <a:xfrm>
            <a:off x="476843" y="1465812"/>
            <a:ext cx="11241915" cy="691143"/>
          </a:xfrm>
        </p:spPr>
        <p:txBody>
          <a:bodyPr/>
          <a:lstStyle>
            <a:lvl1pPr marL="0" indent="0">
              <a:buNone/>
              <a:defRPr sz="2800" b="1"/>
            </a:lvl1pPr>
            <a:lvl2pPr>
              <a:defRPr sz="2800" b="0"/>
            </a:lvl2pPr>
            <a:lvl3pPr>
              <a:defRPr sz="2400" b="0"/>
            </a:lvl3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"/>
          <p:cNvSpPr>
            <a:spLocks noGrp="1"/>
          </p:cNvSpPr>
          <p:nvPr>
            <p:ph sz="half" idx="2" hasCustomPrompt="1"/>
          </p:nvPr>
        </p:nvSpPr>
        <p:spPr>
          <a:xfrm>
            <a:off x="476843" y="2286006"/>
            <a:ext cx="11241915" cy="1505492"/>
          </a:xfrm>
        </p:spPr>
        <p:txBody>
          <a:bodyPr/>
          <a:lstStyle>
            <a:lvl1pPr marL="2286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1pPr>
            <a:lvl2pPr marL="6858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2pPr>
            <a:lvl3pPr marL="1143000" indent="-228600">
              <a:spcAft>
                <a:spcPts val="800"/>
              </a:spcAft>
              <a:buFont typeface="Arial" panose="020B0604020202020204" pitchFamily="34" charset="0"/>
              <a:buChar char="•"/>
              <a:defRPr sz="2400" b="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7E0CC24-A3CA-45F3-BF2B-B8EB0900056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476844" y="3918503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065DFA3-2F0A-45C7-8124-3D672EB9205A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382488" y="3918503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2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EAAA4B2-2F70-4899-9014-89954C200D50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81896" y="3927409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3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38B1A98-C967-4B94-B1F7-E158393317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151916" y="3927409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826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 Imag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476844" y="1457491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951D41C-52EA-4F3C-BC8E-A9309F4EB62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369735" y="1457491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2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3692756-12F7-4AC9-87CA-5D4D0465596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62626" y="1457491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3</a:t>
            </a: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112EB810-AFBC-45D4-B1AE-2AED28F2C54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55518" y="1457491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4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9B49D8EA-BB46-46F6-902C-A161A34E0F1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76844" y="3926180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5</a:t>
            </a:r>
          </a:p>
        </p:txBody>
      </p:sp>
      <p:sp>
        <p:nvSpPr>
          <p:cNvPr id="23" name="Content Placeholder 6">
            <a:extLst>
              <a:ext uri="{FF2B5EF4-FFF2-40B4-BE49-F238E27FC236}">
                <a16:creationId xmlns:a16="http://schemas.microsoft.com/office/drawing/2014/main" id="{87FF7538-6D40-449F-9B96-1E6760808136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369735" y="3926180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6</a:t>
            </a:r>
          </a:p>
        </p:txBody>
      </p: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CF3048BA-6C7C-4D74-B148-402A3AB9B68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262626" y="3926180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7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C0623494-92A0-452D-A430-F12DF6D03761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9155518" y="3926180"/>
            <a:ext cx="2563240" cy="2286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87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 Imag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476843" y="223866"/>
            <a:ext cx="11241915" cy="10972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476844" y="1457491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951D41C-52EA-4F3C-BC8E-A9309F4EB627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369735" y="1457491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2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3692756-12F7-4AC9-87CA-5D4D0465596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6262626" y="1457491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3</a:t>
            </a: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112EB810-AFBC-45D4-B1AE-2AED28F2C54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55518" y="1457491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4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9B49D8EA-BB46-46F6-902C-A161A34E0F1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76844" y="3135510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5</a:t>
            </a:r>
          </a:p>
        </p:txBody>
      </p:sp>
      <p:sp>
        <p:nvSpPr>
          <p:cNvPr id="23" name="Content Placeholder 6">
            <a:extLst>
              <a:ext uri="{FF2B5EF4-FFF2-40B4-BE49-F238E27FC236}">
                <a16:creationId xmlns:a16="http://schemas.microsoft.com/office/drawing/2014/main" id="{87FF7538-6D40-449F-9B96-1E6760808136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3369735" y="3135510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6</a:t>
            </a:r>
          </a:p>
        </p:txBody>
      </p: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CF3048BA-6C7C-4D74-B148-402A3AB9B68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262626" y="3135510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7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C0623494-92A0-452D-A430-F12DF6D03761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9155518" y="3135510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8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E96421C1-007C-4C57-83B8-AE0C5390365F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76844" y="4813529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9</a:t>
            </a: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622F64F7-570B-430F-930A-F8F008F03A2F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69735" y="4813529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10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7A4F4108-C765-46D3-8035-D8AD746C7E6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262626" y="4813529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11</a:t>
            </a:r>
          </a:p>
        </p:txBody>
      </p:sp>
      <p:sp>
        <p:nvSpPr>
          <p:cNvPr id="16" name="Content Placeholder 12">
            <a:extLst>
              <a:ext uri="{FF2B5EF4-FFF2-40B4-BE49-F238E27FC236}">
                <a16:creationId xmlns:a16="http://schemas.microsoft.com/office/drawing/2014/main" id="{73F68940-DA24-4F8A-93C5-C3AD82215824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55518" y="4813529"/>
            <a:ext cx="2563240" cy="10972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Insert here 12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706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F3CEB08-7511-4ACD-A0D7-6D08EF1B42A9}"/>
              </a:ext>
            </a:extLst>
          </p:cNvPr>
          <p:cNvSpPr txBox="1">
            <a:spLocks/>
          </p:cNvSpPr>
          <p:nvPr userDrawn="1"/>
        </p:nvSpPr>
        <p:spPr>
          <a:xfrm>
            <a:off x="11082189" y="6449054"/>
            <a:ext cx="73429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9pPr>
          </a:lstStyle>
          <a:p>
            <a:fld id="{963FCBED-9BC8-44C8-B578-C394BC67F972}" type="slidenum">
              <a:rPr lang="en-US" sz="110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pPr/>
              <a:t>‹#›</a:t>
            </a:fld>
            <a:endParaRPr lang="en-US" sz="11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476843" y="223866"/>
            <a:ext cx="11241915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6843" y="1457491"/>
            <a:ext cx="11241915" cy="4754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5" name="Logo">
            <a:extLst>
              <a:ext uri="{FF2B5EF4-FFF2-40B4-BE49-F238E27FC236}">
                <a16:creationId xmlns:a16="http://schemas.microsoft.com/office/drawing/2014/main" id="{7D9DE7A7-3324-4B9D-A406-42B62C5A8F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86" y="6444088"/>
            <a:ext cx="1262321" cy="2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pyright">
            <a:extLst>
              <a:ext uri="{FF2B5EF4-FFF2-40B4-BE49-F238E27FC236}">
                <a16:creationId xmlns:a16="http://schemas.microsoft.com/office/drawing/2014/main" id="{0E6636BF-D3CC-4DFC-A057-41CF187194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103120" y="6355080"/>
            <a:ext cx="896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accent1"/>
                </a:solidFill>
                <a:latin typeface="+mn-lt"/>
              </a:rPr>
              <a:t>Marotz</a:t>
            </a:r>
            <a:r>
              <a:rPr lang="en-GB" sz="1100" dirty="0">
                <a:solidFill>
                  <a:schemeClr val="accent1"/>
                </a:solidFill>
                <a:latin typeface="+mn-lt"/>
              </a:rPr>
              <a:t>, Developmental Profiles: Pre-Birth Through Adolescence, Ninth Edition. © 2023 Cengage. All Rights Reserved. May not be scanned, copied or duplicated, or posted to a publicly accessible website, in whole or in part.</a:t>
            </a:r>
          </a:p>
        </p:txBody>
      </p:sp>
    </p:spTree>
    <p:custDataLst>
      <p:tags r:id="rId17"/>
    </p:custDataLst>
    <p:extLst>
      <p:ext uri="{BB962C8B-B14F-4D97-AF65-F5344CB8AC3E}">
        <p14:creationId xmlns:p14="http://schemas.microsoft.com/office/powerpoint/2010/main" val="68204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3" r:id="rId2"/>
    <p:sldLayoutId id="2147483753" r:id="rId3"/>
    <p:sldLayoutId id="2147483728" r:id="rId4"/>
    <p:sldLayoutId id="2147483736" r:id="rId5"/>
    <p:sldLayoutId id="2147483729" r:id="rId6"/>
    <p:sldLayoutId id="2147483760" r:id="rId7"/>
    <p:sldLayoutId id="2147483730" r:id="rId8"/>
    <p:sldLayoutId id="2147483767" r:id="rId9"/>
    <p:sldLayoutId id="2147483768" r:id="rId10"/>
    <p:sldLayoutId id="2147483732" r:id="rId11"/>
    <p:sldLayoutId id="2147483761" r:id="rId12"/>
    <p:sldLayoutId id="2147483737" r:id="rId13"/>
    <p:sldLayoutId id="2147483762" r:id="rId14"/>
    <p:sldLayoutId id="2147483766" r:id="rId15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2400" b="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−"/>
        <a:defRPr sz="2400" b="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80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2400" b="0" kern="1200">
          <a:solidFill>
            <a:srgbClr val="000000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lnSpc>
          <a:spcPct val="90000"/>
        </a:lnSpc>
        <a:spcBef>
          <a:spcPts val="500"/>
        </a:spcBef>
        <a:buSzPct val="100000"/>
        <a:buFont typeface="Arial" panose="020B0604020202020204" pitchFamily="34" charset="0"/>
        <a:buChar char="•"/>
        <a:defRPr sz="2400" b="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b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4C8DF-AE7F-4188-B6A6-1ED5AEEDCC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Chapter 5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BF534DD-7D92-4D2F-90B8-4B872CAEF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6420" y="3809720"/>
            <a:ext cx="5131308" cy="2062856"/>
          </a:xfrm>
        </p:spPr>
        <p:txBody>
          <a:bodyPr/>
          <a:lstStyle/>
          <a:p>
            <a:r>
              <a:rPr lang="en-US" noProof="0" dirty="0">
                <a:latin typeface="+mj-lt"/>
              </a:rPr>
              <a:t>Toddlerhood: One- and Two-Year-</a:t>
            </a:r>
            <a:r>
              <a:rPr lang="en-US" dirty="0">
                <a:latin typeface="+mj-lt"/>
              </a:rPr>
              <a:t>O</a:t>
            </a:r>
            <a:r>
              <a:rPr lang="en-US" noProof="0" dirty="0" err="1">
                <a:latin typeface="+mj-lt"/>
              </a:rPr>
              <a:t>lds</a:t>
            </a:r>
            <a:endParaRPr lang="en-US" noProof="0" dirty="0">
              <a:latin typeface="+mj-lt"/>
            </a:endParaRP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04772D1C-70A1-4CC6-92CC-D12F3C7F7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4"/>
          <a:stretch>
            <a:fillRect/>
          </a:stretch>
        </p:blipFill>
        <p:spPr bwMode="auto">
          <a:xfrm>
            <a:off x="412724" y="1026495"/>
            <a:ext cx="4866281" cy="48463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5286930C-2D33-4517-AB7D-E66B8FF29E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0" dirty="0" err="1">
                <a:latin typeface="+mj-lt"/>
              </a:rPr>
              <a:t>Marotz</a:t>
            </a:r>
            <a:r>
              <a:rPr lang="en-US" noProof="0" dirty="0">
                <a:latin typeface="+mj-lt"/>
              </a:rPr>
              <a:t>, Developmental Profiles: Pre-Birth Through Adolescence, Ninth Edition. © 2023 Cengage. All Rights Reserved. May not be scanned, copied or duplicated, or posted to a publicly accessible website, in whole or in part.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1000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DD92-4C3A-48F4-A717-5CA91521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Managing Defiant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E93AB-BA45-4EF7-8BBF-D977D3DA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4" y="1457490"/>
            <a:ext cx="11241914" cy="4734453"/>
          </a:xfrm>
        </p:spPr>
        <p:txBody>
          <a:bodyPr lIns="91440" tIns="0" bIns="0"/>
          <a:lstStyle/>
          <a:p>
            <a:pPr algn="l"/>
            <a:r>
              <a:rPr lang="en-US" altLang="en-US" noProof="0" dirty="0">
                <a:latin typeface="+mj-lt"/>
              </a:rPr>
              <a:t>Adults are responsible for:</a:t>
            </a:r>
          </a:p>
          <a:p>
            <a:pPr marL="228600" indent="-228600" algn="l">
              <a:buFont typeface="Arial" panose="020B0604020202020204" pitchFamily="34" charset="0"/>
              <a:buChar char="•"/>
              <a:tabLst>
                <a:tab pos="404813" algn="l"/>
              </a:tabLst>
            </a:pPr>
            <a:r>
              <a:rPr lang="en-US" altLang="en-US" noProof="0" dirty="0">
                <a:latin typeface="+mj-lt"/>
              </a:rPr>
              <a:t>Exercising patience</a:t>
            </a:r>
          </a:p>
          <a:p>
            <a:pPr marL="228600" indent="-228600" algn="l">
              <a:buFont typeface="Arial" panose="020B0604020202020204" pitchFamily="34" charset="0"/>
              <a:buChar char="•"/>
              <a:tabLst>
                <a:tab pos="404813" algn="l"/>
              </a:tabLst>
            </a:pPr>
            <a:r>
              <a:rPr lang="en-US" altLang="en-US" noProof="0" dirty="0">
                <a:latin typeface="+mj-lt"/>
              </a:rPr>
              <a:t>Establishing reasonable limits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Enforcing rules consistently</a:t>
            </a:r>
          </a:p>
          <a:p>
            <a:pPr marL="228600" indent="-2286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Creating situations that allow toddlers to make simple and successful choices </a:t>
            </a:r>
          </a:p>
          <a:p>
            <a:pPr marL="685800" lvl="2"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noProof="0" dirty="0">
                <a:latin typeface="+mj-lt"/>
              </a:rPr>
              <a:t>“Do you want to wear the red or blue shirt?”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000" noProof="0" dirty="0">
                <a:latin typeface="+mj-lt"/>
              </a:rPr>
              <a:t>“Do you want a glass of milk or juice?”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22A2BB58-68C1-4D72-B4E1-E9952D7A0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 noChangeArrowheads="1"/>
          </p:cNvPicPr>
          <p:nvPr>
            <p:ph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33082" y="1457490"/>
            <a:ext cx="3200400" cy="218460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138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Knowledge Check Activity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>
                <a:latin typeface="+mj-lt"/>
              </a:rPr>
              <a:t>“Me eat” is an example of a _____ speech pattern:</a:t>
            </a:r>
          </a:p>
          <a:p>
            <a:pPr marL="457200" indent="-457200">
              <a:buAutoNum type="alphaLcPeriod"/>
            </a:pPr>
            <a:r>
              <a:rPr lang="en-US" noProof="0" dirty="0">
                <a:latin typeface="+mj-lt"/>
              </a:rPr>
              <a:t>telegraphic</a:t>
            </a:r>
          </a:p>
          <a:p>
            <a:pPr marL="457200" indent="-457200">
              <a:buAutoNum type="alphaLcPeriod"/>
            </a:pPr>
            <a:r>
              <a:rPr lang="en-US" noProof="0" dirty="0">
                <a:latin typeface="+mj-lt"/>
              </a:rPr>
              <a:t>abbreviated</a:t>
            </a:r>
          </a:p>
          <a:p>
            <a:pPr marL="457200" indent="-457200">
              <a:buAutoNum type="alphaLcPeriod"/>
            </a:pPr>
            <a:r>
              <a:rPr lang="en-US" noProof="0" dirty="0">
                <a:latin typeface="+mj-lt"/>
              </a:rPr>
              <a:t>unintelligible</a:t>
            </a:r>
          </a:p>
          <a:p>
            <a:pPr marL="457200" indent="-457200">
              <a:buAutoNum type="alphaLcPeriod"/>
            </a:pPr>
            <a:r>
              <a:rPr lang="en-US" noProof="0" dirty="0">
                <a:latin typeface="+mj-lt"/>
              </a:rPr>
              <a:t>holographic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5155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Knowledge Check Activity 2: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noProof="0" dirty="0">
                <a:latin typeface="+mj-lt"/>
              </a:rPr>
              <a:t>“Me eat” is an example of a _____ speech pattern:</a:t>
            </a:r>
          </a:p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noProof="0" dirty="0">
                <a:solidFill>
                  <a:srgbClr val="003865"/>
                </a:solidFill>
                <a:latin typeface="+mj-lt"/>
              </a:rPr>
              <a:t>Answer: a.	telegraphic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2339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Two-Year-</a:t>
            </a:r>
            <a:r>
              <a:rPr lang="en-US" noProof="0" dirty="0" err="1">
                <a:latin typeface="+mj-lt"/>
              </a:rPr>
              <a:t>Olds</a:t>
            </a:r>
            <a:r>
              <a:rPr lang="en-US" noProof="0" dirty="0">
                <a:latin typeface="+mj-lt"/>
              </a:rPr>
              <a:t>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</a:pPr>
            <a:r>
              <a:rPr lang="en-US" altLang="en-US" noProof="0" dirty="0">
                <a:latin typeface="+mj-lt"/>
              </a:rPr>
              <a:t>Two-year-</a:t>
            </a:r>
            <a:r>
              <a:rPr lang="en-US" altLang="en-US" noProof="0" dirty="0" err="1">
                <a:latin typeface="+mj-lt"/>
              </a:rPr>
              <a:t>olds</a:t>
            </a:r>
            <a:r>
              <a:rPr lang="en-US" altLang="en-US" noProof="0" dirty="0">
                <a:latin typeface="+mj-lt"/>
              </a:rPr>
              <a:t> can be expected to:</a:t>
            </a:r>
          </a:p>
          <a:p>
            <a:r>
              <a:rPr lang="en-US" altLang="en-US" noProof="0" dirty="0">
                <a:latin typeface="+mj-lt"/>
              </a:rPr>
              <a:t>Be outgoing and affectionate</a:t>
            </a:r>
          </a:p>
          <a:p>
            <a:r>
              <a:rPr lang="en-US" altLang="en-US" noProof="0" dirty="0">
                <a:latin typeface="+mj-lt"/>
              </a:rPr>
              <a:t>Navigate with improved speed and skill</a:t>
            </a:r>
          </a:p>
          <a:p>
            <a:r>
              <a:rPr lang="en-US" altLang="en-US" noProof="0" dirty="0">
                <a:latin typeface="+mj-lt"/>
              </a:rPr>
              <a:t>Begin to achieve toilet training</a:t>
            </a:r>
          </a:p>
          <a:p>
            <a:r>
              <a:rPr lang="en-US" altLang="en-US" noProof="0" dirty="0">
                <a:latin typeface="+mj-lt"/>
              </a:rPr>
              <a:t>Be able to perform simple classification tasks</a:t>
            </a:r>
          </a:p>
          <a:p>
            <a:r>
              <a:rPr lang="en-US" altLang="en-US" noProof="0" dirty="0">
                <a:latin typeface="+mj-lt"/>
              </a:rPr>
              <a:t>Recognize that words have meaning</a:t>
            </a:r>
          </a:p>
          <a:p>
            <a:r>
              <a:rPr lang="en-US" altLang="en-US" noProof="0" dirty="0">
                <a:latin typeface="+mj-lt"/>
              </a:rPr>
              <a:t>Be eager to help</a:t>
            </a:r>
          </a:p>
          <a:p>
            <a:r>
              <a:rPr lang="en-US" altLang="en-US" noProof="0" dirty="0">
                <a:latin typeface="+mj-lt"/>
              </a:rPr>
              <a:t>Experience fewer tantrums and episodes of fierce determination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5431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Two-Year-</a:t>
            </a:r>
            <a:r>
              <a:rPr lang="en-US" noProof="0" dirty="0" err="1">
                <a:latin typeface="+mj-lt"/>
              </a:rPr>
              <a:t>Olds</a:t>
            </a:r>
            <a:r>
              <a:rPr lang="en-US" noProof="0" dirty="0">
                <a:latin typeface="+mj-lt"/>
              </a:rPr>
              <a:t>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</a:pPr>
            <a:r>
              <a:rPr lang="en-US" altLang="en-US" noProof="0" dirty="0">
                <a:latin typeface="+mj-lt"/>
              </a:rPr>
              <a:t>Two-year-</a:t>
            </a:r>
            <a:r>
              <a:rPr lang="en-US" altLang="en-US" noProof="0" dirty="0" err="1">
                <a:latin typeface="+mj-lt"/>
              </a:rPr>
              <a:t>olds</a:t>
            </a:r>
            <a:r>
              <a:rPr lang="en-US" altLang="en-US" noProof="0" dirty="0">
                <a:latin typeface="+mj-lt"/>
              </a:rPr>
              <a:t> also:</a:t>
            </a:r>
            <a:endParaRPr lang="en-US" noProof="0" dirty="0">
              <a:latin typeface="+mj-lt"/>
            </a:endParaRPr>
          </a:p>
          <a:p>
            <a:r>
              <a:rPr lang="en-US" noProof="0" dirty="0">
                <a:latin typeface="+mj-lt"/>
              </a:rPr>
              <a:t>Have improved hand-eye coordination</a:t>
            </a:r>
          </a:p>
          <a:p>
            <a:r>
              <a:rPr lang="en-US" noProof="0" dirty="0">
                <a:latin typeface="+mj-lt"/>
              </a:rPr>
              <a:t>Are able to stack and manipulate objects with skill</a:t>
            </a:r>
          </a:p>
          <a:p>
            <a:r>
              <a:rPr lang="en-US" noProof="0" dirty="0">
                <a:latin typeface="+mj-lt"/>
              </a:rPr>
              <a:t>Understand more than they verbalize</a:t>
            </a:r>
          </a:p>
          <a:p>
            <a:r>
              <a:rPr lang="en-US" noProof="0" dirty="0">
                <a:latin typeface="+mj-lt"/>
              </a:rPr>
              <a:t>Continue to resort to physical aggression when frustrated</a:t>
            </a:r>
          </a:p>
          <a:p>
            <a:r>
              <a:rPr lang="en-US" noProof="0" dirty="0">
                <a:latin typeface="+mj-lt"/>
              </a:rPr>
              <a:t>Observe and imitate their peers’ actions</a:t>
            </a:r>
          </a:p>
          <a:p>
            <a:r>
              <a:rPr lang="en-US" noProof="0" dirty="0">
                <a:latin typeface="+mj-lt"/>
              </a:rPr>
              <a:t>Can be defiant at times; “No” is a favorite word</a:t>
            </a:r>
          </a:p>
          <a:p>
            <a:r>
              <a:rPr lang="en-US" noProof="0" dirty="0">
                <a:latin typeface="+mj-lt"/>
              </a:rPr>
              <a:t>Have a fair appetite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2256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Promoting Self-help Skills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>
              <a:defRPr/>
            </a:pPr>
            <a:r>
              <a:rPr lang="en-US" b="1" noProof="0" dirty="0">
                <a:solidFill>
                  <a:srgbClr val="003865"/>
                </a:solidFill>
                <a:latin typeface="+mj-lt"/>
              </a:rPr>
              <a:t>Eating</a:t>
            </a:r>
          </a:p>
          <a:p>
            <a:pPr lvl="1">
              <a:defRPr/>
            </a:pPr>
            <a:r>
              <a:rPr lang="en-US" noProof="0" dirty="0">
                <a:latin typeface="+mj-lt"/>
              </a:rPr>
              <a:t>Respect adult and child feeding roles to reduce power struggles:</a:t>
            </a:r>
          </a:p>
          <a:p>
            <a:pPr marL="914400" lvl="2">
              <a:defRPr/>
            </a:pPr>
            <a:r>
              <a:rPr lang="en-US" sz="2000" noProof="0" dirty="0">
                <a:latin typeface="+mj-lt"/>
              </a:rPr>
              <a:t>Adults provide the food and decide when and where meals will be eaten</a:t>
            </a:r>
          </a:p>
          <a:p>
            <a:pPr marL="914400" lvl="2">
              <a:defRPr/>
            </a:pPr>
            <a:r>
              <a:rPr lang="en-US" sz="2000" noProof="0" dirty="0">
                <a:latin typeface="+mj-lt"/>
              </a:rPr>
              <a:t>Children decide what and how much they will eat</a:t>
            </a:r>
          </a:p>
          <a:p>
            <a:pPr lvl="1">
              <a:defRPr/>
            </a:pPr>
            <a:r>
              <a:rPr lang="en-US" noProof="0" dirty="0">
                <a:latin typeface="+mj-lt"/>
              </a:rPr>
              <a:t>Expect messes</a:t>
            </a:r>
          </a:p>
          <a:p>
            <a:pPr lvl="1">
              <a:defRPr/>
            </a:pPr>
            <a:r>
              <a:rPr lang="en-US" noProof="0" dirty="0">
                <a:latin typeface="+mj-lt"/>
              </a:rPr>
              <a:t>Avoid foods that may cause choking</a:t>
            </a:r>
          </a:p>
          <a:p>
            <a:pPr lvl="1">
              <a:defRPr/>
            </a:pPr>
            <a:r>
              <a:rPr lang="en-US" noProof="0" dirty="0">
                <a:latin typeface="+mj-lt"/>
              </a:rPr>
              <a:t>Encourage children to try unfamiliar foods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7194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Discussion Activity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US" noProof="0" dirty="0">
                <a:latin typeface="+mj-lt"/>
              </a:rPr>
              <a:t>What are the roles of children and adults in the feeding relationship? 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en-US" noProof="0" dirty="0">
                <a:latin typeface="+mj-lt"/>
              </a:rPr>
              <a:t>Why is it important that these responsibilities be respected?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2065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Promoting Self-help Skills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altLang="en-US" b="1" noProof="0" dirty="0">
                <a:solidFill>
                  <a:srgbClr val="003865"/>
                </a:solidFill>
                <a:latin typeface="+mj-lt"/>
              </a:rPr>
              <a:t>Toilet training</a:t>
            </a:r>
          </a:p>
          <a:p>
            <a:pPr marL="228600" lvl="1">
              <a:spcBef>
                <a:spcPts val="1200"/>
              </a:spcBef>
            </a:pPr>
            <a:r>
              <a:rPr lang="en-US" altLang="en-US" noProof="0" dirty="0">
                <a:latin typeface="+mj-lt"/>
              </a:rPr>
              <a:t>Often causes much adult frustration</a:t>
            </a:r>
          </a:p>
          <a:p>
            <a:pPr marL="228600" lvl="1">
              <a:spcBef>
                <a:spcPts val="1200"/>
              </a:spcBef>
            </a:pPr>
            <a:r>
              <a:rPr lang="en-US" altLang="en-US" noProof="0" dirty="0">
                <a:latin typeface="+mj-lt"/>
              </a:rPr>
              <a:t>Adults must have patience and realistic expectations</a:t>
            </a:r>
          </a:p>
          <a:p>
            <a:pPr marL="228600" lvl="1">
              <a:spcBef>
                <a:spcPts val="1200"/>
              </a:spcBef>
            </a:pPr>
            <a:r>
              <a:rPr lang="en-US" altLang="en-US" noProof="0" dirty="0">
                <a:latin typeface="+mj-lt"/>
              </a:rPr>
              <a:t>Requires children to develop biological maturation (e.g., predictable elimination patterns, muscle control) </a:t>
            </a:r>
          </a:p>
          <a:p>
            <a:pPr marL="228600" lvl="1">
              <a:spcBef>
                <a:spcPts val="1200"/>
              </a:spcBef>
            </a:pPr>
            <a:r>
              <a:rPr lang="en-US" altLang="en-US" noProof="0" dirty="0">
                <a:latin typeface="+mj-lt"/>
              </a:rPr>
              <a:t>Requires that children have the ability to pull clothing up and down</a:t>
            </a:r>
          </a:p>
          <a:p>
            <a:pPr marL="228600" lvl="1">
              <a:spcBef>
                <a:spcPts val="1200"/>
              </a:spcBef>
            </a:pPr>
            <a:r>
              <a:rPr lang="en-US" altLang="en-US" noProof="0" dirty="0">
                <a:latin typeface="+mj-lt"/>
              </a:rPr>
              <a:t>Requires that children can understand and follow directions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02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DD92-4C3A-48F4-A717-5CA91521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Promoting Learning &amp; Brain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E93AB-BA45-4EF7-8BBF-D977D3DA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4" y="1457490"/>
            <a:ext cx="7326036" cy="4668743"/>
          </a:xfrm>
        </p:spPr>
        <p:txBody>
          <a:bodyPr lIns="91440" tIns="0" bIns="0"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Provide a variety of nontoxic art materials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Encourage children’s imaginary play; make props available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Play simple games together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Make up songs and dances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Create environments with different surfaces and textures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Offer water, sand, and containers for play</a:t>
            </a:r>
          </a:p>
        </p:txBody>
      </p:sp>
    </p:spTree>
    <p:extLst>
      <p:ext uri="{BB962C8B-B14F-4D97-AF65-F5344CB8AC3E}">
        <p14:creationId xmlns:p14="http://schemas.microsoft.com/office/powerpoint/2010/main" val="2316086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Positive Behavior Guidance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noProof="0" dirty="0">
                <a:latin typeface="+mj-lt"/>
              </a:rPr>
              <a:t>Toddlers begin to learn social expectations when adults provide constructive guidance and positive encouragement:</a:t>
            </a:r>
          </a:p>
          <a:p>
            <a:pPr marL="228600" lvl="1"/>
            <a:r>
              <a:rPr lang="en-US" altLang="en-US" noProof="0" dirty="0">
                <a:solidFill>
                  <a:srgbClr val="003865"/>
                </a:solidFill>
                <a:latin typeface="+mj-lt"/>
              </a:rPr>
              <a:t>Create environments that are safe for children to explore</a:t>
            </a:r>
          </a:p>
          <a:p>
            <a:pPr marL="228600" lvl="1">
              <a:tabLst>
                <a:tab pos="457200" algn="l"/>
              </a:tabLst>
            </a:pPr>
            <a:r>
              <a:rPr lang="en-US" altLang="en-US" noProof="0" dirty="0">
                <a:solidFill>
                  <a:srgbClr val="003865"/>
                </a:solidFill>
                <a:latin typeface="+mj-lt"/>
              </a:rPr>
              <a:t>Set developmentally-appropriate limits and enforce them consistently</a:t>
            </a:r>
          </a:p>
          <a:p>
            <a:r>
              <a:rPr lang="en-US" altLang="en-US" noProof="0" dirty="0">
                <a:solidFill>
                  <a:srgbClr val="003865"/>
                </a:solidFill>
                <a:latin typeface="+mj-lt"/>
              </a:rPr>
              <a:t>Offer choices to support toddlers’ autonomy</a:t>
            </a:r>
          </a:p>
          <a:p>
            <a:r>
              <a:rPr lang="en-US" altLang="en-US" noProof="0" dirty="0">
                <a:solidFill>
                  <a:srgbClr val="003865"/>
                </a:solidFill>
                <a:latin typeface="+mj-lt"/>
              </a:rPr>
              <a:t>Maintain a predictable schedule</a:t>
            </a:r>
          </a:p>
          <a:p>
            <a:r>
              <a:rPr lang="en-US" altLang="en-US" noProof="0" dirty="0">
                <a:solidFill>
                  <a:srgbClr val="003865"/>
                </a:solidFill>
                <a:latin typeface="+mj-lt"/>
              </a:rPr>
              <a:t>Acknowledge desirable behavior</a:t>
            </a:r>
          </a:p>
          <a:p>
            <a:r>
              <a:rPr lang="en-US" altLang="en-US" noProof="0" dirty="0">
                <a:solidFill>
                  <a:srgbClr val="003865"/>
                </a:solidFill>
                <a:latin typeface="+mj-lt"/>
              </a:rPr>
              <a:t>Be a positive role model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1913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DD92-4C3A-48F4-A717-5CA91521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Icebreaker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E93AB-BA45-4EF7-8BBF-D977D3DA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4" y="1457490"/>
            <a:ext cx="11241914" cy="4383751"/>
          </a:xfrm>
        </p:spPr>
        <p:txBody>
          <a:bodyPr lIns="91440" tIns="0" bIns="0"/>
          <a:lstStyle/>
          <a:p>
            <a:pPr marL="457200" indent="-457200" algn="l">
              <a:buFont typeface="+mj-lt"/>
              <a:buAutoNum type="arabicPeriod"/>
            </a:pPr>
            <a:r>
              <a:rPr lang="en-US" noProof="0" dirty="0">
                <a:latin typeface="+mj-lt"/>
              </a:rPr>
              <a:t>Students will work in small groups.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noProof="0" dirty="0">
                <a:latin typeface="+mj-lt"/>
              </a:rPr>
              <a:t>Each group is to generate a list of 8 to 10 adjectives that describe toddlers (e.g., behavior, abilities, appearance) and share their results with the class.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noProof="0" dirty="0">
                <a:latin typeface="+mj-lt"/>
              </a:rPr>
              <a:t>Compile a list of adjectives from those that individual groups present.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>
                <a:latin typeface="+mj-lt"/>
              </a:rPr>
              <a:t>How many of the adjectives represent a positive characteristic?</a:t>
            </a:r>
          </a:p>
          <a:p>
            <a:pPr marL="685800" indent="-228600" algn="l">
              <a:buFont typeface="Arial" panose="020B0604020202020204" pitchFamily="34" charset="0"/>
              <a:buChar char="•"/>
            </a:pPr>
            <a:r>
              <a:rPr lang="en-US" noProof="0" dirty="0">
                <a:latin typeface="+mj-lt"/>
              </a:rPr>
              <a:t>How many of the adjectives reflect a negative or less preferred quality? </a:t>
            </a:r>
          </a:p>
          <a:p>
            <a:pPr marL="685800" indent="-228600" algn="l">
              <a:buFont typeface="Arial" panose="020B0604020202020204" pitchFamily="34" charset="0"/>
              <a:buChar char="•"/>
            </a:pPr>
            <a:r>
              <a:rPr lang="en-US" noProof="0" dirty="0">
                <a:latin typeface="+mj-lt"/>
              </a:rPr>
              <a:t>What do the results suggest about common perceptions of the toddler years?</a:t>
            </a:r>
          </a:p>
        </p:txBody>
      </p:sp>
    </p:spTree>
    <p:extLst>
      <p:ext uri="{BB962C8B-B14F-4D97-AF65-F5344CB8AC3E}">
        <p14:creationId xmlns:p14="http://schemas.microsoft.com/office/powerpoint/2010/main" val="3099035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i="1" noProof="0" dirty="0">
                <a:latin typeface="+mj-lt"/>
              </a:rPr>
              <a:t>Now that the lesson has ended, you should have learned how to:</a:t>
            </a:r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574675" algn="l"/>
              </a:tabLst>
            </a:pP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Define the concept of egocentricity and provide an example.</a:t>
            </a:r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574675" algn="l"/>
              </a:tabLst>
            </a:pP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Describe the motor abilities of a typical one-year-old and two-year-old. </a:t>
            </a:r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796925" algn="l"/>
              </a:tabLst>
            </a:pP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Define the terms </a:t>
            </a:r>
            <a:r>
              <a:rPr lang="en-US" i="1" noProof="0" dirty="0">
                <a:latin typeface="+mj-lt"/>
                <a:ea typeface="Times New Roman" panose="02020603050405020304" pitchFamily="18" charset="0"/>
                <a:cs typeface="HelveticaLTStd-Light"/>
              </a:rPr>
              <a:t>holophrastic speech</a:t>
            </a: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 and </a:t>
            </a:r>
            <a:r>
              <a:rPr lang="en-US" i="1" noProof="0" dirty="0">
                <a:latin typeface="+mj-lt"/>
                <a:ea typeface="Times New Roman" panose="02020603050405020304" pitchFamily="18" charset="0"/>
                <a:cs typeface="HelveticaLTStd-Light"/>
              </a:rPr>
              <a:t>telegraphic speech </a:t>
            </a: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and give an example of each.</a:t>
            </a:r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796925" algn="l"/>
              </a:tabLst>
            </a:pP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Provide two illustrations of the two-year-old’s improved understanding of size and spatial relationships.</a:t>
            </a:r>
          </a:p>
          <a:p>
            <a:pPr>
              <a:spcBef>
                <a:spcPts val="1200"/>
              </a:spcBef>
              <a:spcAft>
                <a:spcPts val="600"/>
              </a:spcAft>
              <a:tabLst>
                <a:tab pos="568325" algn="l"/>
              </a:tabLst>
            </a:pP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Explain why two-year-</a:t>
            </a:r>
            <a:r>
              <a:rPr lang="en-US" noProof="0" dirty="0" err="1">
                <a:latin typeface="+mj-lt"/>
                <a:ea typeface="Times New Roman" panose="02020603050405020304" pitchFamily="18" charset="0"/>
                <a:cs typeface="HelveticaLTStd-Light"/>
              </a:rPr>
              <a:t>olds</a:t>
            </a:r>
            <a:r>
              <a:rPr lang="en-US" noProof="0" dirty="0">
                <a:latin typeface="+mj-lt"/>
                <a:ea typeface="Times New Roman" panose="02020603050405020304" pitchFamily="18" charset="0"/>
                <a:cs typeface="HelveticaLTStd-Light"/>
              </a:rPr>
              <a:t> are often described as picky or fussy eaters.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894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Chapter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i="1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By the end of this chapter, you should be able to:</a:t>
            </a:r>
          </a:p>
          <a:p>
            <a:pPr marL="640080" indent="-64008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5-1 	Define the concept of egocentricity and provide an example.</a:t>
            </a:r>
          </a:p>
          <a:p>
            <a:pPr marL="640080" indent="-64008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5-2 	Describe the motor abilities of a typical one-year-old and two-year-old.</a:t>
            </a:r>
          </a:p>
          <a:p>
            <a:pPr marL="640080" indent="-64008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5-3 	Define the terms holophrastic speech and telegraphic speech and give an example of each.</a:t>
            </a:r>
          </a:p>
          <a:p>
            <a:pPr marL="640080" indent="-64008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5-4   Provide two illustrations of the two-year-old’s improved understanding of size and spatial relationships.</a:t>
            </a:r>
          </a:p>
          <a:p>
            <a:pPr marL="640080" indent="-640080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5-5 	Explain why two-year-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US" noProof="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lds</a:t>
            </a:r>
            <a:r>
              <a:rPr lang="en-US" noProof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are often described as picky or fussy eaters.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783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DD92-4C3A-48F4-A717-5CA91521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Major Developmental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E93AB-BA45-4EF7-8BBF-D977D3DA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4" y="1457490"/>
            <a:ext cx="11241914" cy="4734453"/>
          </a:xfrm>
        </p:spPr>
        <p:txBody>
          <a:bodyPr lIns="91440" tIns="0" bIns="0"/>
          <a:lstStyle/>
          <a:p>
            <a:pPr marL="457200" indent="-457200" algn="l"/>
            <a:r>
              <a:rPr lang="en-US" altLang="en-US" noProof="0" dirty="0">
                <a:latin typeface="+mj-lt"/>
              </a:rPr>
              <a:t>Toddlers have several important developmental tasks to achieve:</a:t>
            </a:r>
          </a:p>
          <a:p>
            <a:pPr marL="228600" lvl="1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Acquiring a wide range of motor skills</a:t>
            </a:r>
          </a:p>
          <a:p>
            <a:pPr marL="228600" lvl="1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Learning to use language as a functional tool</a:t>
            </a:r>
          </a:p>
          <a:p>
            <a:pPr marL="228600" lvl="1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Understanding social relationships</a:t>
            </a:r>
          </a:p>
          <a:p>
            <a:pPr marL="228600" lvl="1">
              <a:buFont typeface="Arial" panose="020B0604020202020204" pitchFamily="34" charset="0"/>
              <a:buChar char="•"/>
            </a:pPr>
            <a:r>
              <a:rPr lang="en-US" altLang="en-US" noProof="0" dirty="0">
                <a:latin typeface="+mj-lt"/>
              </a:rPr>
              <a:t>Striving for some degree of independence</a:t>
            </a:r>
          </a:p>
        </p:txBody>
      </p:sp>
      <p:pic>
        <p:nvPicPr>
          <p:cNvPr id="7" name="Picture 3" descr="A toddler tries to build a high-rise tower with the help of blocks. Few blocks are placed on the floor.">
            <a:extLst>
              <a:ext uri="{FF2B5EF4-FFF2-40B4-BE49-F238E27FC236}">
                <a16:creationId xmlns:a16="http://schemas.microsoft.com/office/drawing/2014/main" id="{5E09514B-BA46-42A9-B066-5556AB90D9CB}"/>
              </a:ext>
            </a:extLst>
          </p:cNvPr>
          <p:cNvPicPr>
            <a:picLocks noGrp="1" noChangeAspect="1"/>
          </p:cNvPicPr>
          <p:nvPr>
            <p:ph idx="11"/>
          </p:nvPr>
        </p:nvPicPr>
        <p:blipFill>
          <a:blip r:embed="rId2"/>
          <a:stretch>
            <a:fillRect/>
          </a:stretch>
        </p:blipFill>
        <p:spPr>
          <a:xfrm>
            <a:off x="7597638" y="1991153"/>
            <a:ext cx="3497540" cy="408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0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One-Year-Olds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</a:pPr>
            <a:r>
              <a:rPr lang="en-US" altLang="en-US" noProof="0" dirty="0">
                <a:latin typeface="+mj-lt"/>
              </a:rPr>
              <a:t>One-year-olds can be expected to:</a:t>
            </a:r>
          </a:p>
          <a:p>
            <a:pPr>
              <a:tabLst>
                <a:tab pos="690563" algn="l"/>
                <a:tab pos="854075" algn="l"/>
              </a:tabLst>
            </a:pPr>
            <a:r>
              <a:rPr lang="en-US" altLang="en-US" noProof="0" dirty="0">
                <a:latin typeface="+mj-lt"/>
              </a:rPr>
              <a:t>Grow at a slower rate than during infancy and require less food</a:t>
            </a:r>
          </a:p>
          <a:p>
            <a:pPr marL="228600" lvl="1"/>
            <a:r>
              <a:rPr lang="en-US" altLang="en-US" noProof="0" dirty="0">
                <a:latin typeface="+mj-lt"/>
              </a:rPr>
              <a:t>Develop and perfect many new large motor skills</a:t>
            </a:r>
          </a:p>
          <a:p>
            <a:pPr marL="228600" lvl="1"/>
            <a:r>
              <a:rPr lang="en-US" altLang="en-US" noProof="0" dirty="0">
                <a:latin typeface="+mj-lt"/>
              </a:rPr>
              <a:t>Show limited understanding of cause-effect and what objects are used for</a:t>
            </a:r>
          </a:p>
          <a:p>
            <a:pPr marL="228600" lvl="1"/>
            <a:r>
              <a:rPr lang="en-US" altLang="en-US" noProof="0" dirty="0">
                <a:latin typeface="+mj-lt"/>
              </a:rPr>
              <a:t>Become less fearful of strangers</a:t>
            </a:r>
          </a:p>
          <a:p>
            <a:pPr marL="228600" lvl="1"/>
            <a:r>
              <a:rPr lang="en-US" altLang="en-US" noProof="0" dirty="0">
                <a:latin typeface="+mj-lt"/>
              </a:rPr>
              <a:t>Respond to simple questions and have language that is relatively easy for others to understand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5738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One-Year-Olds</a:t>
            </a:r>
            <a:r>
              <a:rPr lang="en-US" noProof="0" dirty="0">
                <a:solidFill>
                  <a:srgbClr val="003865"/>
                </a:solidFill>
                <a:latin typeface="+mj-lt"/>
              </a:rPr>
              <a:t> (2 of 2)</a:t>
            </a:r>
            <a:endParaRPr lang="en-US" noProof="0" dirty="0">
              <a:latin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noProof="0" dirty="0">
                <a:latin typeface="+mj-lt"/>
              </a:rPr>
              <a:t>One-year-olds also:</a:t>
            </a:r>
          </a:p>
          <a:p>
            <a:pPr marL="228600" lvl="1">
              <a:tabLst>
                <a:tab pos="339725" algn="l"/>
              </a:tabLst>
              <a:defRPr/>
            </a:pPr>
            <a:r>
              <a:rPr lang="en-US" altLang="en-US" noProof="0" dirty="0">
                <a:latin typeface="+mj-lt"/>
              </a:rPr>
              <a:t>Have difficulty following directions</a:t>
            </a:r>
          </a:p>
          <a:p>
            <a:pPr marL="228600" lvl="1">
              <a:defRPr/>
            </a:pPr>
            <a:r>
              <a:rPr lang="en-US" altLang="en-US" noProof="0" dirty="0">
                <a:latin typeface="+mj-lt"/>
              </a:rPr>
              <a:t>Show limited patience; they want everything now</a:t>
            </a:r>
          </a:p>
          <a:p>
            <a:pPr marL="228600" lvl="1">
              <a:defRPr/>
            </a:pPr>
            <a:r>
              <a:rPr lang="en-US" altLang="en-US" noProof="0" dirty="0">
                <a:latin typeface="+mj-lt"/>
              </a:rPr>
              <a:t>Believe that the world centers around their own desires</a:t>
            </a:r>
          </a:p>
          <a:p>
            <a:pPr marL="228600" lvl="1">
              <a:defRPr/>
            </a:pPr>
            <a:r>
              <a:rPr lang="en-US" altLang="en-US" noProof="0" dirty="0">
                <a:latin typeface="+mj-lt"/>
              </a:rPr>
              <a:t>Have little interest in sharing, cooperating, or playing together with other children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7503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Knowledge Check Activity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>
                <a:latin typeface="+mj-lt"/>
              </a:rPr>
              <a:t>______ describes the toddler’s determined efforts to establish independence and a sense of self-identity.</a:t>
            </a:r>
            <a:endParaRPr lang="en-US" noProof="0" dirty="0">
              <a:solidFill>
                <a:srgbClr val="003865"/>
              </a:solidFill>
              <a:latin typeface="+mj-lt"/>
            </a:endParaRPr>
          </a:p>
          <a:p>
            <a:pPr marL="457200" indent="-457200">
              <a:buAutoNum type="alphaLcPeriod"/>
            </a:pPr>
            <a:r>
              <a:rPr lang="en-US" noProof="0" dirty="0">
                <a:solidFill>
                  <a:srgbClr val="003865"/>
                </a:solidFill>
                <a:latin typeface="+mj-lt"/>
              </a:rPr>
              <a:t>Disobedience</a:t>
            </a:r>
          </a:p>
          <a:p>
            <a:pPr marL="457200" indent="-457200">
              <a:buAutoNum type="alphaLcPeriod"/>
            </a:pPr>
            <a:r>
              <a:rPr lang="en-US" noProof="0" dirty="0">
                <a:solidFill>
                  <a:srgbClr val="003865"/>
                </a:solidFill>
                <a:latin typeface="+mj-lt"/>
              </a:rPr>
              <a:t>Obstinance</a:t>
            </a:r>
          </a:p>
          <a:p>
            <a:pPr marL="457200" indent="-457200">
              <a:buAutoNum type="alphaLcPeriod"/>
            </a:pPr>
            <a:r>
              <a:rPr lang="en-US" noProof="0" dirty="0">
                <a:solidFill>
                  <a:srgbClr val="003865"/>
                </a:solidFill>
                <a:latin typeface="+mj-lt"/>
              </a:rPr>
              <a:t>Egocentricity</a:t>
            </a:r>
          </a:p>
          <a:p>
            <a:pPr marL="457200" indent="-457200">
              <a:buAutoNum type="alphaLcPeriod"/>
            </a:pPr>
            <a:r>
              <a:rPr lang="en-US" noProof="0" dirty="0">
                <a:solidFill>
                  <a:srgbClr val="003865"/>
                </a:solidFill>
                <a:latin typeface="+mj-lt"/>
              </a:rPr>
              <a:t>Autonomy</a:t>
            </a:r>
            <a:endParaRPr lang="en-US" noProof="0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687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Knowledge Check Activity 1: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noProof="0" dirty="0">
                <a:latin typeface="+mj-lt"/>
              </a:rPr>
              <a:t>______ describes the toddler’s determined efforts to establish independence and a sense of self-identity.</a:t>
            </a:r>
            <a:endParaRPr lang="en-US" noProof="0" dirty="0">
              <a:solidFill>
                <a:srgbClr val="003865"/>
              </a:solidFill>
              <a:latin typeface="+mj-lt"/>
            </a:endParaRPr>
          </a:p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noProof="0" dirty="0">
                <a:solidFill>
                  <a:srgbClr val="003865"/>
                </a:solidFill>
                <a:latin typeface="+mj-lt"/>
              </a:rPr>
              <a:t>Answer:  d.   Autonomy</a:t>
            </a:r>
            <a:endParaRPr lang="en-US" noProof="0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1540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8B048-CAFC-4017-B59F-35390F76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latin typeface="+mj-lt"/>
              </a:rPr>
              <a:t>How to Support and Encourage Autonomy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C8F81-CDA3-487C-9FF6-66F082672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42" y="1457491"/>
            <a:ext cx="11430000" cy="475488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noProof="0" dirty="0">
                <a:latin typeface="+mj-lt"/>
              </a:rPr>
              <a:t>Understand that children are not rejecting adult caregivers, but are trying to achieve independence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noProof="0" dirty="0">
                <a:latin typeface="+mj-lt"/>
              </a:rPr>
              <a:t>Provide a safe environment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noProof="0" dirty="0">
                <a:latin typeface="+mj-lt"/>
              </a:rPr>
              <a:t>Establish and enforce simple rules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noProof="0" dirty="0">
                <a:latin typeface="+mj-lt"/>
              </a:rPr>
              <a:t>Avoid harsh expectations and punishment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noProof="0" dirty="0">
                <a:latin typeface="+mj-lt"/>
              </a:rPr>
              <a:t>Encourage problem-solving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en-US" noProof="0" dirty="0">
                <a:latin typeface="+mj-lt"/>
              </a:rPr>
              <a:t>Acknowledge toddlers when they are behaving well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8557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DESIGN_ID_FULL TEXT TEMPLATE MASTER" val="7pb33sBP"/>
  <p:tag name="ARTICULATE_DESIGN_ID_FULL TEXT TEMPLATE MASTER (CONT.)" val="V3Eg5WUK"/>
  <p:tag name="ARTICULATE_DESIGN_ID_OPTIMIZED TEMPLATE MASTER" val="rzwWCka7"/>
  <p:tag name="ARTICULATE_DESIGN_ID_OPTIMIZED TEMPLATE MASTER (CONT.)" val="klKJ3eZ5"/>
  <p:tag name="ARTICULATE_PROJECT_OPEN" val="0"/>
  <p:tag name="ARTICULATE_SLIDE_COUNT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ptimized Template Master">
  <a:themeElements>
    <a:clrScheme name="Cengage">
      <a:dk1>
        <a:srgbClr val="53565A"/>
      </a:dk1>
      <a:lt1>
        <a:srgbClr val="FFFFFF"/>
      </a:lt1>
      <a:dk2>
        <a:srgbClr val="003865"/>
      </a:dk2>
      <a:lt2>
        <a:srgbClr val="E7E6E6"/>
      </a:lt2>
      <a:accent1>
        <a:srgbClr val="003865"/>
      </a:accent1>
      <a:accent2>
        <a:srgbClr val="0085CA"/>
      </a:accent2>
      <a:accent3>
        <a:srgbClr val="E0004D"/>
      </a:accent3>
      <a:accent4>
        <a:srgbClr val="FC4C02"/>
      </a:accent4>
      <a:accent5>
        <a:srgbClr val="F2A900"/>
      </a:accent5>
      <a:accent6>
        <a:srgbClr val="92278F"/>
      </a:accent6>
      <a:hlink>
        <a:srgbClr val="0563C1"/>
      </a:hlink>
      <a:folHlink>
        <a:srgbClr val="9227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11y_PPT_Template_Cengage_020221.pptx" id="{62A8FB47-AEAE-448A-A9EC-2B57E950A883}" vid="{DA52BCA4-C454-45F1-8147-C38687C750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A683995A7B1D46BAE4BA042997DC16" ma:contentTypeVersion="23" ma:contentTypeDescription="Create a new document." ma:contentTypeScope="" ma:versionID="50bbd2503e2c011c3ca31c8b08369c43">
  <xsd:schema xmlns:xsd="http://www.w3.org/2001/XMLSchema" xmlns:xs="http://www.w3.org/2001/XMLSchema" xmlns:p="http://schemas.microsoft.com/office/2006/metadata/properties" xmlns:ns2="c8ecdccd-e3b0-4392-94c4-49d90f16d1d5" xmlns:ns3="cc1e726a-7c3b-4654-9122-87de3e28a51c" targetNamespace="http://schemas.microsoft.com/office/2006/metadata/properties" ma:root="true" ma:fieldsID="c2051e13e1a6401f70e4bb40d366e2c7" ns2:_="" ns3:_="">
    <xsd:import namespace="c8ecdccd-e3b0-4392-94c4-49d90f16d1d5"/>
    <xsd:import namespace="cc1e726a-7c3b-4654-9122-87de3e28a51c"/>
    <xsd:element name="properties">
      <xsd:complexType>
        <xsd:sequence>
          <xsd:element name="documentManagement">
            <xsd:complexType>
              <xsd:all>
                <xsd:element ref="ns2:Topic" minOccurs="0"/>
                <xsd:element ref="ns2:Owner" minOccurs="0"/>
                <xsd:element ref="ns2:Admin" minOccurs="0"/>
                <xsd:element ref="ns2:Copy" minOccurs="0"/>
                <xsd:element ref="ns2:MasterLocation_x0028_ifCopy_x003d_Yes_x0029_" minOccurs="0"/>
                <xsd:element ref="ns2:AdminNotes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PartnerProgra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ecdccd-e3b0-4392-94c4-49d90f16d1d5" elementFormDefault="qualified">
    <xsd:import namespace="http://schemas.microsoft.com/office/2006/documentManagement/types"/>
    <xsd:import namespace="http://schemas.microsoft.com/office/infopath/2007/PartnerControls"/>
    <xsd:element name="Topic" ma:index="2" nillable="true" ma:displayName="Topic" ma:default="Unassigned" ma:format="Dropdown" ma:internalName="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cessibility"/>
                    <xsd:enumeration value="Archiving"/>
                    <xsd:enumeration value="CenDoc"/>
                    <xsd:enumeration value="Content Corrections/Reprints"/>
                    <xsd:enumeration value="Content Creation"/>
                    <xsd:enumeration value="Files to Printer"/>
                    <xsd:enumeration value="Invoicing"/>
                    <xsd:enumeration value="Partner Programs"/>
                    <xsd:enumeration value="Project Management"/>
                    <xsd:enumeration value="Other"/>
                    <xsd:enumeration value="Unassigned"/>
                    <xsd:enumeration value="Source Document Only"/>
                    <xsd:enumeration value="Design"/>
                    <xsd:enumeration value="Inclusivity &amp; Diversity"/>
                  </xsd:restriction>
                </xsd:simpleType>
              </xsd:element>
            </xsd:sequence>
          </xsd:extension>
        </xsd:complexContent>
      </xsd:complexType>
    </xsd:element>
    <xsd:element name="Owner" ma:index="3" nillable="true" ma:displayName="Owner" ma:format="Dropdown" ma:internalName="Owner">
      <xsd:simpleType>
        <xsd:restriction base="dms:Choice">
          <xsd:enumeration value="Content Corrections"/>
          <xsd:enumeration value="Content Creation"/>
          <xsd:enumeration value="Content Management Services"/>
          <xsd:enumeration value="Creative Studio"/>
          <xsd:enumeration value="Digital Production"/>
          <xsd:enumeration value="Finance"/>
          <xsd:enumeration value="Learning"/>
          <xsd:enumeration value="Manufacturing"/>
          <xsd:enumeration value="NGL"/>
          <xsd:enumeration value="Strategic Sourcing"/>
        </xsd:restriction>
      </xsd:simpleType>
    </xsd:element>
    <xsd:element name="Admin" ma:index="4" nillable="true" ma:displayName="Admin" ma:list="UserInfo" ma:SharePointGroup="0" ma:internalName="Admin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py" ma:index="5" nillable="true" ma:displayName="Copy " ma:default="0" ma:description="This is a VIP copy of a master document that is posted/available internally" ma:format="Dropdown" ma:internalName="Copy">
      <xsd:simpleType>
        <xsd:restriction base="dms:Boolean"/>
      </xsd:simpleType>
    </xsd:element>
    <xsd:element name="MasterLocation_x0028_ifCopy_x003d_Yes_x0029_" ma:index="6" nillable="true" ma:displayName="Master Location (if Copy = Yes)" ma:default="n/a" ma:description="Site/document library where master version is maintained" ma:format="Dropdown" ma:internalName="MasterLocation_x0028_ifCopy_x003d_Yes_x0029_">
      <xsd:simpleType>
        <xsd:restriction base="dms:Choice">
          <xsd:enumeration value="Catalyst / Finance"/>
          <xsd:enumeration value="Content Creation"/>
          <xsd:enumeration value="Content Management Services"/>
          <xsd:enumeration value="GPMOT"/>
          <xsd:enumeration value="Learning"/>
          <xsd:enumeration value="Strategic Sourcing"/>
          <xsd:enumeration value="VIP Documents"/>
          <xsd:enumeration value="n/a"/>
          <xsd:enumeration value="Creative Studio"/>
          <xsd:enumeration value="NGL"/>
        </xsd:restriction>
      </xsd:simpleType>
    </xsd:element>
    <xsd:element name="AdminNotes" ma:index="7" nillable="true" ma:displayName="Admin Notes" ma:format="Dropdown" ma:internalName="AdminNotes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See VIP Source Documents"/>
                        <xsd:enumeration value="E2E copy"/>
                        <xsd:enumeration value="Link to VIP copy"/>
                        <xsd:enumeration value="Same as internal version"/>
                        <xsd:enumeration value="Vendor-facing version"/>
                        <xsd:enumeration value="Source document w/owner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PartnerProgram" ma:index="25" nillable="true" ma:displayName="Partner Program" ma:format="Dropdown" ma:internalName="PartnerProgra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HE Production"/>
                    <xsd:enumeration value="Design"/>
                    <xsd:enumeration value="Authoring"/>
                    <xsd:enumeration value="Ancillary Production"/>
                    <xsd:enumeration value="Archiving"/>
                    <xsd:enumeration value="NGL"/>
                    <xsd:enumeration value="Media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e726a-7c3b-4654-9122-87de3e28a51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c1e726a-7c3b-4654-9122-87de3e28a51c">
      <UserInfo>
        <DisplayName/>
        <AccountId xsi:nil="true"/>
        <AccountType/>
      </UserInfo>
    </SharedWithUsers>
    <AdminNotes xmlns="c8ecdccd-e3b0-4392-94c4-49d90f16d1d5">
      <Value>Source document w/owner</Value>
    </AdminNotes>
    <Topic xmlns="c8ecdccd-e3b0-4392-94c4-49d90f16d1d5">
      <Value>Accessibility</Value>
      <Value>Partner Programs</Value>
    </Topic>
    <Copy xmlns="c8ecdccd-e3b0-4392-94c4-49d90f16d1d5">true</Copy>
    <MasterLocation_x0028_ifCopy_x003d_Yes_x0029_ xmlns="c8ecdccd-e3b0-4392-94c4-49d90f16d1d5">Learning</MasterLocation_x0028_ifCopy_x003d_Yes_x0029_>
    <Owner xmlns="c8ecdccd-e3b0-4392-94c4-49d90f16d1d5">Learning</Owner>
    <Admin xmlns="c8ecdccd-e3b0-4392-94c4-49d90f16d1d5">
      <UserInfo>
        <DisplayName>Tumelaire, Justin M</DisplayName>
        <AccountId>640</AccountId>
        <AccountType/>
      </UserInfo>
    </Admin>
    <PartnerProgram xmlns="c8ecdccd-e3b0-4392-94c4-49d90f16d1d5">
      <Value>HE Production</Value>
    </PartnerProgram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A9381D-8CBD-4DC4-A8B3-E8BD3D6BC7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ecdccd-e3b0-4392-94c4-49d90f16d1d5"/>
    <ds:schemaRef ds:uri="cc1e726a-7c3b-4654-9122-87de3e28a5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9BA192-EF86-48DF-982C-2C526A268392}">
  <ds:schemaRefs>
    <ds:schemaRef ds:uri="cc1e726a-7c3b-4654-9122-87de3e28a51c"/>
    <ds:schemaRef ds:uri="http://schemas.microsoft.com/office/2006/documentManagement/types"/>
    <ds:schemaRef ds:uri="c8ecdccd-e3b0-4392-94c4-49d90f16d1d5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32CFAA7-E308-4DCB-89CD-C84C20E902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A11y_PPT_Template_Cengage_020221</Template>
  <TotalTime>2963</TotalTime>
  <Words>986</Words>
  <Application>Microsoft Office PowerPoint</Application>
  <PresentationFormat>Widescreen</PresentationFormat>
  <Paragraphs>128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Arial</vt:lpstr>
      <vt:lpstr>Wingdings</vt:lpstr>
      <vt:lpstr>Courier New</vt:lpstr>
      <vt:lpstr>Optimized Template Master</vt:lpstr>
      <vt:lpstr>Chapter 5</vt:lpstr>
      <vt:lpstr>Icebreaker</vt:lpstr>
      <vt:lpstr>Chapter Objectives</vt:lpstr>
      <vt:lpstr>Major Developmental Tasks</vt:lpstr>
      <vt:lpstr>One-Year-Olds (1 of 2)</vt:lpstr>
      <vt:lpstr>One-Year-Olds (2 of 2)</vt:lpstr>
      <vt:lpstr>Knowledge Check Activity 1</vt:lpstr>
      <vt:lpstr>Knowledge Check Activity 1: Answer</vt:lpstr>
      <vt:lpstr>How to Support and Encourage Autonomy</vt:lpstr>
      <vt:lpstr>Managing Defiant Behavior</vt:lpstr>
      <vt:lpstr>Knowledge Check Activity 2</vt:lpstr>
      <vt:lpstr>Knowledge Check Activity 2: Answer</vt:lpstr>
      <vt:lpstr>Two-Year-Olds (1 of 2)</vt:lpstr>
      <vt:lpstr>Two-Year-Olds (2 of 2)</vt:lpstr>
      <vt:lpstr>Promoting Self-help Skills (1 of 2)</vt:lpstr>
      <vt:lpstr>Discussion Activity 1</vt:lpstr>
      <vt:lpstr>Promoting Self-help Skills (2 of 2)</vt:lpstr>
      <vt:lpstr>Promoting Learning &amp; Brain Development</vt:lpstr>
      <vt:lpstr>Positive Behavior Guidance</vt:lpstr>
      <vt:lpstr>Summary</vt:lpstr>
    </vt:vector>
  </TitlesOfParts>
  <Company>Cengage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Developmental Profiles: Pre-Birth Through Adolescence, Ninth Edition</dc:title>
  <dc:subject>Chapter 5: Toddlerhood: One- and Two-Year-Olds</dc:subject>
  <dc:creator>Lynn Marotz</dc:creator>
  <cp:lastModifiedBy>Russell, Kelly A.</cp:lastModifiedBy>
  <cp:revision>439</cp:revision>
  <cp:lastPrinted>2016-10-03T15:29:39Z</cp:lastPrinted>
  <dcterms:created xsi:type="dcterms:W3CDTF">2021-02-02T17:32:18Z</dcterms:created>
  <dcterms:modified xsi:type="dcterms:W3CDTF">2023-02-16T18:04:26Z</dcterms:modified>
  <cp:category>Accessible PPT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0x01010025A683995A7B1D46BAE4BA042997DC16</vt:lpwstr>
  </property>
  <property fmtid="{D5CDD505-2E9C-101B-9397-08002B2CF9AE}" pid="3" name="Order">
    <vt:r8>112600</vt:r8>
  </property>
  <property fmtid="{D5CDD505-2E9C-101B-9397-08002B2CF9AE}" pid="4" name="Category">
    <vt:lpwstr>Accessibility</vt:lpwstr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Document Type">
    <vt:lpwstr>Template</vt:lpwstr>
  </property>
  <property fmtid="{D5CDD505-2E9C-101B-9397-08002B2CF9AE}" pid="8" name="Audience">
    <vt:lpwstr>Content Developer</vt:lpwstr>
  </property>
  <property fmtid="{D5CDD505-2E9C-101B-9397-08002B2CF9AE}" pid="9" name="Department">
    <vt:lpwstr>GPM Training</vt:lpwstr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ArticulateGUID">
    <vt:lpwstr>DA3FD099-5DDC-49B7-BC70-6C2871AE2813</vt:lpwstr>
  </property>
  <property fmtid="{D5CDD505-2E9C-101B-9397-08002B2CF9AE}" pid="13" name="ArticulatePath">
    <vt:lpwstr>Presentation3</vt:lpwstr>
  </property>
  <property fmtid="{D5CDD505-2E9C-101B-9397-08002B2CF9AE}" pid="14" name="_SourceUrl">
    <vt:lpwstr/>
  </property>
  <property fmtid="{D5CDD505-2E9C-101B-9397-08002B2CF9AE}" pid="15" name="Status">
    <vt:lpwstr>1. In development</vt:lpwstr>
  </property>
  <property fmtid="{D5CDD505-2E9C-101B-9397-08002B2CF9AE}" pid="16" name="_SharedFileIndex">
    <vt:lpwstr/>
  </property>
</Properties>
</file>