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72" r:id="rId2"/>
    <p:sldId id="370" r:id="rId3"/>
    <p:sldId id="371" r:id="rId4"/>
    <p:sldId id="316" r:id="rId5"/>
    <p:sldId id="337" r:id="rId6"/>
    <p:sldId id="363" r:id="rId7"/>
    <p:sldId id="364" r:id="rId8"/>
    <p:sldId id="365" r:id="rId9"/>
    <p:sldId id="373" r:id="rId10"/>
    <p:sldId id="379" r:id="rId11"/>
    <p:sldId id="380" r:id="rId12"/>
    <p:sldId id="362" r:id="rId13"/>
    <p:sldId id="374" r:id="rId14"/>
    <p:sldId id="306" r:id="rId15"/>
    <p:sldId id="267" r:id="rId16"/>
    <p:sldId id="284" r:id="rId17"/>
    <p:sldId id="300" r:id="rId18"/>
    <p:sldId id="348" r:id="rId19"/>
    <p:sldId id="303" r:id="rId20"/>
    <p:sldId id="375" r:id="rId21"/>
    <p:sldId id="347" r:id="rId22"/>
    <p:sldId id="343" r:id="rId23"/>
    <p:sldId id="293" r:id="rId24"/>
    <p:sldId id="344" r:id="rId25"/>
    <p:sldId id="342" r:id="rId26"/>
    <p:sldId id="339" r:id="rId27"/>
    <p:sldId id="376" r:id="rId28"/>
    <p:sldId id="378" r:id="rId29"/>
    <p:sldId id="352" r:id="rId30"/>
    <p:sldId id="322" r:id="rId31"/>
    <p:sldId id="367" r:id="rId32"/>
    <p:sldId id="366" r:id="rId33"/>
    <p:sldId id="320" r:id="rId34"/>
    <p:sldId id="326" r:id="rId35"/>
    <p:sldId id="349" r:id="rId36"/>
    <p:sldId id="368" r:id="rId37"/>
    <p:sldId id="369" r:id="rId38"/>
    <p:sldId id="323" r:id="rId39"/>
    <p:sldId id="377" r:id="rId4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444"/>
    <p:restoredTop sz="94615"/>
  </p:normalViewPr>
  <p:slideViewPr>
    <p:cSldViewPr>
      <p:cViewPr>
        <p:scale>
          <a:sx n="76" d="100"/>
          <a:sy n="76" d="100"/>
        </p:scale>
        <p:origin x="344" y="10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79353926-B3BC-45A7-6C34-507E2E1389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D54082D6-3F43-B0B1-AE37-9B7A3C562BB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A5F5A92D-AC0E-317D-898F-4827B92E211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1" name="Rectangle 5">
            <a:extLst>
              <a:ext uri="{FF2B5EF4-FFF2-40B4-BE49-F238E27FC236}">
                <a16:creationId xmlns:a16="http://schemas.microsoft.com/office/drawing/2014/main" id="{ED9C64C1-0ED3-6F8E-044E-49E6BC8CC1B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9942" name="Rectangle 6">
            <a:extLst>
              <a:ext uri="{FF2B5EF4-FFF2-40B4-BE49-F238E27FC236}">
                <a16:creationId xmlns:a16="http://schemas.microsoft.com/office/drawing/2014/main" id="{6FB27357-25A3-0672-DF2C-D96057CA6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>
            <a:extLst>
              <a:ext uri="{FF2B5EF4-FFF2-40B4-BE49-F238E27FC236}">
                <a16:creationId xmlns:a16="http://schemas.microsoft.com/office/drawing/2014/main" id="{8C76DEC9-8520-E6B8-38F1-2E65CD1A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C88AEF3-7507-DD43-8CB1-89D2777B3E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>
            <a:extLst>
              <a:ext uri="{FF2B5EF4-FFF2-40B4-BE49-F238E27FC236}">
                <a16:creationId xmlns:a16="http://schemas.microsoft.com/office/drawing/2014/main" id="{4B714E84-A07F-0D04-8A9E-0FE65F0425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803C766-4523-9D49-927E-621F6C8742F2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FBCA2425-B529-DC40-0CA7-D1FE49CC94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182F497-CA2D-4D56-B448-DCF262C27C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>
            <a:extLst>
              <a:ext uri="{FF2B5EF4-FFF2-40B4-BE49-F238E27FC236}">
                <a16:creationId xmlns:a16="http://schemas.microsoft.com/office/drawing/2014/main" id="{2AAF9A82-B437-7134-139C-BD32B7489E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605DC06-0762-5F4A-883D-FECF26E75B53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76802" name="Rectangle 2">
            <a:extLst>
              <a:ext uri="{FF2B5EF4-FFF2-40B4-BE49-F238E27FC236}">
                <a16:creationId xmlns:a16="http://schemas.microsoft.com/office/drawing/2014/main" id="{0136BB9D-7028-6AE8-8583-4AF079A34D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6B9D36E6-1C04-063F-695A-05DE13C79A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0098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>
            <a:extLst>
              <a:ext uri="{FF2B5EF4-FFF2-40B4-BE49-F238E27FC236}">
                <a16:creationId xmlns:a16="http://schemas.microsoft.com/office/drawing/2014/main" id="{376D5F74-14B1-F41C-F748-CA7CF9170F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F16A6D7-AAC2-2147-A314-E3C7ECC3B216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52226" name="Rectangle 2">
            <a:extLst>
              <a:ext uri="{FF2B5EF4-FFF2-40B4-BE49-F238E27FC236}">
                <a16:creationId xmlns:a16="http://schemas.microsoft.com/office/drawing/2014/main" id="{B1780F25-BB7F-65AE-6855-EAA15AE26B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1BA3C0E2-AF7F-1155-7CE4-588DCB5EDF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>
            <a:extLst>
              <a:ext uri="{FF2B5EF4-FFF2-40B4-BE49-F238E27FC236}">
                <a16:creationId xmlns:a16="http://schemas.microsoft.com/office/drawing/2014/main" id="{06AEB5E8-8E4B-E830-4882-8A5821B3EB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B1CC9F5-F5D6-564B-B3FD-DE7F6781E67B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68610" name="Rectangle 2">
            <a:extLst>
              <a:ext uri="{FF2B5EF4-FFF2-40B4-BE49-F238E27FC236}">
                <a16:creationId xmlns:a16="http://schemas.microsoft.com/office/drawing/2014/main" id="{B04159BD-4A11-A657-3B0F-91F97D0719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1859A3CC-17C4-BF6B-36B5-B44A5D5BA7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sng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https://</a:t>
            </a:r>
            <a:r>
              <a:rPr lang="en-US" sz="1200" u="sng" kern="1200" dirty="0" err="1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www.youtube.com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/</a:t>
            </a:r>
            <a:r>
              <a:rPr lang="en-US" sz="1200" u="sng" kern="1200" dirty="0" err="1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watch?v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=2GrvBLKaRSI</a:t>
            </a: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>
            <a:extLst>
              <a:ext uri="{FF2B5EF4-FFF2-40B4-BE49-F238E27FC236}">
                <a16:creationId xmlns:a16="http://schemas.microsoft.com/office/drawing/2014/main" id="{8CDCAFE1-F6DA-C8DD-562B-F0C05C17B8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59BC8C0-1C2C-1545-A7B2-2662CB0F16A4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70658" name="Rectangle 2">
            <a:extLst>
              <a:ext uri="{FF2B5EF4-FFF2-40B4-BE49-F238E27FC236}">
                <a16:creationId xmlns:a16="http://schemas.microsoft.com/office/drawing/2014/main" id="{D882126B-EAB9-E706-3923-20688BAD94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70FD00DD-9D98-1E35-4489-6E1C1D0EE4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>
            <a:extLst>
              <a:ext uri="{FF2B5EF4-FFF2-40B4-BE49-F238E27FC236}">
                <a16:creationId xmlns:a16="http://schemas.microsoft.com/office/drawing/2014/main" id="{7FE80CB2-7BAD-E1DF-3CD2-6248A2EF2A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A80F353-0A07-AC46-8B25-CF951C42065A}" type="slidenum">
              <a:rPr lang="en-US" altLang="en-US" smtClean="0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A13FA585-75CA-DA77-2656-C79490E5FA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298951D8-8876-E481-51AA-A3DF90A391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>
            <a:extLst>
              <a:ext uri="{FF2B5EF4-FFF2-40B4-BE49-F238E27FC236}">
                <a16:creationId xmlns:a16="http://schemas.microsoft.com/office/drawing/2014/main" id="{86B37E8B-F2CC-33F5-4185-01142A82B6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ED74F7C-EAA0-3A4D-ABE9-E4F5A37BA43C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74754" name="Rectangle 2">
            <a:extLst>
              <a:ext uri="{FF2B5EF4-FFF2-40B4-BE49-F238E27FC236}">
                <a16:creationId xmlns:a16="http://schemas.microsoft.com/office/drawing/2014/main" id="{7CA421E1-FC82-7FC9-5860-D27E7144E5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629F4BC2-7B94-C47E-31FB-B57B567144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>
            <a:extLst>
              <a:ext uri="{FF2B5EF4-FFF2-40B4-BE49-F238E27FC236}">
                <a16:creationId xmlns:a16="http://schemas.microsoft.com/office/drawing/2014/main" id="{0F724F0C-8A58-98D4-D33B-34BAC5C67A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450AE05-23E0-464A-989A-EEB84CBE8ED0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id="{2BAE7850-2023-AA72-9EB3-A93BE906A4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D3D64AF4-1E41-756F-7C99-A11A815FA7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45599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>
            <a:extLst>
              <a:ext uri="{FF2B5EF4-FFF2-40B4-BE49-F238E27FC236}">
                <a16:creationId xmlns:a16="http://schemas.microsoft.com/office/drawing/2014/main" id="{0F724F0C-8A58-98D4-D33B-34BAC5C67A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450AE05-23E0-464A-989A-EEB84CBE8ED0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id="{2BAE7850-2023-AA72-9EB3-A93BE906A4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D3D64AF4-1E41-756F-7C99-A11A815FA7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527845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7">
            <a:extLst>
              <a:ext uri="{FF2B5EF4-FFF2-40B4-BE49-F238E27FC236}">
                <a16:creationId xmlns:a16="http://schemas.microsoft.com/office/drawing/2014/main" id="{5B44B99D-B0B5-A1DE-347C-3D2716CA37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A3A8A43-A97F-5346-94D3-766A60073AB1}" type="slidenum">
              <a:rPr lang="en-US" altLang="en-US" smtClean="0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62466" name="Rectangle 2">
            <a:extLst>
              <a:ext uri="{FF2B5EF4-FFF2-40B4-BE49-F238E27FC236}">
                <a16:creationId xmlns:a16="http://schemas.microsoft.com/office/drawing/2014/main" id="{8C5F11E5-35B5-001C-83AE-3929BC88CE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DCE36D9D-2DAB-E1AA-284F-F0F589B935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https://</a:t>
            </a:r>
            <a:r>
              <a:rPr lang="en-US" altLang="en-US" dirty="0" err="1">
                <a:latin typeface="Arial" panose="020B0604020202020204" pitchFamily="34" charset="0"/>
                <a:ea typeface="ＭＳ Ｐゴシック" panose="020B0600070205080204" pitchFamily="34" charset="-128"/>
              </a:rPr>
              <a:t>www.youtube.com</a:t>
            </a:r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/</a:t>
            </a:r>
            <a:r>
              <a:rPr lang="en-US" altLang="en-US" dirty="0" err="1">
                <a:latin typeface="Arial" panose="020B0604020202020204" pitchFamily="34" charset="0"/>
                <a:ea typeface="ＭＳ Ｐゴシック" panose="020B0600070205080204" pitchFamily="34" charset="-128"/>
              </a:rPr>
              <a:t>watch?v</a:t>
            </a:r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=J5iEY4hapMQ</a:t>
            </a:r>
          </a:p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08184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>
            <a:extLst>
              <a:ext uri="{FF2B5EF4-FFF2-40B4-BE49-F238E27FC236}">
                <a16:creationId xmlns:a16="http://schemas.microsoft.com/office/drawing/2014/main" id="{0C160A06-5AE3-7B28-7D4B-4A65AE5153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21498CB-FD66-604C-8178-5E13ABD838EB}" type="slidenum">
              <a:rPr lang="en-US" altLang="en-US" smtClean="0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33A838E5-F490-6EF5-83D5-471E4485E9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3A82D77E-4F95-BA42-9008-C2F2B46FDE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7718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>
            <a:extLst>
              <a:ext uri="{FF2B5EF4-FFF2-40B4-BE49-F238E27FC236}">
                <a16:creationId xmlns:a16="http://schemas.microsoft.com/office/drawing/2014/main" id="{AD8AD9A4-4813-4205-C0D8-A3007C098D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214501-5F5D-9F41-AAC5-53C0BCD5E89F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CAB36BA6-109E-6D99-90B4-EA9AAC682E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2BFD75EA-A3E8-F3CA-E46A-FCBBC28CEB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>
            <a:extLst>
              <a:ext uri="{FF2B5EF4-FFF2-40B4-BE49-F238E27FC236}">
                <a16:creationId xmlns:a16="http://schemas.microsoft.com/office/drawing/2014/main" id="{1C7C69AB-B461-4A57-9D3E-B907A27466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A238575-3F9D-F84A-AB23-2C483A6D8EFB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64514" name="Rectangle 2">
            <a:extLst>
              <a:ext uri="{FF2B5EF4-FFF2-40B4-BE49-F238E27FC236}">
                <a16:creationId xmlns:a16="http://schemas.microsoft.com/office/drawing/2014/main" id="{D63EF8B1-D7CB-4385-6266-116D4F0843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D3348182-FFCF-204F-6CB0-8FD3215376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92519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7">
            <a:extLst>
              <a:ext uri="{FF2B5EF4-FFF2-40B4-BE49-F238E27FC236}">
                <a16:creationId xmlns:a16="http://schemas.microsoft.com/office/drawing/2014/main" id="{5689F4A7-AFFE-0445-E1F9-674BFF9A23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5E7C91-A5E1-D748-9B64-324B59DCCC94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66562" name="Rectangle 2">
            <a:extLst>
              <a:ext uri="{FF2B5EF4-FFF2-40B4-BE49-F238E27FC236}">
                <a16:creationId xmlns:a16="http://schemas.microsoft.com/office/drawing/2014/main" id="{FB62E501-936A-B95C-3375-BEDDF2B426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41831EFF-F85C-140B-C4D3-F72B273465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65343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7">
            <a:extLst>
              <a:ext uri="{FF2B5EF4-FFF2-40B4-BE49-F238E27FC236}">
                <a16:creationId xmlns:a16="http://schemas.microsoft.com/office/drawing/2014/main" id="{B40248F7-8748-BAFC-6EF3-3D2C5F8BD3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5040659-A022-1D4D-A95A-C8C1A6398332}" type="slidenum">
              <a:rPr lang="en-US" altLang="en-US" smtClean="0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86018" name="Rectangle 2">
            <a:extLst>
              <a:ext uri="{FF2B5EF4-FFF2-40B4-BE49-F238E27FC236}">
                <a16:creationId xmlns:a16="http://schemas.microsoft.com/office/drawing/2014/main" id="{DB66A04C-A289-5BF9-CF99-A37670BB0B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B11F7435-43DA-088E-74F1-EC95DB3396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7">
            <a:extLst>
              <a:ext uri="{FF2B5EF4-FFF2-40B4-BE49-F238E27FC236}">
                <a16:creationId xmlns:a16="http://schemas.microsoft.com/office/drawing/2014/main" id="{547D02B1-645F-38CC-3754-4D334FFC34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B0FC6DC-A6C8-C748-BED0-5CBFBB7A7B42}" type="slidenum">
              <a:rPr lang="en-US" altLang="en-US" smtClean="0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89090" name="Rectangle 2">
            <a:extLst>
              <a:ext uri="{FF2B5EF4-FFF2-40B4-BE49-F238E27FC236}">
                <a16:creationId xmlns:a16="http://schemas.microsoft.com/office/drawing/2014/main" id="{F675BA9D-47CE-415D-2E13-D5640FA6C6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3175EEE6-7F02-8927-8E8F-4FF384BF72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7">
            <a:extLst>
              <a:ext uri="{FF2B5EF4-FFF2-40B4-BE49-F238E27FC236}">
                <a16:creationId xmlns:a16="http://schemas.microsoft.com/office/drawing/2014/main" id="{39D67C09-DCE9-45AB-69F7-272D7DED48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E60F221-BB11-B343-9626-783495398518}" type="slidenum">
              <a:rPr lang="en-US" altLang="en-US" smtClean="0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93186" name="Rectangle 2">
            <a:extLst>
              <a:ext uri="{FF2B5EF4-FFF2-40B4-BE49-F238E27FC236}">
                <a16:creationId xmlns:a16="http://schemas.microsoft.com/office/drawing/2014/main" id="{73A4274C-C578-28CD-43DF-DABA27D74C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>
            <a:extLst>
              <a:ext uri="{FF2B5EF4-FFF2-40B4-BE49-F238E27FC236}">
                <a16:creationId xmlns:a16="http://schemas.microsoft.com/office/drawing/2014/main" id="{EF25D4DD-F892-6229-5EF5-01BF0ECCC8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7">
            <a:extLst>
              <a:ext uri="{FF2B5EF4-FFF2-40B4-BE49-F238E27FC236}">
                <a16:creationId xmlns:a16="http://schemas.microsoft.com/office/drawing/2014/main" id="{344B59EE-3C01-13FA-931A-D99BF9D97C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EB1CD07-6D0C-014C-8261-4B327F5272DE}" type="slidenum">
              <a:rPr lang="en-US" altLang="en-US" smtClean="0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95234" name="Rectangle 2">
            <a:extLst>
              <a:ext uri="{FF2B5EF4-FFF2-40B4-BE49-F238E27FC236}">
                <a16:creationId xmlns:a16="http://schemas.microsoft.com/office/drawing/2014/main" id="{4A4630BA-F43A-02DF-6B46-4087BE4E9A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id="{713340B8-9D26-FFA0-4FC6-DC64D1D412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7">
            <a:extLst>
              <a:ext uri="{FF2B5EF4-FFF2-40B4-BE49-F238E27FC236}">
                <a16:creationId xmlns:a16="http://schemas.microsoft.com/office/drawing/2014/main" id="{A3F5656D-5B1B-FBC8-A7C3-32F025D42C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5512ECC-8221-AC44-9DEC-AD4610409703}" type="slidenum">
              <a:rPr lang="en-US" altLang="en-US" smtClean="0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97282" name="Rectangle 2">
            <a:extLst>
              <a:ext uri="{FF2B5EF4-FFF2-40B4-BE49-F238E27FC236}">
                <a16:creationId xmlns:a16="http://schemas.microsoft.com/office/drawing/2014/main" id="{EC4C157A-81CE-3F3C-CD84-0BC8BF8C7A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id="{63397046-C28B-BEB8-B653-C0C8743623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7">
            <a:extLst>
              <a:ext uri="{FF2B5EF4-FFF2-40B4-BE49-F238E27FC236}">
                <a16:creationId xmlns:a16="http://schemas.microsoft.com/office/drawing/2014/main" id="{AB1D7822-5FD6-9DDB-1F69-0B40795B3F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9805E6D-ECFF-864E-9265-CC376A17AE65}" type="slidenum">
              <a:rPr lang="en-US" altLang="en-US" smtClean="0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101378" name="Rectangle 2">
            <a:extLst>
              <a:ext uri="{FF2B5EF4-FFF2-40B4-BE49-F238E27FC236}">
                <a16:creationId xmlns:a16="http://schemas.microsoft.com/office/drawing/2014/main" id="{8B7DDE18-7FDA-2D0D-65A2-4AB6E7DC9E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65C24456-58D8-1D2F-CDAA-4B83963DD0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>
            <a:extLst>
              <a:ext uri="{FF2B5EF4-FFF2-40B4-BE49-F238E27FC236}">
                <a16:creationId xmlns:a16="http://schemas.microsoft.com/office/drawing/2014/main" id="{48713926-7E40-1363-7AEF-B294F16F5B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B64D3F6-94FE-8B43-986E-356E92B87C97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CE9C8D4B-4D54-B5B0-E2CD-9253647D96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0FD842DF-4E3E-C83C-615E-4CD9967844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>
            <a:extLst>
              <a:ext uri="{FF2B5EF4-FFF2-40B4-BE49-F238E27FC236}">
                <a16:creationId xmlns:a16="http://schemas.microsoft.com/office/drawing/2014/main" id="{6A130119-BF3C-1716-4F12-C779FC76BE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7890C41-4F59-CB4A-98CC-5BC8960813AC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CFC2F629-054D-1670-F304-93EF85AA1E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EB524E17-94A8-32C5-585E-EA3A7AFE1C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>
            <a:extLst>
              <a:ext uri="{FF2B5EF4-FFF2-40B4-BE49-F238E27FC236}">
                <a16:creationId xmlns:a16="http://schemas.microsoft.com/office/drawing/2014/main" id="{FF671B07-F4BD-74D5-546A-94C30F4A6D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8F5F8EC-1EE6-BE40-850A-EA8B7549ED40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5F2A08F2-A412-40D9-97E7-87044BD2F2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A657F4FB-A113-8151-2C11-DDE8766C53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>
            <a:extLst>
              <a:ext uri="{FF2B5EF4-FFF2-40B4-BE49-F238E27FC236}">
                <a16:creationId xmlns:a16="http://schemas.microsoft.com/office/drawing/2014/main" id="{6A130119-BF3C-1716-4F12-C779FC76BE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7890C41-4F59-CB4A-98CC-5BC8960813AC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CFC2F629-054D-1670-F304-93EF85AA1E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EB524E17-94A8-32C5-585E-EA3A7AFE1C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How does each ruler use iconography to instill belief in his people that he is a capable ruler? </a:t>
            </a:r>
            <a:endParaRPr lang="en-US" sz="1200" kern="1200" dirty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748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visual analysis? In a visual analysis, you describe and interpret an image or an object.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88AEF3-7507-DD43-8CB1-89D2777B3EF3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9096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>
            <a:extLst>
              <a:ext uri="{FF2B5EF4-FFF2-40B4-BE49-F238E27FC236}">
                <a16:creationId xmlns:a16="http://schemas.microsoft.com/office/drawing/2014/main" id="{B8837B30-4B31-2FD7-6B92-3870179E00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779386-51F4-3247-B005-A2E4D7A449F7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50178" name="Rectangle 2">
            <a:extLst>
              <a:ext uri="{FF2B5EF4-FFF2-40B4-BE49-F238E27FC236}">
                <a16:creationId xmlns:a16="http://schemas.microsoft.com/office/drawing/2014/main" id="{658D06D2-F958-D20A-19DC-12594FC8B5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08FB764A-2DF7-8D09-D625-29AB27E102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>
            <a:extLst>
              <a:ext uri="{FF2B5EF4-FFF2-40B4-BE49-F238E27FC236}">
                <a16:creationId xmlns:a16="http://schemas.microsoft.com/office/drawing/2014/main" id="{4B714E84-A07F-0D04-8A9E-0FE65F0425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803C766-4523-9D49-927E-621F6C8742F2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FBCA2425-B529-DC40-0CA7-D1FE49CC94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182F497-CA2D-4D56-B448-DCF262C27C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8610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09CBEA-2E2C-CDB8-95F3-445F8D03F1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FC9B671-0458-DDEE-4169-41851B6B2B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B02C834-9BF3-9E99-7575-38C3A7C013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8D15A-4986-7943-ABEE-EC2F82A0A6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6513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AD00061-A147-375A-CF28-A41ACD55F0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41DF927-E6F4-DE74-2A93-0D93452956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5CE16AA-3A08-BD93-5C90-F26E65CE06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B924F-C725-3B49-9D66-10FE169037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057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EBFEBD1-9A04-6900-B0B6-C7860CC31A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92ADE39-A9F5-FA9B-9D37-4E5F082DE3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CC32592-D7AA-832D-89EC-A940AB1C09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7AAC2-E9E4-7641-8F52-E3F6ADFC1B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5646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36E2354-5394-9A9B-AECA-5E6BCDCE04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3EED9AA-9E60-A1CE-61A5-132F83F705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13D5F2E-3964-62CC-89C3-9E57085A27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28E30-DA76-8348-A2EB-E486993233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997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0E25842-E3C5-2301-14A9-E87171605F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F2E6700-5D4B-4B18-F2B8-CC373E1C75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A518DDC-E9B9-D84A-7628-360E1A9ED1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40842-D7C2-6B48-B8AC-4D61625F9B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0295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2BEC12-72A8-19FE-116B-2E637C5B57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ED70E5-0E00-5918-59E0-344F6BA794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67B766-5967-B619-59EA-B0FB13E9B5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D9824-6D75-7E4E-A5FD-5FF84CCE72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1831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279A346-25ED-78C0-3D2F-F0C73E35BC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6CA4E9A-B314-8AEC-CA52-FF3641C13D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8AB2BED-803A-C11E-6B47-FD902C281F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A3AF8-2D8A-E64B-B09D-FA4C4FB1C7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1499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7422BAA-3CE3-22B5-A647-223CE62DE1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99F9C89-10F9-8969-C986-D365396534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A863E0-D264-3A1E-DCDB-E094C792EE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606E5-0026-FF48-A2E0-4C97A1E54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8762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923AC75-0717-161D-E248-3AF8D9DB7E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DBCA833-0285-75A3-0E2C-185BB80746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D40CE51-9CC6-F5F2-DE55-CE43FD93E5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F28E5-BCFB-C241-BDBA-9A0736D048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72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7576FE-F66E-3E8F-47C3-ECFFF64756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C483DA-22E7-F5BD-8013-E5A8013519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2CD097-DDD8-FD05-F50F-98AB9A61EB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77C43-7677-3248-831E-FEBFE611A0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0411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E13AF0-D2B9-6408-97B0-A58A210363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B271F0-7074-0290-D7BC-4B6A02E72A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E9AF17-AE56-0B05-472B-66B52D213C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8C8AC-7B74-6541-BEC8-0BD37FC684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827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A1F9374-EBB9-B89E-CFC6-7F13713BFE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64D4C5A-F944-E77B-E0A1-5794F68039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9238CB4-DF86-B74A-71B0-615BC24FF3D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FE6C0D1-6936-70A2-644E-D308A96EFF6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A05A7F5-3501-2988-84B3-A4E81A01A5C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C9EFB2-5DED-FD4A-AAE7-20091DC957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:a16="http://schemas.microsoft.com/office/drawing/2014/main" id="{DC64A0B1-D981-4A45-8E23-1DD145E6E6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514600"/>
            <a:ext cx="8229600" cy="1600200"/>
          </a:xfrm>
        </p:spPr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Ancient Babylon, Assyria, and Persia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newspaper, screenshot&#10;&#10;Description automatically generated">
            <a:extLst>
              <a:ext uri="{FF2B5EF4-FFF2-40B4-BE49-F238E27FC236}">
                <a16:creationId xmlns:a16="http://schemas.microsoft.com/office/drawing/2014/main" id="{7E55C046-5051-7591-0B5E-A243EB83DE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85130"/>
            <a:ext cx="7772400" cy="548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535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B05B769E-BE72-E7F7-62FD-BB902724A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515672"/>
            <a:ext cx="7772400" cy="582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28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4" descr="Gar02-01">
            <a:extLst>
              <a:ext uri="{FF2B5EF4-FFF2-40B4-BE49-F238E27FC236}">
                <a16:creationId xmlns:a16="http://schemas.microsoft.com/office/drawing/2014/main" id="{BF98F493-6B2E-E0B7-4402-9A541FA9A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77838"/>
            <a:ext cx="8382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786045C4-A0EF-A970-CBF1-52E1FAC2F6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4B05C826-2618-6920-79F1-54F4914057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9144000" cy="4525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Protoliterate = ca. 3500- 2900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Early Dynastic (Sumerian)= ca. 2900-2350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Akkadian = ca. 2350-2170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Neo-Sumerian (Third Dynasty of Ur) = ca. 2112-2004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Old Babylonian = ca. 2000-1600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Kassite/Mitani = ca. 1600-900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Assyrian = ca. 900-626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Neo-Babylonian = ca. 626-539 BCE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Persian = ca. 539-330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80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80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7411" name="Text Box 4">
            <a:extLst>
              <a:ext uri="{FF2B5EF4-FFF2-40B4-BE49-F238E27FC236}">
                <a16:creationId xmlns:a16="http://schemas.microsoft.com/office/drawing/2014/main" id="{EA6306E6-CB9F-6A83-B2C2-064A30981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57200"/>
            <a:ext cx="868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b="1" u="sng">
                <a:solidFill>
                  <a:schemeClr val="bg1"/>
                </a:solidFill>
                <a:latin typeface="Times New Roman" panose="02020603050405020304" pitchFamily="18" charset="0"/>
              </a:rPr>
              <a:t>Ancient Near East Chronology</a:t>
            </a:r>
          </a:p>
        </p:txBody>
      </p:sp>
    </p:spTree>
    <p:extLst>
      <p:ext uri="{BB962C8B-B14F-4D97-AF65-F5344CB8AC3E}">
        <p14:creationId xmlns:p14="http://schemas.microsoft.com/office/powerpoint/2010/main" val="1588287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4" descr="scan0003">
            <a:extLst>
              <a:ext uri="{FF2B5EF4-FFF2-40B4-BE49-F238E27FC236}">
                <a16:creationId xmlns:a16="http://schemas.microsoft.com/office/drawing/2014/main" id="{C4B2D60E-18DE-CBFB-5791-362A5C70C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144000" cy="557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8" name="Text Box 5">
            <a:extLst>
              <a:ext uri="{FF2B5EF4-FFF2-40B4-BE49-F238E27FC236}">
                <a16:creationId xmlns:a16="http://schemas.microsoft.com/office/drawing/2014/main" id="{AAD5EAA9-BB24-DB24-B095-0CC7C6ED4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28600"/>
            <a:ext cx="8839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Reconstruction of King </a:t>
            </a: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Ashurnasirpal</a:t>
            </a:r>
            <a:r>
              <a:rPr lang="ja-JP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’</a:t>
            </a:r>
            <a:r>
              <a:rPr lang="en-US" altLang="ja-JP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s Throne Room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67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5">
            <a:extLst>
              <a:ext uri="{FF2B5EF4-FFF2-40B4-BE49-F238E27FC236}">
                <a16:creationId xmlns:a16="http://schemas.microsoft.com/office/drawing/2014/main" id="{102AFB62-36E2-CCB0-6593-4817EF18A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Reconstruction of Citadel of Sargon II at Dur Sharrukin,       ca. 720-705 BCE</a:t>
            </a:r>
          </a:p>
        </p:txBody>
      </p:sp>
      <p:pic>
        <p:nvPicPr>
          <p:cNvPr id="51202" name="Picture 3">
            <a:extLst>
              <a:ext uri="{FF2B5EF4-FFF2-40B4-BE49-F238E27FC236}">
                <a16:creationId xmlns:a16="http://schemas.microsoft.com/office/drawing/2014/main" id="{84E0275D-83BF-9013-03F0-C8A7EC3B70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3000"/>
            <a:ext cx="7924800" cy="551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4" descr="field musuem lamassu">
            <a:extLst>
              <a:ext uri="{FF2B5EF4-FFF2-40B4-BE49-F238E27FC236}">
                <a16:creationId xmlns:a16="http://schemas.microsoft.com/office/drawing/2014/main" id="{C43164D8-ABD5-E55E-446F-B75BCA3AB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688975"/>
            <a:ext cx="6057900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6" name="Text Box 5">
            <a:extLst>
              <a:ext uri="{FF2B5EF4-FFF2-40B4-BE49-F238E27FC236}">
                <a16:creationId xmlns:a16="http://schemas.microsoft.com/office/drawing/2014/main" id="{F5CF3879-7A48-4C3F-1B3A-EA75A18BD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Lamassu, ca. 720-705 BCE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5">
            <a:extLst>
              <a:ext uri="{FF2B5EF4-FFF2-40B4-BE49-F238E27FC236}">
                <a16:creationId xmlns:a16="http://schemas.microsoft.com/office/drawing/2014/main" id="{39B6A8C0-EF55-7030-EAF7-1BEE440E3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Lamassu at British Museum</a:t>
            </a:r>
          </a:p>
        </p:txBody>
      </p:sp>
      <p:pic>
        <p:nvPicPr>
          <p:cNvPr id="69634" name="Picture 6" descr="London and Paris 046">
            <a:extLst>
              <a:ext uri="{FF2B5EF4-FFF2-40B4-BE49-F238E27FC236}">
                <a16:creationId xmlns:a16="http://schemas.microsoft.com/office/drawing/2014/main" id="{21BF90D0-0814-2098-7755-C88E071278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685800"/>
            <a:ext cx="8001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4" descr="London and Paris 644">
            <a:extLst>
              <a:ext uri="{FF2B5EF4-FFF2-40B4-BE49-F238E27FC236}">
                <a16:creationId xmlns:a16="http://schemas.microsoft.com/office/drawing/2014/main" id="{A3B202D8-93FC-780C-15F3-61A11E9FF7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6" r="11629" b="16280"/>
          <a:stretch>
            <a:fillRect/>
          </a:stretch>
        </p:blipFill>
        <p:spPr bwMode="auto">
          <a:xfrm>
            <a:off x="2628900" y="76200"/>
            <a:ext cx="5753100" cy="666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2" name="Text Box 5">
            <a:extLst>
              <a:ext uri="{FF2B5EF4-FFF2-40B4-BE49-F238E27FC236}">
                <a16:creationId xmlns:a16="http://schemas.microsoft.com/office/drawing/2014/main" id="{6EAA0E1F-A666-14A2-A20F-6D3C254ED4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1000"/>
            <a:ext cx="2362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Lamassu at the Louvre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4" descr="scan">
            <a:extLst>
              <a:ext uri="{FF2B5EF4-FFF2-40B4-BE49-F238E27FC236}">
                <a16:creationId xmlns:a16="http://schemas.microsoft.com/office/drawing/2014/main" id="{4823C517-6CC7-B0EA-84F4-7B3353C79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0"/>
            <a:ext cx="4473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0" name="Picture 5" descr="scan">
            <a:extLst>
              <a:ext uri="{FF2B5EF4-FFF2-40B4-BE49-F238E27FC236}">
                <a16:creationId xmlns:a16="http://schemas.microsoft.com/office/drawing/2014/main" id="{75E62F05-13EB-B5EB-79DA-BB232AB5E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3260725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 Box 6">
            <a:extLst>
              <a:ext uri="{FF2B5EF4-FFF2-40B4-BE49-F238E27FC236}">
                <a16:creationId xmlns:a16="http://schemas.microsoft.com/office/drawing/2014/main" id="{60D76688-A581-B7A9-E5A7-2101AD0B3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04800"/>
            <a:ext cx="388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Lamassu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3">
            <a:extLst>
              <a:ext uri="{FF2B5EF4-FFF2-40B4-BE49-F238E27FC236}">
                <a16:creationId xmlns:a16="http://schemas.microsoft.com/office/drawing/2014/main" id="{65494CA7-F634-0BB0-6EC0-D6E1CEB993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b="1" u="sng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Characteristics of Civilization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4" descr="London and Paris 060a">
            <a:extLst>
              <a:ext uri="{FF2B5EF4-FFF2-40B4-BE49-F238E27FC236}">
                <a16:creationId xmlns:a16="http://schemas.microsoft.com/office/drawing/2014/main" id="{3589EB1A-BD88-1C88-D3FD-759B84C18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2063"/>
            <a:ext cx="9140825" cy="499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6" name="Text Box 5">
            <a:extLst>
              <a:ext uri="{FF2B5EF4-FFF2-40B4-BE49-F238E27FC236}">
                <a16:creationId xmlns:a16="http://schemas.microsoft.com/office/drawing/2014/main" id="{D6BF3146-2CBF-B3B4-8C84-5465E8821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7788" y="304800"/>
            <a:ext cx="9296401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Assyrian Battle, from North Palace, Nineveh, ca. 645-640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8523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5">
            <a:extLst>
              <a:ext uri="{FF2B5EF4-FFF2-40B4-BE49-F238E27FC236}">
                <a16:creationId xmlns:a16="http://schemas.microsoft.com/office/drawing/2014/main" id="{D6BF3146-2CBF-B3B4-8C84-5465E8821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04800" y="249237"/>
            <a:ext cx="9296401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Relief of the Lion hunt of Ashurbanipal, ca. 635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9A748D-3743-520A-A240-BDEFCD925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12" y="935831"/>
            <a:ext cx="7620000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357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5">
            <a:extLst>
              <a:ext uri="{FF2B5EF4-FFF2-40B4-BE49-F238E27FC236}">
                <a16:creationId xmlns:a16="http://schemas.microsoft.com/office/drawing/2014/main" id="{EE219036-B074-1DFD-C8EF-9D24BE4D52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King Ashurbanipal Hunting Lions, ca. 635 BCE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BECD06-505E-8E53-54A7-1BA518794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78" y="1676400"/>
            <a:ext cx="8839043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669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4" descr="scan0002">
            <a:extLst>
              <a:ext uri="{FF2B5EF4-FFF2-40B4-BE49-F238E27FC236}">
                <a16:creationId xmlns:a16="http://schemas.microsoft.com/office/drawing/2014/main" id="{CD2142A9-38A1-9A67-C30F-E8CF1ABE3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838200"/>
            <a:ext cx="8008937" cy="586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4" name="Text Box 5">
            <a:extLst>
              <a:ext uri="{FF2B5EF4-FFF2-40B4-BE49-F238E27FC236}">
                <a16:creationId xmlns:a16="http://schemas.microsoft.com/office/drawing/2014/main" id="{58B19DE9-2FFB-C593-3D49-94063A788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King Ashurbanipal Hunting Lions, ca. 635 BCE</a:t>
            </a:r>
          </a:p>
        </p:txBody>
      </p:sp>
    </p:spTree>
    <p:extLst>
      <p:ext uri="{BB962C8B-B14F-4D97-AF65-F5344CB8AC3E}">
        <p14:creationId xmlns:p14="http://schemas.microsoft.com/office/powerpoint/2010/main" val="15031216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4" descr="London and Paris 039">
            <a:extLst>
              <a:ext uri="{FF2B5EF4-FFF2-40B4-BE49-F238E27FC236}">
                <a16:creationId xmlns:a16="http://schemas.microsoft.com/office/drawing/2014/main" id="{C8E9D599-ECA9-842C-2131-E4539D58D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66738"/>
            <a:ext cx="8077200" cy="60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0" name="Text Box 5">
            <a:extLst>
              <a:ext uri="{FF2B5EF4-FFF2-40B4-BE49-F238E27FC236}">
                <a16:creationId xmlns:a16="http://schemas.microsoft.com/office/drawing/2014/main" id="{F02BC3B6-2E8D-FF50-8893-7E5DB5B7A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100"/>
            <a:ext cx="914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King Ashurbanipal Hunting Lions</a:t>
            </a:r>
          </a:p>
        </p:txBody>
      </p:sp>
    </p:spTree>
    <p:extLst>
      <p:ext uri="{BB962C8B-B14F-4D97-AF65-F5344CB8AC3E}">
        <p14:creationId xmlns:p14="http://schemas.microsoft.com/office/powerpoint/2010/main" val="7970181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5" descr="London and Paris 029a">
            <a:extLst>
              <a:ext uri="{FF2B5EF4-FFF2-40B4-BE49-F238E27FC236}">
                <a16:creationId xmlns:a16="http://schemas.microsoft.com/office/drawing/2014/main" id="{4465E705-7EA0-A47C-7885-6816610E3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58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8" name="Text Box 6">
            <a:extLst>
              <a:ext uri="{FF2B5EF4-FFF2-40B4-BE49-F238E27FC236}">
                <a16:creationId xmlns:a16="http://schemas.microsoft.com/office/drawing/2014/main" id="{FC369866-5A3C-DD10-41D4-2851990E8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King Ashurbanipal Killing A Wounded Lion</a:t>
            </a:r>
          </a:p>
        </p:txBody>
      </p:sp>
    </p:spTree>
    <p:extLst>
      <p:ext uri="{BB962C8B-B14F-4D97-AF65-F5344CB8AC3E}">
        <p14:creationId xmlns:p14="http://schemas.microsoft.com/office/powerpoint/2010/main" val="4956208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4" descr="Gar02-01">
            <a:extLst>
              <a:ext uri="{FF2B5EF4-FFF2-40B4-BE49-F238E27FC236}">
                <a16:creationId xmlns:a16="http://schemas.microsoft.com/office/drawing/2014/main" id="{DC44511C-9534-4AE4-F3DC-50BF3320F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77838"/>
            <a:ext cx="8382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99F1982-BD87-A1C7-1EFF-4096D8366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143000"/>
            <a:ext cx="7543800" cy="53042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911631-6DFE-42A3-E666-F98FB3FD63CC}"/>
              </a:ext>
            </a:extLst>
          </p:cNvPr>
          <p:cNvSpPr txBox="1"/>
          <p:nvPr/>
        </p:nvSpPr>
        <p:spPr>
          <a:xfrm>
            <a:off x="1428750" y="238152"/>
            <a:ext cx="62865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Ishtar Gate (restored), Babylon</a:t>
            </a:r>
            <a:r>
              <a:rPr lang="en-US" altLang="en-US" dirty="0"/>
              <a:t>, Iraq, 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ca. </a:t>
            </a:r>
            <a:r>
              <a:rPr lang="en-US" altLang="en-US" dirty="0"/>
              <a:t>575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 BCE</a:t>
            </a:r>
          </a:p>
        </p:txBody>
      </p:sp>
    </p:spTree>
    <p:extLst>
      <p:ext uri="{BB962C8B-B14F-4D97-AF65-F5344CB8AC3E}">
        <p14:creationId xmlns:p14="http://schemas.microsoft.com/office/powerpoint/2010/main" val="29920177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furniture&#10;&#10;Description automatically generated">
            <a:extLst>
              <a:ext uri="{FF2B5EF4-FFF2-40B4-BE49-F238E27FC236}">
                <a16:creationId xmlns:a16="http://schemas.microsoft.com/office/drawing/2014/main" id="{8B3A502B-5C9E-ADDA-AFCE-8B96BFB6B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50" y="584200"/>
            <a:ext cx="5073650" cy="3407789"/>
          </a:xfrm>
          <a:prstGeom prst="rect">
            <a:avLst/>
          </a:prstGeom>
        </p:spPr>
      </p:pic>
      <p:pic>
        <p:nvPicPr>
          <p:cNvPr id="7" name="Picture 6" descr="A picture containing brick, wall, fireplace, stone&#10;&#10;Description automatically generated">
            <a:extLst>
              <a:ext uri="{FF2B5EF4-FFF2-40B4-BE49-F238E27FC236}">
                <a16:creationId xmlns:a16="http://schemas.microsoft.com/office/drawing/2014/main" id="{3CCFF608-25CB-B05D-87CA-3F6A577230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059" y="4419600"/>
            <a:ext cx="3123282" cy="197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363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3">
            <a:extLst>
              <a:ext uri="{FF2B5EF4-FFF2-40B4-BE49-F238E27FC236}">
                <a16:creationId xmlns:a16="http://schemas.microsoft.com/office/drawing/2014/main" id="{29165374-D2EC-F584-FA54-B8C9E32DA1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304800"/>
            <a:ext cx="9144000" cy="1143000"/>
          </a:xfrm>
        </p:spPr>
        <p:txBody>
          <a:bodyPr/>
          <a:lstStyle/>
          <a:p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Remains of Royal Palaces at Persepolis, Modern Iran</a:t>
            </a:r>
          </a:p>
        </p:txBody>
      </p:sp>
      <p:pic>
        <p:nvPicPr>
          <p:cNvPr id="87042" name="Picture 4">
            <a:extLst>
              <a:ext uri="{FF2B5EF4-FFF2-40B4-BE49-F238E27FC236}">
                <a16:creationId xmlns:a16="http://schemas.microsoft.com/office/drawing/2014/main" id="{FA60463F-2DC1-D108-705D-91F7202A3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533400"/>
            <a:ext cx="8204200" cy="615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3">
            <a:extLst>
              <a:ext uri="{FF2B5EF4-FFF2-40B4-BE49-F238E27FC236}">
                <a16:creationId xmlns:a16="http://schemas.microsoft.com/office/drawing/2014/main" id="{7282CFCF-645C-A86E-C3FB-EA8989F6AB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276600"/>
            <a:ext cx="8229600" cy="1143000"/>
          </a:xfrm>
        </p:spPr>
        <p:txBody>
          <a:bodyPr/>
          <a:lstStyle/>
          <a:p>
            <a:r>
              <a:rPr lang="en-US" altLang="en-US" sz="3200" b="1" u="sng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Characteristics of Civilization</a:t>
            </a:r>
            <a:br>
              <a:rPr lang="en-US" altLang="en-US" sz="3200" b="1" u="sng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3200" b="1" u="sng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1. Written Language</a:t>
            </a:r>
            <a:b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2. Lage Population Centers</a:t>
            </a:r>
            <a:b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3. Stable Food Supply</a:t>
            </a:r>
            <a:b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4. Governmental System</a:t>
            </a:r>
            <a:b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5. Formalized Religion</a:t>
            </a:r>
            <a:b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6. Economic System (Division of Labor)</a:t>
            </a:r>
            <a:br>
              <a:rPr lang="en-US" altLang="en-US" sz="3200" b="1" u="sng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3200" b="1" u="sng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endParaRPr lang="en-US" altLang="en-US" sz="3200" b="1" u="sng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 Box 5">
            <a:extLst>
              <a:ext uri="{FF2B5EF4-FFF2-40B4-BE49-F238E27FC236}">
                <a16:creationId xmlns:a16="http://schemas.microsoft.com/office/drawing/2014/main" id="{A38DA4FB-4DBB-A200-6F7A-E7D20F0DD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85800"/>
            <a:ext cx="33528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Royal Citadel at Persepolis ,             ca. 521-465 BCE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(Darius I and Xerxes)</a:t>
            </a:r>
          </a:p>
        </p:txBody>
      </p:sp>
      <p:pic>
        <p:nvPicPr>
          <p:cNvPr id="88066" name="Picture 4">
            <a:extLst>
              <a:ext uri="{FF2B5EF4-FFF2-40B4-BE49-F238E27FC236}">
                <a16:creationId xmlns:a16="http://schemas.microsoft.com/office/drawing/2014/main" id="{3227DC66-1422-1202-8A63-847C2EABA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12750"/>
            <a:ext cx="5165725" cy="603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2" descr="apadana | Art History Glossary">
            <a:extLst>
              <a:ext uri="{FF2B5EF4-FFF2-40B4-BE49-F238E27FC236}">
                <a16:creationId xmlns:a16="http://schemas.microsoft.com/office/drawing/2014/main" id="{05D1B475-6F6E-57AC-8A3C-966A826B86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0" y="914400"/>
            <a:ext cx="7302500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4" name="Rectangle 1">
            <a:extLst>
              <a:ext uri="{FF2B5EF4-FFF2-40B4-BE49-F238E27FC236}">
                <a16:creationId xmlns:a16="http://schemas.microsoft.com/office/drawing/2014/main" id="{14862F3E-F076-19B5-6E76-23B262DC8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Royal Audience Hall at Persepolis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2" descr="Politics &amp;amp; History - ARTS &amp;amp; HISTORY">
            <a:extLst>
              <a:ext uri="{FF2B5EF4-FFF2-40B4-BE49-F238E27FC236}">
                <a16:creationId xmlns:a16="http://schemas.microsoft.com/office/drawing/2014/main" id="{9B0A0EC7-D204-C9FC-95FA-B82F4A0E7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44000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38" name="Rectangle 1">
            <a:extLst>
              <a:ext uri="{FF2B5EF4-FFF2-40B4-BE49-F238E27FC236}">
                <a16:creationId xmlns:a16="http://schemas.microsoft.com/office/drawing/2014/main" id="{A50140C7-2743-0248-D807-59836CAD3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6200" y="300038"/>
            <a:ext cx="9220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Reconstruction of Royal Audience Hall at Persepolis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ext Box 5">
            <a:extLst>
              <a:ext uri="{FF2B5EF4-FFF2-40B4-BE49-F238E27FC236}">
                <a16:creationId xmlns:a16="http://schemas.microsoft.com/office/drawing/2014/main" id="{76D45D6F-0FA3-62D7-58FB-8BA834A03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38125"/>
            <a:ext cx="8458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Royal Audience Hall at Persepolis</a:t>
            </a:r>
          </a:p>
        </p:txBody>
      </p:sp>
      <p:pic>
        <p:nvPicPr>
          <p:cNvPr id="92162" name="Picture 2" descr="Audience Hall (apadana) of Darius and Xerxes">
            <a:extLst>
              <a:ext uri="{FF2B5EF4-FFF2-40B4-BE49-F238E27FC236}">
                <a16:creationId xmlns:a16="http://schemas.microsoft.com/office/drawing/2014/main" id="{D680A917-25F4-5BA7-CD55-C3C448E38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0913"/>
            <a:ext cx="9144000" cy="566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4" descr="London and Paris 866">
            <a:extLst>
              <a:ext uri="{FF2B5EF4-FFF2-40B4-BE49-F238E27FC236}">
                <a16:creationId xmlns:a16="http://schemas.microsoft.com/office/drawing/2014/main" id="{62D3BCE7-F6CA-2B69-C719-04D448829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0" name="Text Box 6">
            <a:extLst>
              <a:ext uri="{FF2B5EF4-FFF2-40B4-BE49-F238E27FC236}">
                <a16:creationId xmlns:a16="http://schemas.microsoft.com/office/drawing/2014/main" id="{C65E9FBB-451C-941A-A2C7-4BE3A1E83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33400"/>
            <a:ext cx="3505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211" name="Text Box 7">
            <a:extLst>
              <a:ext uri="{FF2B5EF4-FFF2-40B4-BE49-F238E27FC236}">
                <a16:creationId xmlns:a16="http://schemas.microsoft.com/office/drawing/2014/main" id="{9007A5D3-9A82-AC19-21D1-51284B388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09600"/>
            <a:ext cx="3429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Bull Capital from Palace of              King Darius I at Susa, now in the Louvre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5" descr="persepolis1">
            <a:extLst>
              <a:ext uri="{FF2B5EF4-FFF2-40B4-BE49-F238E27FC236}">
                <a16:creationId xmlns:a16="http://schemas.microsoft.com/office/drawing/2014/main" id="{FBF77BA6-E03B-1EA9-2DB8-026C63C9E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08100"/>
            <a:ext cx="89916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Text Box 6">
            <a:extLst>
              <a:ext uri="{FF2B5EF4-FFF2-40B4-BE49-F238E27FC236}">
                <a16:creationId xmlns:a16="http://schemas.microsoft.com/office/drawing/2014/main" id="{A5A6564C-8628-A0EC-7C68-9C8D395A1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04800"/>
            <a:ext cx="8610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Terrace of Royal Audience Hall, Persepolis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2" descr="Persian Empire - HISTORY">
            <a:extLst>
              <a:ext uri="{FF2B5EF4-FFF2-40B4-BE49-F238E27FC236}">
                <a16:creationId xmlns:a16="http://schemas.microsoft.com/office/drawing/2014/main" id="{778DA65C-124C-3F7B-F526-6A69E86A4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09600"/>
            <a:ext cx="7305675" cy="599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6" name="Rectangle 2">
            <a:extLst>
              <a:ext uri="{FF2B5EF4-FFF2-40B4-BE49-F238E27FC236}">
                <a16:creationId xmlns:a16="http://schemas.microsoft.com/office/drawing/2014/main" id="{7C5DAF12-3092-CACF-D139-614680BA32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5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Processional from Terrace of Royal Audience Hall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2" descr="11 Interesting Facts About Persian Empire by amirmasoudjafari on DeviantArt">
            <a:extLst>
              <a:ext uri="{FF2B5EF4-FFF2-40B4-BE49-F238E27FC236}">
                <a16:creationId xmlns:a16="http://schemas.microsoft.com/office/drawing/2014/main" id="{3262DF81-4F0C-280A-ECEB-8677E5D5D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1175"/>
            <a:ext cx="9144000" cy="583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ext Box 5">
            <a:extLst>
              <a:ext uri="{FF2B5EF4-FFF2-40B4-BE49-F238E27FC236}">
                <a16:creationId xmlns:a16="http://schemas.microsoft.com/office/drawing/2014/main" id="{ADCE39FB-23E8-386B-E95A-6013BEBC6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86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Enthroned Darius I with Xerxes (?) and Attendants</a:t>
            </a:r>
          </a:p>
        </p:txBody>
      </p:sp>
      <p:pic>
        <p:nvPicPr>
          <p:cNvPr id="100354" name="Picture 4" descr="3">
            <a:extLst>
              <a:ext uri="{FF2B5EF4-FFF2-40B4-BE49-F238E27FC236}">
                <a16:creationId xmlns:a16="http://schemas.microsoft.com/office/drawing/2014/main" id="{E514C43C-8735-4733-EEE9-57787DE39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695450"/>
            <a:ext cx="8950325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5" name="Picture 8" descr="Treasury relief, Persepolis. Xerxes enthroned, with crown prince Darius  behind him. Before the throne are two ver… | Ancient persian, Persian  empire, Ancient persia">
            <a:extLst>
              <a:ext uri="{FF2B5EF4-FFF2-40B4-BE49-F238E27FC236}">
                <a16:creationId xmlns:a16="http://schemas.microsoft.com/office/drawing/2014/main" id="{A342FCA3-CBEB-EFF7-CBBE-CAEB40615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1066800"/>
            <a:ext cx="9144000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E273AA-DF73-5B0E-29B8-6921DF2689CE}"/>
              </a:ext>
            </a:extLst>
          </p:cNvPr>
          <p:cNvSpPr txBox="1"/>
          <p:nvPr/>
        </p:nvSpPr>
        <p:spPr>
          <a:xfrm>
            <a:off x="2286000" y="1905000"/>
            <a:ext cx="45720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0" dirty="0">
                <a:effectLst/>
              </a:rPr>
              <a:t>Homework:</a:t>
            </a:r>
          </a:p>
          <a:p>
            <a:pPr algn="ctr"/>
            <a:endParaRPr lang="en-US" b="0" dirty="0">
              <a:effectLst/>
            </a:endParaRPr>
          </a:p>
          <a:p>
            <a:pPr algn="ctr"/>
            <a:r>
              <a:rPr lang="en-US" u="sng" dirty="0"/>
              <a:t>Read</a:t>
            </a:r>
            <a:r>
              <a:rPr lang="en-US" dirty="0"/>
              <a:t>: Narmer Palette, New Interpretation for discussion next class.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623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786045C4-A0EF-A970-CBF1-52E1FAC2F6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4B05C826-2618-6920-79F1-54F4914057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9144000" cy="4525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Protoliterate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 = ca. 3500- 2900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Early Dynastic (Sumerian)= ca. 2900-2350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Akkadian = ca. 2350-2170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Neo-Sumerian (Third Dynasty of Ur) = ca. 2112-2004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Old Babylonian = ca. 2000-1600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Kassite/</a:t>
            </a: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Mitani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 = ca. 1600-900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Assyrian = ca. 900-626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Neo-Babylonian = ca. 626-539 BCE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Persian = ca. 539-330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7411" name="Text Box 4">
            <a:extLst>
              <a:ext uri="{FF2B5EF4-FFF2-40B4-BE49-F238E27FC236}">
                <a16:creationId xmlns:a16="http://schemas.microsoft.com/office/drawing/2014/main" id="{EA6306E6-CB9F-6A83-B2C2-064A30981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57200"/>
            <a:ext cx="868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b="1" u="sng">
                <a:solidFill>
                  <a:schemeClr val="bg1"/>
                </a:solidFill>
                <a:latin typeface="Times New Roman" panose="02020603050405020304" pitchFamily="18" charset="0"/>
              </a:rPr>
              <a:t>Ancient Near East Chronology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 descr="Gar02-01">
            <a:extLst>
              <a:ext uri="{FF2B5EF4-FFF2-40B4-BE49-F238E27FC236}">
                <a16:creationId xmlns:a16="http://schemas.microsoft.com/office/drawing/2014/main" id="{C66DE804-276A-56C6-FDCC-F74D0D59A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77838"/>
            <a:ext cx="8382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London and Paris 654">
            <a:extLst>
              <a:ext uri="{FF2B5EF4-FFF2-40B4-BE49-F238E27FC236}">
                <a16:creationId xmlns:a16="http://schemas.microsoft.com/office/drawing/2014/main" id="{812A2DB2-401F-C052-01F8-AB357B447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95"/>
          <a:stretch>
            <a:fillRect/>
          </a:stretch>
        </p:blipFill>
        <p:spPr bwMode="auto">
          <a:xfrm>
            <a:off x="2808288" y="381000"/>
            <a:ext cx="6157912" cy="625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0" name="Text Box 5">
            <a:extLst>
              <a:ext uri="{FF2B5EF4-FFF2-40B4-BE49-F238E27FC236}">
                <a16:creationId xmlns:a16="http://schemas.microsoft.com/office/drawing/2014/main" id="{64F891D9-C7A5-C521-0C9C-F5CA89196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09600"/>
            <a:ext cx="2362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Stele of Hammurabi at the Louvre in Paris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6">
            <a:extLst>
              <a:ext uri="{FF2B5EF4-FFF2-40B4-BE49-F238E27FC236}">
                <a16:creationId xmlns:a16="http://schemas.microsoft.com/office/drawing/2014/main" id="{BB60F1EB-2C8F-6CDE-C6FE-FE2FEA5B1A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" y="96838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Stele of Hammurabi, ca. 1780 BCE</a:t>
            </a:r>
          </a:p>
        </p:txBody>
      </p:sp>
      <p:pic>
        <p:nvPicPr>
          <p:cNvPr id="45058" name="Picture 8" descr="image_52352_v2_m56577569830555816">
            <a:extLst>
              <a:ext uri="{FF2B5EF4-FFF2-40B4-BE49-F238E27FC236}">
                <a16:creationId xmlns:a16="http://schemas.microsoft.com/office/drawing/2014/main" id="{476F6ED4-AEAF-4EE3-338C-C52D351C8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9" r="11412"/>
          <a:stretch>
            <a:fillRect/>
          </a:stretch>
        </p:blipFill>
        <p:spPr bwMode="auto">
          <a:xfrm>
            <a:off x="152400" y="933450"/>
            <a:ext cx="3352800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9" descr="image_52354_v2_m56577569830555824">
            <a:extLst>
              <a:ext uri="{FF2B5EF4-FFF2-40B4-BE49-F238E27FC236}">
                <a16:creationId xmlns:a16="http://schemas.microsoft.com/office/drawing/2014/main" id="{3745EDBE-4A65-42AC-C89E-103347277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133600"/>
            <a:ext cx="5943600" cy="317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 descr="image_52353_v2_m56577569830555820">
            <a:extLst>
              <a:ext uri="{FF2B5EF4-FFF2-40B4-BE49-F238E27FC236}">
                <a16:creationId xmlns:a16="http://schemas.microsoft.com/office/drawing/2014/main" id="{BDA7D4C3-AB8E-AF1D-A037-95504278E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150" y="128588"/>
            <a:ext cx="6043613" cy="665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6" name="Text Box 5">
            <a:extLst>
              <a:ext uri="{FF2B5EF4-FFF2-40B4-BE49-F238E27FC236}">
                <a16:creationId xmlns:a16="http://schemas.microsoft.com/office/drawing/2014/main" id="{6F3EF603-7FF6-45FE-E3CA-4B71D26D6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295400"/>
            <a:ext cx="25146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       Stele of Hammurabi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6">
            <a:extLst>
              <a:ext uri="{FF2B5EF4-FFF2-40B4-BE49-F238E27FC236}">
                <a16:creationId xmlns:a16="http://schemas.microsoft.com/office/drawing/2014/main" id="{BB60F1EB-2C8F-6CDE-C6FE-FE2FEA5B1A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" y="96838"/>
            <a:ext cx="3797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dirty="0">
                <a:solidFill>
                  <a:schemeClr val="bg1"/>
                </a:solidFill>
                <a:latin typeface="Times New Roman" panose="02020603050405020304" pitchFamily="18" charset="0"/>
              </a:rPr>
              <a:t>Stele of Hammurabi, ca. 1780 BCE</a:t>
            </a:r>
          </a:p>
        </p:txBody>
      </p:sp>
      <p:pic>
        <p:nvPicPr>
          <p:cNvPr id="45058" name="Picture 8" descr="image_52352_v2_m56577569830555816">
            <a:extLst>
              <a:ext uri="{FF2B5EF4-FFF2-40B4-BE49-F238E27FC236}">
                <a16:creationId xmlns:a16="http://schemas.microsoft.com/office/drawing/2014/main" id="{476F6ED4-AEAF-4EE3-338C-C52D351C8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9" r="11412"/>
          <a:stretch>
            <a:fillRect/>
          </a:stretch>
        </p:blipFill>
        <p:spPr bwMode="auto">
          <a:xfrm>
            <a:off x="152400" y="933450"/>
            <a:ext cx="3352800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3" descr="London and Paris 614">
            <a:extLst>
              <a:ext uri="{FF2B5EF4-FFF2-40B4-BE49-F238E27FC236}">
                <a16:creationId xmlns:a16="http://schemas.microsoft.com/office/drawing/2014/main" id="{C04AB03E-3E95-7B29-51AF-79469B19B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88"/>
          <a:stretch>
            <a:fillRect/>
          </a:stretch>
        </p:blipFill>
        <p:spPr bwMode="auto">
          <a:xfrm>
            <a:off x="3809999" y="748479"/>
            <a:ext cx="4970039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8BF08F-4F64-033E-9446-2111B92DDCA2}"/>
              </a:ext>
            </a:extLst>
          </p:cNvPr>
          <p:cNvSpPr txBox="1"/>
          <p:nvPr/>
        </p:nvSpPr>
        <p:spPr>
          <a:xfrm>
            <a:off x="4009019" y="10772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latin typeface="Times New Roman" panose="02020603050405020304" pitchFamily="18" charset="0"/>
              </a:rPr>
              <a:t>Stele of </a:t>
            </a:r>
            <a:r>
              <a:rPr lang="en-US" altLang="en-US" sz="18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Naram</a:t>
            </a:r>
            <a:r>
              <a:rPr lang="en-US" altLang="en-US" sz="1800" dirty="0">
                <a:solidFill>
                  <a:schemeClr val="bg1"/>
                </a:solidFill>
                <a:latin typeface="Times New Roman" panose="02020603050405020304" pitchFamily="18" charset="0"/>
              </a:rPr>
              <a:t>-Sin (Defeat of the </a:t>
            </a:r>
            <a:r>
              <a:rPr lang="en-US" altLang="en-US" sz="18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Lullubi</a:t>
            </a:r>
            <a:r>
              <a:rPr lang="en-US" altLang="en-US" sz="1800" dirty="0">
                <a:solidFill>
                  <a:schemeClr val="bg1"/>
                </a:solidFill>
                <a:latin typeface="Times New Roman" panose="02020603050405020304" pitchFamily="18" charset="0"/>
              </a:rPr>
              <a:t>),               ca. 2254-2218 BCE</a:t>
            </a:r>
          </a:p>
        </p:txBody>
      </p:sp>
    </p:spTree>
    <p:extLst>
      <p:ext uri="{BB962C8B-B14F-4D97-AF65-F5344CB8AC3E}">
        <p14:creationId xmlns:p14="http://schemas.microsoft.com/office/powerpoint/2010/main" val="237255022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19655</TotalTime>
  <Words>528</Words>
  <Application>Microsoft Macintosh PowerPoint</Application>
  <PresentationFormat>On-screen Show (4:3)</PresentationFormat>
  <Paragraphs>85</Paragraphs>
  <Slides>39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Arial</vt:lpstr>
      <vt:lpstr>Times New Roman</vt:lpstr>
      <vt:lpstr>Default Design</vt:lpstr>
      <vt:lpstr>Ancient Babylon, Assyria, and Persia</vt:lpstr>
      <vt:lpstr>Characteristics of Civilization</vt:lpstr>
      <vt:lpstr>Characteristics of Civilization  1. Written Language 2. Lage Population Centers 3. Stable Food Supply 4. Governmental System 5. Formalized Religion 6. Economic System (Division of Labor)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Remains of Royal Palaces at Persepolis, Modern Iran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tsmith</dc:creator>
  <cp:lastModifiedBy>Claire LeSar</cp:lastModifiedBy>
  <cp:revision>87</cp:revision>
  <dcterms:created xsi:type="dcterms:W3CDTF">2006-09-05T20:57:13Z</dcterms:created>
  <dcterms:modified xsi:type="dcterms:W3CDTF">2023-02-14T14:36:02Z</dcterms:modified>
</cp:coreProperties>
</file>