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398" r:id="rId2"/>
    <p:sldId id="396" r:id="rId3"/>
    <p:sldId id="399" r:id="rId4"/>
    <p:sldId id="400" r:id="rId5"/>
    <p:sldId id="397" r:id="rId6"/>
    <p:sldId id="256" r:id="rId7"/>
    <p:sldId id="258" r:id="rId8"/>
    <p:sldId id="374" r:id="rId9"/>
    <p:sldId id="259" r:id="rId10"/>
    <p:sldId id="373" r:id="rId11"/>
    <p:sldId id="368" r:id="rId12"/>
    <p:sldId id="369" r:id="rId13"/>
    <p:sldId id="370" r:id="rId14"/>
    <p:sldId id="366" r:id="rId15"/>
    <p:sldId id="372" r:id="rId16"/>
    <p:sldId id="267" r:id="rId17"/>
    <p:sldId id="268" r:id="rId18"/>
    <p:sldId id="269" r:id="rId19"/>
    <p:sldId id="271" r:id="rId20"/>
    <p:sldId id="272" r:id="rId21"/>
    <p:sldId id="275" r:id="rId22"/>
    <p:sldId id="401" r:id="rId23"/>
    <p:sldId id="375" r:id="rId24"/>
    <p:sldId id="292" r:id="rId25"/>
    <p:sldId id="376" r:id="rId26"/>
    <p:sldId id="377" r:id="rId27"/>
    <p:sldId id="378" r:id="rId28"/>
    <p:sldId id="387" r:id="rId29"/>
    <p:sldId id="295" r:id="rId30"/>
    <p:sldId id="296" r:id="rId31"/>
    <p:sldId id="380" r:id="rId32"/>
    <p:sldId id="297" r:id="rId33"/>
    <p:sldId id="382" r:id="rId34"/>
    <p:sldId id="386" r:id="rId35"/>
    <p:sldId id="403" r:id="rId36"/>
    <p:sldId id="300" r:id="rId37"/>
    <p:sldId id="388" r:id="rId38"/>
    <p:sldId id="389" r:id="rId39"/>
    <p:sldId id="390" r:id="rId40"/>
    <p:sldId id="302" r:id="rId41"/>
    <p:sldId id="301" r:id="rId42"/>
    <p:sldId id="303" r:id="rId43"/>
    <p:sldId id="304" r:id="rId44"/>
    <p:sldId id="361" r:id="rId45"/>
    <p:sldId id="305" r:id="rId46"/>
    <p:sldId id="395" r:id="rId47"/>
    <p:sldId id="360" r:id="rId48"/>
    <p:sldId id="394" r:id="rId49"/>
    <p:sldId id="306" r:id="rId5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32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32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32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3200" kern="1200">
        <a:solidFill>
          <a:schemeClr val="bg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178"/>
    <p:restoredTop sz="94685"/>
  </p:normalViewPr>
  <p:slideViewPr>
    <p:cSldViewPr>
      <p:cViewPr varScale="1">
        <p:scale>
          <a:sx n="117" d="100"/>
          <a:sy n="117" d="100"/>
        </p:scale>
        <p:origin x="664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04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04D15AF5-2A19-E777-9E9E-1A6CCC882B0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D973388E-1688-5DA2-FDAE-E0796D2C2E4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10CD3A07-0560-BCC9-3DE9-31604E01648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7" name="Rectangle 5">
            <a:extLst>
              <a:ext uri="{FF2B5EF4-FFF2-40B4-BE49-F238E27FC236}">
                <a16:creationId xmlns:a16="http://schemas.microsoft.com/office/drawing/2014/main" id="{33FA9752-8A42-FEDB-EABF-28814CD2BFE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8678" name="Rectangle 6">
            <a:extLst>
              <a:ext uri="{FF2B5EF4-FFF2-40B4-BE49-F238E27FC236}">
                <a16:creationId xmlns:a16="http://schemas.microsoft.com/office/drawing/2014/main" id="{93419FAE-0FEE-FBA2-74FF-D72130958C7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9" name="Rectangle 7">
            <a:extLst>
              <a:ext uri="{FF2B5EF4-FFF2-40B4-BE49-F238E27FC236}">
                <a16:creationId xmlns:a16="http://schemas.microsoft.com/office/drawing/2014/main" id="{BBFD476B-03D0-DC97-8C3A-0EBDDBA669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A8AD5CA-0143-7E4A-902B-1589DFCC4D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>
            <a:extLst>
              <a:ext uri="{FF2B5EF4-FFF2-40B4-BE49-F238E27FC236}">
                <a16:creationId xmlns:a16="http://schemas.microsoft.com/office/drawing/2014/main" id="{83F90B3F-E03E-71D4-7825-40DE445771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D77E758-15AB-CA4C-8AFD-6B20E2A09B9B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2530" name="Rectangle 2">
            <a:extLst>
              <a:ext uri="{FF2B5EF4-FFF2-40B4-BE49-F238E27FC236}">
                <a16:creationId xmlns:a16="http://schemas.microsoft.com/office/drawing/2014/main" id="{3C8E0E33-E43B-533F-5966-D182A64E0D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3209731A-8D97-E58F-02C7-9B7716755D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>
            <a:extLst>
              <a:ext uri="{FF2B5EF4-FFF2-40B4-BE49-F238E27FC236}">
                <a16:creationId xmlns:a16="http://schemas.microsoft.com/office/drawing/2014/main" id="{879D399D-ECFA-9D2D-4F07-EFE6F94052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BD98731-5296-604F-99B4-79FCD6FDBD6E}" type="slidenum">
              <a:rPr lang="en-US" altLang="en-US" smtClean="0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45058" name="Rectangle 2">
            <a:extLst>
              <a:ext uri="{FF2B5EF4-FFF2-40B4-BE49-F238E27FC236}">
                <a16:creationId xmlns:a16="http://schemas.microsoft.com/office/drawing/2014/main" id="{57BBFCA3-549D-76C9-5515-63F23BB9D2E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5E350103-D416-6D0B-AED4-D08B5782F9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>
            <a:extLst>
              <a:ext uri="{FF2B5EF4-FFF2-40B4-BE49-F238E27FC236}">
                <a16:creationId xmlns:a16="http://schemas.microsoft.com/office/drawing/2014/main" id="{36305955-1FE3-96F5-6A25-5395101A8E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0C0E434-916C-2643-8FC2-889C41628D3A}" type="slidenum">
              <a:rPr lang="en-US" altLang="en-US" smtClean="0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48130" name="Rectangle 2">
            <a:extLst>
              <a:ext uri="{FF2B5EF4-FFF2-40B4-BE49-F238E27FC236}">
                <a16:creationId xmlns:a16="http://schemas.microsoft.com/office/drawing/2014/main" id="{7A900345-2115-7196-6A32-252B2CC974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B8A4EBBA-5A35-9373-CB0E-D43717B3A0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>
            <a:extLst>
              <a:ext uri="{FF2B5EF4-FFF2-40B4-BE49-F238E27FC236}">
                <a16:creationId xmlns:a16="http://schemas.microsoft.com/office/drawing/2014/main" id="{7B7523CE-48B9-75D3-9CC8-491E5833E2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24933F1-8A3B-3A4E-AD76-3C06523A3684}" type="slidenum">
              <a:rPr lang="en-US" altLang="en-US" smtClean="0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55298" name="Rectangle 2">
            <a:extLst>
              <a:ext uri="{FF2B5EF4-FFF2-40B4-BE49-F238E27FC236}">
                <a16:creationId xmlns:a16="http://schemas.microsoft.com/office/drawing/2014/main" id="{3304E71F-C8ED-9802-A576-AC47F6E356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28A3AE43-74DC-6608-C6D4-31A8696EDC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>
            <a:extLst>
              <a:ext uri="{FF2B5EF4-FFF2-40B4-BE49-F238E27FC236}">
                <a16:creationId xmlns:a16="http://schemas.microsoft.com/office/drawing/2014/main" id="{35FD7398-02DA-5D00-754D-EF71A12F85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B1EC23C-3AF1-8741-AF1E-65FAAC96DE00}" type="slidenum">
              <a:rPr lang="en-US" altLang="en-US" smtClean="0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83D3E922-CD0E-E6DC-353C-90421BA1EB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123BF085-C9C1-F842-5D6C-EDB121D3D9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7">
            <a:extLst>
              <a:ext uri="{FF2B5EF4-FFF2-40B4-BE49-F238E27FC236}">
                <a16:creationId xmlns:a16="http://schemas.microsoft.com/office/drawing/2014/main" id="{AF765F72-AD92-6B96-917B-1BB77F778C8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3ECE964-E311-3A4C-9999-93D5A1420D56}" type="slidenum">
              <a:rPr lang="en-US" altLang="en-US" smtClean="0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60418" name="Rectangle 2">
            <a:extLst>
              <a:ext uri="{FF2B5EF4-FFF2-40B4-BE49-F238E27FC236}">
                <a16:creationId xmlns:a16="http://schemas.microsoft.com/office/drawing/2014/main" id="{6DF12133-328A-8024-DDA9-CFEA7177E6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D0DB1F71-6D76-0A07-4FD6-D0F9E8E34C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>
            <a:extLst>
              <a:ext uri="{FF2B5EF4-FFF2-40B4-BE49-F238E27FC236}">
                <a16:creationId xmlns:a16="http://schemas.microsoft.com/office/drawing/2014/main" id="{7B7523CE-48B9-75D3-9CC8-491E5833E2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24933F1-8A3B-3A4E-AD76-3C06523A3684}" type="slidenum">
              <a:rPr lang="en-US" altLang="en-US" smtClean="0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55298" name="Rectangle 2">
            <a:extLst>
              <a:ext uri="{FF2B5EF4-FFF2-40B4-BE49-F238E27FC236}">
                <a16:creationId xmlns:a16="http://schemas.microsoft.com/office/drawing/2014/main" id="{3304E71F-C8ED-9802-A576-AC47F6E356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28A3AE43-74DC-6608-C6D4-31A8696EDC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6015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7">
            <a:extLst>
              <a:ext uri="{FF2B5EF4-FFF2-40B4-BE49-F238E27FC236}">
                <a16:creationId xmlns:a16="http://schemas.microsoft.com/office/drawing/2014/main" id="{B86A1061-B21E-7F5E-7299-0458D6AE84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C58C19D-E087-C042-AC51-A5ABAA7A8E99}" type="slidenum">
              <a:rPr lang="en-US" altLang="en-US" smtClean="0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  <p:sp>
        <p:nvSpPr>
          <p:cNvPr id="68610" name="Rectangle 2">
            <a:extLst>
              <a:ext uri="{FF2B5EF4-FFF2-40B4-BE49-F238E27FC236}">
                <a16:creationId xmlns:a16="http://schemas.microsoft.com/office/drawing/2014/main" id="{964A3A40-051A-C3AD-EEDC-37AC21C3B3E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DD64F750-CC33-5EFC-3EC9-EEAF3EDBDC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7">
            <a:extLst>
              <a:ext uri="{FF2B5EF4-FFF2-40B4-BE49-F238E27FC236}">
                <a16:creationId xmlns:a16="http://schemas.microsoft.com/office/drawing/2014/main" id="{099A4AB4-A7D5-5969-1742-2AA3A81440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12426B3-5004-3844-AFA8-62FD709FCF93}" type="slidenum">
              <a:rPr lang="en-US" altLang="en-US" smtClean="0"/>
              <a:pPr>
                <a:spcBef>
                  <a:spcPct val="0"/>
                </a:spcBef>
              </a:pPr>
              <a:t>40</a:t>
            </a:fld>
            <a:endParaRPr lang="en-US" altLang="en-US"/>
          </a:p>
        </p:txBody>
      </p:sp>
      <p:sp>
        <p:nvSpPr>
          <p:cNvPr id="73730" name="Rectangle 2">
            <a:extLst>
              <a:ext uri="{FF2B5EF4-FFF2-40B4-BE49-F238E27FC236}">
                <a16:creationId xmlns:a16="http://schemas.microsoft.com/office/drawing/2014/main" id="{66446963-FCEB-EF95-4801-71FBD47A9C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>
            <a:extLst>
              <a:ext uri="{FF2B5EF4-FFF2-40B4-BE49-F238E27FC236}">
                <a16:creationId xmlns:a16="http://schemas.microsoft.com/office/drawing/2014/main" id="{20F3C381-1B1A-BBE6-A84F-A04FDEDC86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7">
            <a:extLst>
              <a:ext uri="{FF2B5EF4-FFF2-40B4-BE49-F238E27FC236}">
                <a16:creationId xmlns:a16="http://schemas.microsoft.com/office/drawing/2014/main" id="{E29AA571-3BF8-17E3-DA7C-7BBE4918C9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CAE648B-446F-D545-A5D8-F33AA70FFE57}" type="slidenum">
              <a:rPr lang="en-US" altLang="en-US" smtClean="0"/>
              <a:pPr>
                <a:spcBef>
                  <a:spcPct val="0"/>
                </a:spcBef>
              </a:pPr>
              <a:t>41</a:t>
            </a:fld>
            <a:endParaRPr lang="en-US" altLang="en-US"/>
          </a:p>
        </p:txBody>
      </p:sp>
      <p:sp>
        <p:nvSpPr>
          <p:cNvPr id="75778" name="Rectangle 2">
            <a:extLst>
              <a:ext uri="{FF2B5EF4-FFF2-40B4-BE49-F238E27FC236}">
                <a16:creationId xmlns:a16="http://schemas.microsoft.com/office/drawing/2014/main" id="{D892E0FB-D8C4-44C9-5BFB-EBED3720815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>
            <a:extLst>
              <a:ext uri="{FF2B5EF4-FFF2-40B4-BE49-F238E27FC236}">
                <a16:creationId xmlns:a16="http://schemas.microsoft.com/office/drawing/2014/main" id="{7D27ADDD-CA39-C13D-A64F-EE25AE1229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7">
            <a:extLst>
              <a:ext uri="{FF2B5EF4-FFF2-40B4-BE49-F238E27FC236}">
                <a16:creationId xmlns:a16="http://schemas.microsoft.com/office/drawing/2014/main" id="{E7129C07-E39B-53F6-D37F-A63BA4D515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23F8BBD-2898-D04A-B2B0-044689CEBA35}" type="slidenum">
              <a:rPr lang="en-US" altLang="en-US" smtClean="0"/>
              <a:pPr>
                <a:spcBef>
                  <a:spcPct val="0"/>
                </a:spcBef>
              </a:pPr>
              <a:t>42</a:t>
            </a:fld>
            <a:endParaRPr lang="en-US" altLang="en-US"/>
          </a:p>
        </p:txBody>
      </p:sp>
      <p:sp>
        <p:nvSpPr>
          <p:cNvPr id="78850" name="Rectangle 2">
            <a:extLst>
              <a:ext uri="{FF2B5EF4-FFF2-40B4-BE49-F238E27FC236}">
                <a16:creationId xmlns:a16="http://schemas.microsoft.com/office/drawing/2014/main" id="{B7040C96-65E2-3169-6EEC-4EED587511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>
            <a:extLst>
              <a:ext uri="{FF2B5EF4-FFF2-40B4-BE49-F238E27FC236}">
                <a16:creationId xmlns:a16="http://schemas.microsoft.com/office/drawing/2014/main" id="{BB03FF0D-2900-DF1A-75B2-581E9FC41E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>
            <a:extLst>
              <a:ext uri="{FF2B5EF4-FFF2-40B4-BE49-F238E27FC236}">
                <a16:creationId xmlns:a16="http://schemas.microsoft.com/office/drawing/2014/main" id="{61CB906E-91B1-0AC9-17DF-C88224BC7E4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7441524-20BE-BA40-B453-A8A3B336E8A1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id="{98CBDA64-667B-66D3-2B90-B9B4B0BB1B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B4CAA8E0-44BC-EB9B-548E-67DCEDB74B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7">
            <a:extLst>
              <a:ext uri="{FF2B5EF4-FFF2-40B4-BE49-F238E27FC236}">
                <a16:creationId xmlns:a16="http://schemas.microsoft.com/office/drawing/2014/main" id="{761AA788-42E0-D9A3-1C91-B1BCE82979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8A57B0D-2251-964A-9066-485299A09A08}" type="slidenum">
              <a:rPr lang="en-US" altLang="en-US" smtClean="0"/>
              <a:pPr>
                <a:spcBef>
                  <a:spcPct val="0"/>
                </a:spcBef>
              </a:pPr>
              <a:t>43</a:t>
            </a:fld>
            <a:endParaRPr lang="en-US" altLang="en-US"/>
          </a:p>
        </p:txBody>
      </p:sp>
      <p:sp>
        <p:nvSpPr>
          <p:cNvPr id="80898" name="Rectangle 2">
            <a:extLst>
              <a:ext uri="{FF2B5EF4-FFF2-40B4-BE49-F238E27FC236}">
                <a16:creationId xmlns:a16="http://schemas.microsoft.com/office/drawing/2014/main" id="{F4564432-F555-83C8-B943-2D33ACBC18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>
            <a:extLst>
              <a:ext uri="{FF2B5EF4-FFF2-40B4-BE49-F238E27FC236}">
                <a16:creationId xmlns:a16="http://schemas.microsoft.com/office/drawing/2014/main" id="{43B15BF5-97E7-9D96-5F24-AA67CA4EEC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9A27FE1E-D430-4DCA-0398-6EE357CD18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769DD62-E00B-E740-B16B-52D73678448F}" type="slidenum">
              <a:rPr lang="en-US" altLang="en-US" smtClean="0"/>
              <a:pPr>
                <a:spcBef>
                  <a:spcPct val="0"/>
                </a:spcBef>
              </a:pPr>
              <a:t>44</a:t>
            </a:fld>
            <a:endParaRPr lang="en-US" altLang="en-US"/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346C65C7-D5DB-83B7-CD58-4FBACADA9C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228146D1-888C-BF38-703D-1006A38F5F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7">
            <a:extLst>
              <a:ext uri="{FF2B5EF4-FFF2-40B4-BE49-F238E27FC236}">
                <a16:creationId xmlns:a16="http://schemas.microsoft.com/office/drawing/2014/main" id="{4C071844-A2E6-6317-40AE-8CB6D322C6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231A0CD-25C3-7F40-93C8-41B6D61999DA}" type="slidenum">
              <a:rPr lang="en-US" altLang="en-US" smtClean="0"/>
              <a:pPr>
                <a:spcBef>
                  <a:spcPct val="0"/>
                </a:spcBef>
              </a:pPr>
              <a:t>45</a:t>
            </a:fld>
            <a:endParaRPr lang="en-US" altLang="en-US"/>
          </a:p>
        </p:txBody>
      </p:sp>
      <p:sp>
        <p:nvSpPr>
          <p:cNvPr id="84994" name="Rectangle 2">
            <a:extLst>
              <a:ext uri="{FF2B5EF4-FFF2-40B4-BE49-F238E27FC236}">
                <a16:creationId xmlns:a16="http://schemas.microsoft.com/office/drawing/2014/main" id="{87F341D0-0926-685F-A009-297E78E138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>
            <a:extLst>
              <a:ext uri="{FF2B5EF4-FFF2-40B4-BE49-F238E27FC236}">
                <a16:creationId xmlns:a16="http://schemas.microsoft.com/office/drawing/2014/main" id="{AD9320D1-3DBA-5F4A-C5CE-EE67433699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7">
            <a:extLst>
              <a:ext uri="{FF2B5EF4-FFF2-40B4-BE49-F238E27FC236}">
                <a16:creationId xmlns:a16="http://schemas.microsoft.com/office/drawing/2014/main" id="{A03642E0-25B9-AD00-534F-76C65BE2C2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55D010E-37E6-904B-AFBC-19C5FA704941}" type="slidenum">
              <a:rPr lang="en-US" altLang="en-US" smtClean="0"/>
              <a:pPr>
                <a:spcBef>
                  <a:spcPct val="0"/>
                </a:spcBef>
              </a:pPr>
              <a:t>47</a:t>
            </a:fld>
            <a:endParaRPr lang="en-US" altLang="en-US"/>
          </a:p>
        </p:txBody>
      </p:sp>
      <p:sp>
        <p:nvSpPr>
          <p:cNvPr id="88066" name="Rectangle 2">
            <a:extLst>
              <a:ext uri="{FF2B5EF4-FFF2-40B4-BE49-F238E27FC236}">
                <a16:creationId xmlns:a16="http://schemas.microsoft.com/office/drawing/2014/main" id="{F04B64F4-4148-CCFE-ACE5-7716820667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id="{1678D167-5C8C-1437-7188-EF2E1F990F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7">
            <a:extLst>
              <a:ext uri="{FF2B5EF4-FFF2-40B4-BE49-F238E27FC236}">
                <a16:creationId xmlns:a16="http://schemas.microsoft.com/office/drawing/2014/main" id="{38B445FA-0FBD-C64E-202F-DCD9731176C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2DAC291-0F53-214B-928E-1A7F8F9D410B}" type="slidenum">
              <a:rPr lang="en-US" altLang="en-US" smtClean="0"/>
              <a:pPr>
                <a:spcBef>
                  <a:spcPct val="0"/>
                </a:spcBef>
              </a:pPr>
              <a:t>49</a:t>
            </a:fld>
            <a:endParaRPr lang="en-US" altLang="en-US"/>
          </a:p>
        </p:txBody>
      </p:sp>
      <p:sp>
        <p:nvSpPr>
          <p:cNvPr id="91138" name="Rectangle 2">
            <a:extLst>
              <a:ext uri="{FF2B5EF4-FFF2-40B4-BE49-F238E27FC236}">
                <a16:creationId xmlns:a16="http://schemas.microsoft.com/office/drawing/2014/main" id="{5FF67529-C23A-24DB-66C3-005B5F9498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>
            <a:extLst>
              <a:ext uri="{FF2B5EF4-FFF2-40B4-BE49-F238E27FC236}">
                <a16:creationId xmlns:a16="http://schemas.microsoft.com/office/drawing/2014/main" id="{703209D8-5DA2-D07B-D62E-6252772F66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>
            <a:extLst>
              <a:ext uri="{FF2B5EF4-FFF2-40B4-BE49-F238E27FC236}">
                <a16:creationId xmlns:a16="http://schemas.microsoft.com/office/drawing/2014/main" id="{CDA3744E-8523-F1FC-3CCD-180A4F6C5B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0B5FD67-4940-7A4F-B11C-BF0F6AF17107}" type="slidenum">
              <a:rPr lang="en-US" altLang="en-US" smtClean="0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6626" name="Rectangle 2">
            <a:extLst>
              <a:ext uri="{FF2B5EF4-FFF2-40B4-BE49-F238E27FC236}">
                <a16:creationId xmlns:a16="http://schemas.microsoft.com/office/drawing/2014/main" id="{DF25FB6E-82F8-EDB3-8AD1-73A4F87745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94F417E3-391F-580E-E8DA-18217B7871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>
            <a:extLst>
              <a:ext uri="{FF2B5EF4-FFF2-40B4-BE49-F238E27FC236}">
                <a16:creationId xmlns:a16="http://schemas.microsoft.com/office/drawing/2014/main" id="{F4DED985-9A91-2954-4FA4-041425659B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6" name="Notes Placeholder 2">
            <a:extLst>
              <a:ext uri="{FF2B5EF4-FFF2-40B4-BE49-F238E27FC236}">
                <a16:creationId xmlns:a16="http://schemas.microsoft.com/office/drawing/2014/main" id="{77831F0D-568F-AA08-E826-EBD9568B6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B273D31A-E7DB-CDD4-B5FE-93BEF57096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C139333-C2CF-8342-A0AB-CD12CE4523BB}" type="slidenum">
              <a:rPr lang="en-US" altLang="en-US" smtClean="0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>
            <a:extLst>
              <a:ext uri="{FF2B5EF4-FFF2-40B4-BE49-F238E27FC236}">
                <a16:creationId xmlns:a16="http://schemas.microsoft.com/office/drawing/2014/main" id="{58CE9974-9A68-8DE4-4B45-F135F303F3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A39C3A1-1426-E24C-BACC-5C4ADC699C3B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34818" name="Rectangle 2">
            <a:extLst>
              <a:ext uri="{FF2B5EF4-FFF2-40B4-BE49-F238E27FC236}">
                <a16:creationId xmlns:a16="http://schemas.microsoft.com/office/drawing/2014/main" id="{58FE0DDC-D5E6-66BD-00A0-0C2E1577B9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4D12F8F2-6655-E68A-6270-F81F64709E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>
            <a:extLst>
              <a:ext uri="{FF2B5EF4-FFF2-40B4-BE49-F238E27FC236}">
                <a16:creationId xmlns:a16="http://schemas.microsoft.com/office/drawing/2014/main" id="{894E34D7-817D-4994-2A7A-68B0CF2161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430D979-9C2C-C345-B054-7A13EAA87F11}" type="slidenum">
              <a:rPr lang="en-US" altLang="en-US" smtClean="0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36866" name="Rectangle 2">
            <a:extLst>
              <a:ext uri="{FF2B5EF4-FFF2-40B4-BE49-F238E27FC236}">
                <a16:creationId xmlns:a16="http://schemas.microsoft.com/office/drawing/2014/main" id="{71F4F6EC-DFFD-8700-54AC-C9E2CD8C2F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AA09D47A-CA43-0D62-9464-385AB31FA1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>
            <a:extLst>
              <a:ext uri="{FF2B5EF4-FFF2-40B4-BE49-F238E27FC236}">
                <a16:creationId xmlns:a16="http://schemas.microsoft.com/office/drawing/2014/main" id="{DEC19202-A723-9E6C-3DB8-63E1E9CFD3B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2B70F1-9063-2440-AFC5-491477EDA3CB}" type="slidenum">
              <a:rPr lang="en-US" altLang="en-US" smtClean="0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id="{FB976CD6-2FBA-E78A-161A-4A1CF5A212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22A775BC-C490-A133-CCB6-51E53EBC6F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>
            <a:extLst>
              <a:ext uri="{FF2B5EF4-FFF2-40B4-BE49-F238E27FC236}">
                <a16:creationId xmlns:a16="http://schemas.microsoft.com/office/drawing/2014/main" id="{07AA3B8C-BA00-1826-3A6B-A1D0861D0F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C9631E8-4644-4D48-9EDB-5BB83FB91509}" type="slidenum">
              <a:rPr lang="en-US" altLang="en-US" smtClean="0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40962" name="Rectangle 2">
            <a:extLst>
              <a:ext uri="{FF2B5EF4-FFF2-40B4-BE49-F238E27FC236}">
                <a16:creationId xmlns:a16="http://schemas.microsoft.com/office/drawing/2014/main" id="{8BE9A60A-397D-F2D8-F785-7017453B36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381D496F-9D9E-AE21-2F48-2D2B7A0D23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>
            <a:extLst>
              <a:ext uri="{FF2B5EF4-FFF2-40B4-BE49-F238E27FC236}">
                <a16:creationId xmlns:a16="http://schemas.microsoft.com/office/drawing/2014/main" id="{0E19B9F5-BC11-736A-BB89-BC9977B6318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0ADAE5B-4AB6-EF4B-9CD7-836C8C1A3B26}" type="slidenum">
              <a:rPr lang="en-US" altLang="en-US" smtClean="0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43010" name="Rectangle 2">
            <a:extLst>
              <a:ext uri="{FF2B5EF4-FFF2-40B4-BE49-F238E27FC236}">
                <a16:creationId xmlns:a16="http://schemas.microsoft.com/office/drawing/2014/main" id="{6E111D70-6DE0-46C2-071E-14320C52B8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CC34341D-3DAE-C999-960B-EAAC091CDD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27B6F94-E5B8-F685-005C-C0D3F0876E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9F088F7-81BF-9356-68A5-8C5B329442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B61D3BF-BC64-5A43-0B7A-B612124B38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2CB265-A8E7-9D4C-A88B-EFAF645CD3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8974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C1C3784-8891-BAA6-2C7B-93581E066B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EE4023A-F3C5-09FA-6C73-794F0F96D2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169CB99-1588-51EA-8D07-1C34B4B0ED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8A32C7-7E71-2443-8790-07FA5BA70D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7239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78733C8-2F33-448B-B139-0BCE82D23A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2626E53-4E08-FA71-2F07-88F0B56B99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E8D4B60-A7EE-577A-2136-2E14A5F137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2C134-90BF-8241-9E7E-5544FB316C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7956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BB4E404-9145-3FD7-76A3-7C04E1A2BE1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6617DFC-4E23-80D7-6DB5-5526C44408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4EEFF85-A872-50E2-08B5-DD2ADBBC5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93A91-B13B-9449-B824-906A94813B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771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11415DC-9EB5-EB25-D338-0BB0C4123A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21E48A1-52D3-5FA3-C0E4-F8C86102D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8B55901-FDB6-7D2D-1ADC-A3589B28F7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D5202-1934-BE4A-B612-7EA11B5E09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0309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6148F0-43AF-32CE-AD02-28210EE1CC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432EEB8-2CD0-FAA6-4443-07BA8D6010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561311-D31A-394E-727E-F8320DA44F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659F1-63D1-DA45-BE4B-B33865B8A9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1737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2000BCB-510A-6927-1440-D684E39FDB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37B8689-F189-CBEA-EF8E-83E0F0843F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B19D04E-AA32-EF3B-097B-ACAC4DE332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30DD8-0946-0F44-8672-1C2E4BBDDB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1074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B3EC69C-65D9-5229-5CF1-741A7D4C09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3194426-88FC-2E12-30FD-1CDBAD2338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C690D32-2EF2-90DF-93E5-454511B2DB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20600-7DE8-E243-A4C9-D4D7029C1B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3713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4248310F-7186-E38A-E037-87E124E40C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7F029E6-56B4-4F81-3690-BABC45710B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1C00A3E-C78B-0DBE-6A94-245650DD04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FA2FE-E01C-8247-B965-A6C9A4B4FA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1469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C4BE4A-FB6E-4C90-BF50-362B9230BB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3709DF-1716-066F-AE38-02BA70A645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DABC8A-0593-5FE6-635A-A8500CB7D8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BF0A13-0193-B64A-B52D-FD9C4430C1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9159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0CEABA-35AC-EE6F-4C65-23B0657D70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40CA5F-48C9-1903-DB48-9F0BCD7ADB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B84899-5272-CADB-3B51-C8556A1D34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9DA47-95D2-FC42-A91D-BBEB0A21F4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1052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2C4BFFD-F908-2137-6216-3EFCBDB9F6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6F4075C-8A4A-6912-2853-32DC70C22B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743C221-C011-6880-CD7C-038FBD4A529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004B6C2-DE5C-5076-9BE4-33140DDD2C3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9B7B3023-5F58-A6C3-A6ED-7153BD5187A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C3FD98F-8B37-F340-BF01-82AFA2B410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ytimes.com/2017/11/02/science/pyramids-giza-void.html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mimsy.itd.depaul.edu/ImageSearch/details.asp?id=A111981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mage result for gobekli tepe 2019">
            <a:extLst>
              <a:ext uri="{FF2B5EF4-FFF2-40B4-BE49-F238E27FC236}">
                <a16:creationId xmlns:a16="http://schemas.microsoft.com/office/drawing/2014/main" id="{3D8C6422-BB4B-FC7D-33BB-04368AA7D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19"/>
          <a:stretch>
            <a:fillRect/>
          </a:stretch>
        </p:blipFill>
        <p:spPr bwMode="auto">
          <a:xfrm>
            <a:off x="1117600" y="38100"/>
            <a:ext cx="6908800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732ED9-263C-5153-701B-4A8232971FF7}"/>
              </a:ext>
            </a:extLst>
          </p:cNvPr>
          <p:cNvSpPr txBox="1"/>
          <p:nvPr/>
        </p:nvSpPr>
        <p:spPr>
          <a:xfrm>
            <a:off x="76200" y="3749675"/>
            <a:ext cx="8991600" cy="3908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/>
              <a:t>1) The date of this example of monumental architecture calls into question which of the following:</a:t>
            </a:r>
          </a:p>
          <a:p>
            <a:pPr algn="ctr">
              <a:defRPr/>
            </a:pPr>
            <a:endParaRPr lang="en-US" sz="2400" dirty="0"/>
          </a:p>
          <a:p>
            <a:pPr algn="ctr">
              <a:defRPr/>
            </a:pPr>
            <a:r>
              <a:rPr lang="en-US" sz="2400" dirty="0"/>
              <a:t>a) the beginning of historic cultures</a:t>
            </a:r>
          </a:p>
          <a:p>
            <a:pPr algn="ctr">
              <a:defRPr/>
            </a:pPr>
            <a:r>
              <a:rPr lang="en-US" sz="2400" dirty="0"/>
              <a:t>b) the beginning of hunter-gather cultures</a:t>
            </a:r>
          </a:p>
          <a:p>
            <a:pPr algn="ctr">
              <a:defRPr/>
            </a:pPr>
            <a:r>
              <a:rPr lang="en-US" sz="2400" dirty="0"/>
              <a:t>c) the Neolithic Revolution</a:t>
            </a:r>
          </a:p>
          <a:p>
            <a:pPr algn="ctr">
              <a:defRPr/>
            </a:pPr>
            <a:r>
              <a:rPr lang="en-US" sz="2400" dirty="0"/>
              <a:t>d) the end of hunter-gather cultures</a:t>
            </a:r>
          </a:p>
          <a:p>
            <a:pPr algn="ctr">
              <a:defRPr/>
            </a:pPr>
            <a:r>
              <a:rPr lang="en-US" sz="2400" dirty="0"/>
              <a:t>e) c and d</a:t>
            </a:r>
          </a:p>
          <a:p>
            <a:pPr marL="514350" indent="-514350" algn="ctr">
              <a:buFontTx/>
              <a:buAutoNum type="alphaLcParenR"/>
              <a:defRPr/>
            </a:pPr>
            <a:endParaRPr lang="en-US" sz="2800" dirty="0"/>
          </a:p>
          <a:p>
            <a:pPr marL="514350" indent="-514350" algn="ctr">
              <a:buFontTx/>
              <a:buAutoNum type="alphaLcParenR"/>
              <a:defRPr/>
            </a:pPr>
            <a:endParaRPr lang="en-US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3">
            <a:extLst>
              <a:ext uri="{FF2B5EF4-FFF2-40B4-BE49-F238E27FC236}">
                <a16:creationId xmlns:a16="http://schemas.microsoft.com/office/drawing/2014/main" id="{5BCC8CC1-DF74-89C3-48C2-6855DC797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6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Ben-ben stone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42A495E-F4C9-E13A-430E-6AB0161499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1359447"/>
            <a:ext cx="6534150" cy="490551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Content Placeholder 3" descr="K:\All Photos\Art History Images\Egypt\Giza Pyramids\General\DSC01541.JPG">
            <a:extLst>
              <a:ext uri="{FF2B5EF4-FFF2-40B4-BE49-F238E27FC236}">
                <a16:creationId xmlns:a16="http://schemas.microsoft.com/office/drawing/2014/main" id="{3181E2E2-77FB-DBFE-024F-8866050127EA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300" y="762000"/>
            <a:ext cx="7899400" cy="5924550"/>
          </a:xfrm>
          <a:noFill/>
        </p:spPr>
      </p:pic>
      <p:sp>
        <p:nvSpPr>
          <p:cNvPr id="27650" name="TextBox 4">
            <a:extLst>
              <a:ext uri="{FF2B5EF4-FFF2-40B4-BE49-F238E27FC236}">
                <a16:creationId xmlns:a16="http://schemas.microsoft.com/office/drawing/2014/main" id="{6F3F0CA9-2B73-E2D7-8129-5DD3C2489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275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Desert at Gizeh Plateau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K:\All Photos\Art History Images\Egypt\Aswan and 1st Cataract\DSC03361.JPG">
            <a:extLst>
              <a:ext uri="{FF2B5EF4-FFF2-40B4-BE49-F238E27FC236}">
                <a16:creationId xmlns:a16="http://schemas.microsoft.com/office/drawing/2014/main" id="{481B2901-2080-541E-09BD-4CD3B5E8E5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382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TextBox 4">
            <a:extLst>
              <a:ext uri="{FF2B5EF4-FFF2-40B4-BE49-F238E27FC236}">
                <a16:creationId xmlns:a16="http://schemas.microsoft.com/office/drawing/2014/main" id="{6B8274F2-7E98-CB1F-11B2-CBD69B74FB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08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Cliffs Along the Nile at Aswan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K:\All Photos\Art History Images\Egypt\Aswan and 1st Cataract\DSC03365.JPG">
            <a:extLst>
              <a:ext uri="{FF2B5EF4-FFF2-40B4-BE49-F238E27FC236}">
                <a16:creationId xmlns:a16="http://schemas.microsoft.com/office/drawing/2014/main" id="{992C6E65-F5DE-2994-5E0F-A808D8D79318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3813" y="1752600"/>
            <a:ext cx="9167813" cy="2722563"/>
          </a:xfrm>
          <a:noFill/>
        </p:spPr>
      </p:pic>
      <p:sp>
        <p:nvSpPr>
          <p:cNvPr id="29698" name="TextBox 3">
            <a:extLst>
              <a:ext uri="{FF2B5EF4-FFF2-40B4-BE49-F238E27FC236}">
                <a16:creationId xmlns:a16="http://schemas.microsoft.com/office/drawing/2014/main" id="{736AA83E-B93E-EFDD-CDC9-36E5E1E78C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810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First Cataract Near Aswan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1">
            <a:extLst>
              <a:ext uri="{FF2B5EF4-FFF2-40B4-BE49-F238E27FC236}">
                <a16:creationId xmlns:a16="http://schemas.microsoft.com/office/drawing/2014/main" id="{C69C3ED1-5555-8045-B695-82A0E43CE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33400"/>
            <a:ext cx="9144000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u="sng" dirty="0">
                <a:solidFill>
                  <a:schemeClr val="bg1"/>
                </a:solidFill>
                <a:latin typeface="Times New Roman" panose="02020603050405020304" pitchFamily="18" charset="0"/>
              </a:rPr>
              <a:t>Egyptian Mythology and the Nature of Pharaoh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b="1" u="sng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Osiris, Isis, Seth, Horus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Pharaoh = Both Horus (Alive) and Osiris (Dead)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Pharaoh</a:t>
            </a:r>
            <a:r>
              <a:rPr lang="ja-JP" altLang="en-US">
                <a:solidFill>
                  <a:schemeClr val="bg1"/>
                </a:solidFill>
                <a:latin typeface="Times New Roman" panose="02020603050405020304" pitchFamily="18" charset="0"/>
              </a:rPr>
              <a:t>’</a:t>
            </a:r>
            <a:r>
              <a:rPr lang="en-US" altLang="ja-JP" dirty="0">
                <a:solidFill>
                  <a:schemeClr val="bg1"/>
                </a:solidFill>
                <a:latin typeface="Times New Roman" panose="02020603050405020304" pitchFamily="18" charset="0"/>
              </a:rPr>
              <a:t>s Main Function = To Maintain                Order (Continuity) and Vanquish Chaos</a:t>
            </a:r>
            <a:endParaRPr lang="en-US" altLang="en-US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&#9;3-02a.jpg                                                      0002FFB2Tamsters                       B8A41AE2:">
            <a:extLst>
              <a:ext uri="{FF2B5EF4-FFF2-40B4-BE49-F238E27FC236}">
                <a16:creationId xmlns:a16="http://schemas.microsoft.com/office/drawing/2014/main" id="{698BFA1C-3743-8B8B-59C3-5ED99E50A2E7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363" y="762000"/>
            <a:ext cx="3789362" cy="5592763"/>
          </a:xfrm>
          <a:noFill/>
        </p:spPr>
      </p:pic>
      <p:pic>
        <p:nvPicPr>
          <p:cNvPr id="32770" name="Picture 5" descr="&#9;3-02b.jpg                                                      0002FFB2Tamsters                       B8A41AE2:">
            <a:extLst>
              <a:ext uri="{FF2B5EF4-FFF2-40B4-BE49-F238E27FC236}">
                <a16:creationId xmlns:a16="http://schemas.microsoft.com/office/drawing/2014/main" id="{F7F9A633-A388-0B74-C0EC-7FF6D97A5C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762000"/>
            <a:ext cx="3779838" cy="557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Box 4">
            <a:extLst>
              <a:ext uri="{FF2B5EF4-FFF2-40B4-BE49-F238E27FC236}">
                <a16:creationId xmlns:a16="http://schemas.microsoft.com/office/drawing/2014/main" id="{D256FB1E-44BE-D236-6855-A7626A3FFD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Palette of Narmer, ca. 3000-2920 BCE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 descr="narmer palette">
            <a:extLst>
              <a:ext uri="{FF2B5EF4-FFF2-40B4-BE49-F238E27FC236}">
                <a16:creationId xmlns:a16="http://schemas.microsoft.com/office/drawing/2014/main" id="{D929A797-42FE-A60B-2525-2D18B4C74D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-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8" t="24365" r="28075" b="4562"/>
          <a:stretch>
            <a:fillRect/>
          </a:stretch>
        </p:blipFill>
        <p:spPr bwMode="auto">
          <a:xfrm>
            <a:off x="152400" y="381000"/>
            <a:ext cx="4116388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4" name="Picture 5" descr="np2">
            <a:extLst>
              <a:ext uri="{FF2B5EF4-FFF2-40B4-BE49-F238E27FC236}">
                <a16:creationId xmlns:a16="http://schemas.microsoft.com/office/drawing/2014/main" id="{1D81D40C-1466-7C25-4C84-49B88ED82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0" t="11974" r="31993" b="80852"/>
          <a:stretch>
            <a:fillRect/>
          </a:stretch>
        </p:blipFill>
        <p:spPr bwMode="auto">
          <a:xfrm>
            <a:off x="4800600" y="4495800"/>
            <a:ext cx="3733800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6" descr="np2">
            <a:extLst>
              <a:ext uri="{FF2B5EF4-FFF2-40B4-BE49-F238E27FC236}">
                <a16:creationId xmlns:a16="http://schemas.microsoft.com/office/drawing/2014/main" id="{41226F6B-972A-9206-09C0-FF913CB96C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4" t="7892" r="47011" b="80627"/>
          <a:stretch>
            <a:fillRect/>
          </a:stretch>
        </p:blipFill>
        <p:spPr bwMode="auto">
          <a:xfrm>
            <a:off x="4800600" y="1600200"/>
            <a:ext cx="35814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Text Box 7">
            <a:extLst>
              <a:ext uri="{FF2B5EF4-FFF2-40B4-BE49-F238E27FC236}">
                <a16:creationId xmlns:a16="http://schemas.microsoft.com/office/drawing/2014/main" id="{F76F8F17-FC41-B9F7-0C05-749152B73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457200"/>
            <a:ext cx="4572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Details, Palette of Narmer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 descr="crowns">
            <a:extLst>
              <a:ext uri="{FF2B5EF4-FFF2-40B4-BE49-F238E27FC236}">
                <a16:creationId xmlns:a16="http://schemas.microsoft.com/office/drawing/2014/main" id="{BC8EA367-92C6-D88F-DA47-E6CEB4897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3" t="3587" r="67049" b="56950"/>
          <a:stretch>
            <a:fillRect/>
          </a:stretch>
        </p:blipFill>
        <p:spPr bwMode="auto">
          <a:xfrm>
            <a:off x="6102350" y="0"/>
            <a:ext cx="18716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2" name="Text Box 5">
            <a:extLst>
              <a:ext uri="{FF2B5EF4-FFF2-40B4-BE49-F238E27FC236}">
                <a16:creationId xmlns:a16="http://schemas.microsoft.com/office/drawing/2014/main" id="{FA179DE4-4B6A-CAB4-8B41-1B3ED12360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81000"/>
            <a:ext cx="6096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White Crown of Upper Egypt</a:t>
            </a:r>
          </a:p>
        </p:txBody>
      </p:sp>
      <p:sp>
        <p:nvSpPr>
          <p:cNvPr id="35843" name="Text Box 6">
            <a:extLst>
              <a:ext uri="{FF2B5EF4-FFF2-40B4-BE49-F238E27FC236}">
                <a16:creationId xmlns:a16="http://schemas.microsoft.com/office/drawing/2014/main" id="{0AB28948-7916-3694-E92F-BCB0655528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905000"/>
            <a:ext cx="5715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Red Crown of Lower Egypt</a:t>
            </a:r>
          </a:p>
        </p:txBody>
      </p:sp>
      <p:sp>
        <p:nvSpPr>
          <p:cNvPr id="35844" name="Text Box 7">
            <a:extLst>
              <a:ext uri="{FF2B5EF4-FFF2-40B4-BE49-F238E27FC236}">
                <a16:creationId xmlns:a16="http://schemas.microsoft.com/office/drawing/2014/main" id="{B3EB4251-F39B-9667-9071-A5CFBD9BDB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200400"/>
            <a:ext cx="6248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Double Crown of the Two Lands</a:t>
            </a:r>
          </a:p>
        </p:txBody>
      </p:sp>
      <p:sp>
        <p:nvSpPr>
          <p:cNvPr id="35845" name="Text Box 8">
            <a:extLst>
              <a:ext uri="{FF2B5EF4-FFF2-40B4-BE49-F238E27FC236}">
                <a16:creationId xmlns:a16="http://schemas.microsoft.com/office/drawing/2014/main" id="{1C85AE5A-04DA-9772-C734-E18503E80D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792663"/>
            <a:ext cx="58674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Atef Crown</a:t>
            </a:r>
          </a:p>
        </p:txBody>
      </p:sp>
      <p:sp>
        <p:nvSpPr>
          <p:cNvPr id="35846" name="Text Box 9">
            <a:extLst>
              <a:ext uri="{FF2B5EF4-FFF2-40B4-BE49-F238E27FC236}">
                <a16:creationId xmlns:a16="http://schemas.microsoft.com/office/drawing/2014/main" id="{1E0B8D61-5A26-C706-72EC-D61BA34EA4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6019800"/>
            <a:ext cx="5562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Blue or War Crown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4" descr="narmer palette">
            <a:extLst>
              <a:ext uri="{FF2B5EF4-FFF2-40B4-BE49-F238E27FC236}">
                <a16:creationId xmlns:a16="http://schemas.microsoft.com/office/drawing/2014/main" id="{9896A144-DE6F-CD92-06FE-5E706F1970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6" t="33720" r="32642" b="21526"/>
          <a:stretch>
            <a:fillRect/>
          </a:stretch>
        </p:blipFill>
        <p:spPr bwMode="auto">
          <a:xfrm>
            <a:off x="0" y="0"/>
            <a:ext cx="5429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Text Box 6">
            <a:extLst>
              <a:ext uri="{FF2B5EF4-FFF2-40B4-BE49-F238E27FC236}">
                <a16:creationId xmlns:a16="http://schemas.microsoft.com/office/drawing/2014/main" id="{6B0D65D8-0D03-CB2D-DB30-80AC3E853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0"/>
            <a:ext cx="35814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Detail,                  Palette of Narmer</a:t>
            </a:r>
          </a:p>
        </p:txBody>
      </p:sp>
      <p:sp>
        <p:nvSpPr>
          <p:cNvPr id="37891" name="Text Box 7">
            <a:extLst>
              <a:ext uri="{FF2B5EF4-FFF2-40B4-BE49-F238E27FC236}">
                <a16:creationId xmlns:a16="http://schemas.microsoft.com/office/drawing/2014/main" id="{DD91B151-5D25-D68F-D587-A77485D59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0700" y="3581400"/>
            <a:ext cx="35052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Hieratic Scale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Twisted Perspective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40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ja-JP" sz="2400">
                <a:solidFill>
                  <a:schemeClr val="bg1"/>
                </a:solidFill>
                <a:latin typeface="Times New Roman" panose="02020603050405020304" pitchFamily="18" charset="0"/>
              </a:rPr>
              <a:t>Smiting the Enemy</a:t>
            </a:r>
            <a:r>
              <a:rPr lang="ja-JP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”</a:t>
            </a:r>
            <a:endParaRPr lang="en-US" altLang="en-US" sz="24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4" descr="np2">
            <a:extLst>
              <a:ext uri="{FF2B5EF4-FFF2-40B4-BE49-F238E27FC236}">
                <a16:creationId xmlns:a16="http://schemas.microsoft.com/office/drawing/2014/main" id="{040AEC00-2F0C-52A8-9BBE-D30F73F774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4" t="7175" r="7019" b="20358"/>
          <a:stretch>
            <a:fillRect/>
          </a:stretch>
        </p:blipFill>
        <p:spPr bwMode="auto">
          <a:xfrm>
            <a:off x="334963" y="304800"/>
            <a:ext cx="4132262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8" name="Picture 5" descr="np2">
            <a:extLst>
              <a:ext uri="{FF2B5EF4-FFF2-40B4-BE49-F238E27FC236}">
                <a16:creationId xmlns:a16="http://schemas.microsoft.com/office/drawing/2014/main" id="{CB3695D2-7DA0-3E58-279C-7EB64F8A92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0" t="11974" r="31993" b="80852"/>
          <a:stretch>
            <a:fillRect/>
          </a:stretch>
        </p:blipFill>
        <p:spPr bwMode="auto">
          <a:xfrm>
            <a:off x="4800600" y="609600"/>
            <a:ext cx="3733800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Text Box 6">
            <a:extLst>
              <a:ext uri="{FF2B5EF4-FFF2-40B4-BE49-F238E27FC236}">
                <a16:creationId xmlns:a16="http://schemas.microsoft.com/office/drawing/2014/main" id="{99025420-4B89-B6C2-1FA7-AF2742E7CE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3352800"/>
            <a:ext cx="3733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Details,                  Palette of Narme</a:t>
            </a: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London and Paris 635">
            <a:extLst>
              <a:ext uri="{FF2B5EF4-FFF2-40B4-BE49-F238E27FC236}">
                <a16:creationId xmlns:a16="http://schemas.microsoft.com/office/drawing/2014/main" id="{ECAE3717-6776-7D94-85CA-D3FFD2440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50800"/>
            <a:ext cx="5105400" cy="680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4D4D6E-15A9-9DDD-8633-BC6AA9276737}"/>
              </a:ext>
            </a:extLst>
          </p:cNvPr>
          <p:cNvSpPr txBox="1"/>
          <p:nvPr/>
        </p:nvSpPr>
        <p:spPr>
          <a:xfrm>
            <a:off x="5410200" y="152400"/>
            <a:ext cx="3429000" cy="5754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/>
              <a:t>2) Which of the followings indicates that </a:t>
            </a:r>
            <a:r>
              <a:rPr lang="en-US" sz="2800" dirty="0" err="1"/>
              <a:t>Naram</a:t>
            </a:r>
            <a:r>
              <a:rPr lang="en-US" sz="2800" dirty="0"/>
              <a:t>-Sin is depicted as a god in this image?</a:t>
            </a:r>
          </a:p>
          <a:p>
            <a:pPr algn="ctr">
              <a:defRPr/>
            </a:pPr>
            <a:endParaRPr lang="en-US" sz="2800" dirty="0"/>
          </a:p>
          <a:p>
            <a:pPr algn="ctr">
              <a:defRPr/>
            </a:pPr>
            <a:r>
              <a:rPr lang="en-US" sz="2800" dirty="0"/>
              <a:t>a) twisted perspective</a:t>
            </a:r>
          </a:p>
          <a:p>
            <a:pPr algn="ctr">
              <a:defRPr/>
            </a:pPr>
            <a:r>
              <a:rPr lang="en-US" sz="2800" dirty="0"/>
              <a:t>b) abstract visual style</a:t>
            </a:r>
          </a:p>
          <a:p>
            <a:pPr algn="ctr">
              <a:defRPr/>
            </a:pPr>
            <a:r>
              <a:rPr lang="en-US" sz="2800" dirty="0"/>
              <a:t>c) horned helmet</a:t>
            </a:r>
          </a:p>
          <a:p>
            <a:pPr algn="ctr">
              <a:defRPr/>
            </a:pPr>
            <a:r>
              <a:rPr lang="en-US" sz="2800" dirty="0"/>
              <a:t>d) military         subject matter</a:t>
            </a:r>
          </a:p>
          <a:p>
            <a:pPr algn="ctr">
              <a:defRPr/>
            </a:pPr>
            <a:r>
              <a:rPr lang="en-US" sz="2800" dirty="0"/>
              <a:t>e) all of the above</a:t>
            </a:r>
          </a:p>
          <a:p>
            <a:pPr marL="514350" indent="-514350">
              <a:buFontTx/>
              <a:buAutoNum type="alphaLcParenR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 descr="narmer9hres">
            <a:extLst>
              <a:ext uri="{FF2B5EF4-FFF2-40B4-BE49-F238E27FC236}">
                <a16:creationId xmlns:a16="http://schemas.microsoft.com/office/drawing/2014/main" id="{886584FC-C900-C4E4-C423-27B1856F93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" t="1506"/>
          <a:stretch>
            <a:fillRect/>
          </a:stretch>
        </p:blipFill>
        <p:spPr bwMode="auto">
          <a:xfrm>
            <a:off x="228600" y="1066800"/>
            <a:ext cx="8715375" cy="498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6" name="Text Box 5">
            <a:extLst>
              <a:ext uri="{FF2B5EF4-FFF2-40B4-BE49-F238E27FC236}">
                <a16:creationId xmlns:a16="http://schemas.microsoft.com/office/drawing/2014/main" id="{C5137BDC-6320-CAD3-B574-2AB0D87F8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28600"/>
            <a:ext cx="8915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Detail, Palette of Narmer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 descr="A9291">
            <a:extLst>
              <a:ext uri="{FF2B5EF4-FFF2-40B4-BE49-F238E27FC236}">
                <a16:creationId xmlns:a16="http://schemas.microsoft.com/office/drawing/2014/main" id="{52CA9C72-69A9-27F5-7515-6F9DBF594F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8229600" cy="416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4" name="Text Box 5">
            <a:extLst>
              <a:ext uri="{FF2B5EF4-FFF2-40B4-BE49-F238E27FC236}">
                <a16:creationId xmlns:a16="http://schemas.microsoft.com/office/drawing/2014/main" id="{4D5410F3-35DC-77CE-7DEA-678C08052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286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Reconstruction, Old Kingdom Mastaba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81F27D0-CFB1-0EED-4F24-8A500BB58A85}"/>
              </a:ext>
            </a:extLst>
          </p:cNvPr>
          <p:cNvSpPr txBox="1"/>
          <p:nvPr/>
        </p:nvSpPr>
        <p:spPr>
          <a:xfrm>
            <a:off x="1828800" y="990600"/>
            <a:ext cx="59436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endParaRPr lang="en-US" sz="3200" b="0" i="0" u="sng" dirty="0">
              <a:effectLst/>
              <a:latin typeface="PT Mono" panose="02060509020205020204" pitchFamily="49" charset="77"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3200" b="0" i="0" u="sng" dirty="0">
                <a:effectLst/>
                <a:latin typeface="PT Mono" panose="02060509020205020204" pitchFamily="49" charset="77"/>
              </a:rPr>
              <a:t>Homework:</a:t>
            </a: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endParaRPr lang="en-US" sz="3200" b="0" i="0" u="sng" dirty="0">
              <a:effectLst/>
              <a:latin typeface="PT Mono" panose="02060509020205020204" pitchFamily="49" charset="77"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endParaRPr lang="en-US" sz="3200" b="0" i="0" u="sng" dirty="0">
              <a:solidFill>
                <a:srgbClr val="1155CC"/>
              </a:solidFill>
              <a:effectLst/>
              <a:latin typeface="PT Mono" panose="02060509020205020204" pitchFamily="49" charset="77"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3200" b="0" i="0" u="sng" dirty="0">
                <a:effectLst/>
                <a:latin typeface="PT Mono" panose="02060509020205020204" pitchFamily="49" charset="77"/>
              </a:rPr>
              <a:t>Read</a:t>
            </a:r>
            <a:r>
              <a:rPr lang="en-US" sz="3200" b="0" i="0" u="none" strike="noStrike" dirty="0">
                <a:effectLst/>
                <a:latin typeface="PT Mono" panose="02060509020205020204" pitchFamily="49" charset="77"/>
              </a:rPr>
              <a:t>: </a:t>
            </a:r>
            <a:r>
              <a:rPr lang="en-US" sz="3200" b="0" i="0" u="sng" strike="noStrike" dirty="0">
                <a:solidFill>
                  <a:srgbClr val="1155CC"/>
                </a:solidFill>
                <a:effectLst/>
                <a:latin typeface="PT Mono" panose="02060509020205020204" pitchFamily="49" charset="77"/>
                <a:hlinkClick r:id="rId2"/>
              </a:rPr>
              <a:t>Inside Giza’s Great Pyramid, Scientists Discover...</a:t>
            </a:r>
            <a:endParaRPr lang="en-US" b="0" dirty="0">
              <a:effectLst/>
            </a:endParaRPr>
          </a:p>
          <a:p>
            <a:pPr algn="ctr"/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8226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6" descr="0308">
            <a:extLst>
              <a:ext uri="{FF2B5EF4-FFF2-40B4-BE49-F238E27FC236}">
                <a16:creationId xmlns:a16="http://schemas.microsoft.com/office/drawing/2014/main" id="{7802F7D9-CA8A-4227-7AA4-472A9E27A9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43434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2" name="TextBox 2">
            <a:extLst>
              <a:ext uri="{FF2B5EF4-FFF2-40B4-BE49-F238E27FC236}">
                <a16:creationId xmlns:a16="http://schemas.microsoft.com/office/drawing/2014/main" id="{2F09FABF-37ED-B566-C72F-017A1F47A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1524000"/>
            <a:ext cx="4267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Arial View of the          Great Pyramids,           Gizeh Plateau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pyramids">
            <a:extLst>
              <a:ext uri="{FF2B5EF4-FFF2-40B4-BE49-F238E27FC236}">
                <a16:creationId xmlns:a16="http://schemas.microsoft.com/office/drawing/2014/main" id="{04F0C5EC-243B-0526-D6D7-4C7D40EE47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828800"/>
            <a:ext cx="924877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6" name="Text Box 3">
            <a:extLst>
              <a:ext uri="{FF2B5EF4-FFF2-40B4-BE49-F238E27FC236}">
                <a16:creationId xmlns:a16="http://schemas.microsoft.com/office/drawing/2014/main" id="{9DCB4DBC-68C4-D138-D0C5-2AA3691AB5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953000"/>
            <a:ext cx="792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47107" name="Text Box 4">
            <a:extLst>
              <a:ext uri="{FF2B5EF4-FFF2-40B4-BE49-F238E27FC236}">
                <a16:creationId xmlns:a16="http://schemas.microsoft.com/office/drawing/2014/main" id="{F24C7F88-E37A-91C6-B1CE-CA117D7378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04800"/>
            <a:ext cx="9144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Great Pyramids</a:t>
            </a:r>
            <a:r>
              <a:rPr lang="en-US" altLang="en-US" sz="2800" i="1">
                <a:solidFill>
                  <a:schemeClr val="bg1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ca. 2551-2472 BCE                                       (R to L: Pyramid of Khufu, Khafre, Menkaure)</a:t>
            </a:r>
          </a:p>
        </p:txBody>
      </p:sp>
    </p:spTree>
  </p:cSld>
  <p:clrMapOvr>
    <a:masterClrMapping/>
  </p:clrMapOvr>
  <p:transition spd="med">
    <p:newsfla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K:\All Photos\Art History Images\Egypt\Giza Pyramids\Khufu\DSC01425.JPG">
            <a:extLst>
              <a:ext uri="{FF2B5EF4-FFF2-40B4-BE49-F238E27FC236}">
                <a16:creationId xmlns:a16="http://schemas.microsoft.com/office/drawing/2014/main" id="{34A48353-7253-2125-EB3A-C95358A8AF37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2500" y="1143000"/>
            <a:ext cx="7391400" cy="5541963"/>
          </a:xfrm>
          <a:noFill/>
        </p:spPr>
      </p:pic>
      <p:sp>
        <p:nvSpPr>
          <p:cNvPr id="49154" name="TextBox 3">
            <a:extLst>
              <a:ext uri="{FF2B5EF4-FFF2-40B4-BE49-F238E27FC236}">
                <a16:creationId xmlns:a16="http://schemas.microsoft.com/office/drawing/2014/main" id="{D27AE5FD-24DF-C39A-4A60-C24F9111F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048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Pyramid of Khufu (Great Pyramid)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K:\All Photos\Art History Images\Egypt\David's Images\Giza\DSC_0180.JPG">
            <a:extLst>
              <a:ext uri="{FF2B5EF4-FFF2-40B4-BE49-F238E27FC236}">
                <a16:creationId xmlns:a16="http://schemas.microsoft.com/office/drawing/2014/main" id="{03415F1B-E4FD-753F-E9FC-9603DEE7EB5B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8788" y="914400"/>
            <a:ext cx="8215312" cy="5499100"/>
          </a:xfrm>
          <a:noFill/>
        </p:spPr>
      </p:pic>
      <p:sp>
        <p:nvSpPr>
          <p:cNvPr id="50178" name="TextBox 3">
            <a:extLst>
              <a:ext uri="{FF2B5EF4-FFF2-40B4-BE49-F238E27FC236}">
                <a16:creationId xmlns:a16="http://schemas.microsoft.com/office/drawing/2014/main" id="{FAFB7563-BA41-2008-32CB-CCDF9FADE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Pyramid of Khufu (Great Pyramid)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K:\All Photos\Art History Images\Egypt\Giza Pyramids\Khufu\DSC01451.JPG">
            <a:extLst>
              <a:ext uri="{FF2B5EF4-FFF2-40B4-BE49-F238E27FC236}">
                <a16:creationId xmlns:a16="http://schemas.microsoft.com/office/drawing/2014/main" id="{781BB8E1-1FE4-BEE4-2FFD-EDF73E845CD5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0550" y="752475"/>
            <a:ext cx="7962900" cy="5970588"/>
          </a:xfrm>
          <a:noFill/>
        </p:spPr>
      </p:pic>
      <p:sp>
        <p:nvSpPr>
          <p:cNvPr id="51202" name="TextBox 3">
            <a:extLst>
              <a:ext uri="{FF2B5EF4-FFF2-40B4-BE49-F238E27FC236}">
                <a16:creationId xmlns:a16="http://schemas.microsoft.com/office/drawing/2014/main" id="{7CD20F79-0CEA-E46F-3403-A390A7FF3D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73038"/>
            <a:ext cx="9118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Pyramid of Khufu (Great Pyramid)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6" descr="0309">
            <a:extLst>
              <a:ext uri="{FF2B5EF4-FFF2-40B4-BE49-F238E27FC236}">
                <a16:creationId xmlns:a16="http://schemas.microsoft.com/office/drawing/2014/main" id="{F3E4C3C1-846A-6541-F815-CBF44D91F096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0" y="838200"/>
            <a:ext cx="6553200" cy="5872163"/>
          </a:xfrm>
          <a:noFill/>
        </p:spPr>
      </p:pic>
      <p:sp>
        <p:nvSpPr>
          <p:cNvPr id="53250" name="TextBox 3">
            <a:extLst>
              <a:ext uri="{FF2B5EF4-FFF2-40B4-BE49-F238E27FC236}">
                <a16:creationId xmlns:a16="http://schemas.microsoft.com/office/drawing/2014/main" id="{1DE7AF13-4919-8B6A-7716-EA484B482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Section Diagram, Pyramid of Khufu (Great Pyramid)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2">
            <a:extLst>
              <a:ext uri="{FF2B5EF4-FFF2-40B4-BE49-F238E27FC236}">
                <a16:creationId xmlns:a16="http://schemas.microsoft.com/office/drawing/2014/main" id="{CE9EF2A4-F4B4-B0F6-5E1F-5A8CCF08E9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275" y="381000"/>
            <a:ext cx="19812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Plan of Gizeh Funerary Complex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D6DAB0-4D70-275B-5C5A-063CA87F08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8842" y="495300"/>
            <a:ext cx="5995883" cy="58674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A18729">
            <a:extLst>
              <a:ext uri="{FF2B5EF4-FFF2-40B4-BE49-F238E27FC236}">
                <a16:creationId xmlns:a16="http://schemas.microsoft.com/office/drawing/2014/main" id="{713C79AB-5877-BA1F-309A-9D1E19DB1B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52400"/>
            <a:ext cx="4910138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9B8445-C9D9-87B5-9222-1DB0B54D2BE8}"/>
              </a:ext>
            </a:extLst>
          </p:cNvPr>
          <p:cNvSpPr txBox="1"/>
          <p:nvPr/>
        </p:nvSpPr>
        <p:spPr>
          <a:xfrm>
            <a:off x="304800" y="457200"/>
            <a:ext cx="3352800" cy="4832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/>
              <a:t>3) The use of multiple viewpoints in this image is called:</a:t>
            </a:r>
          </a:p>
          <a:p>
            <a:pPr algn="ctr">
              <a:defRPr/>
            </a:pPr>
            <a:endParaRPr lang="en-US" sz="2800" dirty="0"/>
          </a:p>
          <a:p>
            <a:pPr marL="514350" indent="-514350" algn="ctr">
              <a:buFontTx/>
              <a:buAutoNum type="alphaLcParenR"/>
              <a:defRPr/>
            </a:pPr>
            <a:r>
              <a:rPr lang="en-US" sz="2800" dirty="0"/>
              <a:t>composite perspective</a:t>
            </a:r>
          </a:p>
          <a:p>
            <a:pPr algn="ctr">
              <a:defRPr/>
            </a:pPr>
            <a:r>
              <a:rPr lang="en-US" sz="2800" dirty="0"/>
              <a:t>b) linear perspective</a:t>
            </a:r>
          </a:p>
          <a:p>
            <a:pPr algn="ctr">
              <a:defRPr/>
            </a:pPr>
            <a:r>
              <a:rPr lang="en-US" sz="2800" dirty="0"/>
              <a:t>c) atmospheric perspective</a:t>
            </a:r>
          </a:p>
          <a:p>
            <a:pPr algn="ctr">
              <a:defRPr/>
            </a:pPr>
            <a:r>
              <a:rPr lang="en-US" sz="2800" dirty="0"/>
              <a:t>d) hieratic scale</a:t>
            </a:r>
          </a:p>
          <a:p>
            <a:pPr algn="ctr">
              <a:defRPr/>
            </a:pPr>
            <a:r>
              <a:rPr lang="en-US" sz="2800" dirty="0"/>
              <a:t>e) none of the above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2">
            <a:extLst>
              <a:ext uri="{FF2B5EF4-FFF2-40B4-BE49-F238E27FC236}">
                <a16:creationId xmlns:a16="http://schemas.microsoft.com/office/drawing/2014/main" id="{57B2AF47-2335-08D6-DE4A-56B920439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Model of Gizeh Funerary Complex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3600">
              <a:latin typeface="Times New Roman" panose="02020603050405020304" pitchFamily="18" charset="0"/>
            </a:endParaRPr>
          </a:p>
        </p:txBody>
      </p:sp>
      <p:pic>
        <p:nvPicPr>
          <p:cNvPr id="56322" name="Picture 4" descr="3-10.jpg                                                       0002FFB2Tamsters                       B8A41AE2:">
            <a:extLst>
              <a:ext uri="{FF2B5EF4-FFF2-40B4-BE49-F238E27FC236}">
                <a16:creationId xmlns:a16="http://schemas.microsoft.com/office/drawing/2014/main" id="{BEC8C35C-A577-31A4-67BB-78DAFFDB0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990600"/>
            <a:ext cx="8610600" cy="528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dissolv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 descr="K:\All Photos\Art History Images\Egypt\Giza Pyramids\Khafre\Valley Temple\DSC01643.JPG">
            <a:extLst>
              <a:ext uri="{FF2B5EF4-FFF2-40B4-BE49-F238E27FC236}">
                <a16:creationId xmlns:a16="http://schemas.microsoft.com/office/drawing/2014/main" id="{19E5AC5B-CA76-4D22-2033-43B0C44EF326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762000"/>
            <a:ext cx="7772400" cy="5829300"/>
          </a:xfrm>
          <a:noFill/>
        </p:spPr>
      </p:pic>
      <p:sp>
        <p:nvSpPr>
          <p:cNvPr id="58370" name="TextBox 3">
            <a:extLst>
              <a:ext uri="{FF2B5EF4-FFF2-40B4-BE49-F238E27FC236}">
                <a16:creationId xmlns:a16="http://schemas.microsoft.com/office/drawing/2014/main" id="{76ACA151-1BA0-8467-0E3A-1F1554FC92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1125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Ramp from Nile to Valley Temple of Khafre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 descr="K:\All Photos\Art History Images\Egypt\David's Images\Giza\DSC_0387.JPG">
            <a:extLst>
              <a:ext uri="{FF2B5EF4-FFF2-40B4-BE49-F238E27FC236}">
                <a16:creationId xmlns:a16="http://schemas.microsoft.com/office/drawing/2014/main" id="{47045DEC-3D25-524D-A3DC-1FF82617859C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082675"/>
            <a:ext cx="8229600" cy="5508625"/>
          </a:xfrm>
          <a:noFill/>
        </p:spPr>
      </p:pic>
      <p:sp>
        <p:nvSpPr>
          <p:cNvPr id="59394" name="Text Box 4">
            <a:extLst>
              <a:ext uri="{FF2B5EF4-FFF2-40B4-BE49-F238E27FC236}">
                <a16:creationId xmlns:a16="http://schemas.microsoft.com/office/drawing/2014/main" id="{EF061F45-CC9E-246B-A1EE-33190F6DC8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048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Pyramid Complex of Khafre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K:\All Photos\Art History Images\Egypt\Giza Pyramids\Khafre\Valley Temple\DSC01582.JPG">
            <a:extLst>
              <a:ext uri="{FF2B5EF4-FFF2-40B4-BE49-F238E27FC236}">
                <a16:creationId xmlns:a16="http://schemas.microsoft.com/office/drawing/2014/main" id="{27CF2C59-D1FD-5E71-6E9E-8DA91DCE6E9E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685800"/>
            <a:ext cx="7996238" cy="5997575"/>
          </a:xfrm>
          <a:noFill/>
        </p:spPr>
      </p:pic>
      <p:sp>
        <p:nvSpPr>
          <p:cNvPr id="61442" name="TextBox 3">
            <a:extLst>
              <a:ext uri="{FF2B5EF4-FFF2-40B4-BE49-F238E27FC236}">
                <a16:creationId xmlns:a16="http://schemas.microsoft.com/office/drawing/2014/main" id="{E18734E5-1D5F-5EBF-A754-54589F8BC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Interior, Valley Temple of Khafre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 descr="K:\All Photos\Art History Images\Egypt\David's Images\Giza\DSC_0354.JPG">
            <a:extLst>
              <a:ext uri="{FF2B5EF4-FFF2-40B4-BE49-F238E27FC236}">
                <a16:creationId xmlns:a16="http://schemas.microsoft.com/office/drawing/2014/main" id="{81FCCE6D-39E0-9550-D896-7C87E553D349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9100" y="1068388"/>
            <a:ext cx="8305800" cy="5561012"/>
          </a:xfrm>
          <a:noFill/>
        </p:spPr>
      </p:pic>
      <p:sp>
        <p:nvSpPr>
          <p:cNvPr id="66562" name="TextBox 3">
            <a:extLst>
              <a:ext uri="{FF2B5EF4-FFF2-40B4-BE49-F238E27FC236}">
                <a16:creationId xmlns:a16="http://schemas.microsoft.com/office/drawing/2014/main" id="{D3C03408-97CD-AB5B-D684-9FBC387E08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28600"/>
            <a:ext cx="8839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View from Causeway Towards the Pyramid of Khafre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2">
            <a:extLst>
              <a:ext uri="{FF2B5EF4-FFF2-40B4-BE49-F238E27FC236}">
                <a16:creationId xmlns:a16="http://schemas.microsoft.com/office/drawing/2014/main" id="{CE9EF2A4-F4B4-B0F6-5E1F-5A8CCF08E9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275" y="381000"/>
            <a:ext cx="19812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Plan of Gizeh Funerary Complex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D6DAB0-4D70-275B-5C5A-063CA87F08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8842" y="495300"/>
            <a:ext cx="5995883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04560"/>
      </p:ext>
    </p:extLst>
  </p:cSld>
  <p:clrMapOvr>
    <a:masterClrMapping/>
  </p:clrMapOvr>
  <p:transition spd="med">
    <p:dissolv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4" descr="19">
            <a:extLst>
              <a:ext uri="{FF2B5EF4-FFF2-40B4-BE49-F238E27FC236}">
                <a16:creationId xmlns:a16="http://schemas.microsoft.com/office/drawing/2014/main" id="{21C2BBEB-947E-D145-BD45-AA32C4741E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0" t="-1982" r="5055"/>
          <a:stretch>
            <a:fillRect/>
          </a:stretch>
        </p:blipFill>
        <p:spPr bwMode="auto">
          <a:xfrm>
            <a:off x="3800475" y="266700"/>
            <a:ext cx="5038725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6" name="Text Box 5">
            <a:extLst>
              <a:ext uri="{FF2B5EF4-FFF2-40B4-BE49-F238E27FC236}">
                <a16:creationId xmlns:a16="http://schemas.microsoft.com/office/drawing/2014/main" id="{E25016D1-BE0A-71AA-478F-C03EDFFDBF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81000"/>
            <a:ext cx="32766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Mortuary        Temple and Causeway,      Pyramid Complex of Khafre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2" descr="K:\All Photos\Art History Images\Egypt\Giza Pyramids\Khafre\DSC01511.JPG">
            <a:extLst>
              <a:ext uri="{FF2B5EF4-FFF2-40B4-BE49-F238E27FC236}">
                <a16:creationId xmlns:a16="http://schemas.microsoft.com/office/drawing/2014/main" id="{9CC62F31-C4A2-4A7F-5B8D-CE59316D8549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2250" y="923925"/>
            <a:ext cx="8699500" cy="5102225"/>
          </a:xfrm>
          <a:noFill/>
        </p:spPr>
      </p:pic>
      <p:sp>
        <p:nvSpPr>
          <p:cNvPr id="69634" name="TextBox 4">
            <a:extLst>
              <a:ext uri="{FF2B5EF4-FFF2-40B4-BE49-F238E27FC236}">
                <a16:creationId xmlns:a16="http://schemas.microsoft.com/office/drawing/2014/main" id="{E1A86319-E41E-DECA-FE3F-C3A01D427A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5100"/>
            <a:ext cx="9029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Pyramid of Khafre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2" descr="K:\All Photos\Art History Images\Egypt\Giza Pyramids\Khafre\DSC01514.JPG">
            <a:extLst>
              <a:ext uri="{FF2B5EF4-FFF2-40B4-BE49-F238E27FC236}">
                <a16:creationId xmlns:a16="http://schemas.microsoft.com/office/drawing/2014/main" id="{D0BC2C73-B7CA-DEFE-631B-CAE4E1862672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5325" y="914400"/>
            <a:ext cx="7753350" cy="5813425"/>
          </a:xfrm>
          <a:noFill/>
        </p:spPr>
      </p:pic>
      <p:sp>
        <p:nvSpPr>
          <p:cNvPr id="70658" name="TextBox 4">
            <a:extLst>
              <a:ext uri="{FF2B5EF4-FFF2-40B4-BE49-F238E27FC236}">
                <a16:creationId xmlns:a16="http://schemas.microsoft.com/office/drawing/2014/main" id="{8C5534FF-83AB-AA68-D363-E086F73855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700" y="130175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 of Capping Stones, Pyramid of Khafre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4" descr="3-11.jpg                                                       0002FFB2Tamsters                       B8A41AE2:">
            <a:extLst>
              <a:ext uri="{FF2B5EF4-FFF2-40B4-BE49-F238E27FC236}">
                <a16:creationId xmlns:a16="http://schemas.microsoft.com/office/drawing/2014/main" id="{6D9B9AB9-3442-7D9E-D93E-FBBF976EB31D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513" y="838200"/>
            <a:ext cx="8562975" cy="5778500"/>
          </a:xfrm>
          <a:noFill/>
        </p:spPr>
      </p:pic>
      <p:sp>
        <p:nvSpPr>
          <p:cNvPr id="71682" name="TextBox 4">
            <a:extLst>
              <a:ext uri="{FF2B5EF4-FFF2-40B4-BE49-F238E27FC236}">
                <a16:creationId xmlns:a16="http://schemas.microsoft.com/office/drawing/2014/main" id="{D27DB5EF-E424-CE00-687A-DE1D81AF7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" y="1524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The Great Sphinx,  ca. 2520-2494 BCE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5" descr="scan">
            <a:extLst>
              <a:ext uri="{FF2B5EF4-FFF2-40B4-BE49-F238E27FC236}">
                <a16:creationId xmlns:a16="http://schemas.microsoft.com/office/drawing/2014/main" id="{D2C781D6-F747-4253-EB90-F8FF0651E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4256088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BC27BD3-8691-96BA-8031-15B91743D9AF}"/>
              </a:ext>
            </a:extLst>
          </p:cNvPr>
          <p:cNvSpPr txBox="1"/>
          <p:nvPr/>
        </p:nvSpPr>
        <p:spPr>
          <a:xfrm>
            <a:off x="5029200" y="914400"/>
            <a:ext cx="3810000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/>
              <a:t>4) These works were produced in which time period/culture:</a:t>
            </a:r>
          </a:p>
          <a:p>
            <a:pPr algn="ctr">
              <a:defRPr/>
            </a:pPr>
            <a:endParaRPr lang="en-US" sz="2800" dirty="0"/>
          </a:p>
          <a:p>
            <a:pPr marL="514350" indent="-514350" algn="ctr">
              <a:buFontTx/>
              <a:buAutoNum type="alphaLcParenR"/>
              <a:defRPr/>
            </a:pPr>
            <a:r>
              <a:rPr lang="en-US" sz="2800" dirty="0"/>
              <a:t>Paleolithic</a:t>
            </a:r>
          </a:p>
          <a:p>
            <a:pPr marL="514350" indent="-514350" algn="ctr">
              <a:buFontTx/>
              <a:buAutoNum type="alphaLcParenR"/>
              <a:defRPr/>
            </a:pPr>
            <a:r>
              <a:rPr lang="en-US" sz="2800" dirty="0"/>
              <a:t>Neolithic</a:t>
            </a:r>
          </a:p>
          <a:p>
            <a:pPr marL="514350" indent="-514350" algn="ctr">
              <a:buFontTx/>
              <a:buAutoNum type="alphaLcParenR"/>
              <a:defRPr/>
            </a:pPr>
            <a:r>
              <a:rPr lang="en-US" sz="2800" dirty="0"/>
              <a:t>Sumerian</a:t>
            </a:r>
          </a:p>
          <a:p>
            <a:pPr marL="514350" indent="-514350" algn="ctr">
              <a:buFontTx/>
              <a:buAutoNum type="alphaLcParenR"/>
              <a:defRPr/>
            </a:pPr>
            <a:r>
              <a:rPr lang="en-US" sz="2800" dirty="0"/>
              <a:t>Akkadian</a:t>
            </a:r>
          </a:p>
          <a:p>
            <a:pPr marL="514350" indent="-514350" algn="ctr">
              <a:buFontTx/>
              <a:buAutoNum type="alphaLcParenR"/>
              <a:defRPr/>
            </a:pPr>
            <a:r>
              <a:rPr lang="en-US" sz="2800" dirty="0"/>
              <a:t>Third Dynasty of Ur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4" descr="21">
            <a:extLst>
              <a:ext uri="{FF2B5EF4-FFF2-40B4-BE49-F238E27FC236}">
                <a16:creationId xmlns:a16="http://schemas.microsoft.com/office/drawing/2014/main" id="{EF17AA72-D151-96D2-3900-3A1F59E0F9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79488"/>
            <a:ext cx="7924800" cy="568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6" name="Text Box 5">
            <a:extLst>
              <a:ext uri="{FF2B5EF4-FFF2-40B4-BE49-F238E27FC236}">
                <a16:creationId xmlns:a16="http://schemas.microsoft.com/office/drawing/2014/main" id="{10DC8DB5-4129-44A2-C0B0-085CE656C4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Valley Temple, Causeway, and Great Sphinx,                Pyramid Complex of Khafre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4" descr="3">
            <a:extLst>
              <a:ext uri="{FF2B5EF4-FFF2-40B4-BE49-F238E27FC236}">
                <a16:creationId xmlns:a16="http://schemas.microsoft.com/office/drawing/2014/main" id="{09DCA215-D163-10E5-7286-5E82E34F4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3"/>
          <a:stretch>
            <a:fillRect/>
          </a:stretch>
        </p:blipFill>
        <p:spPr bwMode="auto">
          <a:xfrm>
            <a:off x="5181600" y="990600"/>
            <a:ext cx="3395663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5" descr="22">
            <a:extLst>
              <a:ext uri="{FF2B5EF4-FFF2-40B4-BE49-F238E27FC236}">
                <a16:creationId xmlns:a16="http://schemas.microsoft.com/office/drawing/2014/main" id="{5DA8C81A-FFFF-D9EC-B2EB-884AA96EE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4637088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5" name="Text Box 6">
            <a:extLst>
              <a:ext uri="{FF2B5EF4-FFF2-40B4-BE49-F238E27FC236}">
                <a16:creationId xmlns:a16="http://schemas.microsoft.com/office/drawing/2014/main" id="{83365485-2C70-1987-6570-EFED3EB863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152400"/>
            <a:ext cx="3810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The Great Sphinx</a:t>
            </a:r>
          </a:p>
        </p:txBody>
      </p:sp>
      <p:sp>
        <p:nvSpPr>
          <p:cNvPr id="74756" name="Text Box 7">
            <a:extLst>
              <a:ext uri="{FF2B5EF4-FFF2-40B4-BE49-F238E27FC236}">
                <a16:creationId xmlns:a16="http://schemas.microsoft.com/office/drawing/2014/main" id="{2183C955-29B8-ADC3-8EBC-8D5CFB61CD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6096000"/>
            <a:ext cx="3505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240 ft long x 60 ft high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4" descr="egyptian seated khafre 1">
            <a:extLst>
              <a:ext uri="{FF2B5EF4-FFF2-40B4-BE49-F238E27FC236}">
                <a16:creationId xmlns:a16="http://schemas.microsoft.com/office/drawing/2014/main" id="{904F0FD6-CD4F-3E36-0DCE-7F61FF30E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460500"/>
            <a:ext cx="5375275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6" name="Picture 5" descr="A111982">
            <a:extLst>
              <a:ext uri="{FF2B5EF4-FFF2-40B4-BE49-F238E27FC236}">
                <a16:creationId xmlns:a16="http://schemas.microsoft.com/office/drawing/2014/main" id="{AA117FF3-D62C-B415-243A-C399166B2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700"/>
            <a:ext cx="2632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7" name="Text Box 6">
            <a:extLst>
              <a:ext uri="{FF2B5EF4-FFF2-40B4-BE49-F238E27FC236}">
                <a16:creationId xmlns:a16="http://schemas.microsoft.com/office/drawing/2014/main" id="{BF5E6B97-E27B-1563-500B-D7C6E8708F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0"/>
            <a:ext cx="54864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Seated Khafre, from Valley Temple, Pyramid Complex of Khafre,            ca. 2520-2494 BCE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3" descr="KING CHEPHREN (SEATED). DETAIL OF SIDE VIEW">
            <a:hlinkClick r:id="rId3"/>
            <a:extLst>
              <a:ext uri="{FF2B5EF4-FFF2-40B4-BE49-F238E27FC236}">
                <a16:creationId xmlns:a16="http://schemas.microsoft.com/office/drawing/2014/main" id="{4AB6D967-DF05-5A19-30A3-40036784F0C7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0375" y="736600"/>
            <a:ext cx="3822700" cy="5816600"/>
          </a:xfrm>
        </p:spPr>
      </p:pic>
      <p:pic>
        <p:nvPicPr>
          <p:cNvPr id="79874" name="Picture 4" descr="2">
            <a:extLst>
              <a:ext uri="{FF2B5EF4-FFF2-40B4-BE49-F238E27FC236}">
                <a16:creationId xmlns:a16="http://schemas.microsoft.com/office/drawing/2014/main" id="{8BE09626-5499-55A1-A7B0-6214D006F4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1" b="4597"/>
          <a:stretch>
            <a:fillRect/>
          </a:stretch>
        </p:blipFill>
        <p:spPr bwMode="auto">
          <a:xfrm>
            <a:off x="4822825" y="482600"/>
            <a:ext cx="3973513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5" name="Text Box 6">
            <a:extLst>
              <a:ext uri="{FF2B5EF4-FFF2-40B4-BE49-F238E27FC236}">
                <a16:creationId xmlns:a16="http://schemas.microsoft.com/office/drawing/2014/main" id="{13A84E4F-C2B3-CAC4-2584-923E78F68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813" y="17463"/>
            <a:ext cx="4114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Seated Khafre</a:t>
            </a:r>
          </a:p>
        </p:txBody>
      </p:sp>
    </p:spTree>
  </p:cSld>
  <p:clrMapOvr>
    <a:masterClrMapping/>
  </p:clrMapOvr>
  <p:transition spd="med">
    <p:cover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 Box 5">
            <a:extLst>
              <a:ext uri="{FF2B5EF4-FFF2-40B4-BE49-F238E27FC236}">
                <a16:creationId xmlns:a16="http://schemas.microsoft.com/office/drawing/2014/main" id="{4D7A6755-1DDE-DF79-B99C-84656A95BE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Seated Scribe at the Louvre</a:t>
            </a:r>
          </a:p>
        </p:txBody>
      </p:sp>
      <p:pic>
        <p:nvPicPr>
          <p:cNvPr id="81922" name="Picture 6" descr="K:\All Photos\Art History Images\France\Paris Interim 2011\Egyptian and ANE at Louvre\DSC04549.JPG">
            <a:extLst>
              <a:ext uri="{FF2B5EF4-FFF2-40B4-BE49-F238E27FC236}">
                <a16:creationId xmlns:a16="http://schemas.microsoft.com/office/drawing/2014/main" id="{774F2153-183F-4A84-1462-638896D237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31825"/>
            <a:ext cx="8267700" cy="620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 Box 5">
            <a:extLst>
              <a:ext uri="{FF2B5EF4-FFF2-40B4-BE49-F238E27FC236}">
                <a16:creationId xmlns:a16="http://schemas.microsoft.com/office/drawing/2014/main" id="{1296281A-0CC6-1B35-271A-BA3A168B5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57200"/>
            <a:ext cx="3124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Seated Scribe,             ca. 2450-2350  BCE</a:t>
            </a:r>
          </a:p>
        </p:txBody>
      </p:sp>
      <p:pic>
        <p:nvPicPr>
          <p:cNvPr id="83970" name="Picture 6" descr="image_65212_v2_m56577569830698732">
            <a:extLst>
              <a:ext uri="{FF2B5EF4-FFF2-40B4-BE49-F238E27FC236}">
                <a16:creationId xmlns:a16="http://schemas.microsoft.com/office/drawing/2014/main" id="{5C696F29-7CFE-5CAE-FEA7-0D9BFB893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92"/>
          <a:stretch>
            <a:fillRect/>
          </a:stretch>
        </p:blipFill>
        <p:spPr bwMode="auto">
          <a:xfrm>
            <a:off x="3505200" y="-17463"/>
            <a:ext cx="5516563" cy="6877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2" descr="K:\All Photos\Art History Images\France\Paris Interim 2011\Egyptian and ANE at Louvre\DSC04544.JPG">
            <a:extLst>
              <a:ext uri="{FF2B5EF4-FFF2-40B4-BE49-F238E27FC236}">
                <a16:creationId xmlns:a16="http://schemas.microsoft.com/office/drawing/2014/main" id="{BE736997-C9C9-16FB-88C5-97460ABEA265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3900" y="127000"/>
            <a:ext cx="4953000" cy="6604000"/>
          </a:xfrm>
          <a:noFill/>
        </p:spPr>
      </p:pic>
      <p:sp>
        <p:nvSpPr>
          <p:cNvPr id="86018" name="TextBox 4">
            <a:extLst>
              <a:ext uri="{FF2B5EF4-FFF2-40B4-BE49-F238E27FC236}">
                <a16:creationId xmlns:a16="http://schemas.microsoft.com/office/drawing/2014/main" id="{83D70676-DCCA-C515-CE51-11450A63A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685800"/>
            <a:ext cx="3124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Seated Scribe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5" descr="image_65213_v2_m56577569830698736">
            <a:extLst>
              <a:ext uri="{FF2B5EF4-FFF2-40B4-BE49-F238E27FC236}">
                <a16:creationId xmlns:a16="http://schemas.microsoft.com/office/drawing/2014/main" id="{83CB5896-0C5D-AE5B-F91F-9A989C338717}"/>
              </a:ext>
            </a:extLst>
          </p:cNvPr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838200"/>
            <a:ext cx="8686800" cy="5641975"/>
          </a:xfrm>
          <a:noFill/>
        </p:spPr>
      </p:pic>
      <p:sp>
        <p:nvSpPr>
          <p:cNvPr id="87042" name="Text Box 4">
            <a:extLst>
              <a:ext uri="{FF2B5EF4-FFF2-40B4-BE49-F238E27FC236}">
                <a16:creationId xmlns:a16="http://schemas.microsoft.com/office/drawing/2014/main" id="{3895F1AE-6489-B903-D01F-E8EAECC54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05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 of Seated Scribe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4" descr="K:\All Photos\Art History Images\France\Paris Interim 2011\Egyptian and ANE at Louvre\DSC04548.JPG">
            <a:extLst>
              <a:ext uri="{FF2B5EF4-FFF2-40B4-BE49-F238E27FC236}">
                <a16:creationId xmlns:a16="http://schemas.microsoft.com/office/drawing/2014/main" id="{4F8DBE2A-1CB3-56E4-9925-20B02840E43E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300" y="781050"/>
            <a:ext cx="7899400" cy="5924550"/>
          </a:xfrm>
          <a:noFill/>
        </p:spPr>
      </p:pic>
      <p:sp>
        <p:nvSpPr>
          <p:cNvPr id="89090" name="TextBox 4">
            <a:extLst>
              <a:ext uri="{FF2B5EF4-FFF2-40B4-BE49-F238E27FC236}">
                <a16:creationId xmlns:a16="http://schemas.microsoft.com/office/drawing/2014/main" id="{760757F1-8A10-F26E-3816-79FB34411F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52400"/>
            <a:ext cx="8686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 of  Seated Scribe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5" descr="A111982">
            <a:extLst>
              <a:ext uri="{FF2B5EF4-FFF2-40B4-BE49-F238E27FC236}">
                <a16:creationId xmlns:a16="http://schemas.microsoft.com/office/drawing/2014/main" id="{C331CF21-8434-880F-F3D9-58046AA28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0"/>
            <a:ext cx="2632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4" name="Picture 6" descr="image_65212_v2_m56577569830698732">
            <a:extLst>
              <a:ext uri="{FF2B5EF4-FFF2-40B4-BE49-F238E27FC236}">
                <a16:creationId xmlns:a16="http://schemas.microsoft.com/office/drawing/2014/main" id="{2D235A99-FD6B-6B8D-3757-4D6B6A5EB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35"/>
          <a:stretch>
            <a:fillRect/>
          </a:stretch>
        </p:blipFill>
        <p:spPr bwMode="auto">
          <a:xfrm>
            <a:off x="3703638" y="381000"/>
            <a:ext cx="512445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6" descr="0105">
            <a:extLst>
              <a:ext uri="{FF2B5EF4-FFF2-40B4-BE49-F238E27FC236}">
                <a16:creationId xmlns:a16="http://schemas.microsoft.com/office/drawing/2014/main" id="{B7C3C110-10D0-C59E-3666-71F76033FB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228600"/>
            <a:ext cx="4194175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13129A-3271-A473-43D2-4C3256F851E9}"/>
              </a:ext>
            </a:extLst>
          </p:cNvPr>
          <p:cNvSpPr txBox="1"/>
          <p:nvPr/>
        </p:nvSpPr>
        <p:spPr>
          <a:xfrm>
            <a:off x="5181600" y="762000"/>
            <a:ext cx="3657600" cy="440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/>
              <a:t>5) Which </a:t>
            </a:r>
            <a:r>
              <a:rPr lang="en-US" sz="2800" dirty="0"/>
              <a:t>sculptural process was used to create this work?</a:t>
            </a:r>
          </a:p>
          <a:p>
            <a:pPr algn="ctr">
              <a:defRPr/>
            </a:pPr>
            <a:endParaRPr lang="en-US" sz="2800" dirty="0"/>
          </a:p>
          <a:p>
            <a:pPr marL="514350" indent="-514350" algn="ctr">
              <a:buFontTx/>
              <a:buAutoNum type="alphaLcParenR"/>
              <a:defRPr/>
            </a:pPr>
            <a:r>
              <a:rPr lang="en-US" sz="2800" dirty="0"/>
              <a:t>additive</a:t>
            </a:r>
          </a:p>
          <a:p>
            <a:pPr marL="514350" indent="-514350" algn="ctr">
              <a:buFontTx/>
              <a:buAutoNum type="alphaLcParenR"/>
              <a:defRPr/>
            </a:pPr>
            <a:r>
              <a:rPr lang="en-US" sz="2800" dirty="0"/>
              <a:t>subtractive</a:t>
            </a:r>
          </a:p>
          <a:p>
            <a:pPr marL="514350" indent="-514350" algn="ctr">
              <a:buFontTx/>
              <a:buAutoNum type="alphaLcParenR"/>
              <a:defRPr/>
            </a:pPr>
            <a:r>
              <a:rPr lang="en-US" sz="2800" dirty="0"/>
              <a:t>relief</a:t>
            </a:r>
          </a:p>
          <a:p>
            <a:pPr marL="514350" indent="-514350" algn="ctr">
              <a:buFontTx/>
              <a:buAutoNum type="alphaLcParenR"/>
              <a:defRPr/>
            </a:pPr>
            <a:r>
              <a:rPr lang="en-US" sz="2800" dirty="0"/>
              <a:t>bas relief</a:t>
            </a:r>
          </a:p>
          <a:p>
            <a:pPr algn="ctr">
              <a:defRPr/>
            </a:pPr>
            <a:r>
              <a:rPr lang="en-US" sz="2800" dirty="0"/>
              <a:t>e) none of the above</a:t>
            </a:r>
          </a:p>
          <a:p>
            <a:pPr marL="514350" indent="-514350" algn="ctr">
              <a:buFontTx/>
              <a:buAutoNum type="alphaLcParenR"/>
              <a:defRPr/>
            </a:pPr>
            <a:endParaRPr 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>
            <a:extLst>
              <a:ext uri="{FF2B5EF4-FFF2-40B4-BE49-F238E27FC236}">
                <a16:creationId xmlns:a16="http://schemas.microsoft.com/office/drawing/2014/main" id="{348C7DE5-8F45-29C7-B980-BD4FE27AE34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457200"/>
            <a:ext cx="9144000" cy="5943600"/>
          </a:xfrm>
        </p:spPr>
        <p:txBody>
          <a:bodyPr/>
          <a:lstStyle/>
          <a:p>
            <a:pPr eaLnBrk="1" hangingPunct="1"/>
            <a:r>
              <a:rPr lang="en-US" altLang="en-US" sz="2800" b="1" u="sng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EGYPTIAN CHRONOLOGY</a:t>
            </a:r>
            <a:b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b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Early Dynastic Period (D I-II) :  2920 -2649 BCE</a:t>
            </a:r>
            <a:b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b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Old Kingdom (D III-VIII) :  2649-2134 BCE</a:t>
            </a:r>
            <a:b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b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1</a:t>
            </a:r>
            <a:r>
              <a:rPr lang="en-US" altLang="en-US" sz="2400" b="1" baseline="300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st</a:t>
            </a:r>
            <a: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 Intermediate Period  (D IX -XI) :  2134-2040 BCE</a:t>
            </a:r>
            <a:b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b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Middle Kingdom (D XI-XIV) :  2040 -1640 BCE</a:t>
            </a:r>
            <a:b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b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2</a:t>
            </a:r>
            <a:r>
              <a:rPr lang="en-US" altLang="en-US" sz="2400" b="1" baseline="300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nd</a:t>
            </a:r>
            <a: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 Intermediate Period (D XIV-XVII) :  1640-1532 BCE</a:t>
            </a:r>
            <a:b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b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New Kingdom (D XVIII-XX) :  1550-1070 BCE</a:t>
            </a:r>
            <a:b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b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3</a:t>
            </a:r>
            <a:r>
              <a:rPr lang="en-US" altLang="en-US" sz="2400" b="1" baseline="300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rd</a:t>
            </a:r>
            <a: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  <a:t> Intermediate Period (D XXI-XXV) :  1070-712 BCE</a:t>
            </a:r>
            <a:b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b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rPr>
            </a:br>
            <a:endParaRPr lang="en-US" altLang="en-US" sz="2400" b="1">
              <a:solidFill>
                <a:schemeClr val="bg1"/>
              </a:solidFill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21506" name="Rectangle 3">
            <a:extLst>
              <a:ext uri="{FF2B5EF4-FFF2-40B4-BE49-F238E27FC236}">
                <a16:creationId xmlns:a16="http://schemas.microsoft.com/office/drawing/2014/main" id="{85BE13E0-6444-6E62-02E2-30907F85C82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 flipV="1">
            <a:off x="1371600" y="5638800"/>
            <a:ext cx="5486400" cy="152400"/>
          </a:xfrm>
        </p:spPr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031" descr="&#9;map03.jpg                                                      0002FFB2Tamsters                       B8A41AE2:">
            <a:extLst>
              <a:ext uri="{FF2B5EF4-FFF2-40B4-BE49-F238E27FC236}">
                <a16:creationId xmlns:a16="http://schemas.microsoft.com/office/drawing/2014/main" id="{04D3D06A-CFF6-AEEB-75F8-8A08E2C826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0"/>
            <a:ext cx="5489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TextBox 3">
            <a:extLst>
              <a:ext uri="{FF2B5EF4-FFF2-40B4-BE49-F238E27FC236}">
                <a16:creationId xmlns:a16="http://schemas.microsoft.com/office/drawing/2014/main" id="{4DD5B900-E76C-50E7-AA12-13A68B74BE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838200"/>
            <a:ext cx="28194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Map of  Ancient Egypt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K:\All Photos\Art History Images\Egypt\David's Images\The Nile\DSC_0125.JPG">
            <a:extLst>
              <a:ext uri="{FF2B5EF4-FFF2-40B4-BE49-F238E27FC236}">
                <a16:creationId xmlns:a16="http://schemas.microsoft.com/office/drawing/2014/main" id="{4D0AAA0F-F4D5-A793-4C07-D3F20F77EF5F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350" y="990600"/>
            <a:ext cx="8113713" cy="5432425"/>
          </a:xfrm>
          <a:noFill/>
        </p:spPr>
      </p:pic>
      <p:sp>
        <p:nvSpPr>
          <p:cNvPr id="23554" name="TextBox 3">
            <a:extLst>
              <a:ext uri="{FF2B5EF4-FFF2-40B4-BE49-F238E27FC236}">
                <a16:creationId xmlns:a16="http://schemas.microsoft.com/office/drawing/2014/main" id="{789700A9-59E8-9A0B-E920-8D2C7877F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286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View of the Nile River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2">
            <a:extLst>
              <a:ext uri="{FF2B5EF4-FFF2-40B4-BE49-F238E27FC236}">
                <a16:creationId xmlns:a16="http://schemas.microsoft.com/office/drawing/2014/main" id="{54A3ABDF-E006-2994-F477-06B0557D91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4613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Nile, River Valley, and Desert in Egypt</a:t>
            </a:r>
          </a:p>
        </p:txBody>
      </p:sp>
      <p:pic>
        <p:nvPicPr>
          <p:cNvPr id="25602" name="Picture 2" descr="elated image">
            <a:extLst>
              <a:ext uri="{FF2B5EF4-FFF2-40B4-BE49-F238E27FC236}">
                <a16:creationId xmlns:a16="http://schemas.microsoft.com/office/drawing/2014/main" id="{A30D1B11-9A55-2C3E-3B6F-1EA772B2CA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4238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4419</TotalTime>
  <Words>628</Words>
  <Application>Microsoft Macintosh PowerPoint</Application>
  <PresentationFormat>On-screen Show (4:3)</PresentationFormat>
  <Paragraphs>127</Paragraphs>
  <Slides>49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Arial</vt:lpstr>
      <vt:lpstr>PT Mono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EGYPTIAN CHRONOLOGY  Early Dynastic Period (D I-II) :  2920 -2649 BCE  Old Kingdom (D III-VIII) :  2649-2134 BCE  1st Intermediate Period  (D IX -XI) :  2134-2040 BCE  Middle Kingdom (D XI-XIV) :  2040 -1640 BCE  2nd Intermediate Period (D XIV-XVII) :  1640-1532 BCE  New Kingdom (D XVIII-XX) :  1550-1070 BCE  3rd Intermediate Period (D XXI-XXV) :  1070-712 BCE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Predynastic Period:  c. 4000-3200 B.C.  Early Dynastic Period ( D 1- II):  3200 -  Old Kingdom (D II-VI) :   2181 B. C.  1st Intermediate Period  (D VII –X):  2181-2050 B.C.  Middle Kingdom (D XI-XII):  2050 -1750 B.C.  2nd Intermediate Period (D XIII –XVII):  1750-1567 B.C.  New Kingdom (D XVIII-XX): 1567-1085 B.C.  3rd Intermediate Period (XXI-XXV): 1085-664 B.C.  Late Dynastic Period (D XXVI-XXVIII): 664-30 B.C.</dc:title>
  <dc:creator>Tim</dc:creator>
  <cp:lastModifiedBy>Claire LeSar</cp:lastModifiedBy>
  <cp:revision>93</cp:revision>
  <dcterms:created xsi:type="dcterms:W3CDTF">2006-03-13T02:03:12Z</dcterms:created>
  <dcterms:modified xsi:type="dcterms:W3CDTF">2023-02-16T13:50:58Z</dcterms:modified>
</cp:coreProperties>
</file>