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90" r:id="rId8"/>
    <p:sldId id="275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6858000" type="screen4x3"/>
  <p:notesSz cx="6858000" cy="9144000"/>
  <p:custDataLst>
    <p:tags r:id="rId3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2/23/2023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2/23/2023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2/23/2023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2/23/2023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2/23/2023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2/23/2023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2/23/2023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2/23/2023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2/23/2023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2/23/2023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2/23/2023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2/23/2023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D9C81-EC22-4705-BD16-14E32147BE10}" type="datetimeFigureOut">
              <a:rPr lang="en-US" smtClean="0"/>
              <a:pPr/>
              <a:t>2/23/2023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8.emf"/><Relationship Id="rId2" Type="http://schemas.openxmlformats.org/officeDocument/2006/relationships/tags" Target="../tags/tag2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9.emf"/><Relationship Id="rId2" Type="http://schemas.openxmlformats.org/officeDocument/2006/relationships/tags" Target="../tags/tag3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10.emf"/><Relationship Id="rId2" Type="http://schemas.openxmlformats.org/officeDocument/2006/relationships/tags" Target="../tags/tag3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11.emf"/><Relationship Id="rId2" Type="http://schemas.openxmlformats.org/officeDocument/2006/relationships/tags" Target="../tags/tag3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12.emf"/><Relationship Id="rId2" Type="http://schemas.openxmlformats.org/officeDocument/2006/relationships/tags" Target="../tags/tag3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13.emf"/><Relationship Id="rId2" Type="http://schemas.openxmlformats.org/officeDocument/2006/relationships/tags" Target="../tags/tag4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image" Target="../media/image14.emf"/><Relationship Id="rId2" Type="http://schemas.openxmlformats.org/officeDocument/2006/relationships/tags" Target="../tags/tag45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image" Target="../media/image15.emf"/><Relationship Id="rId2" Type="http://schemas.openxmlformats.org/officeDocument/2006/relationships/tags" Target="../tags/tag48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image" Target="../media/image16.emf"/><Relationship Id="rId2" Type="http://schemas.openxmlformats.org/officeDocument/2006/relationships/tags" Target="../tags/tag5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17.emf"/><Relationship Id="rId2" Type="http://schemas.openxmlformats.org/officeDocument/2006/relationships/tags" Target="../tags/tag54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.e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18.emf"/><Relationship Id="rId2" Type="http://schemas.openxmlformats.org/officeDocument/2006/relationships/tags" Target="../tags/tag5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7" Type="http://schemas.openxmlformats.org/officeDocument/2006/relationships/image" Target="../media/image19.emf"/><Relationship Id="rId2" Type="http://schemas.openxmlformats.org/officeDocument/2006/relationships/tags" Target="../tags/tag60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2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20.emf"/><Relationship Id="rId2" Type="http://schemas.openxmlformats.org/officeDocument/2006/relationships/tags" Target="../tags/tag63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image" Target="../media/image21.emf"/><Relationship Id="rId2" Type="http://schemas.openxmlformats.org/officeDocument/2006/relationships/tags" Target="../tags/tag66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22.emf"/><Relationship Id="rId2" Type="http://schemas.openxmlformats.org/officeDocument/2006/relationships/tags" Target="../tags/tag69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2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7" Type="http://schemas.openxmlformats.org/officeDocument/2006/relationships/image" Target="../media/image23.emf"/><Relationship Id="rId2" Type="http://schemas.openxmlformats.org/officeDocument/2006/relationships/tags" Target="../tags/tag7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2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7" Type="http://schemas.openxmlformats.org/officeDocument/2006/relationships/image" Target="../media/image24.emf"/><Relationship Id="rId2" Type="http://schemas.openxmlformats.org/officeDocument/2006/relationships/tags" Target="../tags/tag75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2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7" Type="http://schemas.openxmlformats.org/officeDocument/2006/relationships/image" Target="../media/image25.emf"/><Relationship Id="rId2" Type="http://schemas.openxmlformats.org/officeDocument/2006/relationships/tags" Target="../tags/tag78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2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7" Type="http://schemas.openxmlformats.org/officeDocument/2006/relationships/image" Target="../media/image26.emf"/><Relationship Id="rId2" Type="http://schemas.openxmlformats.org/officeDocument/2006/relationships/tags" Target="../tags/tag81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2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7" Type="http://schemas.openxmlformats.org/officeDocument/2006/relationships/image" Target="../media/image27.emf"/><Relationship Id="rId2" Type="http://schemas.openxmlformats.org/officeDocument/2006/relationships/tags" Target="../tags/tag84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2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2.emf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image" Target="../media/image28.emf"/><Relationship Id="rId2" Type="http://schemas.openxmlformats.org/officeDocument/2006/relationships/tags" Target="../tags/tag87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2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7" Type="http://schemas.openxmlformats.org/officeDocument/2006/relationships/image" Target="../media/image29.emf"/><Relationship Id="rId2" Type="http://schemas.openxmlformats.org/officeDocument/2006/relationships/tags" Target="../tags/tag90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3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9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7" Type="http://schemas.openxmlformats.org/officeDocument/2006/relationships/image" Target="../media/image30.emf"/><Relationship Id="rId2" Type="http://schemas.openxmlformats.org/officeDocument/2006/relationships/tags" Target="../tags/tag93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3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9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7" Type="http://schemas.openxmlformats.org/officeDocument/2006/relationships/image" Target="../media/image31.emf"/><Relationship Id="rId2" Type="http://schemas.openxmlformats.org/officeDocument/2006/relationships/tags" Target="../tags/tag96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3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9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100.xml"/><Relationship Id="rId7" Type="http://schemas.openxmlformats.org/officeDocument/2006/relationships/image" Target="../media/image32.emf"/><Relationship Id="rId2" Type="http://schemas.openxmlformats.org/officeDocument/2006/relationships/tags" Target="../tags/tag99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3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0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103.xml"/><Relationship Id="rId7" Type="http://schemas.openxmlformats.org/officeDocument/2006/relationships/image" Target="../media/image33.emf"/><Relationship Id="rId2" Type="http://schemas.openxmlformats.org/officeDocument/2006/relationships/tags" Target="../tags/tag102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3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0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3.emf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4.emf"/><Relationship Id="rId2" Type="http://schemas.openxmlformats.org/officeDocument/2006/relationships/tags" Target="../tags/tag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5.emf"/><Relationship Id="rId2" Type="http://schemas.openxmlformats.org/officeDocument/2006/relationships/tags" Target="../tags/tag1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5.emf"/><Relationship Id="rId2" Type="http://schemas.openxmlformats.org/officeDocument/2006/relationships/tags" Target="../tags/tag1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6.emf"/><Relationship Id="rId2" Type="http://schemas.openxmlformats.org/officeDocument/2006/relationships/tags" Target="../tags/tag2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7.emf"/><Relationship Id="rId2" Type="http://schemas.openxmlformats.org/officeDocument/2006/relationships/tags" Target="../tags/tag2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 1 –</a:t>
            </a:r>
            <a:br>
              <a:rPr lang="en-US" dirty="0" smtClean="0"/>
            </a:br>
            <a:r>
              <a:rPr lang="en-US" dirty="0" smtClean="0"/>
              <a:t>Some Review Questions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9. Beneath this membrane is a space that contains blood vessels and CSF.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Dura mater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Arachnoid</a:t>
            </a:r>
            <a:r>
              <a:rPr lang="en-US" dirty="0" smtClean="0"/>
              <a:t> membrane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Pia</a:t>
            </a:r>
            <a:r>
              <a:rPr lang="en-US" dirty="0" smtClean="0"/>
              <a:t> mater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Choroid plexus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10. In the PNS, </a:t>
            </a:r>
            <a:r>
              <a:rPr lang="en-US" sz="2800" dirty="0" err="1" smtClean="0"/>
              <a:t>myelinated</a:t>
            </a:r>
            <a:r>
              <a:rPr lang="en-US" sz="2800" dirty="0" smtClean="0"/>
              <a:t> axons are called _____, clusters of nerve cell bodies are called ______, and cells that produce myelin are called _______?</a:t>
            </a:r>
            <a:endParaRPr lang="en-US" sz="28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Tracts, nuclei, </a:t>
            </a:r>
            <a:r>
              <a:rPr lang="en-US" dirty="0" err="1" smtClean="0"/>
              <a:t>Oligodendrocytes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Nerves, ganglia</a:t>
            </a:r>
            <a:r>
              <a:rPr lang="en-US" dirty="0"/>
              <a:t>, Schwann cells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Nerves, nuclei, Microglia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Tracts, ganglia, </a:t>
            </a:r>
            <a:r>
              <a:rPr lang="en-US" dirty="0" err="1" smtClean="0"/>
              <a:t>Astrocytes</a:t>
            </a:r>
            <a:endParaRPr lang="en-US" dirty="0" smtClean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11. Which section of the brain would show the top, bottom, right side, and left side of a slice of tissue, like if you were going to cut where a tiara would sit?</a:t>
            </a:r>
            <a:endParaRPr lang="en-US" sz="28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Frontal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Horizontal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Mid-</a:t>
            </a:r>
            <a:r>
              <a:rPr lang="en-US" dirty="0" err="1" smtClean="0"/>
              <a:t>saggital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</a:t>
            </a:r>
            <a:r>
              <a:rPr lang="en-US" dirty="0" smtClean="0"/>
              <a:t>oronal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12. Neurons found in the ventral </a:t>
            </a:r>
            <a:r>
              <a:rPr lang="en-US" smtClean="0"/>
              <a:t>root of </a:t>
            </a:r>
            <a:r>
              <a:rPr lang="en-US" dirty="0" smtClean="0"/>
              <a:t>the spinal cord are?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Sensory/afferent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Motor/efferent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Both sensory and motor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Composed of white matter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13. Which </a:t>
            </a:r>
            <a:r>
              <a:rPr lang="en-US" dirty="0" err="1" smtClean="0"/>
              <a:t>cephalon</a:t>
            </a:r>
            <a:r>
              <a:rPr lang="en-US" dirty="0" smtClean="0"/>
              <a:t> contains the medulla oblongata?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Mesencephalon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Metencephalon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Myencephalon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myelencephalon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14. What part of the brain is the </a:t>
            </a:r>
            <a:r>
              <a:rPr lang="en-US" dirty="0" err="1" smtClean="0"/>
              <a:t>tectum</a:t>
            </a:r>
            <a:r>
              <a:rPr lang="en-US" dirty="0" smtClean="0"/>
              <a:t> found in?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Thalamus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Hypothalamus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Midbrain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</a:t>
            </a:r>
            <a:r>
              <a:rPr lang="en-US" dirty="0" smtClean="0"/>
              <a:t>edulla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15. What structure regulates the release of hormones from the pituitary gland?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Massa </a:t>
            </a:r>
            <a:r>
              <a:rPr lang="en-US" dirty="0" err="1" smtClean="0"/>
              <a:t>intermedia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Diencephalon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Thalamus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Hypothalamus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16. In the cerebral cortex, </a:t>
            </a:r>
            <a:r>
              <a:rPr lang="en-US" i="1" dirty="0" smtClean="0"/>
              <a:t>bulges </a:t>
            </a:r>
            <a:r>
              <a:rPr lang="en-US" dirty="0" smtClean="0"/>
              <a:t>in the surface of the brain are called?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Gyri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Fissures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Sulci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commisures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17. Which fissure separates the parietal lobe and the temporal lobe?</a:t>
            </a:r>
            <a:endParaRPr lang="en-US" sz="32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Central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Longitudinal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Lateral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18. Which lobe primarily processes motor information?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Frontal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Parietal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Temporal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Occipital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1. Biopsychology is</a:t>
            </a:r>
            <a:endParaRPr lang="en-US" sz="32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The scientific study of the biology of behavior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The scientific study of the psychology of the mind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larger than the field of Neuroscience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My favorite class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6519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19. Which structure is not part of the basal ganglia, according to text?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Globus </a:t>
            </a:r>
            <a:r>
              <a:rPr lang="en-US" dirty="0" err="1" smtClean="0"/>
              <a:t>Pallidus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amygdala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Caudate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Putamen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Nucleus </a:t>
            </a:r>
            <a:r>
              <a:rPr lang="en-US" dirty="0" err="1" smtClean="0"/>
              <a:t>Accumbens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20. The caudate and putamen together can be referred to as the?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Septum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Nucleus </a:t>
            </a:r>
            <a:r>
              <a:rPr lang="en-US" dirty="0" err="1" smtClean="0"/>
              <a:t>accumbens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Globus</a:t>
            </a:r>
            <a:r>
              <a:rPr lang="en-US" dirty="0" smtClean="0"/>
              <a:t> </a:t>
            </a:r>
            <a:r>
              <a:rPr lang="en-US" dirty="0" err="1" smtClean="0"/>
              <a:t>pallidus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Striatum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21. Which two are predominantly inside the neural membrane </a:t>
            </a:r>
            <a:r>
              <a:rPr lang="en-US" i="1" dirty="0" smtClean="0"/>
              <a:t>at rest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Na+ and K+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Na+ and </a:t>
            </a:r>
            <a:r>
              <a:rPr lang="en-US" dirty="0" err="1" smtClean="0"/>
              <a:t>Cl</a:t>
            </a:r>
            <a:r>
              <a:rPr lang="en-US" dirty="0" smtClean="0"/>
              <a:t>-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Cl</a:t>
            </a:r>
            <a:r>
              <a:rPr lang="en-US" dirty="0" smtClean="0"/>
              <a:t>- and K+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K+ and A-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95224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22. Which ion has electrostatic pressure forcing it inside the neuron, and random motion pushing it outside the neuron?</a:t>
            </a:r>
            <a:endParaRPr lang="en-US" sz="28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Na+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Cl</a:t>
            </a:r>
            <a:r>
              <a:rPr lang="en-US" dirty="0" smtClean="0"/>
              <a:t>-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K+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A-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17868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23. A small decrease in the resting membrane potential from -70 to -67 is a</a:t>
            </a:r>
            <a:endParaRPr lang="en-US" sz="36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EPSP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IPSP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AP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7194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24. Which of the following is true of a graded response?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It is all or none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It is slower than an A.P.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The transmission is </a:t>
            </a:r>
            <a:r>
              <a:rPr lang="en-US" dirty="0" err="1" smtClean="0"/>
              <a:t>decremental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It only occurs if the threshold of excitation is reached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291370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25. What contributes to bringing the RMP to the threshold of excitation?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Spatial summation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Temporal summation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Integrated EPSPs and IPSPs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All of the above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745743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26. Once the threshold of excitation is reached, what starts the A.P.?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Voltage-gated Potassium channels open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Voltage-gated sodium channels open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K+ channels close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Na+ channels close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9667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27. What contributes to repolarization after the AP has started?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Na+ channels close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K+ channels close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K+ leaves cell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Na+ channels open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1 and 3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2 and 4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80245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28. An AP in an unmyelinated axon…?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Is conducted passively to the next Node of </a:t>
            </a:r>
            <a:r>
              <a:rPr lang="en-US" dirty="0" err="1" smtClean="0"/>
              <a:t>Ranvier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Is conducted passively to the next Na+ channel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Is not conducted passively at all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78168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2. True or False:  The independent variable is the measured variable.</a:t>
            </a:r>
            <a:endParaRPr lang="en-US" sz="36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True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False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704925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29. Which NT type is assembled in the cytoplasm, packaged in vesicles, and transported down axon?</a:t>
            </a:r>
            <a:endParaRPr lang="en-US" sz="32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Neuropeptides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Small molecule NTs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Acetylcholine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55060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30. Which receptors are less common and lead to immediate effects?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Ionotropic</a:t>
            </a:r>
            <a:r>
              <a:rPr lang="en-US" dirty="0" smtClean="0"/>
              <a:t>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Metabotropic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G-protein linked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Second messengers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23374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31. Which receptor monitors NT release to adjust it if necessary?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Ionotropic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Metabotropic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Autoreceptor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Gap junction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7165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/>
          <a:p>
            <a:r>
              <a:rPr lang="en-US" dirty="0" smtClean="0"/>
              <a:t>32. Aspartate is a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Monoamine 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Unconventional 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Type of Acetylcholine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Amino Acid NT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20325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33. Endorphins are a type of 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Catecholamine 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Indolamine</a:t>
            </a:r>
            <a:r>
              <a:rPr lang="en-US" dirty="0" smtClean="0"/>
              <a:t> 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Amino Acid 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Neuropeptide</a:t>
            </a:r>
            <a:r>
              <a:rPr lang="en-US" dirty="0" smtClean="0"/>
              <a:t> NT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93324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/>
          <a:p>
            <a:r>
              <a:rPr lang="en-US" smtClean="0"/>
              <a:t>34. Botox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Is an antagonist at </a:t>
            </a:r>
            <a:r>
              <a:rPr lang="en-US" dirty="0" err="1" smtClean="0"/>
              <a:t>muscarinic</a:t>
            </a:r>
            <a:r>
              <a:rPr lang="en-US" dirty="0" smtClean="0"/>
              <a:t> Ach Rs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Is an antagonist at nicotinic Ach Rs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Is a D2 receptor blocker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Is an agonist at the endogenous opiate Rs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602195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3. What is a between-subjects design?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The same participants are given all conditions (levels) of the IV.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Different participants are given different conditions (levels) of the IV.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A design that requires few participants to show effects.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1891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4. The main problem with case studies is their ______________.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generalizability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Assignment of participants to treatment groups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98404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5. The study of Jimmie G would be _________?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Physiological psychology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Psychopharmacology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Neuropsychology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Psychophysiology</a:t>
            </a:r>
            <a:endParaRPr lang="en-US" sz="28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7218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100" dirty="0" smtClean="0"/>
              <a:t>6. A study in which the nucleus </a:t>
            </a:r>
            <a:r>
              <a:rPr lang="en-US" sz="3100" dirty="0" err="1" smtClean="0"/>
              <a:t>accumbens</a:t>
            </a:r>
            <a:r>
              <a:rPr lang="en-US" sz="3100" dirty="0" smtClean="0"/>
              <a:t> of rats is damaged to see the effects on behavior is </a:t>
            </a:r>
            <a:r>
              <a:rPr lang="en-US" dirty="0" smtClean="0"/>
              <a:t>_________?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Physiological psychology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Psychopharmacology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Neuropsychology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Psychophysiology</a:t>
            </a:r>
            <a:endParaRPr lang="en-US" sz="28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42517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7. When Delgado said that he had found a taming center in the bull, he wasn’t </a:t>
            </a:r>
            <a:r>
              <a:rPr lang="en-US" dirty="0" smtClean="0"/>
              <a:t>____?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764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Taking into account all the other potential explanations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Applying Morgan’s Canon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Using the simplest explanation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All of the above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72935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8. Which NS is active when you are relaxing? Choose best answer.</a:t>
            </a:r>
            <a:endParaRPr lang="en-US" sz="28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Peripheral NS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Sympathetic NS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Autonomic NS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Parasympathetic NS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0"/>
  <p:tag name="FONTSIZE" val="32"/>
  <p:tag name="BULLETTYPE" val="ppBulletArabicPeriod"/>
  <p:tag name="ANSWERTEXT" val="Catecholamine NT&#10;Indolamine NT&#10;Amino Acid NT&#10;Neuropeptide NT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48"/>
  <p:tag name="FONTSIZE" val="28"/>
  <p:tag name="BULLETTYPE" val="ppBulletArabicPeriod"/>
  <p:tag name="ANSWERTEXT" val="Participants are not randomly assigned to groups&#10;A single person is studied in-depth&#10;An animal study&#10;Separate participants form the treatment groups"/>
  <p:tag name="OLDNUMANSWERS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FB2B88217C24F14922E68361AFADAF4"/>
  <p:tag name="SLIDEID" val="7FB2B88217C24F14922E68361AFADAF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Research that is done to solve a problem is referred to as _______ research."/>
  <p:tag name="ANSWERSALIAS" val="Experimental|smicln|Solution|smicln|Pure|smicln|Applied"/>
  <p:tag name="VALUES" val="No Value|smicln|No Value|smicln|No Value|smicln|No Val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34"/>
  <p:tag name="FONTSIZE" val="32"/>
  <p:tag name="BULLETTYPE" val="ppBulletArabicPeriod"/>
  <p:tag name="ANSWERTEXT" val="Experimental&#10;Solution&#10;Pure&#10;Applied"/>
  <p:tag name="OLDNUMANSWERS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0018A8B4F8B4AD7909ECB387DA45DBE"/>
  <p:tag name="SLIDEID" val="A0018A8B4F8B4AD7909ECB387DA45DB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 study correlating EEG measures to dreamstate would be _________?"/>
  <p:tag name="ANSWERSALIAS" val="Physiological psychology|smicln|Psychopharmacology|smicln|Neuropsychology|smicln|Psychophysiology"/>
  <p:tag name="VALUES" val="No Value|smicln|No Value|smicln|No Value|smicln|No Val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76"/>
  <p:tag name="FONTSIZE" val="28"/>
  <p:tag name="BULLETTYPE" val="ppBulletArabicPeriod"/>
  <p:tag name="ANSWERTEXT" val="Physiological psychology&#10;Psychopharmacology&#10;Neuropsychology&#10;Psychophysiology"/>
  <p:tag name="OLDNUMANSWERS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0018A8B4F8B4AD7909ECB387DA45DBE"/>
  <p:tag name="SLIDEID" val="A0018A8B4F8B4AD7909ECB387DA45DB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 study correlating EEG measures to dreamstate would be _________?"/>
  <p:tag name="ANSWERSALIAS" val="Physiological psychology|smicln|Psychopharmacology|smicln|Neuropsychology|smicln|Psychophysiology"/>
  <p:tag name="VALUES" val="No Value|smicln|No Value|smicln|No Value|smicln|No Val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76"/>
  <p:tag name="FONTSIZE" val="28"/>
  <p:tag name="BULLETTYPE" val="ppBulletArabicPeriod"/>
  <p:tag name="ANSWERTEXT" val="Physiological psychology&#10;Psychopharmacology&#10;Neuropsychology&#10;Psychophysiology"/>
  <p:tag name="OLDNUMANSWERS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83D80E01B75480F87158495AD501C2C"/>
  <p:tag name="SLIDEID" val="283D80E01B75480F87158495AD501C2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Korsakoff’s Syndrome is caused by____?"/>
  <p:tag name="ANSWERSALIAS" val="Alcohol use|smicln|Poor diet|smicln|Both 1 and 2|smicln|Lack of thiamine"/>
  <p:tag name="VALUES" val="No Value|smicln|No Value|smicln|No Value|smicln|No Val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51"/>
  <p:tag name="FONTSIZE" val="32"/>
  <p:tag name="BULLETTYPE" val="ppBulletArabicPeriod"/>
  <p:tag name="ANSWERTEXT" val="Alcohol use&#10;Poor diet&#10;Both 1 and 2&#10;Lack of thiamine"/>
  <p:tag name="OLDNUMANSWERS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6EA60DC18BF243D6BE937DF98F7A360D"/>
  <p:tag name="SLIDEID" val="6EA60DC18BF243D6BE937DF98F7A360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NS is active when you are relaxing? Choose best answer."/>
  <p:tag name="ANSWERSALIAS" val="Peripheral NS|smicln|Sympathetic NS|smicln|Autonomic NS|smicln|Parasympathetic NS"/>
  <p:tag name="VALUES" val="No Value|smicln|No Value|smicln|No Value|smicln|No Val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0"/>
  <p:tag name="FONTSIZE" val="32"/>
  <p:tag name="BULLETTYPE" val="ppBulletArabicPeriod"/>
  <p:tag name="ANSWERTEXT" val="Peripheral NS&#10;Sympathetic NS&#10;Autonomic NS&#10;Parasympathetic NS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991C97C13A24A7BA6B4B74308F8B054"/>
  <p:tag name="SLIDEID" val="1991C97C13A24A7BA6B4B74308F8B05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eneath this membrane is a space that contains blood vessels and CSF."/>
  <p:tag name="ANSWERSALIAS" val="Dura mater|smicln|Arachnoid membrane|smicln|Pia mater|smicln|Choroid plexus"/>
  <p:tag name="VALUES" val="No Value|smicln|No Value|smicln|No Value|smicln|No Val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4"/>
  <p:tag name="FONTSIZE" val="32"/>
  <p:tag name="BULLETTYPE" val="ppBulletArabicPeriod"/>
  <p:tag name="ANSWERTEXT" val="Dura mater&#10;Arachnoid membrane&#10;Pia mater&#10;Choroid plexu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060CE135C7D42E0A9968834CC4AC1DA"/>
  <p:tag name="SLIDEID" val="B060CE135C7D42E0A9968834CC4AC1D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ANSWERSALIAS" val="Biopsychology|smicln|Neuroscience|smicln|Both are approximately the same size|smicln|Neither"/>
  <p:tag name="QUESTIONALIAS" val="Which field is larger (in terms of number of people studying) biopsychology, or neuroscience?"/>
  <p:tag name="VALUES" val="No Value|smicln|No Value|smicln|No Value|smicln|No Val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C64FE1168A1419188A7940486F91EA2"/>
  <p:tag name="SLIDEID" val="0C64FE1168A1419188A7940486F91EA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In the CNS, myelinated axons are called _____, clusters of nerve cell bodies are called ______, and cells that produce myelin are called _______?"/>
  <p:tag name="ANSWERSALIAS" val="Nerves, ganglia, Schwann cells|smicln|Tracts, nuclei, Oligodendrocytes|smicln|Nerves, nuclei, Microglia|smicln|Tracts, ganglia, Astrocytes"/>
  <p:tag name="VALUES" val="No Value|smicln|No Value|smicln|No Value|smicln|No Val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17"/>
  <p:tag name="FONTSIZE" val="32"/>
  <p:tag name="BULLETTYPE" val="ppBulletArabicPeriod"/>
  <p:tag name="ANSWERTEXT" val="Nerves, ganglia, Schwann cells&#10;Tracts, nuclei, Oligodendrocytes&#10;Nerves, nuclei, Microglia&#10;Tracts, ganglia, Astrocytes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0BBA65279214E28A0ABF1A0C6230340"/>
  <p:tag name="SLIDEID" val="10BBA65279214E28A0ABF1A0C623034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section of the brain goes in between the two cerebral hemispheres, cutting through the corpus callosum?"/>
  <p:tag name="ANSWERSALIAS" val="Frontal|smicln|Horizontal|smicln|Mid-saggital|smicln|coronal"/>
  <p:tag name="VALUES" val="No Value|smicln|No Value|smicln|No Value|smicln|No Val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9"/>
  <p:tag name="FONTSIZE" val="32"/>
  <p:tag name="BULLETTYPE" val="ppBulletArabicPeriod"/>
  <p:tag name="ANSWERTEXT" val="Frontal&#10;Horizontal&#10;Mid-saggital&#10;corona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73CFE654C3D4752A0C736CFDFDB387C"/>
  <p:tag name="SLIDEID" val="973CFE654C3D4752A0C736CFDFDB387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Neurons found in the dorsal root ganglia of the spinal cord are?"/>
  <p:tag name="ANSWERSALIAS" val="Sensory/afferent|smicln|Motor/efferent|smicln|Both sensory and motor|smicln|Composed of white matter"/>
  <p:tag name="VALUES" val="No Value|smicln|No Value|smicln|No Value|smicln|No Val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9"/>
  <p:tag name="FONTSIZE" val="32"/>
  <p:tag name="BULLETTYPE" val="ppBulletArabicPeriod"/>
  <p:tag name="ANSWERTEXT" val="Sensory/afferent&#10;Motor/efferent&#10;Both sensory and motor&#10;Composed of white matter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783F4079878464A8A7505E0EE5333B7"/>
  <p:tag name="SLIDEID" val="5783F4079878464A8A7505E0EE5333B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cephalon contains the pons and the cerebellum?"/>
  <p:tag name="ANSWERSALIAS" val="Mesencephalon|smicln|Metencephalon|smicln|Myencephalon|smicln|myelencephalon"/>
  <p:tag name="VALUES" val="No Value|smicln|No Value|smicln|No Value|smicln|No Val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5"/>
  <p:tag name="FONTSIZE" val="32"/>
  <p:tag name="BULLETTYPE" val="ppBulletArabicPeriod"/>
  <p:tag name="ANSWERTEXT" val="Mesencephalon&#10;Metencephalon&#10;Myencephalon&#10;myelencephalon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F9C973996D942AD8AAFF53A02700C7D"/>
  <p:tag name="SLIDEID" val="0F9C973996D942AD8AAFF53A02700C7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part of the brain is the tegmentum found in?"/>
  <p:tag name="ANSWERSALIAS" val="Thalamus|smicln|Hypothalamus|smicln|Midbrain|smicln|medulla"/>
  <p:tag name="VALUES" val="No Value|smicln|No Value|smicln|No Value|smicln|No Val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8"/>
  <p:tag name="FONTSIZE" val="32"/>
  <p:tag name="BULLETTYPE" val="ppBulletArabicPeriod"/>
  <p:tag name="ANSWERTEXT" val="Thalamus&#10;Hypothalamus&#10;Midbrain&#10;medull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ED59F028E534476A2E6738A40243C4C"/>
  <p:tag name="SLIDEID" val="DED59F028E534476A2E6738A40243C4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structure regulates the release of hormones from the pituitary gland?"/>
  <p:tag name="ANSWERSALIAS" val="Massa intermedia|smicln|Diencephalon|smicln|Thalamus|smicln|Hypothalamus"/>
  <p:tag name="VALUES" val="No Value|smicln|No Value|smicln|No Value|smicln|No Val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1"/>
  <p:tag name="FONTSIZE" val="32"/>
  <p:tag name="BULLETTYPE" val="ppBulletArabicPeriod"/>
  <p:tag name="ANSWERTEXT" val="Massa intermedia&#10;Diencephalon&#10;Thalamus&#10;Hypothalamus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2283F3EA9EB4AE18ADDC687AF29B7E5"/>
  <p:tag name="SLIDEID" val="02283F3EA9EB4AE18ADDC687AF29B7E5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In the cerebral cortex, small furrows in the surface of the brain are called?"/>
  <p:tag name="ANSWERSALIAS" val="Gyri|smicln|Fissures|smicln|Sulci|smicln|commisures"/>
  <p:tag name="VALUES" val="No Value|smicln|No Value|smicln|No Value|smicln|No Val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1"/>
  <p:tag name="FONTSIZE" val="32"/>
  <p:tag name="BULLETTYPE" val="ppBulletArabicPeriod"/>
  <p:tag name="ANSWERTEXT" val="Biopsychology&#10;Neuroscience&#10;Both are approximately the same size&#10;Neither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0"/>
  <p:tag name="FONTSIZE" val="32"/>
  <p:tag name="BULLETTYPE" val="ppBulletArabicPeriod"/>
  <p:tag name="ANSWERTEXT" val="Gyri&#10;Fissures&#10;Sulci&#10;commisures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CD4200A78B74938B13D6FA6248768C9"/>
  <p:tag name="SLIDEID" val="1CD4200A78B74938B13D6FA6248768C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fissure separates the primary motor cortex and the primary somatosensory cortex?"/>
  <p:tag name="ANSWERSALIAS" val="Central|smicln|Longitudinal|smicln|Lateral"/>
  <p:tag name="VALUES" val="No Value|smicln|No Value|smicln|No Valu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8"/>
  <p:tag name="FONTSIZE" val="32"/>
  <p:tag name="BULLETTYPE" val="ppBulletArabicPeriod"/>
  <p:tag name="ANSWERTEXT" val="Central&#10;Longitudinal&#10;Latera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B6C00B777064C64AC247848DB1AA2EF"/>
  <p:tag name="SLIDEID" val="DB6C00B777064C64AC247848DB1AA2E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lobe primarily processes visual information?"/>
  <p:tag name="ANSWERSALIAS" val="Frontal|smicln|Parietal|smicln|Temporal|smicln|Occipital"/>
  <p:tag name="VALUES" val="No Value|smicln|No Value|smicln|No Value|smicln|No Valu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5"/>
  <p:tag name="FONTSIZE" val="32"/>
  <p:tag name="BULLETTYPE" val="ppBulletArabicPeriod"/>
  <p:tag name="ANSWERTEXT" val="Frontal&#10;Parietal&#10;Temporal&#10;Occipita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B992D254D4E417FBC4B1B0A369E547F"/>
  <p:tag name="SLIDEID" val="3B992D254D4E417FBC4B1B0A369E547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structure is not part of the Limbic System?"/>
  <p:tag name="ANSWERSALIAS" val="hippocampus|smicln|fornix|smicln|Caudate|smicln|Cingulate cortex"/>
  <p:tag name="VALUES" val="No Value|smicln|No Value|smicln|No Value|smicln|No Val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3"/>
  <p:tag name="FONTSIZE" val="32"/>
  <p:tag name="BULLETTYPE" val="ppBulletArabicPeriod"/>
  <p:tag name="ANSWERTEXT" val="hippocampus&#10;fornix&#10;Caudate&#10;Cingulate corte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A531AE0421F4F17A23044CD042C3568"/>
  <p:tag name="SLIDEID" val="DA531AE0421F4F17A23044CD042C356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True or False: There are no ethical restrictions on experiments with animals."/>
  <p:tag name="ANSWERSALIAS" val="True|smicln|False"/>
  <p:tag name="VALUES" val="No Value|smicln|No Valu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E08FAFCE2B4E938D99A4BB25FA9071"/>
  <p:tag name="SLIDEID" val="A7E08FAFCE2B4E938D99A4BB25FA907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The caudate and putamen together can be referred to as the?"/>
  <p:tag name="ANSWERSALIAS" val="Septum|smicln|Nucleus accumbens|smicln|Globus pallidus|smicln|Striatum"/>
  <p:tag name="VALUES" val="No Value|smicln|No Value|smicln|No Value|smicln|No Val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49"/>
  <p:tag name="FONTSIZE" val="32"/>
  <p:tag name="BULLETTYPE" val="ppBulletArabicPeriod"/>
  <p:tag name="ANSWERTEXT" val="Septum&#10;Nucleus accumbens&#10;Globus pallidus&#10;Striatum"/>
  <p:tag name="OLDNUMANSWERS" val="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75C85C901CC42EB93E00BEDC4A14EE9"/>
  <p:tag name="SLIDEID" val="D75C85C901CC42EB93E00BEDC4A14EE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two ions are predominantly outside the neural membrane at rest?"/>
  <p:tag name="ANSWERSALIAS" val="Na+ and K+|smicln|Na+ and Cl-|smicln|Cl- and K+|smicln|Cl- and A-"/>
  <p:tag name="VALUES" val="No Value|smicln|No Value|smicln|No Value|smicln|No Val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4"/>
  <p:tag name="FONTSIZE" val="32"/>
  <p:tag name="BULLETTYPE" val="ppBulletArabicPeriod"/>
  <p:tag name="ANSWERTEXT" val="Na+ and K+&#10;Na+ and Cl-&#10;Cl- and K+&#10;Cl- and A-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6804CBBCBF449A3AAE8FB483935D003"/>
  <p:tag name="SLIDEID" val="A6804CBBCBF449A3AAE8FB483935D003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ion has electrostatic pressure forcing it inside the neuron, and random motion pushing it outside the neuron?"/>
  <p:tag name="ANSWERSALIAS" val="Na+|smicln|Cl-|smicln|K+|smicln|A-"/>
  <p:tag name="VALUES" val="No Value|smicln|No Value|smicln|No Value|smicln|No Valu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3"/>
  <p:tag name="FONTSIZE" val="32"/>
  <p:tag name="BULLETTYPE" val="ppBulletArabicPeriod"/>
  <p:tag name="ANSWERTEXT" val="Na+&#10;Cl-&#10;K+&#10;A-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67A47B6DD9E41B39D410430014EC726"/>
  <p:tag name="SLIDEID" val="267A47B6DD9E41B39D410430014EC726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 small decrease in the resting membrane potential from -70 to -67 is a"/>
  <p:tag name="ANSWERSALIAS" val="EPSP|smicln|IPSP|smicln|AP"/>
  <p:tag name="VALUES" val="No Value|smicln|No Value|smicln|No Val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2"/>
  <p:tag name="FONTSIZE" val="32"/>
  <p:tag name="BULLETTYPE" val="ppBulletArabicPeriod"/>
  <p:tag name="ANSWERTEXT" val="EPSP&#10;IPSP&#10;AP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21FE5147427457CA88218A4BB1DFA86"/>
  <p:tag name="SLIDEID" val="521FE5147427457CA88218A4BB1DFA86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of the following is true of a graded response?"/>
  <p:tag name="ANSWERSALIAS" val="It is all or none|smicln|It is slower than an A.P.|smicln|The transmission is decremental|smicln|It only occurs if the threshold of excitation is reached"/>
  <p:tag name="VALUES" val="No Value|smicln|No Value|smicln|No Value|smicln|No Valu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32"/>
  <p:tag name="FONTSIZE" val="32"/>
  <p:tag name="BULLETTYPE" val="ppBulletArabicPeriod"/>
  <p:tag name="ANSWERTEXT" val="It is all or none&#10;It is slower than an A.P.&#10;The transmission is decremental&#10;It only occurs if the threshold of excitation is reached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665B18C48A24215BE71D05DE4C8D006"/>
  <p:tag name="SLIDEID" val="3665B18C48A24215BE71D05DE4C8D006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contributes to bringing the RMP to the threshold of excitation?"/>
  <p:tag name="ANSWERSALIAS" val="Spatial summation|smicln|Temporal summation|smicln|Integrated EPSPs and IPSPs|smicln|All of the above"/>
  <p:tag name="VALUES" val="No Value|smicln|No Value|smicln|No Value|smicln|No Valu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80"/>
  <p:tag name="FONTSIZE" val="32"/>
  <p:tag name="BULLETTYPE" val="ppBulletArabicPeriod"/>
  <p:tag name="ANSWERTEXT" val="Spatial summation&#10;Temporal summation&#10;Integrated EPSPs and IPSPs&#10;All of the abov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7A98C7A85A540DF9A15E68FB39A8D3C"/>
  <p:tag name="SLIDEID" val="27A98C7A85A540DF9A15E68FB39A8D3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Once the threshold of excitation is reached, what starts the A.P.?"/>
  <p:tag name="ANSWERSALIAS" val="Voltage-gated Potassium channels open|smicln|Voltage-gated sodium channels open|smicln|K+ channels close|smicln|Na+ channels close"/>
  <p:tag name="VALUES" val="No Value|smicln|No Value|smicln|No Value|smicln|No Valu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0"/>
  <p:tag name="FONTSIZE" val="32"/>
  <p:tag name="BULLETTYPE" val="ppBulletArabicPeriod"/>
  <p:tag name="ANSWERTEXT" val="True&#10;False"/>
  <p:tag name="OLDNUMANSWERS" val="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09"/>
  <p:tag name="FONTSIZE" val="32"/>
  <p:tag name="BULLETTYPE" val="ppBulletArabicPeriod"/>
  <p:tag name="ANSWERTEXT" val="Voltage-gated Potassium channels open&#10;Voltage-gated sodium channels open&#10;K+ channels close&#10;Na+ channels clos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1A30DD50EE048589CACCCAC5D8EA9C0"/>
  <p:tag name="SLIDEID" val="51A30DD50EE048589CACCCAC5D8EA9C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contributes to repolarization after the AP has started?"/>
  <p:tag name="ANSWERSALIAS" val="Na+ channels close|smicln|K+ channels close|smicln|K+ leaves cell|smicln|Na+ channels open|smicln|1 and 3|smicln|2 and 4"/>
  <p:tag name="VALUES" val="No Value|smicln|No Value|smicln|No Value|smicln|No Value|smicln|No Value|smicln|No Valu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6"/>
  <p:tag name="TEXTLENGTH" val="85"/>
  <p:tag name="FONTSIZE" val="32"/>
  <p:tag name="BULLETTYPE" val="ppBulletArabicPeriod"/>
  <p:tag name="ANSWERTEXT" val="Na+ channels close&#10;K+ channels close&#10;K+ leaves cell&#10;Na+ channels open&#10;1 and 3&#10;2 and 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3BAA34ACD944853B0C6E2C441BCD47E"/>
  <p:tag name="SLIDEID" val="33BAA34ACD944853B0C6E2C441BCD47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n AP in an unmyelinated axon…?"/>
  <p:tag name="ANSWERSALIAS" val="Is conducted passively to the next Node of Ranvier|smicln|Is conducted passively to the next Na+ channel|smicln|Is not conducted passively at all"/>
  <p:tag name="VALUES" val="No Value|smicln|No Value|smicln|No Valu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1"/>
  <p:tag name="FONTSIZE" val="32"/>
  <p:tag name="BULLETTYPE" val="ppBulletArabicPeriod"/>
  <p:tag name="ANSWERTEXT" val="Is conducted passively to the next Node of Ranvier&#10;Is conducted passively to the next Na+ channel&#10;Is not conducted passively at al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5016068EEE247AFB624C05B66CE2D7C"/>
  <p:tag name="SLIDEID" val="75016068EEE247AFB624C05B66CE2D7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NT type is assembled in the cytoplasm, packaged in vesicles, and transported down axon?"/>
  <p:tag name="ANSWERSALIAS" val="Neuropeptides|smicln|Small molecule NTs|smicln|Acetylcholine"/>
  <p:tag name="VALUES" val="No Value|smicln|No Value|smicln|No Valu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46"/>
  <p:tag name="FONTSIZE" val="32"/>
  <p:tag name="BULLETTYPE" val="ppBulletArabicPeriod"/>
  <p:tag name="ANSWERTEXT" val="Neuropeptides&#10;Small molecule NTs&#10;Acetylcholin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65811C4A5F14C008AB17CAC193771A9"/>
  <p:tag name="SLIDEID" val="265811C4A5F14C008AB17CAC193771A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is a quasi-experimental study?"/>
  <p:tag name="ANSWERSALIAS" val="Participants are not randomly assigned to groups|smicln|A single person is studied in-depth|smicln|An animal study|smicln|Separate participants form the treatment groups"/>
  <p:tag name="VALUES" val="No Value|smicln|No Value|smicln|No Value|smicln|No Valu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93753131E6C471494CD3923E18429D1"/>
  <p:tag name="SLIDEID" val="E93753131E6C471494CD3923E18429D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receptors are less common and lead to immediate effects?"/>
  <p:tag name="ANSWERSALIAS" val="Ionotropic |smicln|Metabotropic|smicln|G-protein linked|smicln|Second messengers"/>
  <p:tag name="VALUES" val="No Value|smicln|No Value|smicln|No Value|smicln|No Valu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9"/>
  <p:tag name="FONTSIZE" val="32"/>
  <p:tag name="BULLETTYPE" val="ppBulletArabicPeriod"/>
  <p:tag name="ANSWERTEXT" val="Ionotropic &#10;Metabotropic&#10;G-protein linked&#10;Second messengers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4A27AC8685D45D69F4AA25C79778111"/>
  <p:tag name="SLIDEID" val="C4A27AC8685D45D69F4AA25C7977811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receptor monitors NT release to adjust it if necessary?"/>
  <p:tag name="ANSWERSALIAS" val="Ionotropic|smicln|Metabotropic|smicln|Autoreceptor|smicln|Gap junction"/>
  <p:tag name="VALUES" val="No Value|smicln|No Value|smicln|No Value|smicln|No Valu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9"/>
  <p:tag name="FONTSIZE" val="32"/>
  <p:tag name="BULLETTYPE" val="ppBulletArabicPeriod"/>
  <p:tag name="ANSWERTEXT" val="Ionotropic&#10;Metabotropic&#10;Autoreceptor&#10;Gap junction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636C3E653F841D29AE238858CB1179B"/>
  <p:tag name="SLIDEID" val="9636C3E653F841D29AE238858CB1179B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spartate is a"/>
  <p:tag name="ANSWERSALIAS" val="Monoamine NT|smicln|Unconventional NT|smicln|Type of Acetylcholine|smicln|Amino Acid NT"/>
  <p:tag name="VALUES" val="No Value|smicln|No Value|smicln|No Value|smicln|No Valu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6"/>
  <p:tag name="FONTSIZE" val="32"/>
  <p:tag name="BULLETTYPE" val="ppBulletArabicPeriod"/>
  <p:tag name="ANSWERTEXT" val="Monoamine NT&#10;Unconventional NT&#10;Type of Acetylcholine&#10;Amino Acid NT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41BAAACD28E64959972FFD7E95728191"/>
  <p:tag name="SLIDEID" val="41BAAACD28E64959972FFD7E9572819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Endorphins are a type of "/>
  <p:tag name="ANSWERSALIAS" val="Catecholamine NT|smicln|Indolamine NT|smicln|Amino Acid NT|smicln|Neuropeptide NT"/>
  <p:tag name="VALUES" val="No Value|smicln|No Value|smicln|No Value|smicln|No Val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860</Words>
  <Application>Microsoft Office PowerPoint</Application>
  <PresentationFormat>On-screen Show (4:3)</PresentationFormat>
  <Paragraphs>165</Paragraphs>
  <Slides>35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Office Theme</vt:lpstr>
      <vt:lpstr>Chart</vt:lpstr>
      <vt:lpstr>Exam 1 – Some Review Questions</vt:lpstr>
      <vt:lpstr>1. Biopsychology is</vt:lpstr>
      <vt:lpstr>2. True or False:  The independent variable is the measured variable.</vt:lpstr>
      <vt:lpstr>3. What is a between-subjects design?</vt:lpstr>
      <vt:lpstr>4. The main problem with case studies is their ______________.</vt:lpstr>
      <vt:lpstr>5. The study of Jimmie G would be _________?</vt:lpstr>
      <vt:lpstr>6. A study in which the nucleus accumbens of rats is damaged to see the effects on behavior is _________?</vt:lpstr>
      <vt:lpstr>7. When Delgado said that he had found a taming center in the bull, he wasn’t ____?</vt:lpstr>
      <vt:lpstr>8. Which NS is active when you are relaxing? Choose best answer.</vt:lpstr>
      <vt:lpstr>9. Beneath this membrane is a space that contains blood vessels and CSF.</vt:lpstr>
      <vt:lpstr>10. In the PNS, myelinated axons are called _____, clusters of nerve cell bodies are called ______, and cells that produce myelin are called _______?</vt:lpstr>
      <vt:lpstr>11. Which section of the brain would show the top, bottom, right side, and left side of a slice of tissue, like if you were going to cut where a tiara would sit?</vt:lpstr>
      <vt:lpstr>12. Neurons found in the ventral root of the spinal cord are?</vt:lpstr>
      <vt:lpstr>13. Which cephalon contains the medulla oblongata?</vt:lpstr>
      <vt:lpstr>14. What part of the brain is the tectum found in?</vt:lpstr>
      <vt:lpstr>15. What structure regulates the release of hormones from the pituitary gland?</vt:lpstr>
      <vt:lpstr>16. In the cerebral cortex, bulges in the surface of the brain are called?</vt:lpstr>
      <vt:lpstr>17. Which fissure separates the parietal lobe and the temporal lobe?</vt:lpstr>
      <vt:lpstr>18. Which lobe primarily processes motor information?</vt:lpstr>
      <vt:lpstr>19. Which structure is not part of the basal ganglia, according to text?</vt:lpstr>
      <vt:lpstr>20. The caudate and putamen together can be referred to as the?</vt:lpstr>
      <vt:lpstr>21. Which two are predominantly inside the neural membrane at rest?</vt:lpstr>
      <vt:lpstr>22. Which ion has electrostatic pressure forcing it inside the neuron, and random motion pushing it outside the neuron?</vt:lpstr>
      <vt:lpstr>23. A small decrease in the resting membrane potential from -70 to -67 is a</vt:lpstr>
      <vt:lpstr>24. Which of the following is true of a graded response?</vt:lpstr>
      <vt:lpstr>25. What contributes to bringing the RMP to the threshold of excitation?</vt:lpstr>
      <vt:lpstr>26. Once the threshold of excitation is reached, what starts the A.P.?</vt:lpstr>
      <vt:lpstr>27. What contributes to repolarization after the AP has started?</vt:lpstr>
      <vt:lpstr>28. An AP in an unmyelinated axon…?</vt:lpstr>
      <vt:lpstr>29. Which NT type is assembled in the cytoplasm, packaged in vesicles, and transported down axon?</vt:lpstr>
      <vt:lpstr>30. Which receptors are less common and lead to immediate effects?</vt:lpstr>
      <vt:lpstr>31. Which receptor monitors NT release to adjust it if necessary?</vt:lpstr>
      <vt:lpstr>32. Aspartate is a</vt:lpstr>
      <vt:lpstr>33. Endorphins are a type of </vt:lpstr>
      <vt:lpstr>34. Botox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Anatomy of NS quiz</dc:title>
  <dc:creator>ltrench</dc:creator>
  <cp:lastModifiedBy>Trench, Lynne S.</cp:lastModifiedBy>
  <cp:revision>20</cp:revision>
  <dcterms:created xsi:type="dcterms:W3CDTF">2010-02-08T21:56:43Z</dcterms:created>
  <dcterms:modified xsi:type="dcterms:W3CDTF">2023-02-23T19:32:09Z</dcterms:modified>
</cp:coreProperties>
</file>