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431" r:id="rId2"/>
    <p:sldId id="292" r:id="rId3"/>
    <p:sldId id="293" r:id="rId4"/>
    <p:sldId id="553" r:id="rId5"/>
    <p:sldId id="294" r:id="rId6"/>
    <p:sldId id="513" r:id="rId7"/>
    <p:sldId id="567" r:id="rId8"/>
    <p:sldId id="307" r:id="rId9"/>
    <p:sldId id="308" r:id="rId10"/>
    <p:sldId id="529" r:id="rId11"/>
    <p:sldId id="552" r:id="rId12"/>
    <p:sldId id="533" r:id="rId13"/>
    <p:sldId id="559" r:id="rId14"/>
    <p:sldId id="562" r:id="rId15"/>
    <p:sldId id="563" r:id="rId16"/>
    <p:sldId id="564" r:id="rId17"/>
    <p:sldId id="565" r:id="rId18"/>
    <p:sldId id="530" r:id="rId19"/>
    <p:sldId id="531" r:id="rId20"/>
    <p:sldId id="532" r:id="rId21"/>
    <p:sldId id="568" r:id="rId22"/>
    <p:sldId id="569" r:id="rId23"/>
    <p:sldId id="570" r:id="rId24"/>
    <p:sldId id="577" r:id="rId25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935" autoAdjust="0"/>
  </p:normalViewPr>
  <p:slideViewPr>
    <p:cSldViewPr snapToGrid="0">
      <p:cViewPr varScale="1">
        <p:scale>
          <a:sx n="74" d="100"/>
          <a:sy n="74" d="100"/>
        </p:scale>
        <p:origin x="3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B64A9-447E-42A2-81F6-1F5102B84F80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FAE10-2B48-4AA7-AB67-A17495847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69DD77-4BE0-41F8-BC03-A612CF47AC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45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5875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0119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397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Boys</a:t>
            </a:r>
            <a:r>
              <a:rPr lang="en-US" sz="3200" baseline="0" dirty="0"/>
              <a:t> more likely to think causes unstable than girls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0248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960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800" dirty="0">
                <a:latin typeface="Arial" panose="020B0604020202020204" pitchFamily="34" charset="0"/>
              </a:rPr>
              <a:t>E.g., If remember an event more accurately  than my girlfriend – because I have an excellent memory (internal)</a:t>
            </a:r>
          </a:p>
          <a:p>
            <a:pPr>
              <a:lnSpc>
                <a:spcPct val="90000"/>
              </a:lnSpc>
            </a:pPr>
            <a:endParaRPr lang="en-US" altLang="en-US" sz="18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1800" dirty="0">
                <a:latin typeface="Arial" panose="020B0604020202020204" pitchFamily="34" charset="0"/>
              </a:rPr>
              <a:t>If she remembers more accurately – __________externa</a:t>
            </a:r>
            <a:r>
              <a:rPr lang="en-US" altLang="en-US" sz="1800" baseline="0" dirty="0">
                <a:latin typeface="Arial" panose="020B0604020202020204" pitchFamily="34" charset="0"/>
              </a:rPr>
              <a:t> cause (I was sleep deprived, sick, the event was more important to her, she recounted that story more recently, I experienced something super similar which confused me)</a:t>
            </a:r>
            <a:endParaRPr lang="en-US" altLang="en-US" sz="18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sz="2800" dirty="0"/>
              <a:t>“thank God</a:t>
            </a:r>
            <a:r>
              <a:rPr lang="en-US" sz="2800" baseline="0" dirty="0"/>
              <a:t> for giving me </a:t>
            </a:r>
            <a:r>
              <a:rPr lang="en-US" sz="2800" b="1" baseline="0" dirty="0"/>
              <a:t>talent</a:t>
            </a:r>
            <a:r>
              <a:rPr lang="en-US" sz="2800" baseline="0" dirty="0"/>
              <a:t>”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365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Think</a:t>
            </a:r>
            <a:r>
              <a:rPr lang="en-US" sz="2800" baseline="0" dirty="0"/>
              <a:t> pair share</a:t>
            </a:r>
          </a:p>
          <a:p>
            <a:endParaRPr lang="en-US" sz="2800" baseline="0" dirty="0"/>
          </a:p>
          <a:p>
            <a:r>
              <a:rPr lang="en-US" sz="2800" baseline="0" dirty="0"/>
              <a:t>Imagine someone says “my organization caused the party to go well”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2213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</a:rPr>
              <a:t>Can we avoid this bias?</a:t>
            </a:r>
            <a:endParaRPr lang="en-US" sz="1200" dirty="0"/>
          </a:p>
          <a:p>
            <a:pPr>
              <a:lnSpc>
                <a:spcPct val="90000"/>
              </a:lnSpc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73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1900" dirty="0"/>
          </a:p>
          <a:p>
            <a:pPr lvl="0"/>
            <a:r>
              <a:rPr lang="en-US" sz="1900" dirty="0"/>
              <a:t>Attractive person was being especially nice to me. Because romantically/sexually interested? Or because they’re a generally nice person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F6FC71-93E8-4702-9285-E547ED3242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826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F6FC71-93E8-4702-9285-E547ED3242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0999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900" dirty="0"/>
          </a:p>
          <a:p>
            <a:pPr lvl="0"/>
            <a:r>
              <a:rPr lang="en-US" sz="1900" dirty="0"/>
              <a:t>Especially applies to people we don’t know well (have a better sense for known other’s dispositions and if that can explain the behavior)</a:t>
            </a:r>
          </a:p>
          <a:p>
            <a:pPr lvl="1"/>
            <a:endParaRPr lang="en-US" sz="1900" dirty="0"/>
          </a:p>
          <a:p>
            <a:pPr lvl="0"/>
            <a:r>
              <a:rPr lang="en-US" sz="1900" dirty="0"/>
              <a:t>Attractive person was being especially nice to me. Because romantically/sexually interested? Or because they’re a generally nice person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F6FC71-93E8-4702-9285-E547ED3242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062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900" dirty="0"/>
          </a:p>
          <a:p>
            <a:pPr lvl="0"/>
            <a:r>
              <a:rPr lang="en-US" sz="1900" dirty="0"/>
              <a:t>Especially applies to people we don’t know well (have a better sense for known other’s dispositions and if that can explain the behavior)</a:t>
            </a:r>
          </a:p>
          <a:p>
            <a:pPr lvl="1"/>
            <a:endParaRPr lang="en-US" sz="1900" dirty="0"/>
          </a:p>
          <a:p>
            <a:pPr lvl="0"/>
            <a:r>
              <a:rPr lang="en-US" sz="1900" dirty="0"/>
              <a:t>Attractive person was being especially nice to me. Because romantically/sexually interested? Or because they’re a generally nice person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F6FC71-93E8-4702-9285-E547ED3242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1197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1716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What would the opposite be?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916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888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63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2/23/2023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398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5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8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2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23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2/23/2023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02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231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977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366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3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58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2/23/2023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77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86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IfyvZDrcw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66053" y="2599714"/>
            <a:ext cx="2641600" cy="1828800"/>
          </a:xfrm>
        </p:spPr>
        <p:txBody>
          <a:bodyPr>
            <a:normAutofit/>
          </a:bodyPr>
          <a:lstStyle/>
          <a:p>
            <a:r>
              <a:rPr lang="en-US" sz="3200" dirty="0"/>
              <a:t>Chapter 5</a:t>
            </a:r>
          </a:p>
          <a:p>
            <a:r>
              <a:rPr lang="en-US" sz="3200" dirty="0"/>
              <a:t>Part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95" y="1873851"/>
            <a:ext cx="8432800" cy="1828800"/>
          </a:xfrm>
        </p:spPr>
        <p:txBody>
          <a:bodyPr>
            <a:normAutofit/>
          </a:bodyPr>
          <a:lstStyle/>
          <a:p>
            <a:r>
              <a:rPr lang="en-US" dirty="0"/>
              <a:t>Social Attribution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06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2489" y="1098182"/>
            <a:ext cx="8931155" cy="525689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Self-Attributions for our behavior are more nuanced than attributions for others (we care more)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b="1" u="sng" dirty="0">
                <a:latin typeface="Arial" panose="020B0604020202020204" pitchFamily="34" charset="0"/>
              </a:rPr>
              <a:t>Peterson &amp; Barret’s three-dimension approach</a:t>
            </a:r>
            <a:r>
              <a:rPr lang="en-US" altLang="en-US" sz="2400" dirty="0">
                <a:latin typeface="Arial" panose="020B0604020202020204" pitchFamily="34" charset="0"/>
              </a:rPr>
              <a:t>: 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Internal</a:t>
            </a:r>
            <a:r>
              <a:rPr lang="en-US" altLang="en-US" sz="2400" dirty="0">
                <a:latin typeface="Arial" panose="020B0604020202020204" pitchFamily="34" charset="0"/>
              </a:rPr>
              <a:t>/External: (</a:t>
            </a:r>
            <a:r>
              <a:rPr lang="en-US" altLang="en-US" sz="2400" b="1" dirty="0">
                <a:latin typeface="Arial" panose="020B0604020202020204" pitchFamily="34" charset="0"/>
              </a:rPr>
              <a:t>cause</a:t>
            </a:r>
            <a:r>
              <a:rPr lang="en-US" altLang="en-US" sz="2400" dirty="0">
                <a:latin typeface="Arial" panose="020B0604020202020204" pitchFamily="34" charset="0"/>
              </a:rPr>
              <a:t>) Behavior was because of me (</a:t>
            </a:r>
            <a:r>
              <a:rPr lang="en-US" altLang="en-US" sz="2400" u="sng" dirty="0">
                <a:latin typeface="Arial" panose="020B0604020202020204" pitchFamily="34" charset="0"/>
              </a:rPr>
              <a:t>disposition</a:t>
            </a:r>
            <a:r>
              <a:rPr lang="en-US" altLang="en-US" sz="2400" dirty="0">
                <a:latin typeface="Arial" panose="020B0604020202020204" pitchFamily="34" charset="0"/>
              </a:rPr>
              <a:t>) vs. other people/circumstances (</a:t>
            </a:r>
            <a:r>
              <a:rPr lang="en-US" altLang="en-US" sz="2400" u="sng" dirty="0">
                <a:latin typeface="Arial" panose="020B0604020202020204" pitchFamily="34" charset="0"/>
              </a:rPr>
              <a:t>situation</a:t>
            </a:r>
            <a:r>
              <a:rPr lang="en-US" altLang="en-US" sz="2400" dirty="0">
                <a:latin typeface="Arial" panose="020B0604020202020204" pitchFamily="34" charset="0"/>
              </a:rPr>
              <a:t>)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00B050"/>
                </a:solidFill>
                <a:latin typeface="Arial" panose="020B0604020202020204" pitchFamily="34" charset="0"/>
              </a:rPr>
              <a:t>Stable</a:t>
            </a:r>
            <a:r>
              <a:rPr lang="en-US" altLang="en-US" sz="2400" dirty="0">
                <a:latin typeface="Arial" panose="020B0604020202020204" pitchFamily="34" charset="0"/>
              </a:rPr>
              <a:t>/Unstable: The cause of behavior will continue to </a:t>
            </a:r>
            <a:r>
              <a:rPr lang="en-US" altLang="en-US" sz="2400" u="sng" dirty="0">
                <a:latin typeface="Arial" panose="020B0604020202020204" pitchFamily="34" charset="0"/>
              </a:rPr>
              <a:t>affect future behavior</a:t>
            </a:r>
            <a:r>
              <a:rPr lang="en-US" altLang="en-US" sz="2400" dirty="0">
                <a:latin typeface="Arial" panose="020B0604020202020204" pitchFamily="34" charset="0"/>
              </a:rPr>
              <a:t> vs. </a:t>
            </a:r>
            <a:r>
              <a:rPr lang="en-US" altLang="en-US" sz="2400" u="sng" dirty="0">
                <a:latin typeface="Arial" panose="020B0604020202020204" pitchFamily="34" charset="0"/>
              </a:rPr>
              <a:t>temporary effect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Global</a:t>
            </a:r>
            <a:r>
              <a:rPr lang="en-US" altLang="en-US" sz="2400" dirty="0">
                <a:latin typeface="Arial" panose="020B0604020202020204" pitchFamily="34" charset="0"/>
              </a:rPr>
              <a:t>/Specific: The cause affects behaviors in many areas in my life vs. only affects this domain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- Self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FB2AA4-1658-4162-AB01-0A9BBAA49331}"/>
              </a:ext>
            </a:extLst>
          </p:cNvPr>
          <p:cNvSpPr txBox="1"/>
          <p:nvPr/>
        </p:nvSpPr>
        <p:spPr>
          <a:xfrm>
            <a:off x="9471377" y="1690926"/>
            <a:ext cx="21439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Behavior: I recently expressed disappointment in several of my friends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Attribution: I have a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personality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that attracts untrustworthy people and that will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continue to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affect relationship behaviors with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friends, romantic partners, and coworkers</a:t>
            </a:r>
          </a:p>
        </p:txBody>
      </p:sp>
    </p:spTree>
    <p:extLst>
      <p:ext uri="{BB962C8B-B14F-4D97-AF65-F5344CB8AC3E}">
        <p14:creationId xmlns:p14="http://schemas.microsoft.com/office/powerpoint/2010/main" val="173186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2489" y="1098182"/>
            <a:ext cx="8931155" cy="525689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marL="0" lvl="0" indent="0">
              <a:spcBef>
                <a:spcPts val="0"/>
              </a:spcBef>
              <a:buClrTx/>
              <a:buNone/>
              <a:defRPr/>
            </a:pPr>
            <a:r>
              <a:rPr lang="en-US" sz="1800" spc="0" dirty="0">
                <a:solidFill>
                  <a:prstClr val="black"/>
                </a:solidFill>
              </a:rPr>
              <a:t>Attribution: I have a </a:t>
            </a:r>
            <a:r>
              <a:rPr lang="en-US" sz="1800" u="sng" spc="0" dirty="0">
                <a:solidFill>
                  <a:schemeClr val="tx1"/>
                </a:solidFill>
              </a:rPr>
              <a:t>personality</a:t>
            </a:r>
            <a:r>
              <a:rPr lang="en-US" sz="1800" spc="0" dirty="0">
                <a:solidFill>
                  <a:schemeClr val="tx1"/>
                </a:solidFill>
              </a:rPr>
              <a:t> that attracts untrustworthy people and that </a:t>
            </a:r>
            <a:r>
              <a:rPr lang="en-US" sz="1800" u="sng" spc="0" dirty="0">
                <a:solidFill>
                  <a:schemeClr val="tx1"/>
                </a:solidFill>
              </a:rPr>
              <a:t>will continue </a:t>
            </a:r>
            <a:r>
              <a:rPr lang="en-US" sz="1800" spc="0" dirty="0">
                <a:solidFill>
                  <a:schemeClr val="tx1"/>
                </a:solidFill>
              </a:rPr>
              <a:t>to affect relationship behaviors with </a:t>
            </a:r>
            <a:r>
              <a:rPr lang="en-US" sz="1800" u="sng" spc="0" dirty="0">
                <a:solidFill>
                  <a:schemeClr val="tx1"/>
                </a:solidFill>
              </a:rPr>
              <a:t>friends, romantic partners, and coworkers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Peterson &amp; Barret’s three-dimension approach: 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Internal/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External</a:t>
            </a:r>
            <a:r>
              <a:rPr lang="en-US" altLang="en-US" sz="2400" dirty="0">
                <a:latin typeface="Arial" panose="020B0604020202020204" pitchFamily="34" charset="0"/>
              </a:rPr>
              <a:t> (cause): Behavior was because of me (disposition) vs. other people/circumstances (situation)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Stable/</a:t>
            </a:r>
            <a:r>
              <a:rPr lang="en-US" altLang="en-US" sz="2400" dirty="0">
                <a:solidFill>
                  <a:srgbClr val="00B050"/>
                </a:solidFill>
                <a:latin typeface="Arial" panose="020B0604020202020204" pitchFamily="34" charset="0"/>
              </a:rPr>
              <a:t>Unstable</a:t>
            </a:r>
            <a:r>
              <a:rPr lang="en-US" altLang="en-US" sz="2400" dirty="0">
                <a:latin typeface="Arial" panose="020B0604020202020204" pitchFamily="34" charset="0"/>
              </a:rPr>
              <a:t>: The cause of behavior will continue to affect future behavior vs. temporary effect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Global/</a:t>
            </a: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Specific</a:t>
            </a:r>
            <a:r>
              <a:rPr lang="en-US" altLang="en-US" sz="2400" dirty="0">
                <a:latin typeface="Arial" panose="020B0604020202020204" pitchFamily="34" charset="0"/>
              </a:rPr>
              <a:t>: The cause affects behaviors in many areas in my life vs. only affects this domain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- Self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FB2AA4-1658-4162-AB01-0A9BBAA49331}"/>
              </a:ext>
            </a:extLst>
          </p:cNvPr>
          <p:cNvSpPr txBox="1"/>
          <p:nvPr/>
        </p:nvSpPr>
        <p:spPr>
          <a:xfrm>
            <a:off x="9471377" y="1690926"/>
            <a:ext cx="21439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Behavior: I recently expressed disappointment in several of my friends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Practice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– Use the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Franklin Gothic Medium"/>
                <a:ea typeface="+mn-ea"/>
                <a:cs typeface="+mn-cs"/>
              </a:rPr>
              <a:t>same behavior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but create an example of an attribution that is </a:t>
            </a: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External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, </a:t>
            </a: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Unstable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, &amp; </a:t>
            </a: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Specific</a:t>
            </a:r>
            <a:endParaRPr kumimoji="0" lang="en-US" sz="2200" b="1" i="0" u="sng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D5DEFD-0BAC-1B15-C939-BA726738FAB5}"/>
              </a:ext>
            </a:extLst>
          </p:cNvPr>
          <p:cNvSpPr/>
          <p:nvPr/>
        </p:nvSpPr>
        <p:spPr>
          <a:xfrm>
            <a:off x="9403644" y="3332480"/>
            <a:ext cx="2158436" cy="31696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33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0932" y="1719070"/>
            <a:ext cx="5774267" cy="49103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400" u="sng" dirty="0">
                <a:solidFill>
                  <a:srgbClr val="00B050"/>
                </a:solidFill>
                <a:latin typeface="Arial" panose="020B0604020202020204" pitchFamily="34" charset="0"/>
              </a:rPr>
              <a:t>Negative</a:t>
            </a:r>
            <a:r>
              <a:rPr lang="en-US" altLang="en-US" sz="2400" u="sng" dirty="0">
                <a:latin typeface="Arial" panose="020B0604020202020204" pitchFamily="34" charset="0"/>
              </a:rPr>
              <a:t> behaviors</a:t>
            </a:r>
            <a:r>
              <a:rPr lang="en-US" altLang="en-US" sz="2400" dirty="0">
                <a:latin typeface="Arial" panose="020B0604020202020204" pitchFamily="34" charset="0"/>
              </a:rPr>
              <a:t>: </a:t>
            </a:r>
            <a:r>
              <a:rPr lang="en-US" altLang="en-US" sz="2400" dirty="0">
                <a:solidFill>
                  <a:schemeClr val="accent1"/>
                </a:solidFill>
                <a:latin typeface="Arial" panose="020B0604020202020204" pitchFamily="34" charset="0"/>
              </a:rPr>
              <a:t>Pessimistic</a:t>
            </a:r>
            <a:r>
              <a:rPr lang="en-US" altLang="en-US" sz="2400" dirty="0">
                <a:latin typeface="Arial" panose="020B0604020202020204" pitchFamily="34" charset="0"/>
              </a:rPr>
              <a:t> vs. optimistic</a:t>
            </a: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>explanatory style 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Peterson &amp; Barret three-dimension approach: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Internal</a:t>
            </a:r>
            <a:r>
              <a:rPr lang="en-US" altLang="en-US" sz="2400" dirty="0">
                <a:latin typeface="Arial" panose="020B0604020202020204" pitchFamily="34" charset="0"/>
              </a:rPr>
              <a:t>/External: Behavior because of you vs. other people/circumstance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Stable</a:t>
            </a:r>
            <a:r>
              <a:rPr lang="en-US" altLang="en-US" sz="2400" dirty="0">
                <a:latin typeface="Arial" panose="020B0604020202020204" pitchFamily="34" charset="0"/>
              </a:rPr>
              <a:t>/Unstable: The behavior cause will continue to affect future behavior vs. one-time thing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Global</a:t>
            </a:r>
            <a:r>
              <a:rPr lang="en-US" altLang="en-US" sz="2400" dirty="0">
                <a:latin typeface="Arial" panose="020B0604020202020204" pitchFamily="34" charset="0"/>
              </a:rPr>
              <a:t>/Specific: The cause affects behaviors many areas in my life vs. only affects this domain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self </a:t>
            </a:r>
            <a:br>
              <a:rPr lang="en-US" dirty="0"/>
            </a:br>
            <a:r>
              <a:rPr lang="en-US" dirty="0"/>
              <a:t>Explanatory styles</a:t>
            </a:r>
          </a:p>
        </p:txBody>
      </p:sp>
    </p:spTree>
    <p:extLst>
      <p:ext uri="{BB962C8B-B14F-4D97-AF65-F5344CB8AC3E}">
        <p14:creationId xmlns:p14="http://schemas.microsoft.com/office/powerpoint/2010/main" val="148818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0932" y="1719070"/>
            <a:ext cx="5774267" cy="49103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400" u="sng" dirty="0">
                <a:solidFill>
                  <a:srgbClr val="00B050"/>
                </a:solidFill>
                <a:latin typeface="Arial" panose="020B0604020202020204" pitchFamily="34" charset="0"/>
              </a:rPr>
              <a:t>Negative</a:t>
            </a:r>
            <a:r>
              <a:rPr lang="en-US" altLang="en-US" sz="2400" u="sng" dirty="0">
                <a:latin typeface="Arial" panose="020B0604020202020204" pitchFamily="34" charset="0"/>
              </a:rPr>
              <a:t> behaviors</a:t>
            </a:r>
            <a:r>
              <a:rPr lang="en-US" altLang="en-US" sz="2400" dirty="0">
                <a:latin typeface="Arial" panose="020B0604020202020204" pitchFamily="34" charset="0"/>
              </a:rPr>
              <a:t>: </a:t>
            </a:r>
            <a:r>
              <a:rPr lang="en-US" altLang="en-US" sz="2400" dirty="0">
                <a:solidFill>
                  <a:schemeClr val="accent1"/>
                </a:solidFill>
                <a:latin typeface="Arial" panose="020B0604020202020204" pitchFamily="34" charset="0"/>
              </a:rPr>
              <a:t>Pessimistic</a:t>
            </a:r>
            <a:r>
              <a:rPr lang="en-US" altLang="en-US" sz="2400" dirty="0">
                <a:latin typeface="Arial" panose="020B0604020202020204" pitchFamily="34" charset="0"/>
              </a:rPr>
              <a:t> vs. optimistic</a:t>
            </a: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>explanatory style 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Peterson &amp; Barret three-dimension approach: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Internal</a:t>
            </a:r>
            <a:r>
              <a:rPr lang="en-US" altLang="en-US" sz="2400" dirty="0">
                <a:latin typeface="Arial" panose="020B0604020202020204" pitchFamily="34" charset="0"/>
              </a:rPr>
              <a:t>/External: Behavior because of you vs. other people/circumstance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Stable</a:t>
            </a:r>
            <a:r>
              <a:rPr lang="en-US" altLang="en-US" sz="2400" dirty="0">
                <a:latin typeface="Arial" panose="020B0604020202020204" pitchFamily="34" charset="0"/>
              </a:rPr>
              <a:t>/Unstable: The behavior cause will continue to affect future behavior vs. one-time thing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Global</a:t>
            </a:r>
            <a:r>
              <a:rPr lang="en-US" altLang="en-US" sz="2400" dirty="0">
                <a:latin typeface="Arial" panose="020B0604020202020204" pitchFamily="34" charset="0"/>
              </a:rPr>
              <a:t>/Specific: The cause affects behaviors many areas in my life vs. only affects this domain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self </a:t>
            </a:r>
            <a:br>
              <a:rPr lang="en-US" dirty="0"/>
            </a:br>
            <a:r>
              <a:rPr lang="en-US" dirty="0"/>
              <a:t>Explanatory styles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D8CF2CE-C472-0044-8319-29E7280E0682}"/>
              </a:ext>
            </a:extLst>
          </p:cNvPr>
          <p:cNvSpPr txBox="1">
            <a:spLocks/>
          </p:cNvSpPr>
          <p:nvPr/>
        </p:nvSpPr>
        <p:spPr>
          <a:xfrm>
            <a:off x="5818292" y="1719070"/>
            <a:ext cx="5774267" cy="4910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400" b="0" i="0" u="sng" strike="noStrike" kern="1200" cap="none" spc="15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Negative</a:t>
            </a:r>
            <a:r>
              <a:rPr kumimoji="0" lang="en-US" altLang="en-US" sz="2400" b="0" i="0" u="sng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behaviors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Pessimistic vs. 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optimistic 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explanatory style 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4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Peterson &amp; Barret three-dimension approach: 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Internal/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External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Behavior because of you vs. other people/circumstance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24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Stable/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Unstable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The behavior cause will continue to affect future behavior vs. one-time thing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24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Global/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Specific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The cause affects behaviors many areas in my life vs. only affects this domain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925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0932" y="1719070"/>
            <a:ext cx="5774267" cy="49103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400" u="sng" dirty="0">
                <a:solidFill>
                  <a:srgbClr val="00B050"/>
                </a:solidFill>
                <a:latin typeface="Arial" panose="020B0604020202020204" pitchFamily="34" charset="0"/>
              </a:rPr>
              <a:t>Negative</a:t>
            </a:r>
            <a:r>
              <a:rPr lang="en-US" altLang="en-US" sz="2400" u="sng" dirty="0">
                <a:latin typeface="Arial" panose="020B0604020202020204" pitchFamily="34" charset="0"/>
              </a:rPr>
              <a:t> behaviors</a:t>
            </a:r>
            <a:r>
              <a:rPr lang="en-US" altLang="en-US" sz="2400" dirty="0">
                <a:latin typeface="Arial" panose="020B0604020202020204" pitchFamily="34" charset="0"/>
              </a:rPr>
              <a:t>: </a:t>
            </a:r>
            <a:r>
              <a:rPr lang="en-US" altLang="en-US" sz="2400" dirty="0">
                <a:solidFill>
                  <a:schemeClr val="accent1"/>
                </a:solidFill>
                <a:latin typeface="Arial" panose="020B0604020202020204" pitchFamily="34" charset="0"/>
              </a:rPr>
              <a:t>Pessimistic</a:t>
            </a:r>
            <a:r>
              <a:rPr lang="en-US" altLang="en-US" sz="2400" dirty="0">
                <a:latin typeface="Arial" panose="020B0604020202020204" pitchFamily="34" charset="0"/>
              </a:rPr>
              <a:t> vs. optimistic</a:t>
            </a: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>explanatory style 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Peterson &amp; Barret three-dimension approach: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Internal</a:t>
            </a:r>
            <a:r>
              <a:rPr lang="en-US" altLang="en-US" sz="2400" dirty="0">
                <a:latin typeface="Arial" panose="020B0604020202020204" pitchFamily="34" charset="0"/>
              </a:rPr>
              <a:t>/External: Behavior because of you vs. other people/circumstance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Stable</a:t>
            </a:r>
            <a:r>
              <a:rPr lang="en-US" altLang="en-US" sz="2400" dirty="0">
                <a:latin typeface="Arial" panose="020B0604020202020204" pitchFamily="34" charset="0"/>
              </a:rPr>
              <a:t>/Unstable: The behavior cause will continue to affect future behavior vs. one-time thing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Global</a:t>
            </a:r>
            <a:r>
              <a:rPr lang="en-US" altLang="en-US" sz="2400" dirty="0">
                <a:latin typeface="Arial" panose="020B0604020202020204" pitchFamily="34" charset="0"/>
              </a:rPr>
              <a:t>/Specific: The cause affects behaviors many areas in my life vs. only affects this domain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self </a:t>
            </a:r>
            <a:br>
              <a:rPr lang="en-US" dirty="0"/>
            </a:br>
            <a:r>
              <a:rPr lang="en-US" dirty="0"/>
              <a:t>Explanatory styles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D8CF2CE-C472-0044-8319-29E7280E0682}"/>
              </a:ext>
            </a:extLst>
          </p:cNvPr>
          <p:cNvSpPr txBox="1">
            <a:spLocks/>
          </p:cNvSpPr>
          <p:nvPr/>
        </p:nvSpPr>
        <p:spPr>
          <a:xfrm>
            <a:off x="5818292" y="1719070"/>
            <a:ext cx="5774267" cy="4910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400" b="0" i="0" u="sng" strike="noStrike" kern="1200" cap="none" spc="15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Positive</a:t>
            </a:r>
            <a:r>
              <a:rPr kumimoji="0" lang="en-US" altLang="en-US" sz="2400" b="0" i="0" u="sng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behaviors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Pessimistic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vs. optimistic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explanatory style 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4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Peterson &amp; Barret three-dimension approach: 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Internal/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External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Behavior because of you vs. other people/circumstance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24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Stable/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Unstable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The behavior cause will continue to affect future behavior vs. one-time thing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24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Global/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Specific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The cause affects behaviors many areas in my life vs. only affects this domain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95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0932" y="1719070"/>
            <a:ext cx="5774267" cy="49103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2400" u="sng" dirty="0">
                <a:solidFill>
                  <a:srgbClr val="0070C0"/>
                </a:solidFill>
                <a:latin typeface="Arial" panose="020B0604020202020204" pitchFamily="34" charset="0"/>
              </a:rPr>
              <a:t>Positive</a:t>
            </a:r>
            <a:r>
              <a:rPr lang="en-US" altLang="en-US" sz="2400" u="sng" dirty="0">
                <a:latin typeface="Arial" panose="020B0604020202020204" pitchFamily="34" charset="0"/>
              </a:rPr>
              <a:t> behaviors</a:t>
            </a:r>
            <a:r>
              <a:rPr lang="en-US" altLang="en-US" sz="2400" dirty="0">
                <a:latin typeface="Arial" panose="020B0604020202020204" pitchFamily="34" charset="0"/>
              </a:rPr>
              <a:t>: Pessimistic vs. </a:t>
            </a: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optimistic </a:t>
            </a:r>
            <a:r>
              <a:rPr lang="en-US" altLang="en-US" sz="2400" dirty="0">
                <a:latin typeface="Arial" panose="020B0604020202020204" pitchFamily="34" charset="0"/>
              </a:rPr>
              <a:t>explanatory style 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Peterson &amp; Barret three-dimension approach: 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Internal</a:t>
            </a:r>
            <a:r>
              <a:rPr lang="en-US" altLang="en-US" sz="2400" dirty="0">
                <a:latin typeface="Arial" panose="020B0604020202020204" pitchFamily="34" charset="0"/>
              </a:rPr>
              <a:t>/External: Behavior because of you vs. other people/circumstance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Stable</a:t>
            </a:r>
            <a:r>
              <a:rPr lang="en-US" altLang="en-US" sz="2400" dirty="0">
                <a:latin typeface="Arial" panose="020B0604020202020204" pitchFamily="34" charset="0"/>
              </a:rPr>
              <a:t>/Unstable: The behavior cause will continue to affect future behavior vs. one-time thing</a:t>
            </a:r>
          </a:p>
          <a:p>
            <a:pPr lvl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400" dirty="0">
                <a:solidFill>
                  <a:srgbClr val="00B0F0"/>
                </a:solidFill>
                <a:latin typeface="Arial" panose="020B0604020202020204" pitchFamily="34" charset="0"/>
              </a:rPr>
              <a:t>Global</a:t>
            </a:r>
            <a:r>
              <a:rPr lang="en-US" altLang="en-US" sz="2400" dirty="0">
                <a:latin typeface="Arial" panose="020B0604020202020204" pitchFamily="34" charset="0"/>
              </a:rPr>
              <a:t>/Specific: The cause affects behaviors many areas in my life vs. only affects this domain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self </a:t>
            </a:r>
            <a:br>
              <a:rPr lang="en-US" dirty="0"/>
            </a:br>
            <a:r>
              <a:rPr lang="en-US" dirty="0"/>
              <a:t>Explanatory styles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D8CF2CE-C472-0044-8319-29E7280E0682}"/>
              </a:ext>
            </a:extLst>
          </p:cNvPr>
          <p:cNvSpPr txBox="1">
            <a:spLocks/>
          </p:cNvSpPr>
          <p:nvPr/>
        </p:nvSpPr>
        <p:spPr>
          <a:xfrm>
            <a:off x="5818292" y="1719070"/>
            <a:ext cx="5774267" cy="4910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400" b="0" i="0" u="sng" strike="noStrike" kern="1200" cap="none" spc="15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Positive</a:t>
            </a:r>
            <a:r>
              <a:rPr kumimoji="0" lang="en-US" altLang="en-US" sz="2400" b="0" i="0" u="sng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behaviors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Pessimistic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vs. optimistic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explanatory style 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4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4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Peterson &amp; Barret three-dimension approach: 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Internal/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External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Behavior because of you vs. other people/circumstance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24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Stable/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Unstable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The behavior cause will continue to affect future behavior vs. one-time thing</a:t>
            </a: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altLang="en-US" sz="2400" b="0" i="0" u="none" strike="noStrike" kern="1200" cap="none" spc="10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548640" marR="0" lvl="1" indent="-18288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Global/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Specific</a:t>
            </a:r>
            <a:r>
              <a:rPr kumimoji="0" lang="en-US" altLang="en-US" sz="24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The cause affects behaviors many areas in my life vs. only affects this domain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55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D87207-2D5C-6DDD-A25A-253CF894D8B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08000" y="1719262"/>
          <a:ext cx="11210924" cy="3739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2731">
                  <a:extLst>
                    <a:ext uri="{9D8B030D-6E8A-4147-A177-3AD203B41FA5}">
                      <a16:colId xmlns:a16="http://schemas.microsoft.com/office/drawing/2014/main" val="4074132095"/>
                    </a:ext>
                  </a:extLst>
                </a:gridCol>
                <a:gridCol w="2802731">
                  <a:extLst>
                    <a:ext uri="{9D8B030D-6E8A-4147-A177-3AD203B41FA5}">
                      <a16:colId xmlns:a16="http://schemas.microsoft.com/office/drawing/2014/main" val="547386134"/>
                    </a:ext>
                  </a:extLst>
                </a:gridCol>
                <a:gridCol w="2802731">
                  <a:extLst>
                    <a:ext uri="{9D8B030D-6E8A-4147-A177-3AD203B41FA5}">
                      <a16:colId xmlns:a16="http://schemas.microsoft.com/office/drawing/2014/main" val="279153216"/>
                    </a:ext>
                  </a:extLst>
                </a:gridCol>
                <a:gridCol w="2802731">
                  <a:extLst>
                    <a:ext uri="{9D8B030D-6E8A-4147-A177-3AD203B41FA5}">
                      <a16:colId xmlns:a16="http://schemas.microsoft.com/office/drawing/2014/main" val="516690476"/>
                    </a:ext>
                  </a:extLst>
                </a:gridCol>
              </a:tblGrid>
              <a:tr h="5523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Internal/</a:t>
                      </a:r>
                      <a:r>
                        <a:rPr lang="en-US" dirty="0">
                          <a:solidFill>
                            <a:srgbClr val="92D050"/>
                          </a:solidFill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Stable/</a:t>
                      </a:r>
                      <a:r>
                        <a:rPr lang="en-US" dirty="0">
                          <a:solidFill>
                            <a:srgbClr val="92D050"/>
                          </a:solidFill>
                        </a:rPr>
                        <a:t>Unstable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Global/</a:t>
                      </a:r>
                      <a:r>
                        <a:rPr lang="en-US" dirty="0">
                          <a:solidFill>
                            <a:srgbClr val="92D050"/>
                          </a:solidFill>
                        </a:rPr>
                        <a:t>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891990"/>
                  </a:ext>
                </a:extLst>
              </a:tr>
              <a:tr h="953410">
                <a:tc>
                  <a:txBody>
                    <a:bodyPr/>
                    <a:lstStyle/>
                    <a:p>
                      <a:r>
                        <a:rPr lang="en-US" dirty="0"/>
                        <a:t>Pos Behaviors w/ pessimistic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Unstable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410809"/>
                  </a:ext>
                </a:extLst>
              </a:tr>
              <a:tr h="953410">
                <a:tc>
                  <a:txBody>
                    <a:bodyPr/>
                    <a:lstStyle/>
                    <a:p>
                      <a:r>
                        <a:rPr lang="en-US" dirty="0"/>
                        <a:t>Neg Behaviors w/ pessimistic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046842"/>
                  </a:ext>
                </a:extLst>
              </a:tr>
              <a:tr h="552372">
                <a:tc>
                  <a:txBody>
                    <a:bodyPr/>
                    <a:lstStyle/>
                    <a:p>
                      <a:r>
                        <a:rPr lang="en-US" dirty="0"/>
                        <a:t>Pos Behaviors w/ optimistic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05845"/>
                  </a:ext>
                </a:extLst>
              </a:tr>
              <a:tr h="552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Neg Behaviors w/ optimistic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Unstable</a:t>
                      </a:r>
                    </a:p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55339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8BF7FB-234B-2AB5-4B69-BEDA59B2C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5944DF-EEFC-9872-A32A-FD80EA9B6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self </a:t>
            </a:r>
            <a:br>
              <a:rPr lang="en-US" dirty="0"/>
            </a:br>
            <a:r>
              <a:rPr lang="en-US" dirty="0"/>
              <a:t>Explanatory styles</a:t>
            </a:r>
          </a:p>
        </p:txBody>
      </p:sp>
    </p:spTree>
    <p:extLst>
      <p:ext uri="{BB962C8B-B14F-4D97-AF65-F5344CB8AC3E}">
        <p14:creationId xmlns:p14="http://schemas.microsoft.com/office/powerpoint/2010/main" val="1543951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3D87207-2D5C-6DDD-A25A-253CF894D8B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08000" y="1719262"/>
          <a:ext cx="11210924" cy="3739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2731">
                  <a:extLst>
                    <a:ext uri="{9D8B030D-6E8A-4147-A177-3AD203B41FA5}">
                      <a16:colId xmlns:a16="http://schemas.microsoft.com/office/drawing/2014/main" val="4074132095"/>
                    </a:ext>
                  </a:extLst>
                </a:gridCol>
                <a:gridCol w="2802731">
                  <a:extLst>
                    <a:ext uri="{9D8B030D-6E8A-4147-A177-3AD203B41FA5}">
                      <a16:colId xmlns:a16="http://schemas.microsoft.com/office/drawing/2014/main" val="547386134"/>
                    </a:ext>
                  </a:extLst>
                </a:gridCol>
                <a:gridCol w="2802731">
                  <a:extLst>
                    <a:ext uri="{9D8B030D-6E8A-4147-A177-3AD203B41FA5}">
                      <a16:colId xmlns:a16="http://schemas.microsoft.com/office/drawing/2014/main" val="279153216"/>
                    </a:ext>
                  </a:extLst>
                </a:gridCol>
                <a:gridCol w="2802731">
                  <a:extLst>
                    <a:ext uri="{9D8B030D-6E8A-4147-A177-3AD203B41FA5}">
                      <a16:colId xmlns:a16="http://schemas.microsoft.com/office/drawing/2014/main" val="516690476"/>
                    </a:ext>
                  </a:extLst>
                </a:gridCol>
              </a:tblGrid>
              <a:tr h="5523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Internal</a:t>
                      </a:r>
                      <a:r>
                        <a:rPr lang="en-US" dirty="0"/>
                        <a:t>/</a:t>
                      </a:r>
                      <a:r>
                        <a:rPr lang="en-US" dirty="0">
                          <a:solidFill>
                            <a:srgbClr val="92D050"/>
                          </a:solidFill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Stable</a:t>
                      </a:r>
                      <a:r>
                        <a:rPr lang="en-US" dirty="0"/>
                        <a:t>/</a:t>
                      </a:r>
                      <a:r>
                        <a:rPr lang="en-US" dirty="0">
                          <a:solidFill>
                            <a:srgbClr val="92D050"/>
                          </a:solidFill>
                        </a:rPr>
                        <a:t>Unstable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Global</a:t>
                      </a:r>
                      <a:r>
                        <a:rPr lang="en-US" dirty="0"/>
                        <a:t>/</a:t>
                      </a:r>
                      <a:r>
                        <a:rPr lang="en-US" dirty="0">
                          <a:solidFill>
                            <a:srgbClr val="92D050"/>
                          </a:solidFill>
                        </a:rPr>
                        <a:t>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891990"/>
                  </a:ext>
                </a:extLst>
              </a:tr>
              <a:tr h="953410">
                <a:tc>
                  <a:txBody>
                    <a:bodyPr/>
                    <a:lstStyle/>
                    <a:p>
                      <a:r>
                        <a:rPr lang="en-US" dirty="0"/>
                        <a:t>Pos Behaviors w/ pessimistic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Unstable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410809"/>
                  </a:ext>
                </a:extLst>
              </a:tr>
              <a:tr h="953410">
                <a:tc>
                  <a:txBody>
                    <a:bodyPr/>
                    <a:lstStyle/>
                    <a:p>
                      <a:r>
                        <a:rPr lang="en-US" dirty="0"/>
                        <a:t>Neg Behaviors w/ pessimistic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Global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046842"/>
                  </a:ext>
                </a:extLst>
              </a:tr>
              <a:tr h="552372">
                <a:tc>
                  <a:txBody>
                    <a:bodyPr/>
                    <a:lstStyle/>
                    <a:p>
                      <a:r>
                        <a:rPr lang="en-US" dirty="0"/>
                        <a:t>Pos Behaviors w/ optimistic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Internal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Global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705845"/>
                  </a:ext>
                </a:extLst>
              </a:tr>
              <a:tr h="5523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Neg Behaviors w/ optimistic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External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Unstable</a:t>
                      </a:r>
                    </a:p>
                    <a:p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Specific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55339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8BF7FB-234B-2AB5-4B69-BEDA59B2C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5944DF-EEFC-9872-A32A-FD80EA9B6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self </a:t>
            </a:r>
            <a:br>
              <a:rPr lang="en-US" dirty="0"/>
            </a:br>
            <a:r>
              <a:rPr lang="en-US" dirty="0"/>
              <a:t>Explanatory styles</a:t>
            </a:r>
          </a:p>
        </p:txBody>
      </p:sp>
    </p:spTree>
    <p:extLst>
      <p:ext uri="{BB962C8B-B14F-4D97-AF65-F5344CB8AC3E}">
        <p14:creationId xmlns:p14="http://schemas.microsoft.com/office/powerpoint/2010/main" val="424262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hlinkClick r:id="rId3"/>
              </a:rPr>
              <a:t>Ye (Kanye) seizes the mic:</a:t>
            </a:r>
            <a:r>
              <a:rPr lang="en-US" altLang="en-US" sz="2400" dirty="0">
                <a:latin typeface="Arial" panose="020B0604020202020204" pitchFamily="34" charset="0"/>
              </a:rPr>
              <a:t> (first 24 seconds)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Internal: “I did it because I’m a (M-effing) monster.”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External: “I did it because Beyoncé got snubbed and the situation put pressure on me to stand up for my friend.”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Self-behavior Attributions – Example</a:t>
            </a:r>
            <a:br>
              <a:rPr lang="en-US" dirty="0"/>
            </a:br>
            <a:r>
              <a:rPr lang="en-US" sz="2000" dirty="0"/>
              <a:t>(Could be seen in diff. context given recent behaviors)</a:t>
            </a:r>
          </a:p>
        </p:txBody>
      </p:sp>
    </p:spTree>
    <p:extLst>
      <p:ext uri="{BB962C8B-B14F-4D97-AF65-F5344CB8AC3E}">
        <p14:creationId xmlns:p14="http://schemas.microsoft.com/office/powerpoint/2010/main" val="209851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Stable: “I’ll never stop wanting to ‘tell it like it is’ even when it’s not appropriate to do so.”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Unstable: “Award shows are barely ever this wrong, so I won’t have this problem again.”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Self-behavior Attributions - Example</a:t>
            </a:r>
          </a:p>
        </p:txBody>
      </p:sp>
    </p:spTree>
    <p:extLst>
      <p:ext uri="{BB962C8B-B14F-4D97-AF65-F5344CB8AC3E}">
        <p14:creationId xmlns:p14="http://schemas.microsoft.com/office/powerpoint/2010/main" val="9915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How, Who, What, Where, When, Why?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Attribution</a:t>
            </a:r>
          </a:p>
        </p:txBody>
      </p:sp>
    </p:spTree>
    <p:extLst>
      <p:ext uri="{BB962C8B-B14F-4D97-AF65-F5344CB8AC3E}">
        <p14:creationId xmlns:p14="http://schemas.microsoft.com/office/powerpoint/2010/main" val="2371380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lnSpc>
                <a:spcPct val="90000"/>
              </a:lnSpc>
              <a:buNone/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Global: “My impulsivity not only causes me to publicly make regrettable comments, but it also causes me to spend my money recklessly.”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Specific: “I’m sometimes impulsive and say things I shouldn’t, but at least I’m not impulsive about how I make music and spend my money”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Overall: If cause is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internal</a:t>
            </a:r>
            <a:r>
              <a:rPr lang="en-US" altLang="en-US" sz="2400" dirty="0">
                <a:latin typeface="Arial" panose="020B0604020202020204" pitchFamily="34" charset="0"/>
              </a:rPr>
              <a:t>,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stable</a:t>
            </a:r>
            <a:r>
              <a:rPr lang="en-US" altLang="en-US" sz="2400" dirty="0">
                <a:latin typeface="Arial" panose="020B0604020202020204" pitchFamily="34" charset="0"/>
              </a:rPr>
              <a:t>, and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</a:rPr>
              <a:t>global</a:t>
            </a:r>
            <a:r>
              <a:rPr lang="en-US" altLang="en-US" sz="2400" dirty="0">
                <a:latin typeface="Arial" panose="020B0604020202020204" pitchFamily="34" charset="0"/>
              </a:rPr>
              <a:t> this implies we </a:t>
            </a:r>
            <a:r>
              <a:rPr lang="en-US" altLang="en-US" sz="2400" b="1" dirty="0">
                <a:latin typeface="Arial" panose="020B0604020202020204" pitchFamily="34" charset="0"/>
              </a:rPr>
              <a:t>have </a:t>
            </a:r>
            <a:r>
              <a:rPr lang="en-US" altLang="en-US" sz="2400" b="1" u="sng" dirty="0">
                <a:latin typeface="Arial" panose="020B0604020202020204" pitchFamily="34" charset="0"/>
              </a:rPr>
              <a:t>little control</a:t>
            </a:r>
            <a:r>
              <a:rPr lang="en-US" altLang="en-US" sz="2400" b="1" dirty="0"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>in determining if the behavior happens again and that it may happen in many settings</a:t>
            </a:r>
            <a:endParaRPr lang="en-US" altLang="en-US" sz="2400" b="1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Self-behavior Attributions - Example</a:t>
            </a:r>
          </a:p>
        </p:txBody>
      </p:sp>
    </p:spTree>
    <p:extLst>
      <p:ext uri="{BB962C8B-B14F-4D97-AF65-F5344CB8AC3E}">
        <p14:creationId xmlns:p14="http://schemas.microsoft.com/office/powerpoint/2010/main" val="43976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599" y="1326913"/>
            <a:ext cx="11210524" cy="44074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altLang="en-US" sz="28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>
                <a:latin typeface="Arial" panose="020B0604020202020204" pitchFamily="34" charset="0"/>
              </a:rPr>
              <a:t>Self-serving attribution bias - tendency to attribute our own </a:t>
            </a:r>
            <a:r>
              <a:rPr lang="en-US" altLang="en-US" sz="2800" dirty="0">
                <a:solidFill>
                  <a:srgbClr val="00B050"/>
                </a:solidFill>
                <a:latin typeface="Arial" panose="020B0604020202020204" pitchFamily="34" charset="0"/>
              </a:rPr>
              <a:t>successes to internal causes</a:t>
            </a:r>
            <a:r>
              <a:rPr lang="en-US" altLang="en-US" sz="2800" dirty="0">
                <a:latin typeface="Arial" panose="020B0604020202020204" pitchFamily="34" charset="0"/>
              </a:rPr>
              <a:t> and our own </a:t>
            </a: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failures to external causes</a:t>
            </a:r>
            <a:r>
              <a:rPr lang="en-US" altLang="en-US" sz="2800" dirty="0">
                <a:latin typeface="Arial" panose="020B0604020202020204" pitchFamily="34" charset="0"/>
              </a:rPr>
              <a:t>.</a:t>
            </a:r>
          </a:p>
          <a:p>
            <a:pPr marL="45720" indent="0">
              <a:lnSpc>
                <a:spcPct val="90000"/>
              </a:lnSpc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09575" y="3156179"/>
            <a:ext cx="7656548" cy="30714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pic>
        <p:nvPicPr>
          <p:cNvPr id="1026" name="Picture 2" descr="Image result for Fundamental attribution error cart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519" y="3424483"/>
            <a:ext cx="7041090" cy="253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75FCD4-3347-2D4A-31AC-8BEAA7D5EB4F}"/>
              </a:ext>
            </a:extLst>
          </p:cNvPr>
          <p:cNvSpPr txBox="1"/>
          <p:nvPr/>
        </p:nvSpPr>
        <p:spPr>
          <a:xfrm>
            <a:off x="391110" y="3189303"/>
            <a:ext cx="3401575" cy="400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examples</a:t>
            </a:r>
            <a:endParaRPr kumimoji="0" lang="en-US" altLang="en-US" sz="28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 taste = good dinner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Unpleasant guests = bad dinner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+memory = I remembered event &gt; wife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 was sick = She remembered event &gt; I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alt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D3B671-C670-783E-74A1-9096323E71C7}"/>
              </a:ext>
            </a:extLst>
          </p:cNvPr>
          <p:cNvSpPr/>
          <p:nvPr/>
        </p:nvSpPr>
        <p:spPr>
          <a:xfrm>
            <a:off x="8757920" y="3156179"/>
            <a:ext cx="2515689" cy="12227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586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599" y="1692673"/>
            <a:ext cx="11210524" cy="44074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altLang="en-US" sz="28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>
                <a:latin typeface="Arial" panose="020B0604020202020204" pitchFamily="34" charset="0"/>
              </a:rPr>
              <a:t>Self-serving attribution bias - tendency to attribute our own </a:t>
            </a:r>
            <a:r>
              <a:rPr lang="en-US" altLang="en-US" sz="2800" dirty="0">
                <a:solidFill>
                  <a:srgbClr val="00B050"/>
                </a:solidFill>
                <a:latin typeface="Arial" panose="020B0604020202020204" pitchFamily="34" charset="0"/>
              </a:rPr>
              <a:t>successes to internal causes</a:t>
            </a:r>
            <a:r>
              <a:rPr lang="en-US" altLang="en-US" sz="2800" dirty="0">
                <a:latin typeface="Arial" panose="020B0604020202020204" pitchFamily="34" charset="0"/>
              </a:rPr>
              <a:t> and our own </a:t>
            </a: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failures to external causes</a:t>
            </a:r>
            <a:r>
              <a:rPr lang="en-US" altLang="en-US" sz="2800" dirty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altLang="en-US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u="sng" dirty="0">
                <a:latin typeface="Arial" panose="020B0604020202020204" pitchFamily="34" charset="0"/>
              </a:rPr>
              <a:t>Think-pair-share</a:t>
            </a:r>
          </a:p>
          <a:p>
            <a:pPr>
              <a:lnSpc>
                <a:spcPct val="90000"/>
              </a:lnSpc>
            </a:pPr>
            <a:endParaRPr lang="en-US" altLang="en-US" u="sng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</a:rPr>
              <a:t>How is the self-serving bias related to confirmation bias?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>
                <a:latin typeface="Arial" panose="020B0604020202020204" pitchFamily="34" charset="0"/>
              </a:rPr>
              <a:t>How can we apply confirmation bias to have a more complex understanding of </a:t>
            </a:r>
            <a:r>
              <a:rPr lang="en-US" altLang="en-US" sz="2200" b="1" dirty="0">
                <a:latin typeface="Arial" panose="020B0604020202020204" pitchFamily="34" charset="0"/>
              </a:rPr>
              <a:t>how </a:t>
            </a:r>
            <a:r>
              <a:rPr lang="en-US" altLang="en-US" sz="2200" dirty="0">
                <a:latin typeface="Arial" panose="020B0604020202020204" pitchFamily="34" charset="0"/>
              </a:rPr>
              <a:t>we justify our self-serving attributions?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</a:endParaRPr>
          </a:p>
          <a:p>
            <a:pPr marL="45720" indent="0">
              <a:lnSpc>
                <a:spcPct val="90000"/>
              </a:lnSpc>
              <a:buNone/>
            </a:pPr>
            <a:endParaRPr lang="en-US" altLang="en-US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706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599" y="1692673"/>
            <a:ext cx="11210524" cy="4407408"/>
          </a:xfrm>
        </p:spPr>
        <p:txBody>
          <a:bodyPr>
            <a:normAutofit lnSpcReduction="10000"/>
          </a:bodyPr>
          <a:lstStyle/>
          <a:p>
            <a:pPr marL="45720" indent="0">
              <a:lnSpc>
                <a:spcPct val="90000"/>
              </a:lnSpc>
              <a:buNone/>
            </a:pPr>
            <a:endParaRPr lang="en-US" altLang="en-US" sz="2800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800" dirty="0">
                <a:latin typeface="Arial" panose="020B0604020202020204" pitchFamily="34" charset="0"/>
              </a:rPr>
              <a:t>Why does it happen?</a:t>
            </a:r>
          </a:p>
          <a:p>
            <a:pPr>
              <a:lnSpc>
                <a:spcPct val="90000"/>
              </a:lnSpc>
            </a:pPr>
            <a:endParaRPr lang="en-US" altLang="en-US" sz="28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Motivation</a:t>
            </a:r>
            <a:r>
              <a:rPr lang="en-US" altLang="en-US" sz="2800" dirty="0">
                <a:latin typeface="Arial" panose="020B0604020202020204" pitchFamily="34" charset="0"/>
              </a:rPr>
              <a:t> - want to have positive evaluation of self</a:t>
            </a:r>
          </a:p>
          <a:p>
            <a:pPr lvl="2">
              <a:lnSpc>
                <a:spcPct val="90000"/>
              </a:lnSpc>
            </a:pPr>
            <a:r>
              <a:rPr lang="en-US" altLang="en-US" sz="2600" dirty="0">
                <a:solidFill>
                  <a:srgbClr val="00B0F0"/>
                </a:solidFill>
                <a:latin typeface="Arial" panose="020B0604020202020204" pitchFamily="34" charset="0"/>
              </a:rPr>
              <a:t>Conclusion motivated or certainty motivated?</a:t>
            </a:r>
          </a:p>
          <a:p>
            <a:pPr lvl="1">
              <a:lnSpc>
                <a:spcPct val="90000"/>
              </a:lnSpc>
            </a:pPr>
            <a:endParaRPr lang="en-US" altLang="en-US" sz="2800" dirty="0">
              <a:latin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Cognitive</a:t>
            </a:r>
            <a:r>
              <a:rPr lang="en-US" altLang="en-US" sz="2800" dirty="0">
                <a:latin typeface="Arial" panose="020B0604020202020204" pitchFamily="34" charset="0"/>
              </a:rPr>
              <a:t> - If try to do well at something, success is (at least) </a:t>
            </a:r>
            <a:r>
              <a:rPr lang="en-US" altLang="en-US" sz="2800" b="1" u="sng" dirty="0">
                <a:latin typeface="Arial" panose="020B0604020202020204" pitchFamily="34" charset="0"/>
              </a:rPr>
              <a:t>partly due to our efforts</a:t>
            </a:r>
            <a:r>
              <a:rPr lang="en-US" altLang="en-US" sz="2800" dirty="0">
                <a:latin typeface="Arial" panose="020B0604020202020204" pitchFamily="34" charset="0"/>
              </a:rPr>
              <a:t>. </a:t>
            </a:r>
          </a:p>
          <a:p>
            <a:pPr lvl="2">
              <a:lnSpc>
                <a:spcPct val="90000"/>
              </a:lnSpc>
            </a:pPr>
            <a:r>
              <a:rPr lang="en-US" altLang="en-US" sz="2600" dirty="0">
                <a:latin typeface="Arial" panose="020B0604020202020204" pitchFamily="34" charset="0"/>
              </a:rPr>
              <a:t>Failure often occurs </a:t>
            </a:r>
            <a:r>
              <a:rPr lang="en-US" altLang="en-US" sz="2600" b="1" u="sng" dirty="0">
                <a:latin typeface="Arial" panose="020B0604020202020204" pitchFamily="34" charset="0"/>
              </a:rPr>
              <a:t>in spite of our efforts and skills</a:t>
            </a:r>
            <a:r>
              <a:rPr lang="en-US" altLang="en-US" sz="2600" b="1" dirty="0">
                <a:latin typeface="Arial" panose="020B0604020202020204" pitchFamily="34" charset="0"/>
              </a:rPr>
              <a:t> </a:t>
            </a:r>
            <a:r>
              <a:rPr lang="en-US" altLang="en-US" sz="2600" dirty="0">
                <a:latin typeface="Arial" panose="020B0604020202020204" pitchFamily="34" charset="0"/>
              </a:rPr>
              <a:t>so habit of looking at outside influences for at least some of the explanation</a:t>
            </a:r>
          </a:p>
          <a:p>
            <a:pPr lvl="1">
              <a:lnSpc>
                <a:spcPct val="90000"/>
              </a:lnSpc>
            </a:pPr>
            <a:endParaRPr lang="en-US" sz="28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44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BFE91524-4480-D9FF-0C3B-C7D73DC4541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AC545BB2-2685-584F-BB72-13931478F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motivational aspect of the self-serving attribution bias related to certainty motivated or conclusion motivated CB 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F8180F1C-33CF-1CFC-DBA4-5E1504BC2474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Neither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Both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Certainty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AFC4F2-75EE-B856-B7D2-688B7C563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18C6FA8B-738D-5249-104B-3A5F3E3687C6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11" name="CAI1" title="Correct Answer Indicator">
            <a:extLst>
              <a:ext uri="{FF2B5EF4-FFF2-40B4-BE49-F238E27FC236}">
                <a16:creationId xmlns:a16="http://schemas.microsoft.com/office/drawing/2014/main" id="{446026FA-5AE0-B5F8-898F-36A67FA7F01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0800000">
            <a:off x="274320" y="2898478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5" name="TPCountdown" title="Countdown Timer">
            <a:extLst>
              <a:ext uri="{FF2B5EF4-FFF2-40B4-BE49-F238E27FC236}">
                <a16:creationId xmlns:a16="http://schemas.microsoft.com/office/drawing/2014/main" id="{DE4E49BA-DEFE-F4D9-B84B-42189F2908E6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3757593" y="5491479"/>
            <a:ext cx="1270000" cy="635000"/>
            <a:chOff x="7683500" y="5842000"/>
            <a:chExt cx="1270000" cy="635000"/>
          </a:xfrm>
        </p:grpSpPr>
        <p:sp>
          <p:nvSpPr>
            <p:cNvPr id="12" name="CountdownShape">
              <a:extLst>
                <a:ext uri="{FF2B5EF4-FFF2-40B4-BE49-F238E27FC236}">
                  <a16:creationId xmlns:a16="http://schemas.microsoft.com/office/drawing/2014/main" id="{A42A088E-6B55-5BCB-AFDB-4D0494682E76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13" name="CountdownText">
              <a:extLst>
                <a:ext uri="{FF2B5EF4-FFF2-40B4-BE49-F238E27FC236}">
                  <a16:creationId xmlns:a16="http://schemas.microsoft.com/office/drawing/2014/main" id="{24993A11-761D-FF09-FDFA-B4B13743F062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4" name="CountdownLine">
              <a:extLst>
                <a:ext uri="{FF2B5EF4-FFF2-40B4-BE49-F238E27FC236}">
                  <a16:creationId xmlns:a16="http://schemas.microsoft.com/office/drawing/2014/main" id="{D4456AF8-8386-9498-C635-47C2C18CA0C9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400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How, Who, What, Where, When, </a:t>
            </a:r>
            <a:r>
              <a:rPr lang="en-US" sz="3200" dirty="0">
                <a:solidFill>
                  <a:srgbClr val="FF0000"/>
                </a:solidFill>
              </a:rPr>
              <a:t>Why</a:t>
            </a:r>
            <a:r>
              <a:rPr lang="en-US" sz="3200" dirty="0"/>
              <a:t>?</a:t>
            </a:r>
          </a:p>
          <a:p>
            <a:endParaRPr lang="en-US" sz="3200" dirty="0"/>
          </a:p>
          <a:p>
            <a:r>
              <a:rPr lang="en-US" sz="2800" dirty="0"/>
              <a:t>It’s no coincidence that this seems to be the question children are most interested in</a:t>
            </a:r>
          </a:p>
          <a:p>
            <a:endParaRPr lang="en-US" sz="2800" dirty="0"/>
          </a:p>
          <a:p>
            <a:r>
              <a:rPr lang="en-US" sz="2800" dirty="0"/>
              <a:t>When thinking about other people we spend considerable time/energy considering </a:t>
            </a:r>
            <a:r>
              <a:rPr lang="en-US" sz="2800" b="1" dirty="0">
                <a:solidFill>
                  <a:srgbClr val="FF0000"/>
                </a:solidFill>
              </a:rPr>
              <a:t>why</a:t>
            </a:r>
            <a:r>
              <a:rPr lang="en-US" sz="2800" b="1" dirty="0"/>
              <a:t> </a:t>
            </a:r>
            <a:r>
              <a:rPr lang="en-US" sz="2800" dirty="0"/>
              <a:t>they behave as they do &amp; care deeply about the answer we </a:t>
            </a:r>
            <a:r>
              <a:rPr lang="en-US" sz="2800" b="1" u="sng" dirty="0"/>
              <a:t>guess</a:t>
            </a:r>
            <a:endParaRPr lang="en-US" sz="2800" dirty="0"/>
          </a:p>
          <a:p>
            <a:pPr lvl="1"/>
            <a:r>
              <a:rPr lang="en-US" sz="2600" dirty="0"/>
              <a:t>Knowing why enables us to </a:t>
            </a:r>
            <a:r>
              <a:rPr lang="en-US" sz="2600" dirty="0">
                <a:solidFill>
                  <a:srgbClr val="00B0F0"/>
                </a:solidFill>
              </a:rPr>
              <a:t>predict future behavior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Attribution</a:t>
            </a:r>
          </a:p>
        </p:txBody>
      </p:sp>
    </p:spTree>
    <p:extLst>
      <p:ext uri="{BB962C8B-B14F-4D97-AF65-F5344CB8AC3E}">
        <p14:creationId xmlns:p14="http://schemas.microsoft.com/office/powerpoint/2010/main" val="227666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12CD32-1EEF-E95A-68BC-3B722394E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are attributions?</a:t>
            </a:r>
          </a:p>
          <a:p>
            <a:endParaRPr lang="en-US" dirty="0"/>
          </a:p>
          <a:p>
            <a:r>
              <a:rPr lang="en-US" dirty="0"/>
              <a:t>Categories for different ways we can explain behavior (attributions)</a:t>
            </a:r>
          </a:p>
          <a:p>
            <a:endParaRPr lang="en-US" dirty="0"/>
          </a:p>
          <a:p>
            <a:r>
              <a:rPr lang="en-US" dirty="0"/>
              <a:t>The Self-serving Attribution Bias</a:t>
            </a:r>
          </a:p>
          <a:p>
            <a:pPr lvl="1"/>
            <a:r>
              <a:rPr lang="en-US" dirty="0"/>
              <a:t>Cognitive &amp; Motivational factors for this bias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$$</a:t>
            </a:r>
            <a:r>
              <a:rPr lang="en-US" dirty="0"/>
              <a:t>The Fundamental Attribution Error</a:t>
            </a:r>
            <a:r>
              <a:rPr lang="en-US" dirty="0">
                <a:solidFill>
                  <a:srgbClr val="00B050"/>
                </a:solidFill>
              </a:rPr>
              <a:t>$$</a:t>
            </a:r>
            <a:endParaRPr lang="en-US" dirty="0"/>
          </a:p>
          <a:p>
            <a:pPr lvl="1"/>
            <a:r>
              <a:rPr lang="en-US" dirty="0"/>
              <a:t>Primarily a Cognitive Bias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Kelley’s Covariance Theory of Attributions</a:t>
            </a:r>
          </a:p>
          <a:p>
            <a:pPr lvl="1"/>
            <a:r>
              <a:rPr lang="en-US" dirty="0"/>
              <a:t>A rather logical &amp; systematic way to approach attributions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4A7F7-FD22-DFAE-91AA-48E68A27F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12F9A2-88A4-C568-E5BE-63FBA5A4F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86702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11210524" cy="4636009"/>
          </a:xfrm>
        </p:spPr>
        <p:txBody>
          <a:bodyPr>
            <a:normAutofit lnSpcReduction="10000"/>
          </a:bodyPr>
          <a:lstStyle/>
          <a:p>
            <a:r>
              <a:rPr lang="en-US" sz="2800" b="1" u="sng" dirty="0"/>
              <a:t>Attribution</a:t>
            </a:r>
            <a:r>
              <a:rPr lang="en-US" sz="2800" b="1" dirty="0"/>
              <a:t> – </a:t>
            </a:r>
            <a:r>
              <a:rPr lang="en-US" sz="2800" dirty="0"/>
              <a:t>A judgment of the </a:t>
            </a:r>
            <a:r>
              <a:rPr lang="en-US" sz="2800" dirty="0">
                <a:solidFill>
                  <a:srgbClr val="FF0000"/>
                </a:solidFill>
              </a:rPr>
              <a:t>cause</a:t>
            </a:r>
            <a:r>
              <a:rPr lang="en-US" sz="2800" dirty="0"/>
              <a:t> of an </a:t>
            </a:r>
            <a:r>
              <a:rPr lang="en-US" sz="2800" dirty="0">
                <a:solidFill>
                  <a:srgbClr val="00B050"/>
                </a:solidFill>
              </a:rPr>
              <a:t>actor’s</a:t>
            </a:r>
            <a:r>
              <a:rPr lang="en-US" sz="2800" dirty="0"/>
              <a:t> behavior (or pattern of behaviors) by an </a:t>
            </a:r>
            <a:r>
              <a:rPr lang="en-US" sz="2800" dirty="0">
                <a:solidFill>
                  <a:srgbClr val="00B050"/>
                </a:solidFill>
              </a:rPr>
              <a:t>observer</a:t>
            </a:r>
            <a:endParaRPr lang="en-US" b="1" dirty="0">
              <a:solidFill>
                <a:srgbClr val="00B050"/>
              </a:solidFill>
            </a:endParaRPr>
          </a:p>
          <a:p>
            <a:pPr lvl="1"/>
            <a:r>
              <a:rPr lang="en-US" dirty="0"/>
              <a:t>*note that </a:t>
            </a:r>
            <a:r>
              <a:rPr lang="en-US" u="sng" dirty="0"/>
              <a:t>WE</a:t>
            </a:r>
            <a:r>
              <a:rPr lang="en-US" dirty="0"/>
              <a:t> are sometime </a:t>
            </a:r>
            <a:r>
              <a:rPr lang="en-US" u="sng" dirty="0"/>
              <a:t>both</a:t>
            </a:r>
            <a:r>
              <a:rPr lang="en-US" dirty="0"/>
              <a:t> the actor and the observer when we are evaluating </a:t>
            </a:r>
            <a:r>
              <a:rPr lang="en-US" u="sng" dirty="0"/>
              <a:t>why we behaved</a:t>
            </a:r>
            <a:r>
              <a:rPr lang="en-US" dirty="0"/>
              <a:t> in a particular manner</a:t>
            </a:r>
          </a:p>
          <a:p>
            <a:pPr lvl="1"/>
            <a:endParaRPr lang="en-US" dirty="0"/>
          </a:p>
          <a:p>
            <a:r>
              <a:rPr lang="en-US" dirty="0"/>
              <a:t>We make attributions countless times everyday. Sometime the judgment is intentional and conscious (controlled/Type II processing) &amp; other times it is unconscious/automatic (automatic/Type I processing)</a:t>
            </a:r>
          </a:p>
          <a:p>
            <a:pPr lvl="1"/>
            <a:r>
              <a:rPr lang="en-US" dirty="0"/>
              <a:t>Teacher bad essay grade? I write poor essay?</a:t>
            </a:r>
          </a:p>
          <a:p>
            <a:pPr lvl="1"/>
            <a:r>
              <a:rPr lang="en-US" dirty="0"/>
              <a:t>My friend skip social event?</a:t>
            </a:r>
          </a:p>
          <a:p>
            <a:pPr lvl="1"/>
            <a:r>
              <a:rPr lang="en-US" dirty="0"/>
              <a:t>He/she/they pleasantly &amp; playfully tease me? </a:t>
            </a:r>
          </a:p>
          <a:p>
            <a:endParaRPr lang="en-US" dirty="0"/>
          </a:p>
          <a:p>
            <a:r>
              <a:rPr lang="en-US" b="1" u="sng" dirty="0"/>
              <a:t>Primary</a:t>
            </a:r>
            <a:r>
              <a:rPr lang="en-US" dirty="0"/>
              <a:t> interest is if the actor’s behavior was due to a </a:t>
            </a:r>
            <a:r>
              <a:rPr lang="en-US" dirty="0">
                <a:solidFill>
                  <a:srgbClr val="00B0F0"/>
                </a:solidFill>
              </a:rPr>
              <a:t>semi-permanent quality</a:t>
            </a:r>
            <a:r>
              <a:rPr lang="en-US" dirty="0"/>
              <a:t> or was due to an </a:t>
            </a:r>
            <a:r>
              <a:rPr lang="en-US" dirty="0">
                <a:solidFill>
                  <a:srgbClr val="00B0F0"/>
                </a:solidFill>
              </a:rPr>
              <a:t>outside influence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Attributions?</a:t>
            </a:r>
          </a:p>
        </p:txBody>
      </p:sp>
    </p:spTree>
    <p:extLst>
      <p:ext uri="{BB962C8B-B14F-4D97-AF65-F5344CB8AC3E}">
        <p14:creationId xmlns:p14="http://schemas.microsoft.com/office/powerpoint/2010/main" val="177069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9238429" cy="4636009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Key question: Is another person’s behavior caused by. . .</a:t>
            </a:r>
          </a:p>
          <a:p>
            <a:pPr lvl="1"/>
            <a:r>
              <a:rPr lang="en-US" sz="2000" dirty="0"/>
              <a:t>Their </a:t>
            </a:r>
            <a:r>
              <a:rPr lang="en-US" sz="2000" b="1" dirty="0">
                <a:solidFill>
                  <a:srgbClr val="FF0000"/>
                </a:solidFill>
              </a:rPr>
              <a:t>internal</a:t>
            </a:r>
            <a:r>
              <a:rPr lang="en-US" sz="2000" b="1" dirty="0"/>
              <a:t> </a:t>
            </a:r>
            <a:r>
              <a:rPr lang="en-US" sz="2000" dirty="0"/>
              <a:t>nature (semipermanent quality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disposition</a:t>
            </a:r>
            <a:r>
              <a:rPr lang="en-US" sz="2000" b="1" dirty="0"/>
              <a:t>) </a:t>
            </a:r>
            <a:r>
              <a:rPr lang="en-US" sz="2000" dirty="0"/>
              <a:t>or . . 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External</a:t>
            </a:r>
            <a:r>
              <a:rPr lang="en-US" sz="2000" dirty="0"/>
              <a:t> causes </a:t>
            </a:r>
            <a:r>
              <a:rPr lang="en-US" sz="2000" b="1" dirty="0"/>
              <a:t>(outside influences; </a:t>
            </a:r>
            <a:r>
              <a:rPr lang="en-US" sz="2000" b="1" dirty="0">
                <a:solidFill>
                  <a:srgbClr val="FF0000"/>
                </a:solidFill>
              </a:rPr>
              <a:t>the situation</a:t>
            </a:r>
            <a:r>
              <a:rPr lang="en-US" sz="2000" b="1" dirty="0"/>
              <a:t>)</a:t>
            </a:r>
            <a:r>
              <a:rPr lang="en-US" sz="2000" dirty="0"/>
              <a:t> in which the behavior occurred</a:t>
            </a:r>
          </a:p>
          <a:p>
            <a:pPr lvl="1"/>
            <a:endParaRPr lang="en-US" sz="2200" dirty="0"/>
          </a:p>
          <a:p>
            <a:r>
              <a:rPr lang="en-US" altLang="en-US" sz="2200" b="1" dirty="0"/>
              <a:t>Internal attributions</a:t>
            </a:r>
            <a:r>
              <a:rPr lang="en-US" altLang="en-US" sz="2200" dirty="0"/>
              <a:t> (dispositional causes) - causes  that are internal to the person (attitudes or beliefs, personality traits, abilities, etc.)</a:t>
            </a:r>
          </a:p>
          <a:p>
            <a:pPr lvl="1"/>
            <a:r>
              <a:rPr lang="en-US" sz="2000" dirty="0"/>
              <a:t>Behavior due to something fairly permanent about the person</a:t>
            </a:r>
          </a:p>
          <a:p>
            <a:pPr lvl="1"/>
            <a:endParaRPr lang="en-US" sz="2000" dirty="0"/>
          </a:p>
          <a:p>
            <a:pPr>
              <a:buClr>
                <a:srgbClr val="726056"/>
              </a:buClr>
            </a:pPr>
            <a:r>
              <a:rPr lang="en-US" altLang="en-US" sz="2200" b="1" dirty="0"/>
              <a:t>External attributions</a:t>
            </a:r>
            <a:r>
              <a:rPr lang="en-US" altLang="en-US" sz="2200" dirty="0"/>
              <a:t> (situational causes) - causes that are external to the person (conformity, bad advice, money, etc.)</a:t>
            </a:r>
            <a:r>
              <a:rPr lang="en-US" sz="2200" dirty="0">
                <a:solidFill>
                  <a:srgbClr val="064B64"/>
                </a:solidFill>
              </a:rPr>
              <a:t> </a:t>
            </a:r>
          </a:p>
          <a:p>
            <a:pPr lvl="2">
              <a:buClr>
                <a:srgbClr val="726056"/>
              </a:buClr>
            </a:pPr>
            <a:r>
              <a:rPr lang="en-US" sz="1800" dirty="0"/>
              <a:t>Behavior due to a temporary state of mind the person is in</a:t>
            </a:r>
            <a:endParaRPr lang="en-US" sz="1800" dirty="0">
              <a:solidFill>
                <a:srgbClr val="064B64"/>
              </a:solidFill>
            </a:endParaRPr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 lvl="1">
              <a:spcBef>
                <a:spcPct val="50000"/>
              </a:spcBef>
              <a:spcAft>
                <a:spcPct val="50000"/>
              </a:spcAft>
            </a:pP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Guessing</a:t>
            </a:r>
            <a:r>
              <a:rPr lang="en-US" dirty="0">
                <a:solidFill>
                  <a:srgbClr val="92D050"/>
                </a:solidFill>
              </a:rPr>
              <a:t> why </a:t>
            </a:r>
            <a:r>
              <a:rPr lang="en-US" dirty="0"/>
              <a:t>a person engaged In _______ Behavior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09C32D-9AEB-4ECC-A3C3-05F1C1941069}"/>
              </a:ext>
            </a:extLst>
          </p:cNvPr>
          <p:cNvSpPr txBox="1"/>
          <p:nvPr/>
        </p:nvSpPr>
        <p:spPr>
          <a:xfrm>
            <a:off x="9574306" y="2162287"/>
            <a:ext cx="1731981" cy="149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93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9238429" cy="4636009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Key question: Is another person’s behavior caused by. . .</a:t>
            </a:r>
          </a:p>
          <a:p>
            <a:pPr lvl="1"/>
            <a:r>
              <a:rPr lang="en-US" sz="2000" dirty="0"/>
              <a:t>Their </a:t>
            </a:r>
            <a:r>
              <a:rPr lang="en-US" sz="2000" b="1" dirty="0">
                <a:solidFill>
                  <a:srgbClr val="FF0000"/>
                </a:solidFill>
              </a:rPr>
              <a:t>internal</a:t>
            </a:r>
            <a:r>
              <a:rPr lang="en-US" sz="2000" b="1" dirty="0"/>
              <a:t> </a:t>
            </a:r>
            <a:r>
              <a:rPr lang="en-US" sz="2000" dirty="0"/>
              <a:t>nature (semipermanent quality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disposition</a:t>
            </a:r>
            <a:r>
              <a:rPr lang="en-US" sz="2000" b="1" dirty="0"/>
              <a:t>) </a:t>
            </a:r>
            <a:r>
              <a:rPr lang="en-US" sz="2000" dirty="0"/>
              <a:t>or . . 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External</a:t>
            </a:r>
            <a:r>
              <a:rPr lang="en-US" sz="2000" dirty="0"/>
              <a:t> causes </a:t>
            </a:r>
            <a:r>
              <a:rPr lang="en-US" sz="2000" b="1" dirty="0"/>
              <a:t>(outside influences; </a:t>
            </a:r>
            <a:r>
              <a:rPr lang="en-US" sz="2000" b="1" dirty="0">
                <a:solidFill>
                  <a:srgbClr val="FF0000"/>
                </a:solidFill>
              </a:rPr>
              <a:t>the situation</a:t>
            </a:r>
            <a:r>
              <a:rPr lang="en-US" sz="2000" b="1" dirty="0"/>
              <a:t>)</a:t>
            </a:r>
            <a:r>
              <a:rPr lang="en-US" sz="2000" dirty="0"/>
              <a:t> in which the behavior occurred</a:t>
            </a:r>
          </a:p>
          <a:p>
            <a:pPr lvl="1"/>
            <a:endParaRPr lang="en-US" sz="2200" dirty="0"/>
          </a:p>
          <a:p>
            <a:r>
              <a:rPr lang="en-US" altLang="en-US" sz="2200" b="1" dirty="0"/>
              <a:t>Internal attributions</a:t>
            </a:r>
            <a:r>
              <a:rPr lang="en-US" altLang="en-US" sz="2200" dirty="0"/>
              <a:t> (dispositional causes) - causes  that are internal to the person (</a:t>
            </a:r>
            <a:r>
              <a:rPr lang="en-US" altLang="en-US" sz="2200" dirty="0">
                <a:solidFill>
                  <a:srgbClr val="00B0F0"/>
                </a:solidFill>
              </a:rPr>
              <a:t>attitudes or beliefs</a:t>
            </a:r>
            <a:r>
              <a:rPr lang="en-US" altLang="en-US" sz="2200" dirty="0"/>
              <a:t>, personality traits, abilities, etc.)</a:t>
            </a:r>
          </a:p>
          <a:p>
            <a:pPr lvl="1"/>
            <a:r>
              <a:rPr lang="en-US" sz="2000" dirty="0"/>
              <a:t>Behavior due to something fairly permanent about the person</a:t>
            </a:r>
          </a:p>
          <a:p>
            <a:pPr lvl="1"/>
            <a:endParaRPr lang="en-US" sz="2000" dirty="0"/>
          </a:p>
          <a:p>
            <a:pPr>
              <a:buClr>
                <a:srgbClr val="726056"/>
              </a:buClr>
            </a:pPr>
            <a:r>
              <a:rPr lang="en-US" altLang="en-US" sz="2200" b="1" dirty="0"/>
              <a:t>External attributions</a:t>
            </a:r>
            <a:r>
              <a:rPr lang="en-US" altLang="en-US" sz="2200" dirty="0"/>
              <a:t> (situational causes) - causes that are external to the person (conformity, bad advice, </a:t>
            </a:r>
            <a:r>
              <a:rPr lang="en-US" altLang="en-US" sz="2200" dirty="0">
                <a:solidFill>
                  <a:srgbClr val="00B0F0"/>
                </a:solidFill>
              </a:rPr>
              <a:t>money</a:t>
            </a:r>
            <a:r>
              <a:rPr lang="en-US" altLang="en-US" sz="2200" dirty="0"/>
              <a:t>, etc.)</a:t>
            </a:r>
            <a:r>
              <a:rPr lang="en-US" sz="2200" dirty="0">
                <a:solidFill>
                  <a:srgbClr val="064B64"/>
                </a:solidFill>
              </a:rPr>
              <a:t> </a:t>
            </a:r>
          </a:p>
          <a:p>
            <a:pPr lvl="2">
              <a:buClr>
                <a:srgbClr val="726056"/>
              </a:buClr>
            </a:pPr>
            <a:r>
              <a:rPr lang="en-US" sz="1800" dirty="0"/>
              <a:t>Behavior due to a temporary state of mind the person is in</a:t>
            </a:r>
            <a:endParaRPr lang="en-US" sz="1800" dirty="0">
              <a:solidFill>
                <a:srgbClr val="064B64"/>
              </a:solidFill>
            </a:endParaRPr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 lvl="1">
              <a:spcBef>
                <a:spcPct val="50000"/>
              </a:spcBef>
              <a:spcAft>
                <a:spcPct val="50000"/>
              </a:spcAft>
            </a:pP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Guessing</a:t>
            </a:r>
            <a:r>
              <a:rPr lang="en-US" dirty="0">
                <a:solidFill>
                  <a:srgbClr val="92D050"/>
                </a:solidFill>
              </a:rPr>
              <a:t> why </a:t>
            </a:r>
            <a:r>
              <a:rPr lang="en-US" dirty="0"/>
              <a:t>a person engaged In _______ Behavior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09C32D-9AEB-4ECC-A3C3-05F1C1941069}"/>
              </a:ext>
            </a:extLst>
          </p:cNvPr>
          <p:cNvSpPr txBox="1"/>
          <p:nvPr/>
        </p:nvSpPr>
        <p:spPr>
          <a:xfrm>
            <a:off x="9574306" y="2162287"/>
            <a:ext cx="1731981" cy="149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5B8BE-28B0-4997-A22E-78C346B812B0}"/>
              </a:ext>
            </a:extLst>
          </p:cNvPr>
          <p:cNvSpPr txBox="1"/>
          <p:nvPr/>
        </p:nvSpPr>
        <p:spPr>
          <a:xfrm>
            <a:off x="10026127" y="2205318"/>
            <a:ext cx="1559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Why did Beth steal from Walmart?</a:t>
            </a:r>
          </a:p>
        </p:txBody>
      </p:sp>
    </p:spTree>
    <p:extLst>
      <p:ext uri="{BB962C8B-B14F-4D97-AF65-F5344CB8AC3E}">
        <p14:creationId xmlns:p14="http://schemas.microsoft.com/office/powerpoint/2010/main" val="162758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9238429" cy="4636009"/>
          </a:xfrm>
        </p:spPr>
        <p:txBody>
          <a:bodyPr>
            <a:normAutofit/>
          </a:bodyPr>
          <a:lstStyle/>
          <a:p>
            <a:r>
              <a:rPr lang="en-US" sz="2200" dirty="0"/>
              <a:t>Key question: Is another person’s behavior caused by. . .</a:t>
            </a:r>
          </a:p>
          <a:p>
            <a:pPr lvl="1"/>
            <a:r>
              <a:rPr lang="en-US" sz="2000" dirty="0"/>
              <a:t>Their </a:t>
            </a:r>
            <a:r>
              <a:rPr lang="en-US" sz="2000" b="1" dirty="0"/>
              <a:t>disposition, </a:t>
            </a:r>
            <a:r>
              <a:rPr lang="en-US" sz="2000" dirty="0"/>
              <a:t>or . . .</a:t>
            </a:r>
          </a:p>
          <a:p>
            <a:pPr lvl="1"/>
            <a:r>
              <a:rPr lang="en-US" sz="2000" dirty="0"/>
              <a:t>The </a:t>
            </a:r>
            <a:r>
              <a:rPr lang="en-US" sz="2000" b="1" dirty="0"/>
              <a:t>situation (external causes)</a:t>
            </a:r>
            <a:r>
              <a:rPr lang="en-US" sz="2000" dirty="0"/>
              <a:t> in which the behavior occurred</a:t>
            </a:r>
          </a:p>
          <a:p>
            <a:pPr lvl="1"/>
            <a:endParaRPr lang="en-US" sz="2200" dirty="0"/>
          </a:p>
          <a:p>
            <a:r>
              <a:rPr lang="en-US" altLang="en-US" sz="2200" b="1" dirty="0"/>
              <a:t>Internal attributions</a:t>
            </a:r>
            <a:r>
              <a:rPr lang="en-US" altLang="en-US" sz="2200" dirty="0"/>
              <a:t> (dispositional causes) - causes  that are internal to the person (attitudes or beliefs, personality traits, </a:t>
            </a:r>
            <a:r>
              <a:rPr lang="en-US" altLang="en-US" sz="2200" dirty="0">
                <a:solidFill>
                  <a:srgbClr val="00B0F0"/>
                </a:solidFill>
              </a:rPr>
              <a:t>abilities</a:t>
            </a:r>
            <a:r>
              <a:rPr lang="en-US" altLang="en-US" sz="2200" dirty="0"/>
              <a:t>, etc.)</a:t>
            </a:r>
          </a:p>
          <a:p>
            <a:pPr lvl="1"/>
            <a:r>
              <a:rPr lang="en-US" sz="2000" dirty="0"/>
              <a:t>Behavior due to something fairly permanent about the person</a:t>
            </a:r>
          </a:p>
          <a:p>
            <a:pPr lvl="1"/>
            <a:endParaRPr lang="en-US" sz="2000" dirty="0"/>
          </a:p>
          <a:p>
            <a:pPr>
              <a:buClr>
                <a:srgbClr val="726056"/>
              </a:buClr>
            </a:pPr>
            <a:r>
              <a:rPr lang="en-US" altLang="en-US" sz="2200" b="1" dirty="0"/>
              <a:t>External attributions</a:t>
            </a:r>
            <a:r>
              <a:rPr lang="en-US" altLang="en-US" sz="2200" dirty="0"/>
              <a:t> (situational causes) - causes that are external to the person (conformity, </a:t>
            </a:r>
            <a:r>
              <a:rPr lang="en-US" altLang="en-US" sz="2200" dirty="0">
                <a:solidFill>
                  <a:srgbClr val="00B0F0"/>
                </a:solidFill>
              </a:rPr>
              <a:t>bad advice</a:t>
            </a:r>
            <a:r>
              <a:rPr lang="en-US" altLang="en-US" sz="2200" dirty="0"/>
              <a:t>, money, etc.)</a:t>
            </a:r>
            <a:r>
              <a:rPr lang="en-US" sz="2200" dirty="0">
                <a:solidFill>
                  <a:srgbClr val="064B64"/>
                </a:solidFill>
              </a:rPr>
              <a:t> </a:t>
            </a:r>
          </a:p>
          <a:p>
            <a:pPr lvl="2">
              <a:buClr>
                <a:srgbClr val="726056"/>
              </a:buClr>
            </a:pPr>
            <a:r>
              <a:rPr lang="en-US" sz="1800" dirty="0"/>
              <a:t>Behavior due to a temporary state of mind the person is in</a:t>
            </a:r>
            <a:endParaRPr lang="en-US" sz="1800" dirty="0">
              <a:solidFill>
                <a:srgbClr val="064B64"/>
              </a:solidFill>
            </a:endParaRPr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 lvl="1">
              <a:spcBef>
                <a:spcPct val="50000"/>
              </a:spcBef>
              <a:spcAft>
                <a:spcPct val="50000"/>
              </a:spcAft>
            </a:pP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Guessing</a:t>
            </a:r>
            <a:r>
              <a:rPr lang="en-US" dirty="0">
                <a:solidFill>
                  <a:srgbClr val="92D050"/>
                </a:solidFill>
              </a:rPr>
              <a:t> why </a:t>
            </a:r>
            <a:r>
              <a:rPr lang="en-US" dirty="0"/>
              <a:t>a person engaged In _______ Behavior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09C32D-9AEB-4ECC-A3C3-05F1C1941069}"/>
              </a:ext>
            </a:extLst>
          </p:cNvPr>
          <p:cNvSpPr txBox="1"/>
          <p:nvPr/>
        </p:nvSpPr>
        <p:spPr>
          <a:xfrm>
            <a:off x="9574306" y="2162287"/>
            <a:ext cx="1731981" cy="149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5B8BE-28B0-4997-A22E-78C346B812B0}"/>
              </a:ext>
            </a:extLst>
          </p:cNvPr>
          <p:cNvSpPr txBox="1"/>
          <p:nvPr/>
        </p:nvSpPr>
        <p:spPr>
          <a:xfrm>
            <a:off x="10026127" y="2205318"/>
            <a:ext cx="15598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Why did Beth steal from Walmart?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Why did Alma fail her driving test?</a:t>
            </a:r>
          </a:p>
        </p:txBody>
      </p:sp>
    </p:spTree>
    <p:extLst>
      <p:ext uri="{BB962C8B-B14F-4D97-AF65-F5344CB8AC3E}">
        <p14:creationId xmlns:p14="http://schemas.microsoft.com/office/powerpoint/2010/main" val="3762594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9238429" cy="4636009"/>
          </a:xfrm>
        </p:spPr>
        <p:txBody>
          <a:bodyPr>
            <a:normAutofit/>
          </a:bodyPr>
          <a:lstStyle/>
          <a:p>
            <a:r>
              <a:rPr lang="en-US" sz="2200" dirty="0"/>
              <a:t>Key question: Is another person’s behavior caused by. . .</a:t>
            </a:r>
          </a:p>
          <a:p>
            <a:pPr lvl="1"/>
            <a:r>
              <a:rPr lang="en-US" sz="2000" dirty="0"/>
              <a:t>Their </a:t>
            </a:r>
            <a:r>
              <a:rPr lang="en-US" sz="2000" b="1" dirty="0"/>
              <a:t>disposition, </a:t>
            </a:r>
            <a:r>
              <a:rPr lang="en-US" sz="2000" dirty="0"/>
              <a:t>or . . .</a:t>
            </a:r>
          </a:p>
          <a:p>
            <a:pPr lvl="1"/>
            <a:r>
              <a:rPr lang="en-US" sz="2000" dirty="0"/>
              <a:t>The </a:t>
            </a:r>
            <a:r>
              <a:rPr lang="en-US" sz="2000" b="1" dirty="0"/>
              <a:t>situation (external causes)</a:t>
            </a:r>
            <a:r>
              <a:rPr lang="en-US" sz="2000" dirty="0"/>
              <a:t> in which the behavior occurred</a:t>
            </a:r>
          </a:p>
          <a:p>
            <a:pPr lvl="1"/>
            <a:endParaRPr lang="en-US" sz="2200" dirty="0"/>
          </a:p>
          <a:p>
            <a:r>
              <a:rPr lang="en-US" altLang="en-US" sz="2200" b="1" dirty="0"/>
              <a:t>Internal attributions</a:t>
            </a:r>
            <a:r>
              <a:rPr lang="en-US" altLang="en-US" sz="2200" dirty="0"/>
              <a:t> (dispositional causes) - causes  that are internal to the person (attitudes or beliefs, </a:t>
            </a:r>
            <a:r>
              <a:rPr lang="en-US" altLang="en-US" sz="2200" dirty="0">
                <a:solidFill>
                  <a:srgbClr val="00B0F0"/>
                </a:solidFill>
              </a:rPr>
              <a:t>personality traits</a:t>
            </a:r>
            <a:r>
              <a:rPr lang="en-US" altLang="en-US" sz="2200" dirty="0"/>
              <a:t>, abilities, etc.)</a:t>
            </a:r>
          </a:p>
          <a:p>
            <a:pPr lvl="1"/>
            <a:r>
              <a:rPr lang="en-US" sz="2000" dirty="0"/>
              <a:t>Behavior due to something fairly permanent about the person</a:t>
            </a:r>
          </a:p>
          <a:p>
            <a:pPr lvl="1"/>
            <a:endParaRPr lang="en-US" sz="2000" dirty="0"/>
          </a:p>
          <a:p>
            <a:pPr>
              <a:buClr>
                <a:srgbClr val="726056"/>
              </a:buClr>
            </a:pPr>
            <a:r>
              <a:rPr lang="en-US" altLang="en-US" sz="2200" b="1" dirty="0"/>
              <a:t>External attributions</a:t>
            </a:r>
            <a:r>
              <a:rPr lang="en-US" altLang="en-US" sz="2200" dirty="0"/>
              <a:t> (situational causes) - causes that are external to the person (</a:t>
            </a:r>
            <a:r>
              <a:rPr lang="en-US" altLang="en-US" sz="2200" dirty="0">
                <a:solidFill>
                  <a:srgbClr val="00B0F0"/>
                </a:solidFill>
              </a:rPr>
              <a:t>conformity</a:t>
            </a:r>
            <a:r>
              <a:rPr lang="en-US" altLang="en-US" sz="2200" dirty="0"/>
              <a:t>, bad advice, money, etc.)</a:t>
            </a:r>
            <a:r>
              <a:rPr lang="en-US" sz="2200" dirty="0">
                <a:solidFill>
                  <a:srgbClr val="064B64"/>
                </a:solidFill>
              </a:rPr>
              <a:t> </a:t>
            </a:r>
          </a:p>
          <a:p>
            <a:pPr lvl="1">
              <a:buClr>
                <a:srgbClr val="726056"/>
              </a:buClr>
            </a:pPr>
            <a:r>
              <a:rPr lang="en-US" sz="2000" dirty="0"/>
              <a:t>Behavior due to a temporary state of mind the person is in</a:t>
            </a:r>
            <a:endParaRPr lang="en-US" sz="2000" dirty="0">
              <a:solidFill>
                <a:srgbClr val="064B64"/>
              </a:solidFill>
            </a:endParaRPr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>
              <a:spcBef>
                <a:spcPct val="50000"/>
              </a:spcBef>
              <a:spcAft>
                <a:spcPct val="50000"/>
              </a:spcAft>
            </a:pPr>
            <a:endParaRPr lang="en-US" altLang="en-US" sz="2200" dirty="0"/>
          </a:p>
          <a:p>
            <a:pPr lvl="1">
              <a:spcBef>
                <a:spcPct val="50000"/>
              </a:spcBef>
              <a:spcAft>
                <a:spcPct val="50000"/>
              </a:spcAft>
            </a:pP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Guessing</a:t>
            </a:r>
            <a:r>
              <a:rPr lang="en-US" dirty="0">
                <a:solidFill>
                  <a:srgbClr val="92D050"/>
                </a:solidFill>
              </a:rPr>
              <a:t> why </a:t>
            </a:r>
            <a:r>
              <a:rPr lang="en-US" dirty="0"/>
              <a:t>a person engaged In _______ Behavior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09C32D-9AEB-4ECC-A3C3-05F1C1941069}"/>
              </a:ext>
            </a:extLst>
          </p:cNvPr>
          <p:cNvSpPr txBox="1"/>
          <p:nvPr/>
        </p:nvSpPr>
        <p:spPr>
          <a:xfrm>
            <a:off x="9574306" y="2162287"/>
            <a:ext cx="1731981" cy="149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5B8BE-28B0-4997-A22E-78C346B812B0}"/>
              </a:ext>
            </a:extLst>
          </p:cNvPr>
          <p:cNvSpPr txBox="1"/>
          <p:nvPr/>
        </p:nvSpPr>
        <p:spPr>
          <a:xfrm>
            <a:off x="10026127" y="2205318"/>
            <a:ext cx="15598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Why did Beth steal from Walmart?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Why did Alma fail her driving test?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Why did Jolene wear a hipster hat?</a:t>
            </a:r>
          </a:p>
        </p:txBody>
      </p:sp>
    </p:spTree>
    <p:extLst>
      <p:ext uri="{BB962C8B-B14F-4D97-AF65-F5344CB8AC3E}">
        <p14:creationId xmlns:p14="http://schemas.microsoft.com/office/powerpoint/2010/main" val="28180549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c19e05f-5a09-42c7-9809-e50b90b37548"/>
  <p:tag name="TPVERSION" val="8"/>
  <p:tag name="TPFULLVERSION" val="9.0.5.7"/>
  <p:tag name="PPTVERSION" val="16"/>
  <p:tag name="TPOS" val="2"/>
  <p:tag name="TPLASTSAVEVERSION" val="6.4 P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RESULTS" val="{&quot;Title&quot;:&quot;Is the motivational aspect of the self-serving attribution bias related to certainty motivated or conclusion motivated CB &quot;,&quot;Responders&quot;:16,&quot;Participants&quot;:16,&quot;Responses&quot;:16,&quot;IsCaseSensitive&quot;:false,&quot;TotalCorrect&quot;:5,&quot;Mean&quot;:2.8125,&quot;Median&quot;:2.5,&quot;StandardDeviation&quot;:0.88167099872911781,&quot;Variance&quot;:0.77734375,&quot;PageSize&quot;:0,&quot;Offset&quot;:0,&quot;CorrectValues&quot;:&quot;&quot;,&quot;Results&quot;:[{&quot;Count&quot;:0.0,&quot;PointResponses&quot;:null,&quot;Name&quot;:&quot;Neither&quot;,&quot;Bullet&quot;:&quot;A&quot;,&quot;SecondaryName&quot;:&quot;&quot;,&quot;ValueType&quot;:-1,&quot;Key&quot;:&quot;Neither1&quot;},{&quot;Count&quot;:8.0,&quot;PointResponses&quot;:null,&quot;Name&quot;:&quot;Both&quot;,&quot;Bullet&quot;:&quot;B&quot;,&quot;SecondaryName&quot;:&quot;&quot;,&quot;ValueType&quot;:-1,&quot;Key&quot;:&quot;Both2&quot;},{&quot;Count&quot;:3.0,&quot;PointResponses&quot;:null,&quot;Name&quot;:&quot;Certainty&quot;,&quot;Bullet&quot;:&quot;C&quot;,&quot;SecondaryName&quot;:&quot;&quot;,&quot;ValueType&quot;:-1,&quot;Key&quot;:&quot;Certainty3&quot;},{&quot;Count&quot;:5.0,&quot;PointResponses&quot;:null,&quot;Name&quot;:&quot;Conclusion&quot;,&quot;Bullet&quot;:&quot;D&quot;,&quot;SecondaryName&quot;:&quot;&quot;,&quot;ValueType&quot;:1,&quot;Key&quot;:&quot;Conclusion4&quot;}]}"/>
  <p:tag name="HASRESULTS" val="True"/>
  <p:tag name="LIVECHARTING" val="False"/>
  <p:tag name="TPQUESTIONXML" val="﻿&lt;?xml version=&quot;1.0&quot; encoding=&quot;utf-8&quot;?&gt;&#10;&lt;questionlist&gt;&#10;    &lt;properties&gt;&#10;        &lt;guid&gt;6D6B30A58FDA4D12AFB4BBABDB2C3FB4&lt;/guid&gt;&#10;        &lt;description /&gt;&#10;        &lt;date&gt;2/21/2023 5:52:58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111B8F3D10442F3968BA171572E664A&lt;/guid&gt;&#10;            &lt;repollguid&gt;65EA0FC848A94E2A84F65AE93B570722&lt;/repollguid&gt;&#10;            &lt;sourceid&gt;E2058383588F4ED1AB18C47BB4733A71&lt;/sourceid&gt;&#10;            &lt;narrativeguid&gt;00000000000000000000000000000000&lt;/narrativeguid&gt;&#10;            &lt;questiontext&gt;Is the motivational aspect of the self-serving attribution bias related to certainty motivated or conclusion motivated CB 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F44989B7E95444D1844501FF36D2B2B8&lt;/guid&gt;&#10;                    &lt;answertext&gt;Neither&lt;/answertext&gt;&#10;                    &lt;valuetype&gt;-1&lt;/valuetype&gt;&#10;                &lt;/answer&gt;&#10;                &lt;answer&gt;&#10;                    &lt;guid&gt;CB65029BB62F415E9DEFC66915440D7C&lt;/guid&gt;&#10;                    &lt;answertext&gt;Both&lt;/answertext&gt;&#10;                    &lt;valuetype&gt;-1&lt;/valuetype&gt;&#10;                &lt;/answer&gt;&#10;                &lt;answer&gt;&#10;                    &lt;guid&gt;DCB1FDB37E0A482C89F6591F974DCFE7&lt;/guid&gt;&#10;                    &lt;answertext&gt;Certainty&lt;/answertext&gt;&#10;                    &lt;valuetype&gt;-1&lt;/valuetype&gt;&#10;                &lt;/answer&gt;&#10;                &lt;answer&gt;&#10;                    &lt;guid&gt;3E76723253C8487D95C6FED7C5612C85&lt;/guid&gt;&#10;                    &lt;answertext&gt;Conclusion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2259</Words>
  <Application>Microsoft Office PowerPoint</Application>
  <PresentationFormat>Widescreen</PresentationFormat>
  <Paragraphs>342</Paragraphs>
  <Slides>24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Franklin Gothic Medium</vt:lpstr>
      <vt:lpstr>Segoe UI</vt:lpstr>
      <vt:lpstr>Wingdings</vt:lpstr>
      <vt:lpstr>Wingdings 2</vt:lpstr>
      <vt:lpstr>Grid</vt:lpstr>
      <vt:lpstr>Social Attribution </vt:lpstr>
      <vt:lpstr>Social Attribution</vt:lpstr>
      <vt:lpstr>Social Attribution</vt:lpstr>
      <vt:lpstr>Agenda</vt:lpstr>
      <vt:lpstr>What are Attributions?</vt:lpstr>
      <vt:lpstr>Attributions – Guessing why a person engaged In _______ Behavior</vt:lpstr>
      <vt:lpstr>Attributions – Guessing why a person engaged In _______ Behavior</vt:lpstr>
      <vt:lpstr>Attributions – Guessing why a person engaged In _______ Behavior</vt:lpstr>
      <vt:lpstr>Attributions – Guessing why a person engaged In _______ Behavior</vt:lpstr>
      <vt:lpstr>Attributions - Self</vt:lpstr>
      <vt:lpstr>Attributions - Self</vt:lpstr>
      <vt:lpstr>Attributions – self  Explanatory styles</vt:lpstr>
      <vt:lpstr>Attributions – self  Explanatory styles</vt:lpstr>
      <vt:lpstr>Attributions – self  Explanatory styles</vt:lpstr>
      <vt:lpstr>Attributions – self  Explanatory styles</vt:lpstr>
      <vt:lpstr>Attributions – self  Explanatory styles</vt:lpstr>
      <vt:lpstr>Attributions – self  Explanatory styles</vt:lpstr>
      <vt:lpstr>Self-behavior Attributions – Example (Could be seen in diff. context given recent behaviors)</vt:lpstr>
      <vt:lpstr>Self-behavior Attributions - Example</vt:lpstr>
      <vt:lpstr>Self-behavior Attributions - Example</vt:lpstr>
      <vt:lpstr>Self-serving attribution Bias</vt:lpstr>
      <vt:lpstr>Self-serving attribution Bias</vt:lpstr>
      <vt:lpstr>Self-serving attribution Bias</vt:lpstr>
      <vt:lpstr>Is the motivational aspect of the self-serving attribution bias related to certainty motivated or conclusion motivated CB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Attribution </dc:title>
  <dc:creator>Alex McDiarmid</dc:creator>
  <cp:lastModifiedBy>Alex McDiarmid</cp:lastModifiedBy>
  <cp:revision>1</cp:revision>
  <dcterms:created xsi:type="dcterms:W3CDTF">2023-02-23T23:45:40Z</dcterms:created>
  <dcterms:modified xsi:type="dcterms:W3CDTF">2023-02-23T23:53:30Z</dcterms:modified>
</cp:coreProperties>
</file>