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10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11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12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3" r:id="rId3"/>
    <p:sldMasterId id="2147483705" r:id="rId4"/>
  </p:sldMasterIdLst>
  <p:notesMasterIdLst>
    <p:notesMasterId r:id="rId33"/>
  </p:notesMasterIdLst>
  <p:sldIdLst>
    <p:sldId id="256" r:id="rId5"/>
    <p:sldId id="586" r:id="rId6"/>
    <p:sldId id="295" r:id="rId7"/>
    <p:sldId id="310" r:id="rId8"/>
    <p:sldId id="588" r:id="rId9"/>
    <p:sldId id="581" r:id="rId10"/>
    <p:sldId id="589" r:id="rId11"/>
    <p:sldId id="521" r:id="rId12"/>
    <p:sldId id="519" r:id="rId13"/>
    <p:sldId id="590" r:id="rId14"/>
    <p:sldId id="550" r:id="rId15"/>
    <p:sldId id="577" r:id="rId16"/>
    <p:sldId id="548" r:id="rId17"/>
    <p:sldId id="578" r:id="rId18"/>
    <p:sldId id="584" r:id="rId19"/>
    <p:sldId id="585" r:id="rId20"/>
    <p:sldId id="591" r:id="rId21"/>
    <p:sldId id="554" r:id="rId22"/>
    <p:sldId id="592" r:id="rId23"/>
    <p:sldId id="571" r:id="rId24"/>
    <p:sldId id="572" r:id="rId25"/>
    <p:sldId id="573" r:id="rId26"/>
    <p:sldId id="574" r:id="rId27"/>
    <p:sldId id="575" r:id="rId28"/>
    <p:sldId id="576" r:id="rId29"/>
    <p:sldId id="539" r:id="rId30"/>
    <p:sldId id="452" r:id="rId31"/>
    <p:sldId id="579" r:id="rId32"/>
  </p:sldIdLst>
  <p:sldSz cx="12192000" cy="6858000"/>
  <p:notesSz cx="6858000" cy="9144000"/>
  <p:custDataLst>
    <p:tags r:id="rId3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7312" autoAdjust="0"/>
  </p:normalViewPr>
  <p:slideViewPr>
    <p:cSldViewPr snapToGrid="0">
      <p:cViewPr varScale="1">
        <p:scale>
          <a:sx n="75" d="100"/>
          <a:sy n="75" d="100"/>
        </p:scale>
        <p:origin x="28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tags" Target="tags/tag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3A834F-828D-4DC2-8CF5-B9F69D1D64E4}" type="datetimeFigureOut">
              <a:rPr lang="en-US" smtClean="0"/>
              <a:t>2/23/2023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201862-173F-4D97-8C79-2301DFD54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7625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xquhBIlDIpM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Savannah_Guthrie" TargetMode="External"/><Relationship Id="rId13" Type="http://schemas.openxmlformats.org/officeDocument/2006/relationships/hyperlink" Target="https://en.wikipedia.org/wiki/Mayim_Bialik" TargetMode="External"/><Relationship Id="rId18" Type="http://schemas.openxmlformats.org/officeDocument/2006/relationships/hyperlink" Target="https://en.wikipedia.org/wiki/Reading_Rainbow" TargetMode="External"/><Relationship Id="rId3" Type="http://schemas.openxmlformats.org/officeDocument/2006/relationships/hyperlink" Target="https://en.wikipedia.org/wiki/Ken_Jennings" TargetMode="External"/><Relationship Id="rId21" Type="http://schemas.openxmlformats.org/officeDocument/2006/relationships/hyperlink" Target="https://en.wikipedia.org/wiki/David_Faber_(journalist)" TargetMode="External"/><Relationship Id="rId7" Type="http://schemas.openxmlformats.org/officeDocument/2006/relationships/hyperlink" Target="https://en.wikipedia.org/wiki/Bill_Whitaker_(journalist)" TargetMode="External"/><Relationship Id="rId12" Type="http://schemas.openxmlformats.org/officeDocument/2006/relationships/hyperlink" Target="https://en.wikipedia.org/wiki/Mehmet_Oz" TargetMode="External"/><Relationship Id="rId17" Type="http://schemas.openxmlformats.org/officeDocument/2006/relationships/hyperlink" Target="https://en.wikipedia.org/wiki/Robin_Roberts_(newscaster)" TargetMode="External"/><Relationship Id="rId2" Type="http://schemas.openxmlformats.org/officeDocument/2006/relationships/slide" Target="../slides/slide8.xml"/><Relationship Id="rId16" Type="http://schemas.openxmlformats.org/officeDocument/2006/relationships/hyperlink" Target="https://en.wikipedia.org/wiki/George_Stephanopoulos" TargetMode="External"/><Relationship Id="rId20" Type="http://schemas.openxmlformats.org/officeDocument/2006/relationships/hyperlink" Target="https://en.wikipedia.org/wiki/Squawk_on_the_Street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en.wikipedia.org/wiki/Katie_Couric" TargetMode="External"/><Relationship Id="rId11" Type="http://schemas.openxmlformats.org/officeDocument/2006/relationships/hyperlink" Target="https://en.wikipedia.org/wiki/Aaron_Rodgers" TargetMode="External"/><Relationship Id="rId5" Type="http://schemas.openxmlformats.org/officeDocument/2006/relationships/hyperlink" Target="https://en.wikipedia.org/wiki/Jeopardy!#cite_note-interim-4" TargetMode="External"/><Relationship Id="rId15" Type="http://schemas.openxmlformats.org/officeDocument/2006/relationships/hyperlink" Target="https://en.wikipedia.org/wiki/Jeopardy!#cite_note-65" TargetMode="External"/><Relationship Id="rId23" Type="http://schemas.openxmlformats.org/officeDocument/2006/relationships/hyperlink" Target="https://en.wikipedia.org/wiki/Joe_Buck" TargetMode="External"/><Relationship Id="rId10" Type="http://schemas.openxmlformats.org/officeDocument/2006/relationships/hyperlink" Target="https://en.wikipedia.org/wiki/Anderson_Cooper" TargetMode="External"/><Relationship Id="rId19" Type="http://schemas.openxmlformats.org/officeDocument/2006/relationships/hyperlink" Target="https://en.wikipedia.org/wiki/LeVar_Burton" TargetMode="External"/><Relationship Id="rId4" Type="http://schemas.openxmlformats.org/officeDocument/2006/relationships/hyperlink" Target="https://en.wikipedia.org/wiki/Jeopardy!#cite_note-63" TargetMode="External"/><Relationship Id="rId9" Type="http://schemas.openxmlformats.org/officeDocument/2006/relationships/hyperlink" Target="https://en.wikipedia.org/wiki/Sanjay_Gupta" TargetMode="External"/><Relationship Id="rId14" Type="http://schemas.openxmlformats.org/officeDocument/2006/relationships/hyperlink" Target="https://en.wikipedia.org/wiki/Jeopardy!#cite_note-64" TargetMode="External"/><Relationship Id="rId22" Type="http://schemas.openxmlformats.org/officeDocument/2006/relationships/hyperlink" Target="https://en.wikipedia.org/wiki/Fox_Sports" TargetMode="Externa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2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69DD77-4BE0-41F8-BC03-A612CF47AC6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31250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fundamental attribution error implies that: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a.	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 tend to infer that peoples’ dispositions cause their actions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b.	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 tend to infer that peoples’ intentions and dispositions correspond with our own intentions and dispositions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c.	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 tend to infer that people share the same underlying motives and values as us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d.	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those who have similar values tend to make the similar fundamental attributions about others but people with dissimilar values tend to use a different method for making fundamental attributions about others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6B71F9-63E5-46CD-80F8-EA3108BD424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76937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fundamental attribution error implies that: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a.	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 tend to infer that peoples’ dispositions cause their actions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b.	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 tend to infer that peoples’ intentions and dispositions correspond with our own intentions and dispositions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c.	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 tend to infer that people share the same underlying motives and values as us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d.	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those who have similar values tend to make the similar fundamental attributions about others but people with dissimilar values tend to use a different method for making fundamental attributions about others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6B71F9-63E5-46CD-80F8-EA3108BD424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0903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3AB785-268B-438D-9E68-792C8CC67B8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84240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3AB785-268B-438D-9E68-792C8CC67B8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56681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3AB785-268B-438D-9E68-792C8CC67B8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11589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3AB785-268B-438D-9E68-792C8CC67B8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065837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3AB785-268B-438D-9E68-792C8CC67B8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80797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3AB785-268B-438D-9E68-792C8CC67B8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168345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3AB785-268B-438D-9E68-792C8CC67B8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304321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3AB785-268B-438D-9E68-792C8CC67B8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277145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latin typeface="Calibri" pitchFamily="34" charset="0"/>
              <a:cs typeface="Arial" charset="0"/>
              <a:sym typeface="Calibri" pitchFamily="34" charset="0"/>
            </a:endParaRPr>
          </a:p>
          <a:p>
            <a:r>
              <a:rPr lang="en-US" b="0" dirty="0"/>
              <a:t>Crowd energy at an 11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69DD77-4BE0-41F8-BC03-A612CF47AC6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4079680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3AB785-268B-438D-9E68-792C8CC67B8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635549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02196-013E-4688-9145-52A897DF95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55990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200" dirty="0"/>
              <a:t>Adjectives</a:t>
            </a:r>
            <a:r>
              <a:rPr lang="en-US" sz="3200" baseline="0" dirty="0"/>
              <a:t> &amp; Attribution</a:t>
            </a:r>
            <a:r>
              <a:rPr lang="en-US" baseline="0" dirty="0"/>
              <a:t>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3AB785-268B-438D-9E68-792C8CC67B8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48802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en-US" dirty="0"/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latin typeface="Calibri" pitchFamily="34" charset="0"/>
              <a:cs typeface="Arial" charset="0"/>
              <a:sym typeface="Calibri" pitchFamily="34" charset="0"/>
            </a:endParaRPr>
          </a:p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69DD77-4BE0-41F8-BC03-A612CF47AC6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30152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“But for luck [</a:t>
            </a:r>
            <a:r>
              <a:rPr lang="en-US" sz="3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or </a:t>
            </a:r>
            <a:r>
              <a:rPr lang="en-US" sz="3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God]</a:t>
            </a:r>
            <a:r>
              <a:rPr lang="en-US" sz="3200" b="1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3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 goes I</a:t>
            </a:r>
            <a:r>
              <a:rPr lang="en-US" sz="3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Louis CK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>
                <a:hlinkClick r:id="rId3"/>
              </a:rPr>
              <a:t>https://www.youtube.com/watch?v=xquhBIlDIpM</a:t>
            </a:r>
            <a:endParaRPr lang="en-US" alt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en-US" dirty="0"/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latin typeface="Calibri" pitchFamily="34" charset="0"/>
              <a:cs typeface="Arial" charset="0"/>
              <a:sym typeface="Calibri" pitchFamily="34" charset="0"/>
            </a:endParaRPr>
          </a:p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69DD77-4BE0-41F8-BC03-A612CF47AC6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85850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Longer list available online – Being brilliant doesn’t seem to be a necessity for hosting </a:t>
            </a:r>
            <a:r>
              <a:rPr lang="en-US" sz="12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jerpordy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/>
              <a:t>List of guest hosts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/>
              <a:t>Consensus creator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US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3" tooltip="Ken Jennings"/>
              </a:rPr>
              <a:t>Ken Jennings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announced as the first interim host.</a:t>
            </a:r>
            <a:r>
              <a:rPr lang="en-US" b="0" i="0" u="none" strike="noStrike" baseline="30000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4"/>
              </a:rPr>
              <a:t>[62]</a:t>
            </a:r>
            <a:r>
              <a:rPr lang="en-US" b="0" i="0" u="none" strike="noStrike" baseline="30000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5"/>
              </a:rPr>
              <a:t>[3]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Between January and February 2021, additional guest hosts were announced, including executive producer Mike Richards; television news personalities </a:t>
            </a:r>
            <a:r>
              <a:rPr lang="en-US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6" tooltip="Katie Couric"/>
              </a:rPr>
              <a:t>Katie Couric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 </a:t>
            </a:r>
            <a:r>
              <a:rPr lang="en-US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7" tooltip="Bill Whitaker (journalist)"/>
              </a:rPr>
              <a:t>Bill Whitaker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 </a:t>
            </a:r>
            <a:r>
              <a:rPr lang="en-US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8" tooltip="Savannah Guthrie"/>
              </a:rPr>
              <a:t>Savannah Guthrie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 </a:t>
            </a:r>
            <a:r>
              <a:rPr lang="en-US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9" tooltip="Sanjay Gupta"/>
              </a:rPr>
              <a:t>Sanjay Gupta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 and </a:t>
            </a:r>
            <a:r>
              <a:rPr lang="en-US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10" tooltip="Anderson Cooper"/>
              </a:rPr>
              <a:t>Anderson Cooper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; athlete </a:t>
            </a:r>
            <a:r>
              <a:rPr lang="en-US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11" tooltip="Aaron Rodgers"/>
              </a:rPr>
              <a:t>Aaron Rodgers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; talk show host </a:t>
            </a:r>
            <a:r>
              <a:rPr lang="en-US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12" tooltip="Mehmet Oz"/>
              </a:rPr>
              <a:t>Mehmet Oz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; and actress and neuroscientist </a:t>
            </a:r>
            <a:r>
              <a:rPr lang="en-US" b="0" i="0" u="none" strike="noStrike" dirty="0" err="1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13" tooltip="Mayim Bialik"/>
              </a:rPr>
              <a:t>Mayim</a:t>
            </a:r>
            <a:r>
              <a:rPr lang="en-US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13" tooltip="Mayim Bialik"/>
              </a:rPr>
              <a:t> Bialik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.</a:t>
            </a:r>
            <a:r>
              <a:rPr lang="en-US" b="0" i="0" u="none" strike="noStrike" baseline="30000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14"/>
              </a:rPr>
              <a:t>[63]</a:t>
            </a:r>
            <a:r>
              <a:rPr lang="en-US" b="0" i="0" u="none" strike="noStrike" baseline="30000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15"/>
              </a:rPr>
              <a:t>[64]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An April 2021 announcement listed the final group of guest hosts, including: television news personalities </a:t>
            </a:r>
            <a:r>
              <a:rPr lang="en-US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16" tooltip="George Stephanopoulos"/>
              </a:rPr>
              <a:t>George Stephanopoulos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and </a:t>
            </a:r>
            <a:r>
              <a:rPr lang="en-US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17" tooltip="Robin Roberts (newscaster)"/>
              </a:rPr>
              <a:t>Robin Roberts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; </a:t>
            </a:r>
            <a:r>
              <a:rPr lang="en-US" b="0" i="1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18" tooltip="Reading Rainbow"/>
              </a:rPr>
              <a:t>Reading Rainbow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host </a:t>
            </a:r>
            <a:r>
              <a:rPr lang="en-US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19" tooltip="LeVar Burton"/>
              </a:rPr>
              <a:t>LeVar Burton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; </a:t>
            </a:r>
            <a:r>
              <a:rPr lang="en-US" b="0" i="1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20" tooltip="Squawk on the Street"/>
              </a:rPr>
              <a:t>Squawk on the Street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co-host </a:t>
            </a:r>
            <a:r>
              <a:rPr lang="en-US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21" tooltip="David Faber (journalist)"/>
              </a:rPr>
              <a:t>David Faber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; and </a:t>
            </a:r>
            <a:r>
              <a:rPr lang="en-US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22" tooltip="Fox Sports"/>
              </a:rPr>
              <a:t>Fox Sports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broadcaster </a:t>
            </a:r>
            <a:r>
              <a:rPr lang="en-US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23" tooltip="Joe Buck"/>
              </a:rPr>
              <a:t>Joe Buck</a:t>
            </a:r>
            <a:endParaRPr lang="en-US" altLang="en-US" dirty="0"/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latin typeface="Calibri" pitchFamily="34" charset="0"/>
              <a:cs typeface="Arial" charset="0"/>
              <a:sym typeface="Calibri" pitchFamily="34" charset="0"/>
            </a:endParaRPr>
          </a:p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69DD77-4BE0-41F8-BC03-A612CF47AC6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27915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3AB785-268B-438D-9E68-792C8CC67B88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870479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Which of the following is an example of ________ concept</a:t>
            </a:r>
          </a:p>
          <a:p>
            <a:r>
              <a:rPr lang="en-US" dirty="0"/>
              <a:t>The fact that it would be typical for _____ person to behave like ________ would be explained by: _________ concept</a:t>
            </a:r>
          </a:p>
          <a:p>
            <a:r>
              <a:rPr lang="en-US" dirty="0"/>
              <a:t>Base on what we know of ___________ concept, in ________ </a:t>
            </a:r>
            <a:r>
              <a:rPr lang="en-US" dirty="0" err="1"/>
              <a:t>secenario</a:t>
            </a:r>
            <a:r>
              <a:rPr lang="en-US" dirty="0"/>
              <a:t> we would expect _________ person to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6B71F9-63E5-46CD-80F8-EA3108BD424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565018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6B71F9-63E5-46CD-80F8-EA3108BD424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7051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3740F0-6A6E-1542-A2E6-D521826880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41BFCA4-1744-9D34-990C-A1F7F3B662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928BFF-4ADC-5582-0B4B-E5F5C394B8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1153C-8435-4C03-911C-9D74B3DFCF72}" type="datetimeFigureOut">
              <a:rPr lang="en-US" smtClean="0"/>
              <a:t>2/23/2023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2C3A3C-044D-0CDE-83A5-0CAFFCBB8A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8E61A-0685-8340-52D9-429192D5A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EC025-D3AE-47A4-9F65-4B2567A7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643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A6B07-D620-6175-807A-ABE185DAA3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32D3BC-F01C-EF27-1D39-A33C437345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CA3ACF-82D8-80D1-FDBD-43C8389ED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1153C-8435-4C03-911C-9D74B3DFCF72}" type="datetimeFigureOut">
              <a:rPr lang="en-US" smtClean="0"/>
              <a:t>2/23/2023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B7085F-2E95-B7C1-66D3-1FD20B9F3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DFFF27-09FC-09FB-B1FD-4BDC147A3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EC025-D3AE-47A4-9F65-4B2567A7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850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C502B59-06F6-6339-4CC6-31BF2B2BDC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345986-2554-C4FE-1670-348EF097DD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305BDC-CB68-7B9D-1891-FA570BED1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1153C-8435-4C03-911C-9D74B3DFCF72}" type="datetimeFigureOut">
              <a:rPr lang="en-US" smtClean="0"/>
              <a:t>2/23/2023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2EA5C0-2216-9C1A-7B2A-73A21DA55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8512CA-0D67-F526-5948-2765033A2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EC025-D3AE-47A4-9F65-4B2567A7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8016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347200" y="152399"/>
            <a:ext cx="26416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3200" y="153923"/>
            <a:ext cx="89408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47200" y="2052960"/>
            <a:ext cx="26416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617DEF1-9C33-2940-8E7E-2851A50F100B}" type="datetime1">
              <a:rPr lang="en-US" smtClean="0">
                <a:solidFill>
                  <a:srgbClr val="DEDEE0"/>
                </a:solidFill>
              </a:rPr>
              <a:pPr/>
              <a:t>2/23/2023</a:t>
            </a:fld>
            <a:endParaRPr lang="en-US" dirty="0">
              <a:solidFill>
                <a:srgbClr val="DEDEE0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2A6CD65-B223-9C41-8CEC-A55C726DCCB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>
              <a:solidFill>
                <a:srgbClr val="DEDEE0"/>
              </a:solidFill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609600" y="2052960"/>
            <a:ext cx="84328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47910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34566-E8DC-D047-9136-D165B78CFB80}" type="datetime1">
              <a:rPr lang="en-US" smtClean="0">
                <a:solidFill>
                  <a:srgbClr val="064B64"/>
                </a:solidFill>
              </a:rPr>
              <a:pPr/>
              <a:t>2/23/2023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373630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347200" y="152399"/>
            <a:ext cx="26416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3200" y="153923"/>
            <a:ext cx="89408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50400" y="2892277"/>
            <a:ext cx="21336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2E8C239-5E7A-9044-BDC8-1BC7F182CD70}" type="datetime1">
              <a:rPr lang="en-US" smtClean="0"/>
              <a:pPr/>
              <a:t>2/23/2023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2A6CD65-B223-9C41-8CEC-A55C726DCCB3}" type="slidenum">
              <a:rPr lang="en-US" smtClean="0">
                <a:solidFill>
                  <a:srgbClr val="DEDEE0"/>
                </a:solidFill>
              </a:rPr>
              <a:pPr/>
              <a:t>‹#›</a:t>
            </a:fld>
            <a:endParaRPr lang="en-US" dirty="0">
              <a:solidFill>
                <a:srgbClr val="DEDEE0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508000" y="2892277"/>
            <a:ext cx="84328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21594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19072"/>
            <a:ext cx="53848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9072"/>
            <a:ext cx="53848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1764B-AD00-7B4D-ADEA-4A61D45815AE}" type="datetime1">
              <a:rPr lang="en-US" smtClean="0">
                <a:solidFill>
                  <a:srgbClr val="064B64"/>
                </a:solidFill>
              </a:rPr>
              <a:pPr/>
              <a:t>2/23/2023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802434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22438"/>
            <a:ext cx="5386917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38400"/>
            <a:ext cx="5386917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722438"/>
            <a:ext cx="5389033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38400"/>
            <a:ext cx="5389033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07CF8-E638-BE4B-A0E1-967256E195C9}" type="datetime1">
              <a:rPr lang="en-US" smtClean="0">
                <a:solidFill>
                  <a:srgbClr val="064B64"/>
                </a:solidFill>
              </a:rPr>
              <a:pPr/>
              <a:t>2/23/2023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680829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E0F0A-1245-B849-8211-17CF5FE32104}" type="datetime1">
              <a:rPr lang="en-US" smtClean="0">
                <a:solidFill>
                  <a:srgbClr val="064B64"/>
                </a:solidFill>
              </a:rPr>
              <a:pPr/>
              <a:t>2/23/2023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42182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03200" y="150919"/>
            <a:ext cx="11775736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25921-2AED-FC43-9F62-DEA825785707}" type="datetime1">
              <a:rPr lang="en-US" smtClean="0">
                <a:solidFill>
                  <a:srgbClr val="064B64"/>
                </a:solidFill>
              </a:rPr>
              <a:pPr/>
              <a:t>2/23/2023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 dirty="0">
              <a:solidFill>
                <a:srgbClr val="064B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0500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347200" y="150876"/>
            <a:ext cx="26416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203200" y="152400"/>
            <a:ext cx="89408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0" y="304801"/>
            <a:ext cx="7823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46336" y="2130552"/>
            <a:ext cx="2231136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D77BD-5D96-2F47-B5B5-882F1923E73F}" type="datetime1">
              <a:rPr lang="en-US" smtClean="0">
                <a:solidFill>
                  <a:srgbClr val="064B64"/>
                </a:solidFill>
              </a:rPr>
              <a:pPr/>
              <a:t>2/23/2023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2A6CD65-B223-9C41-8CEC-A55C726DCCB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9546336" y="457200"/>
            <a:ext cx="2234213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17777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335B30-8A7F-87BB-9E76-3A88DD22F4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0976FC-53EF-C3E7-EFC1-71463E92DE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772AB5-4153-2CF9-58E8-3A84D64E9E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1153C-8435-4C03-911C-9D74B3DFCF72}" type="datetimeFigureOut">
              <a:rPr lang="en-US" smtClean="0"/>
              <a:t>2/23/2023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2EFA1F-7C89-CB5E-072D-8247D5242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A5B045-3EB4-C249-302A-25E906D27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EC025-D3AE-47A4-9F65-4B2567A7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8142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9347200" y="150876"/>
            <a:ext cx="26416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3200" y="152400"/>
            <a:ext cx="89408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50400" y="2133600"/>
            <a:ext cx="22352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AA561-5CD9-0347-8EB7-5C4281B8F0C9}" type="datetime1">
              <a:rPr lang="en-US" smtClean="0">
                <a:solidFill>
                  <a:srgbClr val="DEDEE0"/>
                </a:solidFill>
              </a:rPr>
              <a:pPr/>
              <a:t>2/23/2023</a:t>
            </a:fld>
            <a:endParaRPr lang="en-US" dirty="0">
              <a:solidFill>
                <a:srgbClr val="DEDEE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EDEE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DEDEE0"/>
                </a:solidFill>
              </a:rPr>
              <a:pPr/>
              <a:t>‹#›</a:t>
            </a:fld>
            <a:endParaRPr lang="en-US" dirty="0">
              <a:solidFill>
                <a:srgbClr val="DEDEE0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550400" y="460248"/>
            <a:ext cx="22352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5748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7DF5F-0004-2F48-BFD7-1888FCCAB61C}" type="datetime1">
              <a:rPr lang="en-US" smtClean="0">
                <a:solidFill>
                  <a:srgbClr val="064B64"/>
                </a:solidFill>
              </a:rPr>
              <a:pPr/>
              <a:t>2/23/2023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 dirty="0">
              <a:solidFill>
                <a:srgbClr val="064B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4725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03200" y="147319"/>
            <a:ext cx="89408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347200" y="147319"/>
            <a:ext cx="2608061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50400" y="274639"/>
            <a:ext cx="2235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9A530-DD91-FF45-941E-8D4354890BDE}" type="datetime1">
              <a:rPr lang="en-US" smtClean="0">
                <a:solidFill>
                  <a:srgbClr val="064B64"/>
                </a:solidFill>
              </a:rPr>
              <a:pPr/>
              <a:t>2/23/2023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2A6CD65-B223-9C41-8CEC-A55C726DCCB3}" type="slidenum">
              <a:rPr lang="en-US" smtClean="0">
                <a:solidFill>
                  <a:srgbClr val="DEDEE0"/>
                </a:solidFill>
              </a:rPr>
              <a:pPr/>
              <a:t>‹#›</a:t>
            </a:fld>
            <a:endParaRPr lang="en-US" dirty="0">
              <a:solidFill>
                <a:srgbClr val="DEDEE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9462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5306FC97-2AF7-1D44-BB14-2C58C3210AB9}" type="datetime1">
              <a:rPr lang="en-US" smtClean="0">
                <a:solidFill>
                  <a:srgbClr val="064B64"/>
                </a:solidFill>
              </a:rPr>
              <a:pPr defTabSz="457200"/>
              <a:t>2/23/2023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12A6CD65-B223-9C41-8CEC-A55C726DCCB3}" type="slidenum">
              <a:rPr lang="en-US" smtClean="0">
                <a:solidFill>
                  <a:srgbClr val="064B64"/>
                </a:solidFill>
              </a:rPr>
              <a:pPr defTabSz="457200"/>
              <a:t>‹#›</a:t>
            </a:fld>
            <a:endParaRPr lang="en-US" dirty="0">
              <a:solidFill>
                <a:srgbClr val="064B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1772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347200" y="152399"/>
            <a:ext cx="26416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3200" y="153923"/>
            <a:ext cx="89408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47200" y="2052960"/>
            <a:ext cx="26416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617DEF1-9C33-2940-8E7E-2851A50F100B}" type="datetime1">
              <a:rPr lang="en-US" smtClean="0">
                <a:solidFill>
                  <a:srgbClr val="DEDEE0"/>
                </a:solidFill>
              </a:rPr>
              <a:pPr/>
              <a:t>2/23/2023</a:t>
            </a:fld>
            <a:endParaRPr lang="en-US" dirty="0">
              <a:solidFill>
                <a:srgbClr val="DEDEE0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2A6CD65-B223-9C41-8CEC-A55C726DCCB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>
              <a:solidFill>
                <a:srgbClr val="DEDEE0"/>
              </a:solidFill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609600" y="2052960"/>
            <a:ext cx="84328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839306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34566-E8DC-D047-9136-D165B78CFB80}" type="datetime1">
              <a:rPr lang="en-US" smtClean="0">
                <a:solidFill>
                  <a:srgbClr val="064B64"/>
                </a:solidFill>
              </a:rPr>
              <a:pPr/>
              <a:t>2/23/2023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814417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347200" y="152399"/>
            <a:ext cx="26416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3200" y="153923"/>
            <a:ext cx="89408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50400" y="2892277"/>
            <a:ext cx="21336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2E8C239-5E7A-9044-BDC8-1BC7F182CD70}" type="datetime1">
              <a:rPr lang="en-US" smtClean="0"/>
              <a:pPr/>
              <a:t>2/23/2023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2A6CD65-B223-9C41-8CEC-A55C726DCCB3}" type="slidenum">
              <a:rPr lang="en-US" smtClean="0">
                <a:solidFill>
                  <a:srgbClr val="DEDEE0"/>
                </a:solidFill>
              </a:rPr>
              <a:pPr/>
              <a:t>‹#›</a:t>
            </a:fld>
            <a:endParaRPr lang="en-US" dirty="0">
              <a:solidFill>
                <a:srgbClr val="DEDEE0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508000" y="2892277"/>
            <a:ext cx="84328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05030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19072"/>
            <a:ext cx="53848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9072"/>
            <a:ext cx="53848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1764B-AD00-7B4D-ADEA-4A61D45815AE}" type="datetime1">
              <a:rPr lang="en-US" smtClean="0">
                <a:solidFill>
                  <a:srgbClr val="064B64"/>
                </a:solidFill>
              </a:rPr>
              <a:pPr/>
              <a:t>2/23/2023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263525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22438"/>
            <a:ext cx="5386917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38400"/>
            <a:ext cx="5386917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722438"/>
            <a:ext cx="5389033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38400"/>
            <a:ext cx="5389033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07CF8-E638-BE4B-A0E1-967256E195C9}" type="datetime1">
              <a:rPr lang="en-US" smtClean="0">
                <a:solidFill>
                  <a:srgbClr val="064B64"/>
                </a:solidFill>
              </a:rPr>
              <a:pPr/>
              <a:t>2/23/2023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2125819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E0F0A-1245-B849-8211-17CF5FE32104}" type="datetime1">
              <a:rPr lang="en-US" smtClean="0">
                <a:solidFill>
                  <a:srgbClr val="064B64"/>
                </a:solidFill>
              </a:rPr>
              <a:pPr/>
              <a:t>2/23/2023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14761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7D53CB-2183-73BA-AA94-B24DB3894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E7809A-EE35-4D0F-7703-908F1CA100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95486F-4240-2B01-1DFE-0F184EDACF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1153C-8435-4C03-911C-9D74B3DFCF72}" type="datetimeFigureOut">
              <a:rPr lang="en-US" smtClean="0"/>
              <a:t>2/23/2023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E2945E-8E54-B7E0-A09D-31B7CE24FB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271C83-4EA3-9684-EC85-A2E42FEA0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EC025-D3AE-47A4-9F65-4B2567A7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50374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03200" y="150919"/>
            <a:ext cx="11775736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25921-2AED-FC43-9F62-DEA825785707}" type="datetime1">
              <a:rPr lang="en-US" smtClean="0">
                <a:solidFill>
                  <a:srgbClr val="064B64"/>
                </a:solidFill>
              </a:rPr>
              <a:pPr/>
              <a:t>2/23/2023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 dirty="0">
              <a:solidFill>
                <a:srgbClr val="064B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103323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347200" y="150876"/>
            <a:ext cx="26416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1800" dirty="0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203200" y="152400"/>
            <a:ext cx="89408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0" y="304801"/>
            <a:ext cx="7823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46336" y="2130552"/>
            <a:ext cx="2231136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D77BD-5D96-2F47-B5B5-882F1923E73F}" type="datetime1">
              <a:rPr lang="en-US" smtClean="0">
                <a:solidFill>
                  <a:srgbClr val="064B64"/>
                </a:solidFill>
              </a:rPr>
              <a:pPr/>
              <a:t>2/23/2023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2A6CD65-B223-9C41-8CEC-A55C726DCCB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9546336" y="457200"/>
            <a:ext cx="2234213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08279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1800" dirty="0">
              <a:solidFill>
                <a:prstClr val="white"/>
              </a:solidFill>
            </a:endParaRPr>
          </a:p>
        </p:txBody>
      </p:sp>
      <p:sp useBgFill="1">
        <p:nvSpPr>
          <p:cNvPr id="9" name="Rectangle 8"/>
          <p:cNvSpPr/>
          <p:nvPr/>
        </p:nvSpPr>
        <p:spPr>
          <a:xfrm>
            <a:off x="9347200" y="150876"/>
            <a:ext cx="26416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3200" y="152400"/>
            <a:ext cx="89408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50400" y="2133600"/>
            <a:ext cx="22352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AA561-5CD9-0347-8EB7-5C4281B8F0C9}" type="datetime1">
              <a:rPr lang="en-US" smtClean="0">
                <a:solidFill>
                  <a:srgbClr val="DEDEE0"/>
                </a:solidFill>
              </a:rPr>
              <a:pPr/>
              <a:t>2/23/2023</a:t>
            </a:fld>
            <a:endParaRPr lang="en-US" dirty="0">
              <a:solidFill>
                <a:srgbClr val="DEDEE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EDEE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DEDEE0"/>
                </a:solidFill>
              </a:rPr>
              <a:pPr/>
              <a:t>‹#›</a:t>
            </a:fld>
            <a:endParaRPr lang="en-US" dirty="0">
              <a:solidFill>
                <a:srgbClr val="DEDEE0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550400" y="460248"/>
            <a:ext cx="22352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04167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7DF5F-0004-2F48-BFD7-1888FCCAB61C}" type="datetime1">
              <a:rPr lang="en-US" smtClean="0">
                <a:solidFill>
                  <a:srgbClr val="064B64"/>
                </a:solidFill>
              </a:rPr>
              <a:pPr/>
              <a:t>2/23/2023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CD65-B223-9C41-8CEC-A55C726DCCB3}" type="slidenum">
              <a:rPr lang="en-US" smtClean="0">
                <a:solidFill>
                  <a:srgbClr val="064B64"/>
                </a:solidFill>
              </a:rPr>
              <a:pPr/>
              <a:t>‹#›</a:t>
            </a:fld>
            <a:endParaRPr lang="en-US" dirty="0">
              <a:solidFill>
                <a:srgbClr val="064B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8304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03200" y="147319"/>
            <a:ext cx="89408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347200" y="147319"/>
            <a:ext cx="2608061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50400" y="274639"/>
            <a:ext cx="2235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9A530-DD91-FF45-941E-8D4354890BDE}" type="datetime1">
              <a:rPr lang="en-US" smtClean="0">
                <a:solidFill>
                  <a:srgbClr val="064B64"/>
                </a:solidFill>
              </a:rPr>
              <a:pPr/>
              <a:t>2/23/2023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2A6CD65-B223-9C41-8CEC-A55C726DCCB3}" type="slidenum">
              <a:rPr lang="en-US" smtClean="0">
                <a:solidFill>
                  <a:srgbClr val="DEDEE0"/>
                </a:solidFill>
              </a:rPr>
              <a:pPr/>
              <a:t>‹#›</a:t>
            </a:fld>
            <a:endParaRPr lang="en-US" dirty="0">
              <a:solidFill>
                <a:srgbClr val="DEDEE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32832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5306FC97-2AF7-1D44-BB14-2C58C3210AB9}" type="datetime1">
              <a:rPr lang="en-US" smtClean="0">
                <a:solidFill>
                  <a:srgbClr val="064B64"/>
                </a:solidFill>
              </a:rPr>
              <a:pPr defTabSz="457200"/>
              <a:t>2/23/2023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12A6CD65-B223-9C41-8CEC-A55C726DCCB3}" type="slidenum">
              <a:rPr lang="en-US" smtClean="0">
                <a:solidFill>
                  <a:srgbClr val="064B64"/>
                </a:solidFill>
              </a:rPr>
              <a:pPr defTabSz="457200"/>
              <a:t>‹#›</a:t>
            </a:fld>
            <a:endParaRPr lang="en-US" dirty="0">
              <a:solidFill>
                <a:srgbClr val="064B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14182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A9A400-4C03-4503-BDDA-AF49CB41D7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4EFF45-BE12-4A32-8417-3F135CF337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566954-E315-4432-8B87-DD25EF5452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557A5-8E21-4388-8B88-0EEB347406B0}" type="datetime1">
              <a:rPr lang="en-US" smtClean="0"/>
              <a:t>2/23/2023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2235CD-810B-48F2-9989-4C6896498D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226CE4-A391-47F8-B34C-A50481777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3264B-37F0-4A04-AFB7-8F81381AC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56814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7566B8-4DC7-4569-B305-AC2F53A2A2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DA66EC-D486-49B6-8A31-46C1609D96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FAC514-D5F9-4D48-AB0F-2FDBEA4E9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104FB-0814-4BC6-B2E6-EB4440CC9797}" type="datetime1">
              <a:rPr lang="en-US" smtClean="0"/>
              <a:t>2/23/2023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64FE30-2666-4911-BA12-576A5FD0E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667058-0BB7-44F7-B894-D08278173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3264B-37F0-4A04-AFB7-8F81381AC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24614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7A7544-3422-4D7F-A134-5B45E3A30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9CD73F-1ABE-471E-84AE-F6C01D99CA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D335C4-9684-445C-A42C-D9F635A918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B227D-0271-40FA-8713-7DF07F555F34}" type="datetime1">
              <a:rPr lang="en-US" smtClean="0"/>
              <a:t>2/23/2023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510E00-0858-4C01-86AD-A1DD5C465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85742C-0B63-4429-AD36-2F182D684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3264B-37F0-4A04-AFB7-8F81381AC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87078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897560-E3B6-4F91-BC50-0BAAD82E5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710BC3-180E-4911-AC40-C737985E36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507ABD-AFB9-4681-B73E-2FC7D8BD0D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43AE2F-BBA5-4133-AD49-B37AF4395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224FE-2741-43BF-8893-A55099E62B48}" type="datetime1">
              <a:rPr lang="en-US" smtClean="0"/>
              <a:t>2/23/2023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6BC3A0-7B23-4FC0-9162-CD956517CA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DB0131-AD42-463D-9A45-E105BAF52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3264B-37F0-4A04-AFB7-8F81381AC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044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DCD25B-B80C-C484-F376-FEF8D24B2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899BCD-935A-99A2-71AD-FFD0EFAD61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9D9AA9-BC04-3D82-6963-38D1494100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A82209-2A75-F7CB-0E76-C9CB09358F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1153C-8435-4C03-911C-9D74B3DFCF72}" type="datetimeFigureOut">
              <a:rPr lang="en-US" smtClean="0"/>
              <a:t>2/23/2023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9018EA-236D-5331-6E26-C7D876EDA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EC6EBC-4E9B-52C8-F4B6-6E2CA8F61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EC025-D3AE-47A4-9F65-4B2567A7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21072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7D1CEA-4DE8-4F07-89B0-91D7A779A7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BE82EE-C76C-40B8-B217-1471792587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9F7522-4708-4498-ABD9-4012FB25EF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20614D-1496-4705-8E57-A68E319C48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E02E0E4-7EC6-4741-80DD-EDF66CE0F8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BACC285-B072-4088-A6E6-F33E3BEA76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FEE71-A437-49F3-B20D-8C2599E6335D}" type="datetime1">
              <a:rPr lang="en-US" smtClean="0"/>
              <a:t>2/23/2023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69AB72-7FB3-4287-8856-D30F8681A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514F9E-DFA8-45A7-90FF-0F38A5445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3264B-37F0-4A04-AFB7-8F81381AC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26653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CE6C94-F64A-4557-91F8-C4EF0B425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D32188-590F-4D24-84C3-3975A51794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EC18D-08BA-499F-B361-8DBEBB64E326}" type="datetime1">
              <a:rPr lang="en-US" smtClean="0"/>
              <a:t>2/23/2023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9F9BCC-8136-4023-AE86-2FCB966C5E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9F1275-48FF-4144-93C5-CA7E395C9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3264B-37F0-4A04-AFB7-8F81381AC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48692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58430F1-3491-4E55-AF7A-E3F343F54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568CA-BDE3-409E-BD62-21E3533FC812}" type="datetime1">
              <a:rPr lang="en-US" smtClean="0"/>
              <a:t>2/23/2023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138FA03-7A71-4664-89E2-FC72959EA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A05E87-1E21-4081-888F-8E4CF711F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3264B-37F0-4A04-AFB7-8F81381AC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89088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CC5349-8F62-4E6F-AFD3-DC271EE357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755B9C-490E-46EF-B158-5CD9F201A9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EF6FC6-AF9A-4057-A809-0C5B9F1027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55D20A-30A3-4FCC-8B34-654493317E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326BC-9202-44CA-9E59-20B30D4842CD}" type="datetime1">
              <a:rPr lang="en-US" smtClean="0"/>
              <a:t>2/23/2023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959F53-78FB-4B96-B8DF-D4F279878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C29033-394E-4E32-B724-0F74F14D1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3264B-37F0-4A04-AFB7-8F81381AC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6285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7A105A-05B1-43EA-8D59-9D04380CE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DAB4392-12DA-4767-8DE9-DA98B8357D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2CB15A-1DB7-46D7-9144-57C66EAE45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D48696-C7CA-4AF4-81A7-2E3FAD9A6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A89A3-CF48-4816-A232-8047C13304AB}" type="datetime1">
              <a:rPr lang="en-US" smtClean="0"/>
              <a:t>2/23/2023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9CA9CB-C0E6-4CC0-90CD-F01ED45D9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899B51-5FC6-4724-B858-D66C310B8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3264B-37F0-4A04-AFB7-8F81381AC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66806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6AE69E-33F0-43A1-B9A0-77B143A55D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8B88592-EB0A-4AA8-B89F-D6A5341970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21795A-5301-45D3-B9F9-AD9419F1D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E9575-4AEB-4527-86F3-5D0FEA1C96AA}" type="datetime1">
              <a:rPr lang="en-US" smtClean="0"/>
              <a:t>2/23/2023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F1F0A2-15EA-4E07-96A4-30FC5ECCC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EAF0B7-65A3-4D72-A94D-CE4821BBF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3264B-37F0-4A04-AFB7-8F81381AC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97269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01614-8815-4897-8258-54D0ECD9B33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10974D-9F94-4841-A715-BE24E6DB95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6236F2-0DB1-42ED-9DCC-C2139B05F0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EEEC4-6CCA-4054-AC0B-835ED96A6E3F}" type="datetime1">
              <a:rPr lang="en-US" smtClean="0"/>
              <a:t>2/23/2023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4141E8-796E-4891-B90C-AB4B39B96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0DC98F-CCAB-4FA2-BA78-BB3ADC6FF9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3264B-37F0-4A04-AFB7-8F81381AC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86756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266F68-4B33-4229-9203-23E5E4413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D03431-47E4-414D-A706-50BF1A88CC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323E6D-6018-4F2C-9A29-11558A8597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D12A1-3ABD-4EA5-808E-E724538B8152}" type="datetime1">
              <a:rPr lang="en-US" smtClean="0"/>
              <a:t>2/23/2023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F3A4F4-7B15-49CB-83A1-5FD26A2A5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1DD10C-4542-4A9C-92BA-9E0D8C21F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3264B-37F0-4A04-AFB7-8F81381AC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023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13F30F-2121-F999-B726-D81ADBC56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09B93A-0073-12E7-1054-CBEB2607BE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C2063F-34EF-D361-CDD8-20DADA45FD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7ADC92-3C81-6E38-B4B5-567FD9D4CB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0D46EE-5EB4-E835-5DAF-22350183CFD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E29898E-770F-5F12-E982-2F8D16986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1153C-8435-4C03-911C-9D74B3DFCF72}" type="datetimeFigureOut">
              <a:rPr lang="en-US" smtClean="0"/>
              <a:t>2/23/2023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83210DC-8C00-09E1-CB11-38B4BC44A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EDD2D17-8B07-1C21-6A37-C6281A579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EC025-D3AE-47A4-9F65-4B2567A7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869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AD1F55-D807-FFB4-4FE9-A759961E1F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5562B2-60FC-6A29-B4B8-F9DDF7EFBA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1153C-8435-4C03-911C-9D74B3DFCF72}" type="datetimeFigureOut">
              <a:rPr lang="en-US" smtClean="0"/>
              <a:t>2/23/2023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120357-47BA-8329-DB34-DEBA0E4FC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B5D892-FB53-9B37-EF9C-8712AFB28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EC025-D3AE-47A4-9F65-4B2567A7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41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A3FC16D-6F91-AF04-AFD9-B4224DC4C8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1153C-8435-4C03-911C-9D74B3DFCF72}" type="datetimeFigureOut">
              <a:rPr lang="en-US" smtClean="0"/>
              <a:t>2/23/2023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68C8EF-D7A1-1D0B-C6F4-01ADD6201F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F2AF09-6E1F-38CF-DFD5-7AE9B8F90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EC025-D3AE-47A4-9F65-4B2567A7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080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75FDA-C796-9D4D-DBBA-F981705BE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C5B326-1375-4508-9F77-B4B82794B3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5A1593-5E3A-C63A-1C6A-785E37ED0C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94368D-E2D2-D4B0-B1C2-9F8AB5146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1153C-8435-4C03-911C-9D74B3DFCF72}" type="datetimeFigureOut">
              <a:rPr lang="en-US" smtClean="0"/>
              <a:t>2/23/2023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542D5D-AFB6-7078-9B22-CE34ECF84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5BAC99-57A8-3133-F51B-8D9DDA8A1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EC025-D3AE-47A4-9F65-4B2567A7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520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C54CF-E2C8-8962-6DA7-DF31382EED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34BA390-F1D5-9FF3-582D-E3BAB42F010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E31C77-BBD0-3548-6C7F-7214465A90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C83C37-266B-FE19-3FC7-5BFC78A03A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1153C-8435-4C03-911C-9D74B3DFCF72}" type="datetimeFigureOut">
              <a:rPr lang="en-US" smtClean="0"/>
              <a:t>2/23/2023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858E3D-826A-409E-3746-4D6A4F6E3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D9B11E-D4BC-CC86-DCDB-A4A146D97E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EC025-D3AE-47A4-9F65-4B2567A7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742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4C20740-A01D-26AC-BB62-9103CC3DB7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B2B361-8BCB-9908-EE1A-41C21FFBA5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73E80E-B302-6D83-A8EA-36D1EFCC4E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31153C-8435-4C03-911C-9D74B3DFCF72}" type="datetimeFigureOut">
              <a:rPr lang="en-US" smtClean="0"/>
              <a:t>2/23/2023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F06C38-4BA8-9F2B-8945-26669CE9FF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8D6CBB-502D-78F6-E9C1-57637978BF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DEC025-D3AE-47A4-9F65-4B2567A7F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249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03200" y="1634971"/>
            <a:ext cx="11775736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3199" y="152401"/>
            <a:ext cx="11752063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55847"/>
            <a:ext cx="11175013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999" y="1719071"/>
            <a:ext cx="11210524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517" y="6356350"/>
            <a:ext cx="2844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pPr defTabSz="457200"/>
            <a:fld id="{5306FC97-2AF7-1D44-BB14-2C58C3210AB9}" type="datetime1">
              <a:rPr lang="en-US" smtClean="0">
                <a:solidFill>
                  <a:srgbClr val="064B64"/>
                </a:solidFill>
              </a:rPr>
              <a:pPr defTabSz="457200"/>
              <a:t>2/23/2023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64000" y="6356350"/>
            <a:ext cx="4470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pPr defTabSz="457200"/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79573" y="6355080"/>
            <a:ext cx="777288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pPr defTabSz="457200"/>
            <a:fld id="{12A6CD65-B223-9C41-8CEC-A55C726DCCB3}" type="slidenum">
              <a:rPr lang="en-US" smtClean="0">
                <a:solidFill>
                  <a:srgbClr val="064B64"/>
                </a:solidFill>
              </a:rPr>
              <a:pPr defTabSz="457200"/>
              <a:t>‹#›</a:t>
            </a:fld>
            <a:endParaRPr lang="en-US" dirty="0">
              <a:solidFill>
                <a:srgbClr val="064B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791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03200" y="1634971"/>
            <a:ext cx="11775736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3199" y="152401"/>
            <a:ext cx="11752063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55847"/>
            <a:ext cx="11175013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999" y="1719071"/>
            <a:ext cx="11210524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517" y="6356350"/>
            <a:ext cx="2844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pPr defTabSz="457200"/>
            <a:fld id="{5306FC97-2AF7-1D44-BB14-2C58C3210AB9}" type="datetime1">
              <a:rPr lang="en-US" smtClean="0">
                <a:solidFill>
                  <a:srgbClr val="064B64"/>
                </a:solidFill>
              </a:rPr>
              <a:pPr defTabSz="457200"/>
              <a:t>2/23/2023</a:t>
            </a:fld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64000" y="6356350"/>
            <a:ext cx="4470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pPr defTabSz="457200"/>
            <a:endParaRPr lang="en-US" dirty="0">
              <a:solidFill>
                <a:srgbClr val="064B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79573" y="6355080"/>
            <a:ext cx="777288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pPr defTabSz="457200"/>
            <a:fld id="{12A6CD65-B223-9C41-8CEC-A55C726DCCB3}" type="slidenum">
              <a:rPr lang="en-US" smtClean="0">
                <a:solidFill>
                  <a:srgbClr val="064B64"/>
                </a:solidFill>
              </a:rPr>
              <a:pPr defTabSz="457200"/>
              <a:t>‹#›</a:t>
            </a:fld>
            <a:endParaRPr lang="en-US" dirty="0">
              <a:solidFill>
                <a:srgbClr val="064B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402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BDDDB09-1724-4D0E-A216-97344FF51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A80641-7D84-4574-9050-DDB3A427AB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AD75EB-04DD-4AEA-AE2C-9BB61AF274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A67038-922C-495F-80D9-BB7291EC7677}" type="datetime1">
              <a:rPr lang="en-US" smtClean="0"/>
              <a:t>2/23/2023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5FE77B-A764-4036-8615-13CACFA740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637621-29B8-453A-8B8E-00A1A6BEB6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33264B-37F0-4A04-AFB7-8F81381AC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283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ags" Target="../tags/tag8.xml"/><Relationship Id="rId7" Type="http://schemas.openxmlformats.org/officeDocument/2006/relationships/notesSlide" Target="../notesSlides/notesSlide10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slideLayout" Target="../slideLayouts/slideLayout35.xml"/><Relationship Id="rId5" Type="http://schemas.openxmlformats.org/officeDocument/2006/relationships/tags" Target="../tags/tag10.xml"/><Relationship Id="rId4" Type="http://schemas.openxmlformats.org/officeDocument/2006/relationships/tags" Target="../tags/tag9.xml"/><Relationship Id="rId9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13.xml"/><Relationship Id="rId7" Type="http://schemas.openxmlformats.org/officeDocument/2006/relationships/notesSlide" Target="../notesSlides/notesSlide11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slideLayout" Target="../slideLayouts/slideLayout35.xml"/><Relationship Id="rId5" Type="http://schemas.openxmlformats.org/officeDocument/2006/relationships/tags" Target="../tags/tag15.xml"/><Relationship Id="rId4" Type="http://schemas.openxmlformats.org/officeDocument/2006/relationships/tags" Target="../tags/tag14.xml"/><Relationship Id="rId9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18.xml"/><Relationship Id="rId7" Type="http://schemas.openxmlformats.org/officeDocument/2006/relationships/notesSlide" Target="../notesSlides/notesSlide12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slideLayout" Target="../slideLayouts/slideLayout30.xml"/><Relationship Id="rId5" Type="http://schemas.openxmlformats.org/officeDocument/2006/relationships/tags" Target="../tags/tag20.xml"/><Relationship Id="rId4" Type="http://schemas.openxmlformats.org/officeDocument/2006/relationships/tags" Target="../tags/tag19.xml"/><Relationship Id="rId9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23.xml"/><Relationship Id="rId7" Type="http://schemas.openxmlformats.org/officeDocument/2006/relationships/notesSlide" Target="../notesSlides/notesSlide1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slideLayout" Target="../slideLayouts/slideLayout30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28.xml"/><Relationship Id="rId7" Type="http://schemas.openxmlformats.org/officeDocument/2006/relationships/notesSlide" Target="../notesSlides/notesSlide21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slideLayout" Target="../slideLayouts/slideLayout23.xml"/><Relationship Id="rId5" Type="http://schemas.openxmlformats.org/officeDocument/2006/relationships/tags" Target="../tags/tag30.xml"/><Relationship Id="rId4" Type="http://schemas.openxmlformats.org/officeDocument/2006/relationships/tags" Target="../tags/tag29.xml"/><Relationship Id="rId9" Type="http://schemas.openxmlformats.org/officeDocument/2006/relationships/image" Target="../media/image11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image" Target="../media/image3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2.png"/><Relationship Id="rId5" Type="http://schemas.openxmlformats.org/officeDocument/2006/relationships/slideLayout" Target="../slideLayouts/slideLayout23.xml"/><Relationship Id="rId4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4487E1-DDDE-129B-8863-15CD29E7BE5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107B8C-0FC1-1A40-2C0D-40EC2DB3897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2206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7471884-620E-791D-4DEE-EBF55C54DF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5DBC668-C0A0-4F0F-A1DA-76156CDB303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DEDEE0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DEDEE0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8F15E56-E30E-1F77-0425-61EAF85B1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End Chapter 5</a:t>
            </a:r>
          </a:p>
        </p:txBody>
      </p:sp>
    </p:spTree>
    <p:extLst>
      <p:ext uri="{BB962C8B-B14F-4D97-AF65-F5344CB8AC3E}">
        <p14:creationId xmlns:p14="http://schemas.microsoft.com/office/powerpoint/2010/main" val="28129885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2/23/2023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Session</a:t>
            </a:r>
            <a:br>
              <a:rPr lang="en-US" dirty="0"/>
            </a:br>
            <a:r>
              <a:rPr lang="en-US" dirty="0"/>
              <a:t>Exam 1</a:t>
            </a:r>
          </a:p>
        </p:txBody>
      </p:sp>
    </p:spTree>
    <p:extLst>
      <p:ext uri="{BB962C8B-B14F-4D97-AF65-F5344CB8AC3E}">
        <p14:creationId xmlns:p14="http://schemas.microsoft.com/office/powerpoint/2010/main" val="12109449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E7A8F16-4BA0-026B-1002-858291D1A6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7999" y="1719071"/>
            <a:ext cx="5508979" cy="4407408"/>
          </a:xfrm>
        </p:spPr>
        <p:txBody>
          <a:bodyPr>
            <a:normAutofit/>
          </a:bodyPr>
          <a:lstStyle/>
          <a:p>
            <a:r>
              <a:rPr lang="en-US" dirty="0"/>
              <a:t>Multiple choice – About 30 – 35 questions</a:t>
            </a:r>
          </a:p>
          <a:p>
            <a:endParaRPr lang="en-US" dirty="0"/>
          </a:p>
          <a:p>
            <a:r>
              <a:rPr lang="en-US" dirty="0"/>
              <a:t>3-4 short-</a:t>
            </a:r>
            <a:r>
              <a:rPr lang="en-US" dirty="0" err="1"/>
              <a:t>ish</a:t>
            </a:r>
            <a:r>
              <a:rPr lang="en-US" dirty="0"/>
              <a:t> (two – four sentences) answer questions</a:t>
            </a:r>
          </a:p>
          <a:p>
            <a:pPr lvl="1"/>
            <a:r>
              <a:rPr lang="en-US" dirty="0"/>
              <a:t>About 14-19% of points</a:t>
            </a:r>
          </a:p>
          <a:p>
            <a:endParaRPr lang="en-US" dirty="0"/>
          </a:p>
          <a:p>
            <a:r>
              <a:rPr lang="en-US" dirty="0"/>
              <a:t>Up to 10% of points could be textbook only</a:t>
            </a:r>
          </a:p>
          <a:p>
            <a:pPr lvl="1"/>
            <a:r>
              <a:rPr lang="en-US" dirty="0"/>
              <a:t>Main points &amp; I’ll label as textbook only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7C3A20E-0436-16B5-377A-159A6A705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B8A1F97-BA94-7095-5337-F123944C60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 1 – what to expect</a:t>
            </a:r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B8C1BC4E-40C8-247D-71D4-EB3352477E5C}"/>
              </a:ext>
            </a:extLst>
          </p:cNvPr>
          <p:cNvSpPr txBox="1">
            <a:spLocks/>
          </p:cNvSpPr>
          <p:nvPr/>
        </p:nvSpPr>
        <p:spPr>
          <a:xfrm>
            <a:off x="6683022" y="1549738"/>
            <a:ext cx="4910668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sz="2000" kern="1200" spc="15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8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6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 pitchFamily="2" charset="2"/>
              <a:buChar char="§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13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82880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None/>
              <a:tabLst/>
              <a:defRPr/>
            </a:pPr>
            <a:endParaRPr kumimoji="0" lang="en-US" sz="2000" b="0" i="0" u="none" strike="noStrike" kern="1200" cap="none" spc="15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27432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endParaRPr kumimoji="0" lang="en-US" sz="2000" b="0" i="0" u="none" strike="noStrike" kern="1200" cap="none" spc="15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27432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r>
              <a:rPr kumimoji="0" lang="en-US" sz="2000" b="0" i="0" u="none" strike="noStrike" kern="1200" cap="none" spc="15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Please bring pencil &amp; pen</a:t>
            </a:r>
          </a:p>
          <a:p>
            <a:pPr marL="27432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endParaRPr kumimoji="0" lang="en-US" sz="2000" b="0" i="0" u="none" strike="noStrike" kern="1200" cap="none" spc="15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27432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endParaRPr kumimoji="0" lang="en-US" sz="2000" b="0" i="0" u="none" strike="noStrike" kern="1200" cap="none" spc="15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27432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2"/>
              </a:buClr>
              <a:buSzTx/>
              <a:buFont typeface="Wingdings 2" pitchFamily="18" charset="2"/>
              <a:buChar char=""/>
              <a:tabLst/>
              <a:defRPr/>
            </a:pPr>
            <a:r>
              <a:rPr kumimoji="0" lang="en-US" sz="2000" b="0" i="0" u="none" strike="noStrike" kern="1200" cap="none" spc="15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Honor code</a:t>
            </a:r>
          </a:p>
          <a:p>
            <a:pPr marL="548640" marR="0" lvl="1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26056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100" normalizeH="0" baseline="0" noProof="0" dirty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Might be a connection to the </a:t>
            </a:r>
            <a:r>
              <a:rPr kumimoji="0" lang="en-US" sz="1800" b="0" i="0" u="none" strike="noStrike" kern="1200" cap="none" spc="10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false consensus effect</a:t>
            </a:r>
          </a:p>
        </p:txBody>
      </p:sp>
    </p:spTree>
    <p:extLst>
      <p:ext uri="{BB962C8B-B14F-4D97-AF65-F5344CB8AC3E}">
        <p14:creationId xmlns:p14="http://schemas.microsoft.com/office/powerpoint/2010/main" val="2963226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1030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84C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33" name="Rectangle 1032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26" name="Picture 2" descr="How Benjamin Bloom's Taxonomy Helps Us Develop Critical Thinking Skills |  by Marcin Borecki | The Startup | Medium">
            <a:extLst>
              <a:ext uri="{FF2B5EF4-FFF2-40B4-BE49-F238E27FC236}">
                <a16:creationId xmlns:a16="http://schemas.microsoft.com/office/drawing/2014/main" id="{402B26A9-9600-4603-943F-361151BAF5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0416" y="150183"/>
            <a:ext cx="11651167" cy="6437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E6074D-90F0-40DB-9529-7834BB583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C20EE03A-C805-4EC8-EC2A-7906FDCB51EB}"/>
              </a:ext>
            </a:extLst>
          </p:cNvPr>
          <p:cNvSpPr/>
          <p:nvPr/>
        </p:nvSpPr>
        <p:spPr>
          <a:xfrm>
            <a:off x="2709332" y="3206540"/>
            <a:ext cx="349955" cy="3245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C7E03D23-04E6-7D44-D426-37F7B870019E}"/>
              </a:ext>
            </a:extLst>
          </p:cNvPr>
          <p:cNvSpPr/>
          <p:nvPr/>
        </p:nvSpPr>
        <p:spPr>
          <a:xfrm>
            <a:off x="1536984" y="4832209"/>
            <a:ext cx="925689" cy="324556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926704BC-25A3-C2E1-CB19-7DAC9AA3B9F5}"/>
              </a:ext>
            </a:extLst>
          </p:cNvPr>
          <p:cNvSpPr/>
          <p:nvPr/>
        </p:nvSpPr>
        <p:spPr>
          <a:xfrm>
            <a:off x="2133599" y="4031121"/>
            <a:ext cx="925689" cy="324556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8814C714-7DF0-A586-A779-9794F8E88E76}"/>
              </a:ext>
            </a:extLst>
          </p:cNvPr>
          <p:cNvSpPr/>
          <p:nvPr/>
        </p:nvSpPr>
        <p:spPr>
          <a:xfrm>
            <a:off x="1536983" y="5442796"/>
            <a:ext cx="925689" cy="324556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6173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770298F-C418-6194-F1B4-B6AADFFF0F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Can submit late for 75% credit</a:t>
            </a:r>
          </a:p>
          <a:p>
            <a:pPr lvl="1"/>
            <a:r>
              <a:rPr lang="en-US" sz="2400" dirty="0"/>
              <a:t>Can get up to 37.5 points (75%) </a:t>
            </a:r>
            <a:r>
              <a:rPr lang="en-US" sz="2400" u="sng" dirty="0"/>
              <a:t>even if already submitted the quiz on time</a:t>
            </a:r>
          </a:p>
          <a:p>
            <a:pPr lvl="1"/>
            <a:endParaRPr lang="en-US" sz="2400" u="sng" dirty="0"/>
          </a:p>
          <a:p>
            <a:r>
              <a:rPr lang="en-US" sz="2600" dirty="0"/>
              <a:t>Will review the three challenging questions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96FB99B-AA25-204A-4B22-E984F8882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478A7EF-4683-7F2B-348A-BBEC7F306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Quiz Review</a:t>
            </a:r>
          </a:p>
        </p:txBody>
      </p:sp>
    </p:spTree>
    <p:extLst>
      <p:ext uri="{BB962C8B-B14F-4D97-AF65-F5344CB8AC3E}">
        <p14:creationId xmlns:p14="http://schemas.microsoft.com/office/powerpoint/2010/main" val="34645881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5BFFFAF-1ABC-B6BC-642E-3CCFA79084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Discussion Post 2 – deadline extended to 3/2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Avoid making posts out of order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PointSoultions pressing wrong button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A2325D3-F2CD-CFEC-47F9-340F28C67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428BB1B-E777-A2A6-BF32-CDDFFFA14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Housekeeping</a:t>
            </a:r>
          </a:p>
        </p:txBody>
      </p:sp>
    </p:spTree>
    <p:extLst>
      <p:ext uri="{BB962C8B-B14F-4D97-AF65-F5344CB8AC3E}">
        <p14:creationId xmlns:p14="http://schemas.microsoft.com/office/powerpoint/2010/main" val="3407794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PChart">
            <a:extLst>
              <a:ext uri="{FF2B5EF4-FFF2-40B4-BE49-F238E27FC236}">
                <a16:creationId xmlns:a16="http://schemas.microsoft.com/office/drawing/2014/main" id="{E2746991-5E26-7C89-83FD-06D7C746E3E8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6032500" y="1714500"/>
            <a:ext cx="6096000" cy="51435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2" name="TPQuestion" title="Question Text">
            <a:extLst>
              <a:ext uri="{FF2B5EF4-FFF2-40B4-BE49-F238E27FC236}">
                <a16:creationId xmlns:a16="http://schemas.microsoft.com/office/drawing/2014/main" id="{CEEA2DF0-E5A6-6272-89BE-98426BA0C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fundamental attribution error  expresses that:</a:t>
            </a:r>
          </a:p>
        </p:txBody>
      </p:sp>
      <p:sp>
        <p:nvSpPr>
          <p:cNvPr id="3" name="TPAnswers" title="Answer Text">
            <a:extLst>
              <a:ext uri="{FF2B5EF4-FFF2-40B4-BE49-F238E27FC236}">
                <a16:creationId xmlns:a16="http://schemas.microsoft.com/office/drawing/2014/main" id="{51629ADD-D44E-19A7-9BB1-6F04A2086C6A}"/>
              </a:ext>
            </a:extLst>
          </p:cNvPr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508000" y="1719070"/>
            <a:ext cx="5904089" cy="4636009"/>
          </a:xfrm>
        </p:spPr>
        <p:txBody>
          <a:bodyPr>
            <a:normAutofit/>
          </a:bodyPr>
          <a:lstStyle/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We tend to infer that peoples’ dispositions cause their actions	</a:t>
            </a:r>
          </a:p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We tend to infer that peoples’ intentions and dispositions correspond with our own intentions and dispositions</a:t>
            </a:r>
          </a:p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We tend to infer that people share the same underlying motives and values as us</a:t>
            </a:r>
          </a:p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Those who have similar values tend to make similar fundamental attributions about others but people with dissimilar values tend to use a different method for making fundamental attributions about others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9EBD17-2D20-7E09-7264-AD8EA5E9A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5" name="TPPolling" title="Polling Shape">
            <a:extLst>
              <a:ext uri="{FF2B5EF4-FFF2-40B4-BE49-F238E27FC236}">
                <a16:creationId xmlns:a16="http://schemas.microsoft.com/office/drawing/2014/main" id="{364DA8B6-5529-2C86-1836-44838F4AF0B1}"/>
              </a:ext>
            </a:extLst>
          </p:cNvPr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grpSp>
        <p:nvGrpSpPr>
          <p:cNvPr id="10" name="TPCountdown" title="Countdown Timer">
            <a:extLst>
              <a:ext uri="{FF2B5EF4-FFF2-40B4-BE49-F238E27FC236}">
                <a16:creationId xmlns:a16="http://schemas.microsoft.com/office/drawing/2014/main" id="{63866AE0-4562-10C8-88CF-E3793ADA8CAD}"/>
              </a:ext>
            </a:extLst>
          </p:cNvPr>
          <p:cNvGrpSpPr>
            <a:grpSpLocks noChangeAspect="1"/>
          </p:cNvGrpSpPr>
          <p:nvPr>
            <p:custDataLst>
              <p:tags r:id="rId4"/>
            </p:custDataLst>
          </p:nvPr>
        </p:nvGrpSpPr>
        <p:grpSpPr>
          <a:xfrm>
            <a:off x="10344573" y="1714500"/>
            <a:ext cx="1270000" cy="635000"/>
            <a:chOff x="7683500" y="5842000"/>
            <a:chExt cx="1270000" cy="635000"/>
          </a:xfrm>
        </p:grpSpPr>
        <p:sp>
          <p:nvSpPr>
            <p:cNvPr id="7" name="CountdownShape">
              <a:extLst>
                <a:ext uri="{FF2B5EF4-FFF2-40B4-BE49-F238E27FC236}">
                  <a16:creationId xmlns:a16="http://schemas.microsoft.com/office/drawing/2014/main" id="{471F3BF7-78A4-3FEF-16F3-7706BC5E8DC3}"/>
                </a:ext>
              </a:extLst>
            </p:cNvPr>
            <p:cNvSpPr/>
            <p:nvPr/>
          </p:nvSpPr>
          <p:spPr>
            <a:xfrm>
              <a:off x="7683500" y="5842000"/>
              <a:ext cx="1270000" cy="635000"/>
            </a:xfrm>
            <a:prstGeom prst="cube">
              <a:avLst/>
            </a:prstGeom>
            <a:solidFill>
              <a:srgbClr val="3333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endParaRPr>
            </a:p>
          </p:txBody>
        </p:sp>
        <p:sp>
          <p:nvSpPr>
            <p:cNvPr id="8" name="CountdownText">
              <a:extLst>
                <a:ext uri="{FF2B5EF4-FFF2-40B4-BE49-F238E27FC236}">
                  <a16:creationId xmlns:a16="http://schemas.microsoft.com/office/drawing/2014/main" id="{2F917700-25EE-478A-6E70-020EED39A690}"/>
                </a:ext>
              </a:extLst>
            </p:cNvPr>
            <p:cNvSpPr txBox="1"/>
            <p:nvPr/>
          </p:nvSpPr>
          <p:spPr>
            <a:xfrm>
              <a:off x="7785100" y="6045200"/>
              <a:ext cx="889000" cy="381000"/>
            </a:xfrm>
            <a:prstGeom prst="rect">
              <a:avLst/>
            </a:prstGeom>
            <a:blipFill>
              <a:blip r:embed="rId9"/>
              <a:stretch>
                <a:fillRect/>
              </a:stretch>
            </a:blipFill>
            <a:ln>
              <a:solidFill>
                <a:srgbClr val="000000"/>
              </a:solidFill>
            </a:ln>
          </p:spPr>
          <p:txBody>
            <a:bodyPr vert="horz" rtlCol="0" anchor="ctr" anchorCtr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+mn-cs"/>
              </a:endParaRPr>
            </a:p>
          </p:txBody>
        </p:sp>
        <p:cxnSp>
          <p:nvCxnSpPr>
            <p:cNvPr id="9" name="CountdownLine">
              <a:extLst>
                <a:ext uri="{FF2B5EF4-FFF2-40B4-BE49-F238E27FC236}">
                  <a16:creationId xmlns:a16="http://schemas.microsoft.com/office/drawing/2014/main" id="{18AAE19A-38E1-F37B-B291-D98F9AF687CA}"/>
                </a:ext>
              </a:extLst>
            </p:cNvPr>
            <p:cNvCxnSpPr/>
            <p:nvPr/>
          </p:nvCxnSpPr>
          <p:spPr>
            <a:xfrm>
              <a:off x="8001000" y="5943600"/>
              <a:ext cx="508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CAI1" title="Correct Answer Indicator">
            <a:extLst>
              <a:ext uri="{FF2B5EF4-FFF2-40B4-BE49-F238E27FC236}">
                <a16:creationId xmlns:a16="http://schemas.microsoft.com/office/drawing/2014/main" id="{79019649-E90F-5B61-09F5-5BEEFE7BE01C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 rot="10800000">
            <a:off x="264160" y="1764790"/>
            <a:ext cx="304800" cy="304800"/>
          </a:xfrm>
          <a:custGeom>
            <a:avLst/>
            <a:gdLst/>
            <a:ahLst/>
            <a:cxnLst/>
            <a:rect l="0" t="0" r="0" b="0"/>
            <a:pathLst>
              <a:path w="1524001" h="1752601">
                <a:moveTo>
                  <a:pt x="1295400" y="1066800"/>
                </a:moveTo>
                <a:lnTo>
                  <a:pt x="1524000" y="533400"/>
                </a:lnTo>
                <a:lnTo>
                  <a:pt x="914400" y="0"/>
                </a:lnTo>
                <a:lnTo>
                  <a:pt x="0" y="1447800"/>
                </a:lnTo>
                <a:lnTo>
                  <a:pt x="0" y="1752600"/>
                </a:lnTo>
                <a:lnTo>
                  <a:pt x="990600" y="533400"/>
                </a:lnTo>
                <a:close/>
              </a:path>
            </a:pathLst>
          </a:custGeom>
          <a:solidFill>
            <a:srgbClr val="00C800"/>
          </a:solid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76658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5" grpId="1" animBg="1"/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PChart">
            <a:extLst>
              <a:ext uri="{FF2B5EF4-FFF2-40B4-BE49-F238E27FC236}">
                <a16:creationId xmlns:a16="http://schemas.microsoft.com/office/drawing/2014/main" id="{E2746991-5E26-7C89-83FD-06D7C746E3E8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6032500" y="1714500"/>
            <a:ext cx="6096000" cy="51435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2" name="TPQuestion" title="Question Text">
            <a:extLst>
              <a:ext uri="{FF2B5EF4-FFF2-40B4-BE49-F238E27FC236}">
                <a16:creationId xmlns:a16="http://schemas.microsoft.com/office/drawing/2014/main" id="{CEEA2DF0-E5A6-6272-89BE-98426BA0C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fundamental attribution error  expresses that:</a:t>
            </a:r>
          </a:p>
        </p:txBody>
      </p:sp>
      <p:sp>
        <p:nvSpPr>
          <p:cNvPr id="3" name="TPAnswers" title="Answer Text">
            <a:extLst>
              <a:ext uri="{FF2B5EF4-FFF2-40B4-BE49-F238E27FC236}">
                <a16:creationId xmlns:a16="http://schemas.microsoft.com/office/drawing/2014/main" id="{51629ADD-D44E-19A7-9BB1-6F04A2086C6A}"/>
              </a:ext>
            </a:extLst>
          </p:cNvPr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508000" y="1719070"/>
            <a:ext cx="5904089" cy="4636009"/>
          </a:xfrm>
        </p:spPr>
        <p:txBody>
          <a:bodyPr>
            <a:normAutofit/>
          </a:bodyPr>
          <a:lstStyle/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We tend to infer that peoples’ dispositions cause their actions	</a:t>
            </a:r>
          </a:p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We tend to infer that peoples’ intentions and dispositions correspond with our own intentions and dispositions</a:t>
            </a:r>
          </a:p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We tend to infer that people share the same underlying motives and values as us</a:t>
            </a:r>
          </a:p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Those who have similar values tend to make similar fundamental attributions about others but people with dissimilar values tend to use a different method for making fundamental attributions about others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9EBD17-2D20-7E09-7264-AD8EA5E9A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5" name="TPPolling" title="Polling Shape">
            <a:extLst>
              <a:ext uri="{FF2B5EF4-FFF2-40B4-BE49-F238E27FC236}">
                <a16:creationId xmlns:a16="http://schemas.microsoft.com/office/drawing/2014/main" id="{364DA8B6-5529-2C86-1836-44838F4AF0B1}"/>
              </a:ext>
            </a:extLst>
          </p:cNvPr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grpSp>
        <p:nvGrpSpPr>
          <p:cNvPr id="10" name="TPCountdown" title="Countdown Timer">
            <a:extLst>
              <a:ext uri="{FF2B5EF4-FFF2-40B4-BE49-F238E27FC236}">
                <a16:creationId xmlns:a16="http://schemas.microsoft.com/office/drawing/2014/main" id="{63866AE0-4562-10C8-88CF-E3793ADA8CAD}"/>
              </a:ext>
            </a:extLst>
          </p:cNvPr>
          <p:cNvGrpSpPr>
            <a:grpSpLocks noChangeAspect="1"/>
          </p:cNvGrpSpPr>
          <p:nvPr>
            <p:custDataLst>
              <p:tags r:id="rId4"/>
            </p:custDataLst>
          </p:nvPr>
        </p:nvGrpSpPr>
        <p:grpSpPr>
          <a:xfrm>
            <a:off x="10344573" y="1714500"/>
            <a:ext cx="1270000" cy="635000"/>
            <a:chOff x="7683500" y="5842000"/>
            <a:chExt cx="1270000" cy="635000"/>
          </a:xfrm>
        </p:grpSpPr>
        <p:sp>
          <p:nvSpPr>
            <p:cNvPr id="7" name="CountdownShape">
              <a:extLst>
                <a:ext uri="{FF2B5EF4-FFF2-40B4-BE49-F238E27FC236}">
                  <a16:creationId xmlns:a16="http://schemas.microsoft.com/office/drawing/2014/main" id="{471F3BF7-78A4-3FEF-16F3-7706BC5E8DC3}"/>
                </a:ext>
              </a:extLst>
            </p:cNvPr>
            <p:cNvSpPr/>
            <p:nvPr/>
          </p:nvSpPr>
          <p:spPr>
            <a:xfrm>
              <a:off x="7683500" y="5842000"/>
              <a:ext cx="1270000" cy="635000"/>
            </a:xfrm>
            <a:prstGeom prst="cube">
              <a:avLst/>
            </a:prstGeom>
            <a:solidFill>
              <a:srgbClr val="3333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endParaRPr>
            </a:p>
          </p:txBody>
        </p:sp>
        <p:sp>
          <p:nvSpPr>
            <p:cNvPr id="8" name="CountdownText">
              <a:extLst>
                <a:ext uri="{FF2B5EF4-FFF2-40B4-BE49-F238E27FC236}">
                  <a16:creationId xmlns:a16="http://schemas.microsoft.com/office/drawing/2014/main" id="{2F917700-25EE-478A-6E70-020EED39A690}"/>
                </a:ext>
              </a:extLst>
            </p:cNvPr>
            <p:cNvSpPr txBox="1"/>
            <p:nvPr/>
          </p:nvSpPr>
          <p:spPr>
            <a:xfrm>
              <a:off x="7785100" y="6045200"/>
              <a:ext cx="889000" cy="381000"/>
            </a:xfrm>
            <a:prstGeom prst="rect">
              <a:avLst/>
            </a:prstGeom>
            <a:blipFill>
              <a:blip r:embed="rId9"/>
              <a:stretch>
                <a:fillRect/>
              </a:stretch>
            </a:blipFill>
            <a:ln>
              <a:solidFill>
                <a:srgbClr val="000000"/>
              </a:solidFill>
            </a:ln>
          </p:spPr>
          <p:txBody>
            <a:bodyPr vert="horz" rtlCol="0" anchor="ctr" anchorCtr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+mn-cs"/>
              </a:endParaRPr>
            </a:p>
          </p:txBody>
        </p:sp>
        <p:cxnSp>
          <p:nvCxnSpPr>
            <p:cNvPr id="9" name="CountdownLine">
              <a:extLst>
                <a:ext uri="{FF2B5EF4-FFF2-40B4-BE49-F238E27FC236}">
                  <a16:creationId xmlns:a16="http://schemas.microsoft.com/office/drawing/2014/main" id="{18AAE19A-38E1-F37B-B291-D98F9AF687CA}"/>
                </a:ext>
              </a:extLst>
            </p:cNvPr>
            <p:cNvCxnSpPr/>
            <p:nvPr/>
          </p:nvCxnSpPr>
          <p:spPr>
            <a:xfrm>
              <a:off x="8001000" y="5943600"/>
              <a:ext cx="508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CAI1" title="Correct Answer Indicator">
            <a:extLst>
              <a:ext uri="{FF2B5EF4-FFF2-40B4-BE49-F238E27FC236}">
                <a16:creationId xmlns:a16="http://schemas.microsoft.com/office/drawing/2014/main" id="{79019649-E90F-5B61-09F5-5BEEFE7BE01C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 rot="10800000">
            <a:off x="264160" y="1764790"/>
            <a:ext cx="304800" cy="304800"/>
          </a:xfrm>
          <a:custGeom>
            <a:avLst/>
            <a:gdLst/>
            <a:ahLst/>
            <a:cxnLst/>
            <a:rect l="0" t="0" r="0" b="0"/>
            <a:pathLst>
              <a:path w="1524001" h="1752601">
                <a:moveTo>
                  <a:pt x="1295400" y="1066800"/>
                </a:moveTo>
                <a:lnTo>
                  <a:pt x="1524000" y="533400"/>
                </a:lnTo>
                <a:lnTo>
                  <a:pt x="914400" y="0"/>
                </a:lnTo>
                <a:lnTo>
                  <a:pt x="0" y="1447800"/>
                </a:lnTo>
                <a:lnTo>
                  <a:pt x="0" y="1752600"/>
                </a:lnTo>
                <a:lnTo>
                  <a:pt x="990600" y="533400"/>
                </a:lnTo>
                <a:close/>
              </a:path>
            </a:pathLst>
          </a:custGeom>
          <a:solidFill>
            <a:srgbClr val="00C800"/>
          </a:solid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23753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5" grpId="1" animBg="1"/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PChart" descr="A. got 0.25, B. got 0.25, C. got 0.25, D. got 0.25, "/>
          <p:cNvSpPr/>
          <p:nvPr>
            <p:custDataLst>
              <p:tags r:id="rId2"/>
            </p:custDataLst>
          </p:nvPr>
        </p:nvSpPr>
        <p:spPr>
          <a:xfrm>
            <a:off x="5964262" y="1848612"/>
            <a:ext cx="6096000" cy="4780788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2" name="TPQuestion" title="Question Text Shape"/>
          <p:cNvSpPr>
            <a:spLocks noGrp="1"/>
          </p:cNvSpPr>
          <p:nvPr>
            <p:ph type="title" idx="4294967295"/>
          </p:nvPr>
        </p:nvSpPr>
        <p:spPr>
          <a:xfrm>
            <a:off x="705118" y="355600"/>
            <a:ext cx="11051743" cy="1054100"/>
          </a:xfrm>
        </p:spPr>
        <p:txBody>
          <a:bodyPr/>
          <a:lstStyle/>
          <a:p>
            <a:r>
              <a:rPr lang="en-US" sz="2400" dirty="0">
                <a:solidFill>
                  <a:schemeClr val="tx1"/>
                </a:solidFill>
              </a:rPr>
              <a:t>Which of the following is </a:t>
            </a:r>
            <a:r>
              <a:rPr lang="en-US" sz="2400" b="1" dirty="0">
                <a:solidFill>
                  <a:srgbClr val="FF0000"/>
                </a:solidFill>
              </a:rPr>
              <a:t>FALSE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dirty="0">
                <a:solidFill>
                  <a:schemeClr val="tx1"/>
                </a:solidFill>
              </a:rPr>
              <a:t>regarding the fundamental attribution error? </a:t>
            </a:r>
            <a:r>
              <a:rPr lang="en-US" sz="2400" dirty="0">
                <a:solidFill>
                  <a:schemeClr val="tx2"/>
                </a:solidFill>
              </a:rPr>
              <a:t>(</a:t>
            </a:r>
            <a:r>
              <a:rPr lang="en-US" sz="2400" i="1" dirty="0">
                <a:solidFill>
                  <a:schemeClr val="tx2"/>
                </a:solidFill>
              </a:rPr>
              <a:t>for this type of question, I suggest you write “True” or “False” next to each statement.)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3" name="TPAnswers" title="Answer Text Shape"/>
          <p:cNvSpPr>
            <a:spLocks noGrp="1"/>
          </p:cNvSpPr>
          <p:nvPr>
            <p:ph type="body" idx="4294967295"/>
            <p:custDataLst>
              <p:tags r:id="rId3"/>
            </p:custDataLst>
          </p:nvPr>
        </p:nvSpPr>
        <p:spPr>
          <a:xfrm>
            <a:off x="726849" y="1946592"/>
            <a:ext cx="5588000" cy="4408488"/>
          </a:xfrm>
        </p:spPr>
        <p:txBody>
          <a:bodyPr>
            <a:normAutofit lnSpcReduction="10000"/>
          </a:bodyPr>
          <a:lstStyle/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The theory is concerned with if observers think a behavior is due to the person’s disposition Vs. the situation in which the behavior occurs.</a:t>
            </a:r>
          </a:p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The fundamental attribution error applies to our judgment of why we engaged in a behavior, in addition to our judgments of other peoples’ behaviors.</a:t>
            </a:r>
          </a:p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The fundamental attribution error involves us attributing a person’s behavior to their disposition/internal causes.</a:t>
            </a:r>
          </a:p>
        </p:txBody>
      </p:sp>
      <p:sp>
        <p:nvSpPr>
          <p:cNvPr id="5" name="TPPolling"/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7" name="CAI1"/>
          <p:cNvSpPr/>
          <p:nvPr>
            <p:custDataLst>
              <p:tags r:id="rId4"/>
            </p:custDataLst>
          </p:nvPr>
        </p:nvSpPr>
        <p:spPr>
          <a:xfrm rot="10800000">
            <a:off x="396649" y="3429000"/>
            <a:ext cx="330200" cy="330200"/>
          </a:xfrm>
          <a:custGeom>
            <a:avLst/>
            <a:gdLst/>
            <a:ahLst/>
            <a:cxnLst/>
            <a:rect l="0" t="0" r="0" b="0"/>
            <a:pathLst>
              <a:path w="1524001" h="1752601">
                <a:moveTo>
                  <a:pt x="1295400" y="1066800"/>
                </a:moveTo>
                <a:lnTo>
                  <a:pt x="1524000" y="533400"/>
                </a:lnTo>
                <a:lnTo>
                  <a:pt x="914400" y="0"/>
                </a:lnTo>
                <a:lnTo>
                  <a:pt x="0" y="1447800"/>
                </a:lnTo>
                <a:lnTo>
                  <a:pt x="0" y="1752600"/>
                </a:lnTo>
                <a:lnTo>
                  <a:pt x="990600" y="533400"/>
                </a:lnTo>
                <a:close/>
              </a:path>
            </a:pathLst>
          </a:custGeom>
          <a:solidFill>
            <a:srgbClr val="00C800"/>
          </a:solid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grpSp>
        <p:nvGrpSpPr>
          <p:cNvPr id="11" name="TPCountdown" title="Countdown Timer">
            <a:extLst>
              <a:ext uri="{FF2B5EF4-FFF2-40B4-BE49-F238E27FC236}">
                <a16:creationId xmlns:a16="http://schemas.microsoft.com/office/drawing/2014/main" id="{6858670B-EA56-413E-BF34-28EC2A65B3AE}"/>
              </a:ext>
            </a:extLst>
          </p:cNvPr>
          <p:cNvGrpSpPr>
            <a:grpSpLocks noChangeAspect="1"/>
          </p:cNvGrpSpPr>
          <p:nvPr>
            <p:custDataLst>
              <p:tags r:id="rId5"/>
            </p:custDataLst>
          </p:nvPr>
        </p:nvGrpSpPr>
        <p:grpSpPr>
          <a:xfrm>
            <a:off x="10195151" y="1824341"/>
            <a:ext cx="1270000" cy="635000"/>
            <a:chOff x="7683500" y="5842000"/>
            <a:chExt cx="1270000" cy="635000"/>
          </a:xfrm>
        </p:grpSpPr>
        <p:sp>
          <p:nvSpPr>
            <p:cNvPr id="8" name="CountdownShape">
              <a:extLst>
                <a:ext uri="{FF2B5EF4-FFF2-40B4-BE49-F238E27FC236}">
                  <a16:creationId xmlns:a16="http://schemas.microsoft.com/office/drawing/2014/main" id="{77BF6155-128B-4052-B466-346A94FFAB5B}"/>
                </a:ext>
              </a:extLst>
            </p:cNvPr>
            <p:cNvSpPr/>
            <p:nvPr/>
          </p:nvSpPr>
          <p:spPr>
            <a:xfrm>
              <a:off x="7683500" y="5842000"/>
              <a:ext cx="1270000" cy="635000"/>
            </a:xfrm>
            <a:prstGeom prst="cube">
              <a:avLst/>
            </a:prstGeom>
            <a:solidFill>
              <a:srgbClr val="3333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endParaRPr>
            </a:p>
          </p:txBody>
        </p:sp>
        <p:sp>
          <p:nvSpPr>
            <p:cNvPr id="9" name="CountdownText">
              <a:extLst>
                <a:ext uri="{FF2B5EF4-FFF2-40B4-BE49-F238E27FC236}">
                  <a16:creationId xmlns:a16="http://schemas.microsoft.com/office/drawing/2014/main" id="{121B53D6-876B-4348-99D1-A5C16DA4DE70}"/>
                </a:ext>
              </a:extLst>
            </p:cNvPr>
            <p:cNvSpPr txBox="1"/>
            <p:nvPr/>
          </p:nvSpPr>
          <p:spPr>
            <a:xfrm>
              <a:off x="7785100" y="6045200"/>
              <a:ext cx="889000" cy="381000"/>
            </a:xfrm>
            <a:prstGeom prst="rect">
              <a:avLst/>
            </a:prstGeom>
            <a:blipFill>
              <a:blip r:embed="rId9"/>
              <a:stretch>
                <a:fillRect/>
              </a:stretch>
            </a:blipFill>
            <a:ln>
              <a:solidFill>
                <a:srgbClr val="000000"/>
              </a:solidFill>
            </a:ln>
          </p:spPr>
          <p:txBody>
            <a:bodyPr vert="horz" rtlCol="0" anchor="ctr" anchorCtr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+mn-cs"/>
              </a:endParaRPr>
            </a:p>
          </p:txBody>
        </p:sp>
        <p:cxnSp>
          <p:nvCxnSpPr>
            <p:cNvPr id="10" name="CountdownLine">
              <a:extLst>
                <a:ext uri="{FF2B5EF4-FFF2-40B4-BE49-F238E27FC236}">
                  <a16:creationId xmlns:a16="http://schemas.microsoft.com/office/drawing/2014/main" id="{9E0E2539-177B-41C5-9F2F-69D9AEFFCE87}"/>
                </a:ext>
              </a:extLst>
            </p:cNvPr>
            <p:cNvCxnSpPr/>
            <p:nvPr/>
          </p:nvCxnSpPr>
          <p:spPr>
            <a:xfrm>
              <a:off x="8001000" y="5943600"/>
              <a:ext cx="508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3723400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5" grpId="1" animBg="1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PChart" descr="A. got 0.25, B. got 0.25, C. got 0.25, D. got 0.25, "/>
          <p:cNvSpPr/>
          <p:nvPr>
            <p:custDataLst>
              <p:tags r:id="rId2"/>
            </p:custDataLst>
          </p:nvPr>
        </p:nvSpPr>
        <p:spPr>
          <a:xfrm>
            <a:off x="5964262" y="1848612"/>
            <a:ext cx="6096000" cy="4780788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2" name="TPQuestion" title="Question Text Shape"/>
          <p:cNvSpPr>
            <a:spLocks noGrp="1"/>
          </p:cNvSpPr>
          <p:nvPr>
            <p:ph type="title" idx="4294967295"/>
          </p:nvPr>
        </p:nvSpPr>
        <p:spPr>
          <a:xfrm>
            <a:off x="705118" y="355600"/>
            <a:ext cx="11051743" cy="1054100"/>
          </a:xfrm>
        </p:spPr>
        <p:txBody>
          <a:bodyPr/>
          <a:lstStyle/>
          <a:p>
            <a:r>
              <a:rPr lang="en-US" sz="2400" dirty="0">
                <a:solidFill>
                  <a:schemeClr val="tx1"/>
                </a:solidFill>
              </a:rPr>
              <a:t>Which of the following is </a:t>
            </a:r>
            <a:r>
              <a:rPr lang="en-US" sz="2400" b="1" dirty="0">
                <a:solidFill>
                  <a:srgbClr val="FF0000"/>
                </a:solidFill>
              </a:rPr>
              <a:t>FALSE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dirty="0">
                <a:solidFill>
                  <a:schemeClr val="tx1"/>
                </a:solidFill>
              </a:rPr>
              <a:t>regarding the fundamental attribution error? </a:t>
            </a:r>
            <a:r>
              <a:rPr lang="en-US" sz="2400" dirty="0">
                <a:solidFill>
                  <a:schemeClr val="tx2"/>
                </a:solidFill>
              </a:rPr>
              <a:t>(</a:t>
            </a:r>
            <a:r>
              <a:rPr lang="en-US" sz="2400" i="1" dirty="0">
                <a:solidFill>
                  <a:schemeClr val="tx2"/>
                </a:solidFill>
              </a:rPr>
              <a:t>for this type of question, I suggest you write “True” or “False” next to each statement.)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3" name="TPAnswers" title="Answer Text Shape"/>
          <p:cNvSpPr>
            <a:spLocks noGrp="1"/>
          </p:cNvSpPr>
          <p:nvPr>
            <p:ph type="body" idx="4294967295"/>
            <p:custDataLst>
              <p:tags r:id="rId3"/>
            </p:custDataLst>
          </p:nvPr>
        </p:nvSpPr>
        <p:spPr>
          <a:xfrm>
            <a:off x="726849" y="1946592"/>
            <a:ext cx="5588000" cy="4408488"/>
          </a:xfrm>
        </p:spPr>
        <p:txBody>
          <a:bodyPr>
            <a:normAutofit lnSpcReduction="10000"/>
          </a:bodyPr>
          <a:lstStyle/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The theory is concerned with if observers think a behavior is due to the person’s disposition Vs. the situation in which the behavior occurs.</a:t>
            </a:r>
          </a:p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The fundamental attribution error applies to our judgment of why we engaged in a behavior, in addition to our judgments of other peoples’ behaviors.</a:t>
            </a:r>
          </a:p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The fundamental attribution error involves us attributing a person’s behavior to their disposition/internal causes.</a:t>
            </a:r>
          </a:p>
        </p:txBody>
      </p:sp>
      <p:sp>
        <p:nvSpPr>
          <p:cNvPr id="5" name="TPPolling"/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7" name="CAI1"/>
          <p:cNvSpPr/>
          <p:nvPr>
            <p:custDataLst>
              <p:tags r:id="rId4"/>
            </p:custDataLst>
          </p:nvPr>
        </p:nvSpPr>
        <p:spPr>
          <a:xfrm rot="10800000">
            <a:off x="396649" y="3429000"/>
            <a:ext cx="330200" cy="330200"/>
          </a:xfrm>
          <a:custGeom>
            <a:avLst/>
            <a:gdLst/>
            <a:ahLst/>
            <a:cxnLst/>
            <a:rect l="0" t="0" r="0" b="0"/>
            <a:pathLst>
              <a:path w="1524001" h="1752601">
                <a:moveTo>
                  <a:pt x="1295400" y="1066800"/>
                </a:moveTo>
                <a:lnTo>
                  <a:pt x="1524000" y="533400"/>
                </a:lnTo>
                <a:lnTo>
                  <a:pt x="914400" y="0"/>
                </a:lnTo>
                <a:lnTo>
                  <a:pt x="0" y="1447800"/>
                </a:lnTo>
                <a:lnTo>
                  <a:pt x="0" y="1752600"/>
                </a:lnTo>
                <a:lnTo>
                  <a:pt x="990600" y="533400"/>
                </a:lnTo>
                <a:close/>
              </a:path>
            </a:pathLst>
          </a:custGeom>
          <a:solidFill>
            <a:srgbClr val="00C800"/>
          </a:solid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grpSp>
        <p:nvGrpSpPr>
          <p:cNvPr id="11" name="TPCountdown" title="Countdown Timer">
            <a:extLst>
              <a:ext uri="{FF2B5EF4-FFF2-40B4-BE49-F238E27FC236}">
                <a16:creationId xmlns:a16="http://schemas.microsoft.com/office/drawing/2014/main" id="{6858670B-EA56-413E-BF34-28EC2A65B3AE}"/>
              </a:ext>
            </a:extLst>
          </p:cNvPr>
          <p:cNvGrpSpPr>
            <a:grpSpLocks noChangeAspect="1"/>
          </p:cNvGrpSpPr>
          <p:nvPr>
            <p:custDataLst>
              <p:tags r:id="rId5"/>
            </p:custDataLst>
          </p:nvPr>
        </p:nvGrpSpPr>
        <p:grpSpPr>
          <a:xfrm>
            <a:off x="10195151" y="1824341"/>
            <a:ext cx="1270000" cy="635000"/>
            <a:chOff x="7683500" y="5842000"/>
            <a:chExt cx="1270000" cy="635000"/>
          </a:xfrm>
        </p:grpSpPr>
        <p:sp>
          <p:nvSpPr>
            <p:cNvPr id="8" name="CountdownShape">
              <a:extLst>
                <a:ext uri="{FF2B5EF4-FFF2-40B4-BE49-F238E27FC236}">
                  <a16:creationId xmlns:a16="http://schemas.microsoft.com/office/drawing/2014/main" id="{77BF6155-128B-4052-B466-346A94FFAB5B}"/>
                </a:ext>
              </a:extLst>
            </p:cNvPr>
            <p:cNvSpPr/>
            <p:nvPr/>
          </p:nvSpPr>
          <p:spPr>
            <a:xfrm>
              <a:off x="7683500" y="5842000"/>
              <a:ext cx="1270000" cy="635000"/>
            </a:xfrm>
            <a:prstGeom prst="cube">
              <a:avLst/>
            </a:prstGeom>
            <a:solidFill>
              <a:srgbClr val="3333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endParaRPr>
            </a:p>
          </p:txBody>
        </p:sp>
        <p:sp>
          <p:nvSpPr>
            <p:cNvPr id="9" name="CountdownText">
              <a:extLst>
                <a:ext uri="{FF2B5EF4-FFF2-40B4-BE49-F238E27FC236}">
                  <a16:creationId xmlns:a16="http://schemas.microsoft.com/office/drawing/2014/main" id="{121B53D6-876B-4348-99D1-A5C16DA4DE70}"/>
                </a:ext>
              </a:extLst>
            </p:cNvPr>
            <p:cNvSpPr txBox="1"/>
            <p:nvPr/>
          </p:nvSpPr>
          <p:spPr>
            <a:xfrm>
              <a:off x="7785100" y="6045200"/>
              <a:ext cx="889000" cy="381000"/>
            </a:xfrm>
            <a:prstGeom prst="rect">
              <a:avLst/>
            </a:prstGeom>
            <a:blipFill>
              <a:blip r:embed="rId9"/>
              <a:stretch>
                <a:fillRect/>
              </a:stretch>
            </a:blipFill>
            <a:ln>
              <a:solidFill>
                <a:srgbClr val="000000"/>
              </a:solidFill>
            </a:ln>
          </p:spPr>
          <p:txBody>
            <a:bodyPr vert="horz" rtlCol="0" anchor="ctr" anchorCtr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+mn-cs"/>
              </a:endParaRPr>
            </a:p>
          </p:txBody>
        </p:sp>
        <p:cxnSp>
          <p:nvCxnSpPr>
            <p:cNvPr id="10" name="CountdownLine">
              <a:extLst>
                <a:ext uri="{FF2B5EF4-FFF2-40B4-BE49-F238E27FC236}">
                  <a16:creationId xmlns:a16="http://schemas.microsoft.com/office/drawing/2014/main" id="{9E0E2539-177B-41C5-9F2F-69D9AEFFCE87}"/>
                </a:ext>
              </a:extLst>
            </p:cNvPr>
            <p:cNvCxnSpPr/>
            <p:nvPr/>
          </p:nvCxnSpPr>
          <p:spPr>
            <a:xfrm>
              <a:off x="8001000" y="5943600"/>
              <a:ext cx="508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1450557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5" grpId="1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66053" y="2599714"/>
            <a:ext cx="2641600" cy="1828800"/>
          </a:xfrm>
        </p:spPr>
        <p:txBody>
          <a:bodyPr>
            <a:normAutofit/>
          </a:bodyPr>
          <a:lstStyle/>
          <a:p>
            <a:r>
              <a:rPr lang="en-US" sz="3200" dirty="0"/>
              <a:t>Chapter 5</a:t>
            </a:r>
          </a:p>
          <a:p>
            <a:r>
              <a:rPr lang="en-US" sz="3200" dirty="0"/>
              <a:t>Part II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455" y="2869531"/>
            <a:ext cx="8432800" cy="1828800"/>
          </a:xfrm>
        </p:spPr>
        <p:txBody>
          <a:bodyPr>
            <a:normAutofit/>
          </a:bodyPr>
          <a:lstStyle/>
          <a:p>
            <a:r>
              <a:rPr lang="en-US" dirty="0"/>
              <a:t>Social Attribution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7392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Fundamental Attribution error VS. </a:t>
            </a:r>
            <a:br>
              <a:rPr lang="en-US" dirty="0"/>
            </a:br>
            <a:r>
              <a:rPr lang="en-US" dirty="0"/>
              <a:t>Self-serving attribution bias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828040" y="2015066"/>
          <a:ext cx="10151532" cy="40211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38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838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838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24751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Self</a:t>
                      </a:r>
                      <a:r>
                        <a:rPr lang="en-US" sz="2800" baseline="0" dirty="0"/>
                        <a:t> - attributions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Other - attributions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24751">
                <a:tc>
                  <a:txBody>
                    <a:bodyPr/>
                    <a:lstStyle/>
                    <a:p>
                      <a:r>
                        <a:rPr lang="en-US" sz="2800" dirty="0"/>
                        <a:t>Positive Behavior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Internal (dispositional</a:t>
                      </a:r>
                      <a:r>
                        <a:rPr lang="en-US" sz="2800" baseline="0" dirty="0"/>
                        <a:t>) attribution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24751">
                <a:tc>
                  <a:txBody>
                    <a:bodyPr/>
                    <a:lstStyle/>
                    <a:p>
                      <a:r>
                        <a:rPr lang="en-US" sz="2800" dirty="0"/>
                        <a:t>Negative Behavior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84316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Fundamental Attribution error VS. </a:t>
            </a:r>
            <a:br>
              <a:rPr lang="en-US" dirty="0"/>
            </a:br>
            <a:r>
              <a:rPr lang="en-US" dirty="0"/>
              <a:t>Self-serving attribution bias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828040" y="2015066"/>
          <a:ext cx="10151532" cy="40211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38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838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838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24751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Self</a:t>
                      </a:r>
                      <a:r>
                        <a:rPr lang="en-US" sz="2800" baseline="0" dirty="0"/>
                        <a:t> - attributions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Other - attributions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24751">
                <a:tc>
                  <a:txBody>
                    <a:bodyPr/>
                    <a:lstStyle/>
                    <a:p>
                      <a:r>
                        <a:rPr lang="en-US" sz="2800" dirty="0"/>
                        <a:t>Positive Behavior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Internal (dispositional</a:t>
                      </a:r>
                      <a:r>
                        <a:rPr lang="en-US" sz="2800" baseline="0" dirty="0"/>
                        <a:t>) attribution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/>
                        <a:t>Internal (dispositional</a:t>
                      </a:r>
                      <a:r>
                        <a:rPr lang="en-US" sz="2800" baseline="0" dirty="0"/>
                        <a:t>) attribution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24751">
                <a:tc>
                  <a:txBody>
                    <a:bodyPr/>
                    <a:lstStyle/>
                    <a:p>
                      <a:r>
                        <a:rPr lang="en-US" sz="2800" dirty="0"/>
                        <a:t>Negative Behavior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23056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Fundamental Attribution error VS. </a:t>
            </a:r>
            <a:br>
              <a:rPr lang="en-US" dirty="0"/>
            </a:br>
            <a:r>
              <a:rPr lang="en-US" dirty="0"/>
              <a:t>Self-serving attribution bias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828040" y="2015066"/>
          <a:ext cx="10151532" cy="40679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38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838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838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24751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Self</a:t>
                      </a:r>
                      <a:r>
                        <a:rPr lang="en-US" sz="2800" baseline="0" dirty="0"/>
                        <a:t> - attributions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Other - attributions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24751">
                <a:tc>
                  <a:txBody>
                    <a:bodyPr/>
                    <a:lstStyle/>
                    <a:p>
                      <a:r>
                        <a:rPr lang="en-US" sz="2800" dirty="0"/>
                        <a:t>Positive Behavior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Internal (dispositional</a:t>
                      </a:r>
                      <a:r>
                        <a:rPr lang="en-US" sz="2800" baseline="0" dirty="0"/>
                        <a:t>) attribution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/>
                        <a:t>Internal (dispositional</a:t>
                      </a:r>
                      <a:r>
                        <a:rPr lang="en-US" sz="2800" baseline="0" dirty="0"/>
                        <a:t>) attribution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24751">
                <a:tc>
                  <a:txBody>
                    <a:bodyPr/>
                    <a:lstStyle/>
                    <a:p>
                      <a:r>
                        <a:rPr lang="en-US" sz="2800" dirty="0"/>
                        <a:t>Negative Behavior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/>
                        <a:t>Internal (dispositional</a:t>
                      </a:r>
                      <a:r>
                        <a:rPr lang="en-US" sz="2800" baseline="0" dirty="0"/>
                        <a:t>) attribution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916165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Fundamental Attribution error VS. </a:t>
            </a:r>
            <a:br>
              <a:rPr lang="en-US" dirty="0"/>
            </a:br>
            <a:r>
              <a:rPr lang="en-US" dirty="0"/>
              <a:t>Self-serving attribution bias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828040" y="2015066"/>
          <a:ext cx="10151532" cy="40679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38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838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838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24751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Self</a:t>
                      </a:r>
                      <a:r>
                        <a:rPr lang="en-US" sz="2800" baseline="0" dirty="0"/>
                        <a:t> - attributions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Other - attributions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24751">
                <a:tc>
                  <a:txBody>
                    <a:bodyPr/>
                    <a:lstStyle/>
                    <a:p>
                      <a:r>
                        <a:rPr lang="en-US" sz="2800" dirty="0"/>
                        <a:t>Positive Behavior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Internal (dispositional</a:t>
                      </a:r>
                      <a:r>
                        <a:rPr lang="en-US" sz="2800" baseline="0" dirty="0"/>
                        <a:t>) attribution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/>
                        <a:t>Internal (dispositional</a:t>
                      </a:r>
                      <a:r>
                        <a:rPr lang="en-US" sz="2800" baseline="0" dirty="0"/>
                        <a:t>) attribution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24751">
                <a:tc>
                  <a:txBody>
                    <a:bodyPr/>
                    <a:lstStyle/>
                    <a:p>
                      <a:r>
                        <a:rPr lang="en-US" sz="2800" dirty="0"/>
                        <a:t>Negative Behavior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/>
                        <a:t>External (dispositional</a:t>
                      </a:r>
                      <a:r>
                        <a:rPr lang="en-US" sz="2800" baseline="0" dirty="0"/>
                        <a:t>) attribution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/>
                        <a:t>Internal (dispositional</a:t>
                      </a:r>
                      <a:r>
                        <a:rPr lang="en-US" sz="2800" baseline="0" dirty="0"/>
                        <a:t>) attribution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0684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Fundamental Attribution error VS. </a:t>
            </a:r>
            <a:br>
              <a:rPr lang="en-US" dirty="0"/>
            </a:br>
            <a:r>
              <a:rPr lang="en-US" dirty="0"/>
              <a:t>Self-serving attribution bias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828040" y="2015066"/>
          <a:ext cx="6767688" cy="40679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38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838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24751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Self</a:t>
                      </a:r>
                      <a:r>
                        <a:rPr lang="en-US" sz="2800" baseline="0" dirty="0"/>
                        <a:t> - attributions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24751">
                <a:tc>
                  <a:txBody>
                    <a:bodyPr/>
                    <a:lstStyle/>
                    <a:p>
                      <a:r>
                        <a:rPr lang="en-US" sz="2800" dirty="0"/>
                        <a:t>Positive Behavior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Internal (dispositional</a:t>
                      </a:r>
                      <a:r>
                        <a:rPr lang="en-US" sz="2800" baseline="0" dirty="0"/>
                        <a:t>) attribution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24751">
                <a:tc>
                  <a:txBody>
                    <a:bodyPr/>
                    <a:lstStyle/>
                    <a:p>
                      <a:r>
                        <a:rPr lang="en-US" sz="2800" dirty="0"/>
                        <a:t>Negative Behavior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/>
                        <a:t>External (dispositional</a:t>
                      </a:r>
                      <a:r>
                        <a:rPr lang="en-US" sz="2800" baseline="0" dirty="0"/>
                        <a:t>) attribution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Oval 5"/>
          <p:cNvSpPr/>
          <p:nvPr/>
        </p:nvSpPr>
        <p:spPr>
          <a:xfrm>
            <a:off x="3730752" y="3119628"/>
            <a:ext cx="2938272" cy="3121152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6669024" y="4242816"/>
            <a:ext cx="2511552" cy="5242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180576" y="3895342"/>
            <a:ext cx="22799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Self-Serving Attribution Bias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Self-attributions give ourselves the “best of both worlds”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98507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Fundamental Attribution error VS. </a:t>
            </a:r>
            <a:br>
              <a:rPr lang="en-US" dirty="0"/>
            </a:br>
            <a:r>
              <a:rPr lang="en-US" dirty="0"/>
              <a:t>Self-serving attribution bias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600529" y="1719071"/>
          <a:ext cx="6767688" cy="40679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38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838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24751">
                <a:tc>
                  <a:txBody>
                    <a:bodyPr/>
                    <a:lstStyle/>
                    <a:p>
                      <a:endParaRPr lang="en-US" sz="28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rgbClr val="00B050"/>
                          </a:solidFill>
                        </a:rPr>
                        <a:t>Other - attributions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2475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/>
                        <a:t>Positive Behavior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/>
                        <a:t>Internal (dispositional</a:t>
                      </a:r>
                      <a:r>
                        <a:rPr lang="en-US" sz="2800" baseline="0" dirty="0"/>
                        <a:t>) attribution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24751">
                <a:tc>
                  <a:txBody>
                    <a:bodyPr/>
                    <a:lstStyle/>
                    <a:p>
                      <a:r>
                        <a:rPr lang="en-US" sz="2800" dirty="0"/>
                        <a:t>Negative Behavior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/>
                        <a:t>Internal (dispositional</a:t>
                      </a:r>
                      <a:r>
                        <a:rPr lang="en-US" sz="2800" baseline="0" dirty="0"/>
                        <a:t>) attribution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Oval 6"/>
          <p:cNvSpPr/>
          <p:nvPr/>
        </p:nvSpPr>
        <p:spPr>
          <a:xfrm>
            <a:off x="7489153" y="2835599"/>
            <a:ext cx="2938272" cy="3121152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2923289" y="4396175"/>
            <a:ext cx="4565864" cy="239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73197" y="3478698"/>
            <a:ext cx="22799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Fundamental Attribution Error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We make internal attributions indiscriminately and these are often wrong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08635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Fundamental Attribution error VS. </a:t>
            </a:r>
            <a:br>
              <a:rPr lang="en-US" dirty="0"/>
            </a:br>
            <a:r>
              <a:rPr lang="en-US" dirty="0"/>
              <a:t>Self-serving attribution bias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07984" y="1478011"/>
          <a:ext cx="7572249" cy="3688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40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240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240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24534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Self</a:t>
                      </a:r>
                      <a:r>
                        <a:rPr lang="en-US" sz="2800" baseline="0" dirty="0"/>
                        <a:t> - attributions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Other - attributions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6343">
                <a:tc>
                  <a:txBody>
                    <a:bodyPr/>
                    <a:lstStyle/>
                    <a:p>
                      <a:r>
                        <a:rPr lang="en-US" sz="2800" dirty="0"/>
                        <a:t>Positive Behavior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Internal (dispositional</a:t>
                      </a:r>
                      <a:r>
                        <a:rPr lang="en-US" sz="2800" baseline="0" dirty="0"/>
                        <a:t>) attribution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/>
                        <a:t>Internal (dispositional</a:t>
                      </a:r>
                      <a:r>
                        <a:rPr lang="en-US" sz="2800" baseline="0" dirty="0"/>
                        <a:t>) attribution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56343">
                <a:tc>
                  <a:txBody>
                    <a:bodyPr/>
                    <a:lstStyle/>
                    <a:p>
                      <a:r>
                        <a:rPr lang="en-US" sz="2800" dirty="0"/>
                        <a:t>Negative Behavior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/>
                        <a:t>External (dispositional</a:t>
                      </a:r>
                      <a:r>
                        <a:rPr lang="en-US" sz="2800" baseline="0" dirty="0"/>
                        <a:t>) attribution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/>
                        <a:t>Internal (dispositional</a:t>
                      </a:r>
                      <a:r>
                        <a:rPr lang="en-US" sz="2800" baseline="0" dirty="0"/>
                        <a:t>) attribution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Oval 5"/>
          <p:cNvSpPr/>
          <p:nvPr/>
        </p:nvSpPr>
        <p:spPr>
          <a:xfrm>
            <a:off x="2365605" y="3628247"/>
            <a:ext cx="5815584" cy="1846673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cxnSp>
        <p:nvCxnSpPr>
          <p:cNvPr id="7" name="Straight Arrow Connector 6"/>
          <p:cNvCxnSpPr>
            <a:cxnSpLocks/>
          </p:cNvCxnSpPr>
          <p:nvPr/>
        </p:nvCxnSpPr>
        <p:spPr>
          <a:xfrm flipH="1">
            <a:off x="7913511" y="2438400"/>
            <a:ext cx="1309511" cy="16707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929511" y="1873927"/>
            <a:ext cx="258028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When considering both concepts together – more generous to ourselves than others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i.e., we tend to evaluate in a hypocritical manner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027CD3A-F303-73AB-9967-D0BB001C47D7}"/>
              </a:ext>
            </a:extLst>
          </p:cNvPr>
          <p:cNvSpPr txBox="1"/>
          <p:nvPr/>
        </p:nvSpPr>
        <p:spPr>
          <a:xfrm>
            <a:off x="296850" y="5474920"/>
            <a:ext cx="73344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Perceive self to have engaged in ________ behavior because of three current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stressful events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. . .but Tim engaged in the </a:t>
            </a:r>
            <a:r>
              <a:rPr kumimoji="0" lang="en-US" sz="1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same behavior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 because he has an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anxious personality</a:t>
            </a:r>
            <a:endParaRPr kumimoji="0" lang="en-US" sz="1800" b="0" i="0" u="sng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921262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PChart" descr="A. got 0.38, B. got 0.13, C. got 0.5, "/>
          <p:cNvSpPr/>
          <p:nvPr>
            <p:custDataLst>
              <p:tags r:id="rId2"/>
            </p:custDataLst>
          </p:nvPr>
        </p:nvSpPr>
        <p:spPr>
          <a:xfrm>
            <a:off x="7478972" y="1600200"/>
            <a:ext cx="4649527" cy="51435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2" name="TPQuestion" title="Question Text Shape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Which of the following is an example of pluralistic ignorance?</a:t>
            </a:r>
          </a:p>
        </p:txBody>
      </p:sp>
      <p:sp>
        <p:nvSpPr>
          <p:cNvPr id="3" name="TPAnswers" title="Answer Text Shape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506438" y="1613441"/>
            <a:ext cx="7141867" cy="4498340"/>
          </a:xfrm>
        </p:spPr>
        <p:txBody>
          <a:bodyPr>
            <a:noAutofit/>
          </a:bodyPr>
          <a:lstStyle/>
          <a:p>
            <a:pPr marL="514350" indent="-514350">
              <a:buFont typeface="Wingdings"/>
              <a:buAutoNum type="alphaUcPeriod"/>
            </a:pPr>
            <a:r>
              <a:rPr lang="en-US" dirty="0"/>
              <a:t>Zach thinks that other people think it’s inappropriate to call people rather than text them, so he goes along with this behavior despite his preferences to the contrary</a:t>
            </a:r>
          </a:p>
          <a:p>
            <a:pPr marL="514350" indent="-514350">
              <a:buFont typeface="Wingdings"/>
              <a:buAutoNum type="alphaUcPeriod"/>
            </a:pPr>
            <a:r>
              <a:rPr lang="en-US" dirty="0"/>
              <a:t>Jasmine likes to drive in a relaxed position with her left foot out the window. But she can’t even guess how others feel about this behavior, so she does not do it.</a:t>
            </a:r>
          </a:p>
          <a:p>
            <a:pPr marL="514350" indent="-514350">
              <a:buFont typeface="Wingdings"/>
              <a:buAutoNum type="alphaUcPeriod"/>
            </a:pPr>
            <a:r>
              <a:rPr lang="en-US" dirty="0"/>
              <a:t>Tim is sometimes confused in class but because he doesn’t see anyone else asking questions, she assumes the rest of the class is having not difficulty understanding the concept.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D6D50B7-19D6-403D-9CD6-FFF5CFD05CED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5" name="TPPolling"/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7" name="CAI1" title="Correct Answer Indicator">
            <a:extLst>
              <a:ext uri="{FF2B5EF4-FFF2-40B4-BE49-F238E27FC236}">
                <a16:creationId xmlns:a16="http://schemas.microsoft.com/office/drawing/2014/main" id="{7FE22CCB-0D79-4A19-8865-B146EA6EFCDE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 rot="10800000">
            <a:off x="87338" y="4171950"/>
            <a:ext cx="419100" cy="419100"/>
          </a:xfrm>
          <a:custGeom>
            <a:avLst/>
            <a:gdLst/>
            <a:ahLst/>
            <a:cxnLst/>
            <a:rect l="0" t="0" r="0" b="0"/>
            <a:pathLst>
              <a:path w="1524001" h="1752601">
                <a:moveTo>
                  <a:pt x="1295400" y="1066800"/>
                </a:moveTo>
                <a:lnTo>
                  <a:pt x="1524000" y="533400"/>
                </a:lnTo>
                <a:lnTo>
                  <a:pt x="914400" y="0"/>
                </a:lnTo>
                <a:lnTo>
                  <a:pt x="0" y="1447800"/>
                </a:lnTo>
                <a:lnTo>
                  <a:pt x="0" y="1752600"/>
                </a:lnTo>
                <a:lnTo>
                  <a:pt x="990600" y="533400"/>
                </a:lnTo>
                <a:close/>
              </a:path>
            </a:pathLst>
          </a:custGeom>
          <a:solidFill>
            <a:srgbClr val="00C800"/>
          </a:solid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grpSp>
        <p:nvGrpSpPr>
          <p:cNvPr id="11" name="TPCountdown" title="Countdown Timer">
            <a:extLst>
              <a:ext uri="{FF2B5EF4-FFF2-40B4-BE49-F238E27FC236}">
                <a16:creationId xmlns:a16="http://schemas.microsoft.com/office/drawing/2014/main" id="{C0E57D1C-1761-4407-8331-54AF0407E2D7}"/>
              </a:ext>
            </a:extLst>
          </p:cNvPr>
          <p:cNvGrpSpPr>
            <a:grpSpLocks noChangeAspect="1"/>
          </p:cNvGrpSpPr>
          <p:nvPr>
            <p:custDataLst>
              <p:tags r:id="rId5"/>
            </p:custDataLst>
          </p:nvPr>
        </p:nvGrpSpPr>
        <p:grpSpPr>
          <a:xfrm>
            <a:off x="6117590" y="5666740"/>
            <a:ext cx="1270000" cy="635000"/>
            <a:chOff x="7683500" y="5842000"/>
            <a:chExt cx="1270000" cy="635000"/>
          </a:xfrm>
        </p:grpSpPr>
        <p:sp>
          <p:nvSpPr>
            <p:cNvPr id="8" name="CountdownShape">
              <a:extLst>
                <a:ext uri="{FF2B5EF4-FFF2-40B4-BE49-F238E27FC236}">
                  <a16:creationId xmlns:a16="http://schemas.microsoft.com/office/drawing/2014/main" id="{93638E2A-D8AE-4DA7-8C03-46B0D71A3A21}"/>
                </a:ext>
              </a:extLst>
            </p:cNvPr>
            <p:cNvSpPr/>
            <p:nvPr/>
          </p:nvSpPr>
          <p:spPr>
            <a:xfrm>
              <a:off x="7683500" y="5842000"/>
              <a:ext cx="1270000" cy="635000"/>
            </a:xfrm>
            <a:prstGeom prst="cube">
              <a:avLst/>
            </a:prstGeom>
            <a:solidFill>
              <a:srgbClr val="3333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endParaRPr>
            </a:p>
          </p:txBody>
        </p:sp>
        <p:sp>
          <p:nvSpPr>
            <p:cNvPr id="9" name="CountdownText">
              <a:extLst>
                <a:ext uri="{FF2B5EF4-FFF2-40B4-BE49-F238E27FC236}">
                  <a16:creationId xmlns:a16="http://schemas.microsoft.com/office/drawing/2014/main" id="{E6D108FD-26A5-47D9-821D-839F0AFFD21D}"/>
                </a:ext>
              </a:extLst>
            </p:cNvPr>
            <p:cNvSpPr txBox="1"/>
            <p:nvPr/>
          </p:nvSpPr>
          <p:spPr>
            <a:xfrm>
              <a:off x="7785100" y="6045200"/>
              <a:ext cx="889000" cy="381000"/>
            </a:xfrm>
            <a:prstGeom prst="rect">
              <a:avLst/>
            </a:prstGeom>
            <a:blipFill>
              <a:blip r:embed="rId9"/>
              <a:stretch>
                <a:fillRect/>
              </a:stretch>
            </a:blipFill>
            <a:ln>
              <a:solidFill>
                <a:srgbClr val="000000"/>
              </a:solidFill>
            </a:ln>
          </p:spPr>
          <p:txBody>
            <a:bodyPr vert="horz" rtlCol="0" anchor="ctr" anchorCtr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+mn-cs"/>
              </a:endParaRPr>
            </a:p>
          </p:txBody>
        </p:sp>
        <p:cxnSp>
          <p:nvCxnSpPr>
            <p:cNvPr id="10" name="CountdownLine">
              <a:extLst>
                <a:ext uri="{FF2B5EF4-FFF2-40B4-BE49-F238E27FC236}">
                  <a16:creationId xmlns:a16="http://schemas.microsoft.com/office/drawing/2014/main" id="{59892421-B041-40DE-8D12-2EF278DC99A7}"/>
                </a:ext>
              </a:extLst>
            </p:cNvPr>
            <p:cNvCxnSpPr/>
            <p:nvPr/>
          </p:nvCxnSpPr>
          <p:spPr>
            <a:xfrm>
              <a:off x="8001000" y="5943600"/>
              <a:ext cx="508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2066713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5" grpId="1" animBg="1"/>
      <p:bldP spid="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BF83EBE-D344-639D-7B3E-4011C23117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82B7B7-1BFF-05B4-FDEF-353A4E47693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DEDEE0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DEDEE0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9D769ED-C767-2687-ED1B-ED0A31D70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for your Questions</a:t>
            </a:r>
          </a:p>
        </p:txBody>
      </p:sp>
    </p:spTree>
    <p:extLst>
      <p:ext uri="{BB962C8B-B14F-4D97-AF65-F5344CB8AC3E}">
        <p14:creationId xmlns:p14="http://schemas.microsoft.com/office/powerpoint/2010/main" val="3242845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800" dirty="0"/>
          </a:p>
          <a:p>
            <a:r>
              <a:rPr lang="en-US" sz="2800" dirty="0"/>
              <a:t>For people we don’t know well</a:t>
            </a:r>
            <a:r>
              <a:rPr lang="en-US" sz="2800" dirty="0">
                <a:solidFill>
                  <a:srgbClr val="00B050"/>
                </a:solidFill>
              </a:rPr>
              <a:t>*</a:t>
            </a:r>
            <a:r>
              <a:rPr lang="en-US" sz="2800" dirty="0"/>
              <a:t>, we are mostly interested in making an </a:t>
            </a:r>
            <a:r>
              <a:rPr lang="en-US" sz="2800" dirty="0">
                <a:solidFill>
                  <a:srgbClr val="FF0000"/>
                </a:solidFill>
              </a:rPr>
              <a:t>internal attribution</a:t>
            </a:r>
            <a:r>
              <a:rPr lang="en-US" sz="2800" dirty="0"/>
              <a:t> vs. </a:t>
            </a:r>
            <a:r>
              <a:rPr lang="en-US" sz="2800" dirty="0">
                <a:solidFill>
                  <a:srgbClr val="FF0000"/>
                </a:solidFill>
              </a:rPr>
              <a:t>external attribution</a:t>
            </a:r>
          </a:p>
          <a:p>
            <a:endParaRPr lang="en-US" sz="2800" dirty="0">
              <a:solidFill>
                <a:srgbClr val="FF0000"/>
              </a:solidFill>
            </a:endParaRPr>
          </a:p>
          <a:p>
            <a:r>
              <a:rPr lang="en-US" sz="2800" dirty="0"/>
              <a:t>Howard Dean Video example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Attributions – Other’s behavior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85A2693-C1C9-62A3-21BA-D646006D6266}"/>
              </a:ext>
            </a:extLst>
          </p:cNvPr>
          <p:cNvSpPr txBox="1"/>
          <p:nvPr/>
        </p:nvSpPr>
        <p:spPr>
          <a:xfrm>
            <a:off x="5676053" y="4827112"/>
            <a:ext cx="53035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*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How we make attributions for the self and little-know others is straightforward compared to attributions for people we know well and/or like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Not covered in intro to social psychology</a:t>
            </a:r>
          </a:p>
        </p:txBody>
      </p:sp>
    </p:spTree>
    <p:extLst>
      <p:ext uri="{BB962C8B-B14F-4D97-AF65-F5344CB8AC3E}">
        <p14:creationId xmlns:p14="http://schemas.microsoft.com/office/powerpoint/2010/main" val="204899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7999" y="1719070"/>
            <a:ext cx="11175014" cy="5138929"/>
          </a:xfrm>
        </p:spPr>
        <p:txBody>
          <a:bodyPr>
            <a:normAutofit/>
          </a:bodyPr>
          <a:lstStyle/>
          <a:p>
            <a:r>
              <a:rPr lang="en-US" sz="2600" dirty="0">
                <a:latin typeface="Calibri" pitchFamily="34" charset="0"/>
                <a:cs typeface="Arial" charset="0"/>
                <a:sym typeface="Calibri" pitchFamily="34" charset="0"/>
              </a:rPr>
              <a:t>Example: Howard Dean’s dramatic behavior after the Iowa presidential primary.</a:t>
            </a:r>
          </a:p>
          <a:p>
            <a:pPr lvl="1"/>
            <a:r>
              <a:rPr lang="en-US" sz="2400" dirty="0">
                <a:latin typeface="Calibri" pitchFamily="34" charset="0"/>
                <a:cs typeface="Arial" charset="0"/>
                <a:sym typeface="Calibri" pitchFamily="34" charset="0"/>
              </a:rPr>
              <a:t>Attribute behavior to Dean’s stable </a:t>
            </a:r>
            <a:r>
              <a:rPr lang="en-US" sz="2400" dirty="0">
                <a:solidFill>
                  <a:srgbClr val="FF0000"/>
                </a:solidFill>
                <a:latin typeface="Calibri" pitchFamily="34" charset="0"/>
                <a:cs typeface="Arial" charset="0"/>
                <a:sym typeface="Calibri" pitchFamily="34" charset="0"/>
              </a:rPr>
              <a:t>personality</a:t>
            </a:r>
            <a:r>
              <a:rPr lang="en-US" sz="2400" dirty="0">
                <a:latin typeface="Calibri" pitchFamily="34" charset="0"/>
                <a:cs typeface="Arial" charset="0"/>
                <a:sym typeface="Calibri" pitchFamily="34" charset="0"/>
              </a:rPr>
              <a:t> traits. . . or a </a:t>
            </a:r>
            <a:r>
              <a:rPr lang="en-US" sz="2400" dirty="0">
                <a:solidFill>
                  <a:srgbClr val="FF0000"/>
                </a:solidFill>
                <a:latin typeface="Calibri" pitchFamily="34" charset="0"/>
                <a:cs typeface="Arial" charset="0"/>
                <a:sym typeface="Calibri" pitchFamily="34" charset="0"/>
              </a:rPr>
              <a:t>strong</a:t>
            </a:r>
            <a:r>
              <a:rPr lang="en-US" sz="2400" dirty="0">
                <a:latin typeface="Calibri" pitchFamily="34" charset="0"/>
                <a:cs typeface="Arial" charset="0"/>
                <a:sym typeface="Calibri" pitchFamily="34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Calibri" pitchFamily="34" charset="0"/>
                <a:cs typeface="Arial" charset="0"/>
                <a:sym typeface="Calibri" pitchFamily="34" charset="0"/>
              </a:rPr>
              <a:t>situation</a:t>
            </a:r>
            <a:r>
              <a:rPr lang="en-US" sz="2400" dirty="0">
                <a:latin typeface="Calibri" pitchFamily="34" charset="0"/>
                <a:cs typeface="Arial" charset="0"/>
                <a:sym typeface="Calibri" pitchFamily="34" charset="0"/>
              </a:rPr>
              <a:t>?  </a:t>
            </a:r>
          </a:p>
          <a:p>
            <a:endParaRPr lang="en-US" sz="2600" dirty="0">
              <a:latin typeface="Calibri" pitchFamily="34" charset="0"/>
              <a:cs typeface="Arial" charset="0"/>
              <a:sym typeface="Calibri" pitchFamily="34" charset="0"/>
            </a:endParaRPr>
          </a:p>
          <a:p>
            <a:r>
              <a:rPr lang="en-US" sz="2600" dirty="0">
                <a:latin typeface="Calibri" pitchFamily="34" charset="0"/>
                <a:cs typeface="Arial" charset="0"/>
                <a:sym typeface="Calibri" pitchFamily="34" charset="0"/>
              </a:rPr>
              <a:t>Howard Dean TV feed (https://www.youtube.com/watch?v=KDwODbl3muE) </a:t>
            </a:r>
          </a:p>
          <a:p>
            <a:pPr marL="45720" indent="0">
              <a:buNone/>
            </a:pPr>
            <a:r>
              <a:rPr lang="en-US" sz="2600" dirty="0">
                <a:latin typeface="Calibri" pitchFamily="34" charset="0"/>
                <a:cs typeface="Arial" charset="0"/>
                <a:sym typeface="Calibri" pitchFamily="34" charset="0"/>
              </a:rPr>
              <a:t>vs. </a:t>
            </a:r>
          </a:p>
          <a:p>
            <a:r>
              <a:rPr lang="en-US" sz="2600" dirty="0">
                <a:latin typeface="Calibri" pitchFamily="34" charset="0"/>
                <a:cs typeface="Arial" charset="0"/>
                <a:sym typeface="Calibri" pitchFamily="34" charset="0"/>
              </a:rPr>
              <a:t>Crowd perspective video (available on Blackboard) – we couldn’t possibly know this was the situation from TV feed</a:t>
            </a:r>
          </a:p>
          <a:p>
            <a:endParaRPr lang="en-US" sz="2200" dirty="0">
              <a:latin typeface="Calibri" pitchFamily="34" charset="0"/>
              <a:cs typeface="Arial" charset="0"/>
              <a:sym typeface="Calibri" pitchFamily="34" charset="0"/>
            </a:endParaRPr>
          </a:p>
          <a:p>
            <a:endParaRPr lang="en-US" sz="2200" dirty="0">
              <a:latin typeface="Calibri" pitchFamily="34" charset="0"/>
              <a:cs typeface="Arial" charset="0"/>
              <a:sym typeface="Calibri" pitchFamily="34" charset="0"/>
            </a:endParaRPr>
          </a:p>
          <a:p>
            <a:endParaRPr lang="en-US" sz="2200" dirty="0">
              <a:latin typeface="Calibri" pitchFamily="34" charset="0"/>
              <a:cs typeface="Arial" charset="0"/>
              <a:sym typeface="Calibri" pitchFamily="34" charset="0"/>
            </a:endParaRPr>
          </a:p>
          <a:p>
            <a:endParaRPr lang="en-US" sz="2200" dirty="0">
              <a:latin typeface="Calibri" pitchFamily="34" charset="0"/>
              <a:cs typeface="Arial" charset="0"/>
              <a:sym typeface="Calibri" pitchFamily="34" charset="0"/>
            </a:endParaRPr>
          </a:p>
          <a:p>
            <a:endParaRPr lang="en-US" dirty="0">
              <a:latin typeface="Calibri" pitchFamily="34" charset="0"/>
              <a:cs typeface="Arial" charset="0"/>
              <a:sym typeface="Calibri" pitchFamily="34" charset="0"/>
            </a:endParaRPr>
          </a:p>
          <a:p>
            <a:endParaRPr lang="en-US" dirty="0">
              <a:latin typeface="Calibri" pitchFamily="34" charset="0"/>
              <a:cs typeface="Arial" charset="0"/>
              <a:sym typeface="Calibri" pitchFamily="34" charset="0"/>
            </a:endParaRP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Fundamental Attribution Error</a:t>
            </a:r>
          </a:p>
        </p:txBody>
      </p:sp>
    </p:spTree>
    <p:extLst>
      <p:ext uri="{BB962C8B-B14F-4D97-AF65-F5344CB8AC3E}">
        <p14:creationId xmlns:p14="http://schemas.microsoft.com/office/powerpoint/2010/main" val="155061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/>
              <a:t>Experiment: half of a class saw each the videos and asked to list reasons for the behavior</a:t>
            </a:r>
          </a:p>
          <a:p>
            <a:endParaRPr lang="en-US" sz="3200" dirty="0"/>
          </a:p>
          <a:p>
            <a:r>
              <a:rPr lang="en-US" sz="2800" dirty="0"/>
              <a:t>See televised video: “maniacal,” “zealous,” “crazy candidate,” “emotionally unstable” (dispositional attribution)</a:t>
            </a:r>
          </a:p>
          <a:p>
            <a:endParaRPr lang="en-US" sz="2800" dirty="0"/>
          </a:p>
          <a:p>
            <a:r>
              <a:rPr lang="en-US" sz="2800" dirty="0"/>
              <a:t>See crowd video: “the crowd fired him up” (situational attribution)</a:t>
            </a:r>
          </a:p>
          <a:p>
            <a:endParaRPr lang="en-US" sz="2800" dirty="0"/>
          </a:p>
          <a:p>
            <a:r>
              <a:rPr lang="en-US" sz="2800" dirty="0"/>
              <a:t>Can’t understand the situation nor how it would strongly affect behavior from the televised video</a:t>
            </a:r>
          </a:p>
          <a:p>
            <a:pPr marL="45720" indent="0">
              <a:buNone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Fundamental Attribution Error</a:t>
            </a:r>
          </a:p>
        </p:txBody>
      </p:sp>
    </p:spTree>
    <p:extLst>
      <p:ext uri="{BB962C8B-B14F-4D97-AF65-F5344CB8AC3E}">
        <p14:creationId xmlns:p14="http://schemas.microsoft.com/office/powerpoint/2010/main" val="1854622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7998" y="1719070"/>
            <a:ext cx="11175013" cy="4636010"/>
          </a:xfrm>
        </p:spPr>
        <p:txBody>
          <a:bodyPr>
            <a:normAutofit/>
          </a:bodyPr>
          <a:lstStyle/>
          <a:p>
            <a:pPr lvl="0">
              <a:buClr>
                <a:srgbClr val="E60512"/>
              </a:buClr>
            </a:pPr>
            <a:r>
              <a:rPr lang="en-US" sz="2200" b="1" dirty="0">
                <a:solidFill>
                  <a:srgbClr val="064B64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itchFamily="34" charset="0"/>
              </a:rPr>
              <a:t>The fundamental attribution error (FAE) 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  <a:sym typeface="Calibri" pitchFamily="34" charset="0"/>
              </a:rPr>
              <a:t>– </a:t>
            </a:r>
            <a:r>
              <a:rPr lang="en-US" alt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Tendency for us to </a:t>
            </a:r>
            <a:r>
              <a:rPr lang="en-US" altLang="en-US" sz="2200" b="1" u="sng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under</a:t>
            </a:r>
            <a:r>
              <a:rPr lang="en-US" altLang="en-US" sz="22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estimate situational (external)</a:t>
            </a:r>
            <a:r>
              <a:rPr lang="en-US" alt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influences and </a:t>
            </a:r>
            <a:r>
              <a:rPr lang="en-US" altLang="en-US" sz="2200" u="sng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over</a:t>
            </a:r>
            <a:r>
              <a:rPr lang="en-US" altLang="en-US" sz="22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estimate dispositional (internal)</a:t>
            </a:r>
            <a:r>
              <a:rPr lang="en-US" alt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influences on others’ behavior</a:t>
            </a:r>
          </a:p>
          <a:p>
            <a:pPr lvl="1"/>
            <a:r>
              <a:rPr lang="en-US" sz="2000" dirty="0">
                <a:latin typeface="Calibri" pitchFamily="34" charset="0"/>
                <a:cs typeface="Arial" charset="0"/>
                <a:sym typeface="Calibri" pitchFamily="34" charset="0"/>
              </a:rPr>
              <a:t>The attribution is about someone else</a:t>
            </a:r>
          </a:p>
          <a:p>
            <a:pPr lvl="1"/>
            <a:r>
              <a:rPr lang="en-US" sz="2000" dirty="0">
                <a:latin typeface="Calibri" pitchFamily="34" charset="0"/>
                <a:cs typeface="Arial" charset="0"/>
                <a:sym typeface="Calibri" pitchFamily="34" charset="0"/>
              </a:rPr>
              <a:t>We attribute the behavior (or pattern of behaviors) to the actor’s disposition</a:t>
            </a:r>
          </a:p>
          <a:p>
            <a:pPr lvl="1"/>
            <a:r>
              <a:rPr lang="en-US" sz="2000" dirty="0">
                <a:latin typeface="Calibri" pitchFamily="34" charset="0"/>
                <a:cs typeface="Arial" charset="0"/>
                <a:sym typeface="Calibri" pitchFamily="34" charset="0"/>
              </a:rPr>
              <a:t>Our attribution is unfounded/ignorant (No good reason to conclude is an internal cause)</a:t>
            </a:r>
          </a:p>
          <a:p>
            <a:pPr lvl="1"/>
            <a:r>
              <a:rPr lang="en-US" sz="2000" dirty="0">
                <a:latin typeface="Calibri" pitchFamily="34" charset="0"/>
                <a:cs typeface="Arial" charset="0"/>
                <a:sym typeface="Calibri" pitchFamily="34" charset="0"/>
              </a:rPr>
              <a:t>More likely in “strong situations”</a:t>
            </a:r>
          </a:p>
          <a:p>
            <a:pPr lvl="2"/>
            <a:r>
              <a:rPr lang="en-US" sz="1800" dirty="0">
                <a:latin typeface="Calibri" pitchFamily="34" charset="0"/>
                <a:cs typeface="Arial" charset="0"/>
                <a:sym typeface="Calibri" pitchFamily="34" charset="0"/>
              </a:rPr>
              <a:t>Situations in which people tend to act similarly despite being dispositionally quite different</a:t>
            </a:r>
          </a:p>
          <a:p>
            <a:endParaRPr lang="en-US" sz="2200" dirty="0">
              <a:latin typeface="Calibri" pitchFamily="34" charset="0"/>
              <a:cs typeface="Arial" charset="0"/>
              <a:sym typeface="Calibri" pitchFamily="34" charset="0"/>
            </a:endParaRPr>
          </a:p>
          <a:p>
            <a:r>
              <a:rPr lang="en-US" sz="2400" dirty="0">
                <a:latin typeface="Calibri" pitchFamily="34" charset="0"/>
                <a:cs typeface="Arial" charset="0"/>
                <a:sym typeface="Calibri" pitchFamily="34" charset="0"/>
              </a:rPr>
              <a:t>2 categories for how we </a:t>
            </a:r>
            <a:r>
              <a:rPr lang="en-US" sz="2400" dirty="0">
                <a:solidFill>
                  <a:srgbClr val="00B050"/>
                </a:solidFill>
                <a:latin typeface="Calibri" pitchFamily="34" charset="0"/>
                <a:cs typeface="Arial" charset="0"/>
                <a:sym typeface="Calibri" pitchFamily="34" charset="0"/>
              </a:rPr>
              <a:t>underestimate situation</a:t>
            </a:r>
            <a:r>
              <a:rPr lang="en-US" sz="2400" dirty="0">
                <a:latin typeface="Calibri" pitchFamily="34" charset="0"/>
                <a:cs typeface="Arial" charset="0"/>
                <a:sym typeface="Calibri" pitchFamily="34" charset="0"/>
              </a:rPr>
              <a:t>:</a:t>
            </a:r>
          </a:p>
          <a:p>
            <a:pPr lvl="1"/>
            <a:r>
              <a:rPr lang="en-US" sz="2000" dirty="0">
                <a:latin typeface="Calibri" pitchFamily="34" charset="0"/>
                <a:cs typeface="Arial" charset="0"/>
                <a:sym typeface="Calibri" pitchFamily="34" charset="0"/>
              </a:rPr>
              <a:t>We don’t comprehend the situation (i.e., the situation is invisible to us)</a:t>
            </a:r>
          </a:p>
          <a:p>
            <a:pPr lvl="1"/>
            <a:r>
              <a:rPr lang="en-US" sz="2000" dirty="0">
                <a:latin typeface="Calibri" pitchFamily="34" charset="0"/>
                <a:cs typeface="Arial" charset="0"/>
                <a:sym typeface="Calibri" pitchFamily="34" charset="0"/>
              </a:rPr>
              <a:t>We see the situation but don’t realize the extent to which it impacts behavior</a:t>
            </a:r>
          </a:p>
          <a:p>
            <a:endParaRPr lang="en-US" sz="2200" dirty="0">
              <a:latin typeface="Calibri" pitchFamily="34" charset="0"/>
              <a:cs typeface="Arial" charset="0"/>
              <a:sym typeface="Calibri" pitchFamily="34" charset="0"/>
            </a:endParaRPr>
          </a:p>
          <a:p>
            <a:endParaRPr lang="en-US" sz="2200" dirty="0">
              <a:latin typeface="Calibri" pitchFamily="34" charset="0"/>
              <a:cs typeface="Arial" charset="0"/>
              <a:sym typeface="Calibri" pitchFamily="34" charset="0"/>
            </a:endParaRPr>
          </a:p>
          <a:p>
            <a:pPr lvl="1"/>
            <a:endParaRPr lang="en-US" sz="2200" dirty="0">
              <a:latin typeface="Calibri" panose="020F0502020204030204" pitchFamily="34" charset="0"/>
              <a:cs typeface="Calibri" panose="020F0502020204030204" pitchFamily="34" charset="0"/>
              <a:sym typeface="Calibri" pitchFamily="34" charset="0"/>
            </a:endParaRPr>
          </a:p>
          <a:p>
            <a:endParaRPr lang="en-US" sz="2200" dirty="0">
              <a:latin typeface="Calibri" pitchFamily="34" charset="0"/>
              <a:cs typeface="Arial" charset="0"/>
              <a:sym typeface="Calibri" pitchFamily="34" charset="0"/>
            </a:endParaRPr>
          </a:p>
          <a:p>
            <a:endParaRPr lang="en-US" sz="2200" dirty="0">
              <a:latin typeface="Calibri" pitchFamily="34" charset="0"/>
              <a:cs typeface="Arial" charset="0"/>
              <a:sym typeface="Calibri" pitchFamily="34" charset="0"/>
            </a:endParaRPr>
          </a:p>
          <a:p>
            <a:endParaRPr lang="en-US" sz="2200" dirty="0">
              <a:latin typeface="Calibri" pitchFamily="34" charset="0"/>
              <a:cs typeface="Arial" charset="0"/>
              <a:sym typeface="Calibri" pitchFamily="34" charset="0"/>
            </a:endParaRPr>
          </a:p>
          <a:p>
            <a:endParaRPr lang="en-US" sz="2200" dirty="0">
              <a:latin typeface="Calibri" pitchFamily="34" charset="0"/>
              <a:cs typeface="Arial" charset="0"/>
              <a:sym typeface="Calibri" pitchFamily="34" charset="0"/>
            </a:endParaRPr>
          </a:p>
          <a:p>
            <a:endParaRPr lang="en-US" sz="2200" dirty="0">
              <a:latin typeface="Calibri" pitchFamily="34" charset="0"/>
              <a:cs typeface="Arial" charset="0"/>
              <a:sym typeface="Calibri" pitchFamily="34" charset="0"/>
            </a:endParaRPr>
          </a:p>
          <a:p>
            <a:endParaRPr lang="en-US" dirty="0">
              <a:latin typeface="Calibri" pitchFamily="34" charset="0"/>
              <a:cs typeface="Arial" charset="0"/>
              <a:sym typeface="Calibri" pitchFamily="34" charset="0"/>
            </a:endParaRPr>
          </a:p>
          <a:p>
            <a:endParaRPr lang="en-US" dirty="0">
              <a:latin typeface="Calibri" pitchFamily="34" charset="0"/>
              <a:cs typeface="Arial" charset="0"/>
              <a:sym typeface="Calibri" pitchFamily="34" charset="0"/>
            </a:endParaRP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Fundamental Attribution Error</a:t>
            </a:r>
          </a:p>
        </p:txBody>
      </p:sp>
    </p:spTree>
    <p:extLst>
      <p:ext uri="{BB962C8B-B14F-4D97-AF65-F5344CB8AC3E}">
        <p14:creationId xmlns:p14="http://schemas.microsoft.com/office/powerpoint/2010/main" val="2882752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7999" y="1719070"/>
            <a:ext cx="11175014" cy="5138929"/>
          </a:xfrm>
        </p:spPr>
        <p:txBody>
          <a:bodyPr>
            <a:normAutofit/>
          </a:bodyPr>
          <a:lstStyle/>
          <a:p>
            <a:endParaRPr lang="en-US" sz="2200" dirty="0">
              <a:latin typeface="Calibri" pitchFamily="34" charset="0"/>
              <a:cs typeface="Arial" charset="0"/>
              <a:sym typeface="Calibri" pitchFamily="34" charset="0"/>
            </a:endParaRPr>
          </a:p>
          <a:p>
            <a:r>
              <a:rPr lang="en-US" sz="2800" dirty="0">
                <a:latin typeface="Calibri" pitchFamily="34" charset="0"/>
                <a:cs typeface="Arial" charset="0"/>
                <a:sym typeface="Calibri" pitchFamily="34" charset="0"/>
              </a:rPr>
              <a:t>Another example: Dave Chappelle on Oscar the grouch: https://www.youtube.com/watch?reload=9&amp;v=aVW-FB1q8FM</a:t>
            </a:r>
          </a:p>
          <a:p>
            <a:endParaRPr lang="en-US" sz="2800" dirty="0">
              <a:latin typeface="Calibri" pitchFamily="34" charset="0"/>
              <a:cs typeface="Arial" charset="0"/>
              <a:sym typeface="Calibri" pitchFamily="34" charset="0"/>
            </a:endParaRPr>
          </a:p>
          <a:p>
            <a:r>
              <a:rPr lang="en-US" sz="2800" dirty="0">
                <a:latin typeface="Calibri" pitchFamily="34" charset="0"/>
                <a:cs typeface="Arial" charset="0"/>
                <a:sym typeface="Calibri" pitchFamily="34" charset="0"/>
              </a:rPr>
              <a:t>The FAE suggests it’s often justified to be more empathetic and forgiving of other people for their negative behaviors</a:t>
            </a:r>
          </a:p>
          <a:p>
            <a:endParaRPr lang="en-US" sz="2800" dirty="0">
              <a:latin typeface="Calibri" pitchFamily="34" charset="0"/>
              <a:cs typeface="Arial" charset="0"/>
              <a:sym typeface="Calibri" pitchFamily="34" charset="0"/>
            </a:endParaRPr>
          </a:p>
          <a:p>
            <a:endParaRPr lang="en-US" sz="2200" dirty="0">
              <a:latin typeface="Calibri" pitchFamily="34" charset="0"/>
              <a:cs typeface="Arial" charset="0"/>
              <a:sym typeface="Calibri" pitchFamily="34" charset="0"/>
            </a:endParaRPr>
          </a:p>
          <a:p>
            <a:endParaRPr lang="en-US" sz="2200" dirty="0">
              <a:latin typeface="Calibri" pitchFamily="34" charset="0"/>
              <a:cs typeface="Arial" charset="0"/>
              <a:sym typeface="Calibri" pitchFamily="34" charset="0"/>
            </a:endParaRPr>
          </a:p>
          <a:p>
            <a:endParaRPr lang="en-US" sz="2200" dirty="0">
              <a:latin typeface="Calibri" pitchFamily="34" charset="0"/>
              <a:cs typeface="Arial" charset="0"/>
              <a:sym typeface="Calibri" pitchFamily="34" charset="0"/>
            </a:endParaRPr>
          </a:p>
          <a:p>
            <a:endParaRPr lang="en-US" sz="2200" dirty="0">
              <a:latin typeface="Calibri" pitchFamily="34" charset="0"/>
              <a:cs typeface="Arial" charset="0"/>
              <a:sym typeface="Calibri" pitchFamily="34" charset="0"/>
            </a:endParaRPr>
          </a:p>
          <a:p>
            <a:endParaRPr lang="en-US" sz="2200" dirty="0">
              <a:latin typeface="Calibri" pitchFamily="34" charset="0"/>
              <a:cs typeface="Arial" charset="0"/>
              <a:sym typeface="Calibri" pitchFamily="34" charset="0"/>
            </a:endParaRPr>
          </a:p>
          <a:p>
            <a:endParaRPr lang="en-US" dirty="0">
              <a:latin typeface="Calibri" pitchFamily="34" charset="0"/>
              <a:cs typeface="Arial" charset="0"/>
              <a:sym typeface="Calibri" pitchFamily="34" charset="0"/>
            </a:endParaRPr>
          </a:p>
          <a:p>
            <a:endParaRPr lang="en-US" dirty="0">
              <a:latin typeface="Calibri" pitchFamily="34" charset="0"/>
              <a:cs typeface="Arial" charset="0"/>
              <a:sym typeface="Calibri" pitchFamily="34" charset="0"/>
            </a:endParaRP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Fundamental Attribution Error</a:t>
            </a:r>
          </a:p>
        </p:txBody>
      </p:sp>
    </p:spTree>
    <p:extLst>
      <p:ext uri="{BB962C8B-B14F-4D97-AF65-F5344CB8AC3E}">
        <p14:creationId xmlns:p14="http://schemas.microsoft.com/office/powerpoint/2010/main" val="2355549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7998" y="1719069"/>
            <a:ext cx="11175013" cy="4783083"/>
          </a:xfrm>
        </p:spPr>
        <p:txBody>
          <a:bodyPr>
            <a:normAutofit fontScale="92500"/>
          </a:bodyPr>
          <a:lstStyle/>
          <a:p>
            <a:pPr lvl="0">
              <a:buClr>
                <a:srgbClr val="E60512"/>
              </a:buClr>
            </a:pPr>
            <a:r>
              <a:rPr lang="en-US" sz="2200" b="1" dirty="0">
                <a:solidFill>
                  <a:srgbClr val="064B64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itchFamily="34" charset="0"/>
              </a:rPr>
              <a:t>The fundamental attribution error (FAE) 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  <a:sym typeface="Calibri" pitchFamily="34" charset="0"/>
              </a:rPr>
              <a:t>– </a:t>
            </a:r>
            <a:r>
              <a:rPr lang="en-US" alt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Tendency for us to </a:t>
            </a:r>
            <a:r>
              <a:rPr lang="en-US" altLang="en-US" sz="2200" b="1" u="sng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under</a:t>
            </a:r>
            <a:r>
              <a:rPr lang="en-US" altLang="en-US" sz="22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estimate situational (external)</a:t>
            </a:r>
            <a:r>
              <a:rPr lang="en-US" alt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influences and </a:t>
            </a:r>
            <a:r>
              <a:rPr lang="en-US" altLang="en-US" sz="2200" u="sng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over</a:t>
            </a:r>
            <a:r>
              <a:rPr lang="en-US" altLang="en-US" sz="22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estimate dispositional (internal)</a:t>
            </a:r>
            <a:r>
              <a:rPr lang="en-US" alt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influences on others’ behavior</a:t>
            </a:r>
          </a:p>
          <a:p>
            <a:pPr lvl="1"/>
            <a:endParaRPr lang="en-US" sz="2200" dirty="0">
              <a:latin typeface="Calibri" panose="020F0502020204030204" pitchFamily="34" charset="0"/>
              <a:cs typeface="Calibri" panose="020F0502020204030204" pitchFamily="34" charset="0"/>
              <a:sym typeface="Calibri" pitchFamily="34" charset="0"/>
            </a:endParaRPr>
          </a:p>
          <a:p>
            <a:r>
              <a:rPr lang="en-US" sz="2200" dirty="0">
                <a:solidFill>
                  <a:srgbClr val="064B64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itchFamily="34" charset="0"/>
              </a:rPr>
              <a:t>Also often commit the FAE for </a:t>
            </a:r>
            <a:r>
              <a:rPr lang="en-US" sz="22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itchFamily="34" charset="0"/>
              </a:rPr>
              <a:t>positive</a:t>
            </a:r>
            <a:r>
              <a:rPr lang="en-US" sz="2200" dirty="0">
                <a:solidFill>
                  <a:srgbClr val="064B64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itchFamily="34" charset="0"/>
              </a:rPr>
              <a:t> behaviors of others</a:t>
            </a:r>
          </a:p>
          <a:p>
            <a:pPr lvl="1"/>
            <a:r>
              <a:rPr lang="en-US" sz="2200" dirty="0">
                <a:solidFill>
                  <a:srgbClr val="064B64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itchFamily="34" charset="0"/>
              </a:rPr>
              <a:t>Bill Gate’s behaviors – think successful behaviors </a:t>
            </a:r>
            <a:r>
              <a:rPr lang="en-US" sz="2200" b="1" dirty="0">
                <a:solidFill>
                  <a:srgbClr val="064B64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itchFamily="34" charset="0"/>
              </a:rPr>
              <a:t>entirely </a:t>
            </a:r>
            <a:r>
              <a:rPr lang="en-US" sz="2200" dirty="0">
                <a:solidFill>
                  <a:srgbClr val="064B64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itchFamily="34" charset="0"/>
              </a:rPr>
              <a:t>due to disposition (e.g., creative) but really but really behaviors were </a:t>
            </a:r>
            <a:r>
              <a:rPr lang="en-US" sz="2200" b="1" dirty="0">
                <a:solidFill>
                  <a:srgbClr val="064B64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itchFamily="34" charset="0"/>
              </a:rPr>
              <a:t>substantially</a:t>
            </a:r>
            <a:r>
              <a:rPr lang="en-US" sz="2200" dirty="0">
                <a:solidFill>
                  <a:srgbClr val="064B64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itchFamily="34" charset="0"/>
              </a:rPr>
              <a:t> influenced by situation (luck)</a:t>
            </a:r>
          </a:p>
          <a:p>
            <a:pPr lvl="1"/>
            <a:r>
              <a:rPr lang="en-US" sz="2200" dirty="0">
                <a:solidFill>
                  <a:srgbClr val="064B64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itchFamily="34" charset="0"/>
              </a:rPr>
              <a:t>This is a bit delicate but it’s the clearest example I have. . .</a:t>
            </a:r>
          </a:p>
          <a:p>
            <a:pPr lvl="1"/>
            <a:endParaRPr lang="en-US" sz="2200" dirty="0">
              <a:solidFill>
                <a:srgbClr val="064B64"/>
              </a:solidFill>
              <a:latin typeface="Calibri" panose="020F0502020204030204" pitchFamily="34" charset="0"/>
              <a:cs typeface="Calibri" panose="020F0502020204030204" pitchFamily="34" charset="0"/>
              <a:sym typeface="Calibri" pitchFamily="34" charset="0"/>
            </a:endParaRPr>
          </a:p>
          <a:p>
            <a:pPr lvl="1"/>
            <a:r>
              <a:rPr lang="en-US" sz="2400" dirty="0">
                <a:solidFill>
                  <a:srgbClr val="064B64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itchFamily="34" charset="0"/>
              </a:rPr>
              <a:t>Alex </a:t>
            </a:r>
            <a:r>
              <a:rPr lang="en-US" sz="2400" dirty="0" err="1">
                <a:solidFill>
                  <a:srgbClr val="064B64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itchFamily="34" charset="0"/>
              </a:rPr>
              <a:t>Trebek</a:t>
            </a:r>
            <a:r>
              <a:rPr lang="en-US" sz="2400" dirty="0">
                <a:solidFill>
                  <a:srgbClr val="064B64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itchFamily="34" charset="0"/>
              </a:rPr>
              <a:t> was tremendously intelligent? </a:t>
            </a:r>
            <a:r>
              <a:rPr lang="en-US" sz="2400" b="1" u="sng" dirty="0">
                <a:solidFill>
                  <a:srgbClr val="064B64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itchFamily="34" charset="0"/>
              </a:rPr>
              <a:t>Quite possibly</a:t>
            </a:r>
            <a:r>
              <a:rPr lang="en-US" sz="2400" dirty="0">
                <a:solidFill>
                  <a:srgbClr val="064B64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itchFamily="34" charset="0"/>
              </a:rPr>
              <a:t>, but </a:t>
            </a:r>
            <a:r>
              <a:rPr lang="en-US" sz="2400" b="1" u="sng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itchFamily="34" charset="0"/>
              </a:rPr>
              <a:t>why</a:t>
            </a:r>
            <a:r>
              <a:rPr lang="en-US" sz="2400" dirty="0">
                <a:solidFill>
                  <a:srgbClr val="064B64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itchFamily="34" charset="0"/>
              </a:rPr>
              <a:t> do we think that? Which </a:t>
            </a:r>
            <a:r>
              <a:rPr lang="en-US" sz="2400" u="sng" dirty="0">
                <a:solidFill>
                  <a:srgbClr val="064B64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itchFamily="34" charset="0"/>
              </a:rPr>
              <a:t>behaviors or information</a:t>
            </a:r>
            <a:r>
              <a:rPr lang="en-US" sz="2400" dirty="0">
                <a:solidFill>
                  <a:srgbClr val="064B64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itchFamily="34" charset="0"/>
              </a:rPr>
              <a:t> tells us he was tremendously intelligent? </a:t>
            </a:r>
          </a:p>
          <a:p>
            <a:pPr lvl="2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  <a:sym typeface="Calibri" pitchFamily="34" charset="0"/>
              </a:rPr>
              <a:t>Intuition based on behaviors during Jeopardy; 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  <a:sym typeface="Calibri" pitchFamily="34" charset="0"/>
              </a:rPr>
              <a:t>Jeopardy behaviors due to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  <a:sym typeface="Calibri" pitchFamily="34" charset="0"/>
              </a:rPr>
              <a:t>having answers in advance (the 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  <a:sym typeface="Calibri" pitchFamily="34" charset="0"/>
              </a:rPr>
              <a:t>situation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  <a:sym typeface="Calibri" pitchFamily="34" charset="0"/>
              </a:rPr>
              <a:t>)</a:t>
            </a:r>
          </a:p>
          <a:p>
            <a:pPr marL="45720" indent="0">
              <a:buNone/>
            </a:pPr>
            <a:endParaRPr lang="en-US" sz="2800" dirty="0">
              <a:latin typeface="Calibri" pitchFamily="34" charset="0"/>
              <a:cs typeface="Arial" charset="0"/>
              <a:sym typeface="Calibri" pitchFamily="34" charset="0"/>
            </a:endParaRPr>
          </a:p>
          <a:p>
            <a:endParaRPr lang="en-US" sz="2200" dirty="0">
              <a:latin typeface="Calibri" pitchFamily="34" charset="0"/>
              <a:cs typeface="Arial" charset="0"/>
              <a:sym typeface="Calibri" pitchFamily="34" charset="0"/>
            </a:endParaRPr>
          </a:p>
          <a:p>
            <a:endParaRPr lang="en-US" sz="2200" dirty="0">
              <a:latin typeface="Calibri" pitchFamily="34" charset="0"/>
              <a:cs typeface="Arial" charset="0"/>
              <a:sym typeface="Calibri" pitchFamily="34" charset="0"/>
            </a:endParaRPr>
          </a:p>
          <a:p>
            <a:endParaRPr lang="en-US" sz="2200" dirty="0">
              <a:latin typeface="Calibri" pitchFamily="34" charset="0"/>
              <a:cs typeface="Arial" charset="0"/>
              <a:sym typeface="Calibri" pitchFamily="34" charset="0"/>
            </a:endParaRPr>
          </a:p>
          <a:p>
            <a:endParaRPr lang="en-US" sz="2200" dirty="0">
              <a:latin typeface="Calibri" pitchFamily="34" charset="0"/>
              <a:cs typeface="Arial" charset="0"/>
              <a:sym typeface="Calibri" pitchFamily="34" charset="0"/>
            </a:endParaRPr>
          </a:p>
          <a:p>
            <a:endParaRPr lang="en-US" sz="2200" dirty="0">
              <a:latin typeface="Calibri" pitchFamily="34" charset="0"/>
              <a:cs typeface="Arial" charset="0"/>
              <a:sym typeface="Calibri" pitchFamily="34" charset="0"/>
            </a:endParaRPr>
          </a:p>
          <a:p>
            <a:endParaRPr lang="en-US" dirty="0">
              <a:latin typeface="Calibri" pitchFamily="34" charset="0"/>
              <a:cs typeface="Arial" charset="0"/>
              <a:sym typeface="Calibri" pitchFamily="34" charset="0"/>
            </a:endParaRPr>
          </a:p>
          <a:p>
            <a:endParaRPr lang="en-US" dirty="0">
              <a:latin typeface="Calibri" pitchFamily="34" charset="0"/>
              <a:cs typeface="Arial" charset="0"/>
              <a:sym typeface="Calibri" pitchFamily="34" charset="0"/>
            </a:endParaRP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Fundamental Attribution Error</a:t>
            </a:r>
          </a:p>
        </p:txBody>
      </p:sp>
    </p:spTree>
    <p:extLst>
      <p:ext uri="{BB962C8B-B14F-4D97-AF65-F5344CB8AC3E}">
        <p14:creationId xmlns:p14="http://schemas.microsoft.com/office/powerpoint/2010/main" val="3875707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PChart">
            <a:extLst>
              <a:ext uri="{FF2B5EF4-FFF2-40B4-BE49-F238E27FC236}">
                <a16:creationId xmlns:a16="http://schemas.microsoft.com/office/drawing/2014/main" id="{62F5AC30-6319-4EF3-8906-DB1EB0E3D03D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6032500" y="1714500"/>
            <a:ext cx="6096000" cy="5143500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2" name="TPQuestion" title="Question Text">
            <a:extLst>
              <a:ext uri="{FF2B5EF4-FFF2-40B4-BE49-F238E27FC236}">
                <a16:creationId xmlns:a16="http://schemas.microsoft.com/office/drawing/2014/main" id="{9373066C-198C-4B97-BCF7-C19948A5C9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What would you guess for Alex </a:t>
            </a:r>
            <a:r>
              <a:rPr lang="en-US" sz="2000" dirty="0" err="1"/>
              <a:t>Trebek’s</a:t>
            </a:r>
            <a:r>
              <a:rPr lang="en-US" sz="2000" dirty="0"/>
              <a:t> IQ?</a:t>
            </a:r>
            <a:br>
              <a:rPr lang="en-US" sz="2000" dirty="0"/>
            </a:br>
            <a:r>
              <a:rPr lang="en-US" sz="2000" dirty="0">
                <a:solidFill>
                  <a:srgbClr val="00B050"/>
                </a:solidFill>
              </a:rPr>
              <a:t>100</a:t>
            </a:r>
            <a:r>
              <a:rPr lang="en-US" sz="2000" dirty="0"/>
              <a:t> = average, </a:t>
            </a:r>
            <a:r>
              <a:rPr lang="en-US" sz="2000" dirty="0">
                <a:solidFill>
                  <a:srgbClr val="00B050"/>
                </a:solidFill>
              </a:rPr>
              <a:t>115</a:t>
            </a:r>
            <a:r>
              <a:rPr lang="en-US" sz="2000" dirty="0"/>
              <a:t>= smarter that 84% of people, </a:t>
            </a:r>
            <a:r>
              <a:rPr lang="en-US" sz="2000" dirty="0">
                <a:solidFill>
                  <a:srgbClr val="00B050"/>
                </a:solidFill>
              </a:rPr>
              <a:t>130</a:t>
            </a:r>
            <a:r>
              <a:rPr lang="en-US" sz="2000" dirty="0"/>
              <a:t> = smarter than 97.5% of people</a:t>
            </a:r>
          </a:p>
        </p:txBody>
      </p:sp>
      <p:sp>
        <p:nvSpPr>
          <p:cNvPr id="3" name="TPAnswers" title="Answer Text">
            <a:extLst>
              <a:ext uri="{FF2B5EF4-FFF2-40B4-BE49-F238E27FC236}">
                <a16:creationId xmlns:a16="http://schemas.microsoft.com/office/drawing/2014/main" id="{35D65FB5-7F0A-4412-886E-3A09778B3DB3}"/>
              </a:ext>
            </a:extLst>
          </p:cNvPr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508000" y="1719071"/>
            <a:ext cx="5588001" cy="4407408"/>
          </a:xfrm>
        </p:spPr>
        <p:txBody>
          <a:bodyPr/>
          <a:lstStyle/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75-85</a:t>
            </a:r>
          </a:p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85-95</a:t>
            </a:r>
          </a:p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95-105</a:t>
            </a:r>
          </a:p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105-115</a:t>
            </a:r>
          </a:p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115-125</a:t>
            </a:r>
          </a:p>
          <a:p>
            <a:pPr marL="502920" indent="-457200">
              <a:buFont typeface="Wingdings 2" pitchFamily="18" charset="2"/>
              <a:buAutoNum type="alphaUcPeriod"/>
            </a:pPr>
            <a:r>
              <a:rPr lang="en-US" dirty="0"/>
              <a:t>125-135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88D859-F731-4B7D-8550-8C8A81E0F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A6CD65-B223-9C41-8CEC-A55C726DCCB3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64B64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64B64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sp>
        <p:nvSpPr>
          <p:cNvPr id="5" name="TPPolling" title="Polling Shape">
            <a:extLst>
              <a:ext uri="{FF2B5EF4-FFF2-40B4-BE49-F238E27FC236}">
                <a16:creationId xmlns:a16="http://schemas.microsoft.com/office/drawing/2014/main" id="{616EE98A-A9B7-41A5-A50E-18687A5B64EA}"/>
              </a:ext>
            </a:extLst>
          </p:cNvPr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Medium"/>
              <a:ea typeface="+mn-ea"/>
              <a:cs typeface="+mn-cs"/>
            </a:endParaRPr>
          </a:p>
        </p:txBody>
      </p:sp>
      <p:grpSp>
        <p:nvGrpSpPr>
          <p:cNvPr id="10" name="TPCountdown" title="Countdown Timer">
            <a:extLst>
              <a:ext uri="{FF2B5EF4-FFF2-40B4-BE49-F238E27FC236}">
                <a16:creationId xmlns:a16="http://schemas.microsoft.com/office/drawing/2014/main" id="{716AB37B-D788-4707-ACF0-B30831BDD474}"/>
              </a:ext>
            </a:extLst>
          </p:cNvPr>
          <p:cNvGrpSpPr>
            <a:grpSpLocks noChangeAspect="1"/>
          </p:cNvGrpSpPr>
          <p:nvPr>
            <p:custDataLst>
              <p:tags r:id="rId4"/>
            </p:custDataLst>
          </p:nvPr>
        </p:nvGrpSpPr>
        <p:grpSpPr>
          <a:xfrm>
            <a:off x="5011821" y="5720080"/>
            <a:ext cx="1270000" cy="635000"/>
            <a:chOff x="7683500" y="5842000"/>
            <a:chExt cx="1270000" cy="635000"/>
          </a:xfrm>
        </p:grpSpPr>
        <p:sp>
          <p:nvSpPr>
            <p:cNvPr id="7" name="CountdownShape">
              <a:extLst>
                <a:ext uri="{FF2B5EF4-FFF2-40B4-BE49-F238E27FC236}">
                  <a16:creationId xmlns:a16="http://schemas.microsoft.com/office/drawing/2014/main" id="{0D2C2BB5-2FB7-4783-AF5A-EA6C071D45CF}"/>
                </a:ext>
              </a:extLst>
            </p:cNvPr>
            <p:cNvSpPr/>
            <p:nvPr/>
          </p:nvSpPr>
          <p:spPr>
            <a:xfrm>
              <a:off x="7683500" y="5842000"/>
              <a:ext cx="1270000" cy="635000"/>
            </a:xfrm>
            <a:prstGeom prst="cube">
              <a:avLst/>
            </a:prstGeom>
            <a:solidFill>
              <a:srgbClr val="3333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endParaRPr>
            </a:p>
          </p:txBody>
        </p:sp>
        <p:sp>
          <p:nvSpPr>
            <p:cNvPr id="8" name="CountdownText">
              <a:extLst>
                <a:ext uri="{FF2B5EF4-FFF2-40B4-BE49-F238E27FC236}">
                  <a16:creationId xmlns:a16="http://schemas.microsoft.com/office/drawing/2014/main" id="{6DD78C62-9DB9-4484-83D2-C6739730D89F}"/>
                </a:ext>
              </a:extLst>
            </p:cNvPr>
            <p:cNvSpPr txBox="1"/>
            <p:nvPr/>
          </p:nvSpPr>
          <p:spPr>
            <a:xfrm>
              <a:off x="7785100" y="6045200"/>
              <a:ext cx="889000" cy="381000"/>
            </a:xfrm>
            <a:prstGeom prst="rect">
              <a:avLst/>
            </a:prstGeom>
            <a:blipFill>
              <a:blip r:embed="rId7"/>
              <a:stretch>
                <a:fillRect/>
              </a:stretch>
            </a:blipFill>
            <a:ln>
              <a:solidFill>
                <a:srgbClr val="000000"/>
              </a:solidFill>
            </a:ln>
          </p:spPr>
          <p:txBody>
            <a:bodyPr vert="horz" rtlCol="0" anchor="ctr" anchorCtr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+mn-cs"/>
              </a:endParaRPr>
            </a:p>
          </p:txBody>
        </p:sp>
        <p:cxnSp>
          <p:nvCxnSpPr>
            <p:cNvPr id="9" name="CountdownLine">
              <a:extLst>
                <a:ext uri="{FF2B5EF4-FFF2-40B4-BE49-F238E27FC236}">
                  <a16:creationId xmlns:a16="http://schemas.microsoft.com/office/drawing/2014/main" id="{C3BBC491-F8D1-42A3-B40A-8CD8A67C3D60}"/>
                </a:ext>
              </a:extLst>
            </p:cNvPr>
            <p:cNvCxnSpPr/>
            <p:nvPr/>
          </p:nvCxnSpPr>
          <p:spPr>
            <a:xfrm>
              <a:off x="8001000" y="5943600"/>
              <a:ext cx="508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851528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5" grpId="1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PRESENTATIONGUID" val="1c9d9aa3-77a0-4f06-8516-9a1b5856e186"/>
  <p:tag name="TPVERSION" val="8"/>
  <p:tag name="TPFULLVERSION" val="9.0.5.7"/>
  <p:tag name="PPTVERSION" val="16"/>
  <p:tag name="TPOS" val="2"/>
  <p:tag name="TPLASTSAVEVERSION" val="6.4 PC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CAI" val="True"/>
  <p:tag name="TYPE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AUTOOPENPOLL" val="True"/>
  <p:tag name="AUTOFORMATCHART" val="True"/>
  <p:tag name="TPQUESTIONXML" val="﻿&lt;?xml version=&quot;1.0&quot; encoding=&quot;utf-8&quot;?&gt;&#10;&lt;questionlist&gt;&#10;    &lt;properties&gt;&#10;        &lt;guid&gt;DC74C0D37799449FA2B6A9B555F0D211&lt;/guid&gt;&#10;        &lt;description /&gt;&#10;        &lt;date&gt;2/23/2023 6:59:15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rationalefont&gt;Verdana&lt;/rationalefont&gt;&#10;        &lt;rationalefontsize&gt;12&lt;/rationalefontsize&gt;&#10;        &lt;narrativefont&gt;Verdana&lt;/narrativefont&gt;&#10;        &lt;narrativefontsize&gt;12&lt;/narrativefontsize&gt;&#10;        &lt;standardfont&gt;Verdana&lt;/standardfont&gt;&#10;        &lt;standardfontsize&gt;12&lt;/standard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001EAF5AAA4D47B2B2F34243ED7679E3&lt;/guid&gt;&#10;            &lt;repollguid&gt;1D0BD03F1D7D493C8D956E64BE70E581&lt;/repollguid&gt;&#10;            &lt;sourceid&gt;F34C3CD38701419BA56C42896CBDE916&lt;/sourceid&gt;&#10;            &lt;narrativeguid&gt;00000000000000000000000000000000&lt;/narrativeguid&gt;&#10;            &lt;questiontext&gt;The fundamental attribution error  expresses that:&lt;/questiontext&gt;&#10;            &lt;rationale&gt;&#10;                &lt;rationaletext /&gt;&#10;            &lt;/rationale&gt;&#10;            &lt;showresults&gt;True&lt;/showresults&gt;&#10;            &lt;responsegrid&gt;0&lt;/responsegrid&gt;&#10;            &lt;countdowntimer&gt;False&lt;/countdowntimer&gt;&#10;            &lt;countdowntime&gt;10&lt;/countdowntime&gt;&#10;            &lt;correctvalue&gt;1&lt;/correctvalue&gt;&#10;            &lt;incorrectvalue&gt;0.22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EF27A38672444AA690E338EC34243572&lt;/guid&gt;&#10;                    &lt;answertext&gt;We tend to infer that peoples’ dispositions cause their actions &lt;/answertext&gt;&#10;                    &lt;valuetype&gt;1&lt;/valuetype&gt;&#10;                &lt;/answer&gt;&#10;                &lt;answer&gt;&#10;                    &lt;guid&gt;B0C3CAA9AFC340AC91CF8687A145FB1F&lt;/guid&gt;&#10;                    &lt;answertext&gt;We tend to infer that peoples’ intentions and dispositions correspond with our own intentions and dispositions&lt;/answertext&gt;&#10;                    &lt;valuetype&gt;-1&lt;/valuetype&gt;&#10;                &lt;/answer&gt;&#10;                &lt;answer&gt;&#10;                    &lt;guid&gt;3091441AE91F47AE8FC949C54327056E&lt;/guid&gt;&#10;                    &lt;answertext&gt;We tend to infer that people share the same underlying motives and values as us&lt;/answertext&gt;&#10;                    &lt;valuetype&gt;-1&lt;/valuetype&gt;&#10;                &lt;/answer&gt;&#10;                &lt;answer&gt;&#10;                    &lt;guid&gt;10E70E0E79EC4F1DB626EE6B65B77FE3&lt;/guid&gt;&#10;                    &lt;answertext&gt;Those who have similar values tend to make similar fundamental attributions about others but people with dissimilar values tend to use a different method for making fundamental attributions about others&lt;/answertext&gt;&#10;                    &lt;valuetype&gt;-1&lt;/valuetype&gt;&#10;                &lt;/answer&gt;&#10;            &lt;/answers&gt;&#10;            &lt;metadata&gt;&#10;                &lt;entry&gt;&#10;                    &lt;key&gt;AUTOFORMATCHART&lt;/key&gt;&#10;                    &lt;value&gt;True&lt;/value&gt;&#10;                &lt;/entry&gt;&#10;                &lt;entry&gt;&#10;                    &lt;key&gt;AUTOOPENPOLL&lt;/key&gt;&#10;                    &lt;value&gt;True&lt;/value&gt;&#10;                &lt;/entry&gt;&#10;                &lt;entry&gt;&#10;                    &lt;key&gt;LIVECHARTING&lt;/key&gt;&#10;                    &lt;value&gt;False&lt;/value&gt;&#10;                &lt;/entry&gt;&#10;            &lt;/metadata&gt;&#10;        &lt;/multichoice&gt;&#10;    &lt;/questions&gt;&#10;&lt;/questionlist&gt;"/>
  <p:tag name="RESULTS" val="{&quot;Title&quot;:&quot;The fundamental attribution error  expresses that:&quot;,&quot;Responders&quot;:16,&quot;Participants&quot;:31,&quot;Responses&quot;:16,&quot;IsCaseSensitive&quot;:false,&quot;TotalCorrect&quot;:10,&quot;Mean&quot;:1.875,&quot;Median&quot;:1.0,&quot;StandardDeviation&quot;:1.2686114456365274,&quot;Variance&quot;:1.609375,&quot;PageSize&quot;:0,&quot;Offset&quot;:0,&quot;CorrectValues&quot;:&quot;&quot;,&quot;Results&quot;:[{&quot;Count&quot;:10.0,&quot;PointResponses&quot;:null,&quot;Name&quot;:&quot;We tend to infer that peoples’ dispositions cause their actions &quot;,&quot;Bullet&quot;:&quot;A&quot;,&quot;SecondaryName&quot;:&quot;&quot;,&quot;ValueType&quot;:1,&quot;Key&quot;:&quot;We tend to infer that peoples’ dispositions cause their actions 1&quot;},{&quot;Count&quot;:2.0,&quot;PointResponses&quot;:null,&quot;Name&quot;:&quot;We tend to infer that peoples’ intentions and dispositions correspond with our own intentions and dispositions&quot;,&quot;Bullet&quot;:&quot;B&quot;,&quot;SecondaryName&quot;:&quot;&quot;,&quot;ValueType&quot;:-1,&quot;Key&quot;:&quot;We tend to infer that peoples’ intentions and dispositions correspond with our own intentions and dispositions2&quot;},{&quot;Count&quot;:0.0,&quot;PointResponses&quot;:null,&quot;Name&quot;:&quot;We tend to infer that people share the same underlying motives and values as us&quot;,&quot;Bullet&quot;:&quot;C&quot;,&quot;SecondaryName&quot;:&quot;&quot;,&quot;ValueType&quot;:-1,&quot;Key&quot;:&quot;We tend to infer that people share the same underlying motives and values as us3&quot;},{&quot;Count&quot;:4.0,&quot;PointResponses&quot;:null,&quot;Name&quot;:&quot;Those who have similar values tend to make similar fundamental attributions about others but people with dissimilar values tend to use a different method for making fundamental attributions about others&quot;,&quot;Bullet&quot;:&quot;D&quot;,&quot;SecondaryName&quot;:&quot;&quot;,&quot;ValueType&quot;:-1,&quot;Key&quot;:&quot;Those who have similar values tend to make similar fundamental attributions about others but people with dissimilar values tend to use a different method for making fundamental attributions about others4&quot;}]}"/>
  <p:tag name="HASRESULTS" val="Tru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NUMBERFORMAT" val="1"/>
  <p:tag name="COLORTYPE" val="SCHEME"/>
  <p:tag name="DEFINEDCOLORS" val="3,6,10,45,32,50,13,4,9,55,1"/>
  <p:tag name="LABELFORMAT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2"/>
  <p:tag name="TPCOUNTDOWNSECONDS" val="1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CAI" val="True"/>
  <p:tag name="TYPE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AUTOOPENPOLL" val="True"/>
  <p:tag name="AUTOFORMATCHART" val="True"/>
  <p:tag name="LIVECHARTING" val="False"/>
  <p:tag name="TPQUESTIONXML" val="﻿&lt;?xml version=&quot;1.0&quot; encoding=&quot;utf-8&quot;?&gt;&#10;&lt;questionlist&gt;&#10;    &lt;properties&gt;&#10;        &lt;guid&gt;6CC55F1740F945D5B976BA3762462609&lt;/guid&gt;&#10;        &lt;description /&gt;&#10;        &lt;date&gt;3/8/2019 9:24:35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rationalefont&gt;Verdana&lt;/rationalefont&gt;&#10;        &lt;rationalefontsize&gt;12&lt;/rationalefontsize&gt;&#10;        &lt;narrativefont&gt;Verdana&lt;/narrativefont&gt;&#10;        &lt;narrativefontsize&gt;12&lt;/narrativefontsize&gt;&#10;        &lt;standardfont&gt;Verdana&lt;/standardfont&gt;&#10;        &lt;standardfontsize&gt;12&lt;/standard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581EDE1750954F819316007FA771D600&lt;/guid&gt;&#10;            &lt;repollguid&gt;F0A35409FDB1406996CADC1D24802CC9&lt;/repollguid&gt;&#10;            &lt;sourceid&gt;24C5658B9537477AA7638AFBFF6DFFA4&lt;/sourceid&gt;&#10;            &lt;narrativeguid&gt;00000000000000000000000000000000&lt;/narrativeguid&gt;&#10;            &lt;questiontext&gt;Which of the following is FALSE regarding the fundamental attribution error? (for this type of question, I suggest you write “True” or “False” next to each statement.) &lt;/questiontext&gt;&#10;            &lt;rationale&gt;&#10;                &lt;rationaletext /&gt;&#10;            &lt;/rationale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.22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096BCAAC3AE24AC3B081C75E67759D2A&lt;/guid&gt;&#10;                    &lt;answertext&gt;The theory is concerned with if observers think a behavior is due to the person’s disposition Vs. the situation in which the behavior occurs.&lt;/answertext&gt;&#10;                    &lt;valuetype&gt;-1&lt;/valuetype&gt;&#10;                &lt;/answer&gt;&#10;                &lt;answer&gt;&#10;                    &lt;guid&gt;C67745BBB4074A9F8D3F378AEF6223B5&lt;/guid&gt;&#10;                    &lt;answertext&gt;The fundamental attribution error applies to our judgment of why we engaged in a behavior, in addition to our judgments of other peoples’ behaviors.&lt;/answertext&gt;&#10;                    &lt;valuetype&gt;1&lt;/valuetype&gt;&#10;                &lt;/answer&gt;&#10;                &lt;answer&gt;&#10;                    &lt;guid&gt;2E3E821ED71040668A418F7C4AF63CAB&lt;/guid&gt;&#10;                    &lt;answertext&gt;The fundamental attribution error involves us attributing a person’s behavior to their disposition/internal causes.&lt;/answertext&gt;&#10;                    &lt;valuetype&gt;-1&lt;/valuetype&gt;&#10;                &lt;/answer&gt;&#10;            &lt;/answers&gt;&#10;            &lt;metadata&gt;&#10;                &lt;entry&gt;&#10;                    &lt;key&gt;AUTOFORMATCHART&lt;/key&gt;&#10;                    &lt;value&gt;True&lt;/value&gt;&#10;                &lt;/entry&gt;&#10;                &lt;entry&gt;&#10;                    &lt;key&gt;AUTOOPENPOLL&lt;/key&gt;&#10;                    &lt;value&gt;True&lt;/value&gt;&#10;                &lt;/entry&gt;&#10;                &lt;entry&gt;&#10;                    &lt;key&gt;LIVECHARTING&lt;/key&gt;&#10;                    &lt;value&gt;False&lt;/value&gt;&#10;                &lt;/entry&gt;&#10;            &lt;/metadata&gt;&#10;        &lt;/multichoice&gt;&#10;    &lt;/questions&gt;&#10;&lt;/questionlist&gt;"/>
  <p:tag name="RESULTS" val="{&quot;Title&quot;:&quot;Which of the following is FALSE regarding the fundamental attribution error? (for this type of question, I suggest you write “True” or “False” next to each statement.) &quot;,&quot;Responders&quot;:14,&quot;Participants&quot;:15,&quot;Responses&quot;:14,&quot;IsCaseSensitive&quot;:false,&quot;TotalCorrect&quot;:12,&quot;Mean&quot;:2.1428571428571428,&quot;Median&quot;:2.0,&quot;StandardDeviation&quot;:0.3499271061118826,&quot;Variance&quot;:0.12244897959183675,&quot;PageSize&quot;:0,&quot;Offset&quot;:0,&quot;CorrectValues&quot;:&quot;&quot;,&quot;Results&quot;:[{&quot;Count&quot;:0.0,&quot;PointResponses&quot;:null,&quot;Name&quot;:&quot;The theory is concerned with if observers think a behavior is due to the person’s disposition Vs. the situation in which the behavior occurs.&quot;,&quot;Bullet&quot;:&quot;A&quot;,&quot;SecondaryName&quot;:&quot;&quot;,&quot;ValueType&quot;:-1,&quot;Key&quot;:&quot;The theory is concerned with if observers think a behavior is due to the person’s disposition Vs. the situation in which the behavior occurs.1&quot;},{&quot;Count&quot;:12.0,&quot;PointResponses&quot;:null,&quot;Name&quot;:&quot;The fundamental attribution error applies to our judgment of why we engaged in a behavior, in addition to our judgments of other peoples’ behaviors.&quot;,&quot;Bullet&quot;:&quot;B&quot;,&quot;SecondaryName&quot;:&quot;&quot;,&quot;ValueType&quot;:1,&quot;Key&quot;:&quot;The fundamental attribution error applies to our judgment of why we engaged in a behavior, in addition to our judgments of other peoples’ behaviors.2&quot;},{&quot;Count&quot;:2.0,&quot;PointResponses&quot;:null,&quot;Name&quot;:&quot;The fundamental attribution error involves us attributing a person’s behavior to their disposition/internal causes.&quot;,&quot;Bullet&quot;:&quot;C&quot;,&quot;SecondaryName&quot;:&quot;&quot;,&quot;ValueType&quot;:-1,&quot;Key&quot;:&quot;The fundamental attribution error involves us attributing a person’s behavior to their disposition/internal causes.3&quot;}]}"/>
  <p:tag name="HASRESULTS" val="Tru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HARTFORMAT" val="UEsDBBQABgAIAAAAIQDvhfRvbQUAAK0RAAAPAAAAY2hhcnQvY2hhcnQueG1s3Fhtb9s2EP4+YP/B0HfHliy/ok7h2M02zGmCJm23faMpSuZMkRpJOXaH/fcdXyTLbpAWdQoMy5dQx+Pp7rmHd2e9er3LWWtLpKKCT4Pwohu0CMcioTybBu8frtujoKU04gligpNpsCcqeH354w+v8ASvkdT3BcKkBUa4muBpsNa6mHQ6Cq9JjtSFKAiHvVTIHGl4lFknkegRjOesE3W7g441EngD6BsM5Ijy6rz8mvMiTSkmC4HLnHDtvJCEIQ0IqDUtVHAJwSVIk3DcjVtbxKZBN+gYIUM8cwLC2+/vnVCKkickmQvJAcaGfo4nM6aJ5GBqLriGt/k4869CKkdyUxZtLPICnFtRRvXeugsOgu35WkAcrXfkr5JKoqYBDuMKCFh+BkVOsRRKpPoCLHYcClU2jNlhZ9SJfD4g2DCeKL1nxAUUdiMTbad+r3XhGjG2QnhjsGko16qHfXPwFAxzCjN5g4rbrTyfQqssnAZMh0FL72CVbGC1yiIji4wMVskGVghjyARo+EUlgX0nqXV6laRX6QCqTgeQdot+JelXkkElGQStNaN8A5kw/4JWKtjPTlCtHIPsHTBooFKLB6oZWRBGNEk89k5rS8ljb2HUpNC/NXhmBb8fC2Y8m+2ORAWQsyBY061P6cCSuoMnB8MpE0KaN+g1xRtOVJPOoFnvK5qQj5D8Z3SbKoYjX1BvqhRM6JkkyFhnaC9KbVY54iViy/p5dyMSHwpJMuJA2j8l9ECMLnrHf9Gbds8fc1ANL8JBNx73RtHQLuI3bctlPHn0WF6Mx+Gg8Td059fV9qg7Gg/7URjGPVM9eu4qnDoPUB7iWiHZW8xNLTVRwtOCSmcOC+bMZ1BjCiiaXsxKBWWFJG5zi+R+Lpioak/oxIrYTNLkmAZCJsSb90VN78x7lZbvSGquOGTfSiiHtqB/Sd+SDMpPxRp/KFmumLLnirvz7+7lKzTh4poydm4jgADQhPFzzRwcMogYi0ZC0hQu0FJVZfyb25WDWQF0FsK1eFySjPDkV7L3RPI5hJ0PCPqz6UFVXkE2R/otyj35fUYUyO+JfFJ+R6SpeZ/ZvipXK0bu6afPTS0JAqIsKRSBo2NkZwAwbsOqVUo6Df6evxn0e8NZ2F4MruftOB302+PFOGwPoyiex+O4P7q6+ufQmqBknowJX2hNYbMt9f3VAQxx2J+YsJ/2FYgMLlpCV06DqCYuRjaKJu+9CNA28fEyr2+EFcFpf6lqI+7tX0xdI0XfNXXN+DJUfKSJ9pUp7Nc+oMJnG++hGUGSHdfQ7hffb6IwisM4iv2J042BK2rQreoTVhNeflzKAM6ZrSQHxRPTCiNwITNoC0mBoXYIc3zLKb9BO+Obwf2gmNjWeMRJtLsTnqUrFwzk7jrX0HDN3DmHPjENfiIwniEG06wo4TYAszckqW9Vjv4U8gGa3g0MXc44tB1nDDw53eMwC7tNDWegFtYOcODag3B75oKfPde8TEFrPU6DQQ9I8FRlMwD7WmRGRFVNDi5bdb7tXlUOzKjyB5E+UvPkUPNViq3YjGXcybD2HAPpbZoq4itR2PUU4+KmZJoutwygbKQWHKtJBFfwaTbV/jVI8gyboBdT71dF28bB59nl2/ET7IKfTd+ZVzXj/h+sqsvLM6yyW1dEPxLiM7ZyD+Z6ATc8JWDVnBjN+gNVt5z5ZuopmVBVXMEvuI2a+WKhCsT9TYUusgDuqVuYeaDsnHCwGs5eDPr/1LDztbVB716onK1Esq9NnTNEwWCm9L39leq+QJxnrHiJsdEWUjRJSPoOYlSfoMWMXJ2DOdJvwqh3hyQyCuaTwjSoPycYHcttA7ZdHL6yXP4LAAD//wMAUEsDBBQABgAIAAAAIQC/uqyqxgYAADYbAAAWAAAAY2hhcnQvbWVkaWEvaW1hZ2UxLmJtcOyY2VNTVxzH6T/Q58700bpUpU0IQh+qD636UHcWK0slcQPZusBYBWULYYtEBBsFTSAJssomEAjUhJhAQCABBGVRAqKyCQi4UO1M+733AnNluAxXsdMHfkPOnJz8zu/3+X3POfdy73d7HD63Ic0B7QZ8OLOfT2w+Q48y46c2NsRnzv5ZtVUF/q8KPCetjTS1Wp2dnX3lypX4+Hh0PjYyMvf39yOz0Wikp0Z2MMAwCIMD3DCIzkohzaemUqBYxKcMefEV46Cq1JsL9b2NvW/Hxsaqq6v1en1VVVVfXx8wAAN/gLFCYlIbociK3ymZCj74oKWnOHJQE2etzVl3TGsXPmUX8WKbtyolJaWgoECpVBYVFVEyIgiwl8OD0uYXmko9X7LG0GZq6Z2YmLBYLE2kLQh4SxVr+eNHq5KvSziw7ugtimfrCQV4bty4oVKpoqOjL5NWXl5uMBgWTF/0K3ji4uLgjEImRp4OmHJR79M7+U6hldywKW749Pd+WTKZDPVSuwIyQn8YUshFJ1ukh3oVXvrzTmsFGm7YJDdi+tvjiuTkZIpHp9MtmnTpQZDExsYCaWL0qTbhAOptTDm4/aQC9QJpu3/OPE9ISAhVb1ZWFngKLp0mefi3E53W8ivswqcJnmMZSUlJ4MnMzEQVS6dm+hVVX79+XZqcWCMmeBqSXXf6qUieyR0BOXK5nNIHYtIjVCtjLdJD8Cd4vNTkek1/41MskUjAA2bsH7o/275Bp4HyiF+f7OpwLI+oN4zgmdenp6eHHrNKGWOWEvvHkOj8xeFSav84+hQnJiaCBwWWlJTQ/dn2rfeajRJnq1JgSnJxOF5A8IRPzfNgpRbwQJ9mcj8bEp3WeBYTPJEvHb2LKB7oU1paypaB7t/f2Vwrce5TETyOJ4rsIgh9dgbO6rMYT8wsj8R5jQf4J+0iXzl4z+qDc1pWVkaPz7b/qMtce8G5Tymou+CCsLiYgGeX/zVq/4Cnu7ubHhPr1XTpIPQ0XnDmHcmxC5vkRb7a4l0iFovz8/M/nOdxt6UuyQX61BI8N0me57sDZOApLCxchEdB8fBRBU+QzT03wYsCz01cx8CTk5OTkZFB52fbB0/DRddZfXxKeZEvuWETewIIfRbl0Shimi8R+xl68viZJM9rjq8OV4+8vLzc3FwcebYMdP8nPRZceaA/6nU8WU7wnBsHT3p6OnikUumC9arMmOWpv+jCE2RR+nB8a6APeKAPjhg9Ptt+e50aPFgvnLL1R7UQn3tubAmeinSRmTxfpiRXHv864HnCGfAIhcK0tLTU1FTcMtgy0P3vmWZ5cH3D/ZEX9Zp7dmxvoIxJH3W6iDpf2HU8vsoO+0c4s9H3jlarxRQYOvT4bPud9RXYD9AHPOuP63lRM5zQUfAkJCTgFoDbXFdXFz2mWh5N+eP6wPNSkus1s9Gvke7zIf3uhkpSf0HNeacNJwz2ED901EdSZ7VazWYz2gXBG8rT4U+cR4kzz0tBrdcmf/MCt/f+aiqVkfGP6MQHNviY7IV/gccj5p17Fj14Q7kcynTJD+P6wPGUY7NhyqYAy6PBcbrbe/fvqNNxf0S9uKt+4VWx0c/8pW+ju4jx/xacR01qUEGsJ9ptgWXYbARPYOujoefvzUCf2FSR0XrZDTzahP1Gg7H+/jP80R2W6G/1L+GGjtpHvwHPwNDkEp7L/8msUdxNdbOqBLfi9+PeuvyJ8KTxtA0MrwxPSxV43MFTHbevt6OJFY+HqJZ7dnSL6M2mn+8ODE+xmsvk3FatJHiUAk3svgeseYwUz+ZfOgaGp5lSsBrXZ8d3pHmApzJmb087u8uIe7SBEzK8RfR286/3B0ZWhseYm3Dvmkevkq+O3oP/pVnV4i4yUjy2v3XWtbJ71GJKVJsr7pT99FBB8IyPsOPxIHiGHGL+tg16YLr7mCkFq3FT/vlOmSd4yoW7x0eesJrrLqzhnCF5gsHDbi5TIvB0kfqURu0eG2YX012ow3o5iN5+FfzQ1M5OWyaeystB968R+tyM3MWWxy1KyzkzOMczyJSC1XhVajC1XsURu54NsdsDbpF/fn36Cbl/uus7hljlZXLWXj3VJfPEeS8K/2GULU9EtW3wQ/uoF7ZBPab2ldFHJzulFTvpxE6q0zuYmJnGC24PXCzs/v1qK9rHo6+Y3NiOT48P4Y/trFX//0YBvMb5wETUWzW0eGkDI98MEQ3e3sDwvEwZHnxgeGJaOh0c8OyGFnMRbflhqYmYu8AwThkFMIdTRtIZllM+GOCM6fOR50JKmWJSIpB6EA0l0dKFr/66qsDHUOBfAAAA//8DAFBLAwQUAAAACABSf0pGhI+kftcCAAAhDgAAHgAAAGNoYXJ0L3RoZW1lL3RoZW1lT3ZlcnJpZGUxLnhtbO1X3WoUMRS+VvAdwtzbWWsVKd2W7vZP+0u7LfTy7Gx2J938DEmmde6kvRQEsYo3gndeiFpowZv6NKsVrdBXMLO1NanNUBZBhGVhmZzzfSfnJCf5yMjYQ0bRJpaKCF4Obg2UAoR5JBqEt8rBam3q5r0AKQ28AVRwXA4yrIKx0RvXR2BYx5jhRcOVpIGRicPVMJSDWOtkOAxVZNygBkSCufE1hWSgzVC2woaELROf0XCwVLobMiA8MCGvmZgRlSs5ESMOzEy32GySCJ96Q8v9C94UXPvwuZ/BhpBTBpQbuhYKmnCkswQ3ITKEKlBSlwTNkVasA5QAF8qYS4OlqdJt85//hrpfQ0F4HgWDFcKyR+pP+1meSEWSJLocPDCTBBbu5PDdyeE+Ojnc62wfdLY/dnZ2OtsffOwZ4C2bffzm6Y9Xj9D3/dfHu88LSMomfXn/+POnZwVobaOPXux9Pdg7evnk29tdH2dcQt3m1AjDCi3gLbQsGHDvVLgue6DVYiA2bZy3FHDIiT7KpI4dykIGFHzgCnYXeU0S3vCip9MNp4iVWKaa+NCzMXPQ80LQipD+YmfN1M4apbxVkItMbfAywKY3leqFtphME3OWCHjxMXZSX6KmU6CFOdYo94k2xj7uOiHEKZtEUijR1GidoAoQ/4LVSF1fzpwhzGxiBgVtAg5zDVUE9U40gTddOJiFpt7gmDorPQ2pBuavAhi14XOgY2/iK5mMnI1RWppkMBVosoGV8hIXZeaUMGuut4JumacZc+FSk7YHnucshA2fEO1qDCzx10F4bBPuq7bpdkBLQvtzEvbZOx2bTQNe3CVrBOsebpJVc+9f3ly5J5Xec4aFe+Yz2gR8Ns1IaGnPuRgRfjUxuiBDd/oy1LMMjUsC9Kri0wVfVXKqQjbI/6k4E5DyJczjvuD0BacvOH9LcLq3xz+QGUtVjOGU7z6SmC54U/12G4MZu8+60Z9QSwMEFAAGAAgAAAAhAPzwneC+AAAAMQEAABoAAABjaGFydC9fcmVscy9jaGFydC54bWwucmVsc4SPwQrCMBBE74L/EPZu03oQkSa9iNCTIPoBIdm2wTYJSRT79y6eLAged4d5M1M3r2lkT4zJeiegKkpg6LQ31vUCbtfTZg8sZeWMGr1DATMmaOR6VV9wVJlMabAhMaK4JGDIORw4T3rASaXCB3SkdD5OKtMZex6Uvqse+bYsdzx+M0AumKw1AmJrKmDXOVDyf7bvOqvx6PVjQpd/RPBMvfBMc6M1SGAVe8wCPu+lWBVUHLis+WKofAMAAP//AwBQSwMEFAAGAAgAAAAhAITsoQcTAQAAVAIAABMAAABbQ29udGVudF9UeXBlc10ueG1spJLNTsMwDMfvSLxDlCtq0nFACK3dgY8jcBgPYFK3jciXkmxsb4/brhKbNi5crMT23/7FznK1s4ZtMSbtXcUXouQMnfKNdl3FP9YvxT1nKYNrwHiHFd9j4qv6+mq53gdMjNQuVbzPOTxImVSPFpLwAR1FWh8tZLrGTgZQX9ChvC3LO6m8y+hykYcavF4+YQsbk9nzjtwTyacNnD1OeUOrims76Ae/PKuIaNKJBEIwWkGmt8mta064igOTIOWYk3od0g2BX+gwRI6Zfjc46N5omFE3yN4h5lewRC5VT+fJir+LnKH0basVNl5tLM1MNBG+aTnWiLHqjHu5baadoBztnLT4N8VRuZlBjn+i/gEAAP//AwBQSwMEFAAGAAgAAAAhABmqkvPRAAAAswEAAAsAAABfcmVscy8ucmVsc6yQy4oCMRBF9wP+Q6i9Xd0uRAbTbkRwK/oBNUl1d7DzIImif2+c2UyLMJtZFpc693DXm5sdxZVjMt5JaKoaBDvltXG9hNNxN1+BSJmcptE7lnDnBJt29rE+8Ei5PKXBhCQKxSUJQ87hEzGpgS2lygd2Jel8tJTLGXsMpM7UMy7qeonxNwPaCVPstYS41wsQx3sozX+zfdcZxVuvLpZdflOBxpbuAqTYc5agBooZLWtDP1FTfdkA+N6k+U+Tqeur0rdYVaZ7uuBk6vYBAAD//wMAUEsBAi0AFAAGAAgAAAAhAO+F9G9tBQAArREAAA8AAAAAAAAAAAAAAAAAAAAAAGNoYXJ0L2NoYXJ0LnhtbFBLAQItABQABgAIAAAAIQC/uqyqxgYAADYbAAAWAAAAAAAAAAAAAAAAAJoFAABjaGFydC9tZWRpYS9pbWFnZTEuYm1wUEsBAj8AFAAAAAgAUn9KRoSPpH7XAgAAIQ4AAB4AJAAAAAAAAAAgAAAAlAwAAGNoYXJ0L3RoZW1lL3RoZW1lT3ZlcnJpZGUxLnhtbAoAIAAAAAAAAQAYAFIRHFZ0RdABAIirysnnqAEAiKvKyeeoAVBLAQItABQABgAIAAAAIQD88J3gvgAAADEBAAAaAAAAAAAAAAAAAAAAAKcPAABjaGFydC9fcmVscy9jaGFydC54bWwucmVsc1BLAQItABQABgAIAAAAIQCE7KEHEwEAAFQCAAATAAAAAAAAAAAAAAAAAJ0QAABbQ29udGVudF9UeXBlc10ueG1sUEsBAi0AFAAGAAgAAAAhABmqkvPRAAAAswEAAAsAAAAAAAAAAAAAAAAA4REAAF9yZWxzLy5yZWxzUEsFBgAAAAAGAAYAswEAANsSAAAAAA=="/>
  <p:tag name="COLORTYPE" val="SCHEME"/>
  <p:tag name="DEFINEDCOLORS" val="3,6,10,45,32,50,13,4,9,55,1"/>
  <p:tag name="LABELFORMAT" val="1"/>
  <p:tag name="NUMBERFORMAT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CAI" val="True"/>
  <p:tag name="TYPE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AUTOOPENPOLL" val="True"/>
  <p:tag name="AUTOFORMATCHART" val="True"/>
  <p:tag name="RESULTS" val="{&quot;Title&quot;:&quot;What would you guess for Alex Trebek’s IQ?100 = average, 115= smarter that 84% of people, 130 = smarter than 97.5% of people&quot;,&quot;Responders&quot;:20,&quot;Participants&quot;:20,&quot;Responses&quot;:20,&quot;IsCaseSensitive&quot;:false,&quot;TotalCorrect&quot;:0,&quot;Mean&quot;:3.95,&quot;Median&quot;:4.0,&quot;StandardDeviation&quot;:0.97339611669658932,&quot;Variance&quot;:0.94750000000000012,&quot;PageSize&quot;:0,&quot;Offset&quot;:0,&quot;CorrectValues&quot;:&quot;&quot;,&quot;Results&quot;:[{&quot;Count&quot;:0.0,&quot;PointResponses&quot;:null,&quot;Name&quot;:&quot;75-85&quot;,&quot;Bullet&quot;:&quot;A&quot;,&quot;SecondaryName&quot;:&quot;&quot;,&quot;ValueType&quot;:0,&quot;Key&quot;:&quot;75-851&quot;},{&quot;Count&quot;:2.0,&quot;PointResponses&quot;:null,&quot;Name&quot;:&quot;85-95&quot;,&quot;Bullet&quot;:&quot;B&quot;,&quot;SecondaryName&quot;:&quot;&quot;,&quot;ValueType&quot;:0,&quot;Key&quot;:&quot;85-952&quot;},{&quot;Count&quot;:4.0,&quot;PointResponses&quot;:null,&quot;Name&quot;:&quot;95-105&quot;,&quot;Bullet&quot;:&quot;C&quot;,&quot;SecondaryName&quot;:&quot;&quot;,&quot;ValueType&quot;:0,&quot;Key&quot;:&quot;95-1053&quot;},{&quot;Count&quot;:7.0,&quot;PointResponses&quot;:null,&quot;Name&quot;:&quot;105-115&quot;,&quot;Bullet&quot;:&quot;D&quot;,&quot;SecondaryName&quot;:&quot;&quot;,&quot;ValueType&quot;:0,&quot;Key&quot;:&quot;105-1154&quot;},{&quot;Count&quot;:7.0,&quot;PointResponses&quot;:null,&quot;Name&quot;:&quot;115-125&quot;,&quot;Bullet&quot;:&quot;E&quot;,&quot;SecondaryName&quot;:&quot;&quot;,&quot;ValueType&quot;:0,&quot;Key&quot;:&quot;115-1255&quot;},{&quot;Count&quot;:0.0,&quot;PointResponses&quot;:null,&quot;Name&quot;:&quot;125-135&quot;,&quot;Bullet&quot;:&quot;F&quot;,&quot;SecondaryName&quot;:&quot;&quot;,&quot;ValueType&quot;:0,&quot;Key&quot;:&quot;125-1356&quot;}]}"/>
  <p:tag name="HASRESULTS" val="True"/>
  <p:tag name="LIVECHARTING" val="False"/>
  <p:tag name="TPQUESTIONXML" val="﻿&lt;?xml version=&quot;1.0&quot; encoding=&quot;utf-8&quot;?&gt;&#10;&lt;questionlist&gt;&#10;    &lt;properties&gt;&#10;        &lt;guid&gt;8B66872E92144956896F3B423D7A4268&lt;/guid&gt;&#10;        &lt;description /&gt;&#10;        &lt;date&gt;4/18/2022 2:27:39 P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rationalefont&gt;Verdana&lt;/rationalefont&gt;&#10;        &lt;rationalefontsize&gt;12&lt;/rationalefontsize&gt;&#10;        &lt;narrativefont&gt;Verdana&lt;/narrativefont&gt;&#10;        &lt;narrativefontsize&gt;12&lt;/narrativefontsize&gt;&#10;        &lt;standardfont&gt;Verdana&lt;/standardfont&gt;&#10;        &lt;standardfontsize&gt;12&lt;/standard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126927BA8CCB4E7E8CD20D8EBDC6093B&lt;/guid&gt;&#10;            &lt;repollguid&gt;D3D760F45F71420E875D39199F68C621&lt;/repollguid&gt;&#10;            &lt;sourceid&gt;D4EE7B0114674A37B4D6607427F8F08B&lt;/sourceid&gt;&#10;            &lt;narrativeguid&gt;00000000000000000000000000000000&lt;/narrativeguid&gt;&#10;            &lt;questiontext&gt;What would you guess for Alex Trebek’s IQ?100 = average, 115= smarter that 84% of people, 130 = smarter than 97.5% of people&lt;/questiontext&gt;&#10;            &lt;rationale&gt;&#10;                &lt;rationaletext /&gt;&#10;            &lt;/rationale&gt;&#10;            &lt;showresults&gt;True&lt;/showresults&gt;&#10;            &lt;responsegrid&gt;0&lt;/responsegrid&gt;&#10;            &lt;countdowntimer&gt;False&lt;/countdowntimer&gt;&#10;            &lt;countdowntime&gt;10&lt;/countdowntime&gt;&#10;            &lt;correctvalue&gt;1&lt;/correctvalue&gt;&#10;            &lt;incorrectvalue&gt;0.22&lt;/incorrectvalue&gt;&#10;            &lt;responselimit&gt;1&lt;/responselimit&gt;&#10;            &lt;bulletstyle&gt;2&lt;/bulletstyle&gt;&#10;            &lt;answers&gt;&#10;                &lt;answer&gt;&#10;                    &lt;guid&gt;55082F13CDF04511A231EB34B4B64EC2&lt;/guid&gt;&#10;                    &lt;answertext&gt;75-85&lt;/answertext&gt;&#10;                    &lt;valuetype&gt;0&lt;/valuetype&gt;&#10;                &lt;/answer&gt;&#10;                &lt;answer&gt;&#10;                    &lt;guid&gt;28717EEB333D4DC28D148015255D8CCD&lt;/guid&gt;&#10;                    &lt;answertext&gt;85-95&lt;/answertext&gt;&#10;                    &lt;valuetype&gt;0&lt;/valuetype&gt;&#10;                &lt;/answer&gt;&#10;                &lt;answer&gt;&#10;                    &lt;guid&gt;ECFDC27AF71A4C938831DC3CE1649F65&lt;/guid&gt;&#10;                    &lt;answertext&gt;95-105&lt;/answertext&gt;&#10;                    &lt;valuetype&gt;0&lt;/valuetype&gt;&#10;                &lt;/answer&gt;&#10;                &lt;answer&gt;&#10;                    &lt;guid&gt;BCF783BC51B64C5188056FE8268B4AC3&lt;/guid&gt;&#10;                    &lt;answertext&gt;105-115&lt;/answertext&gt;&#10;                    &lt;valuetype&gt;0&lt;/valuetype&gt;&#10;                &lt;/answer&gt;&#10;                &lt;answer&gt;&#10;                    &lt;guid&gt;64CE2D1DD328491185DD901A88A83785&lt;/guid&gt;&#10;                    &lt;answertext&gt;115-125&lt;/answertext&gt;&#10;                    &lt;valuetype&gt;0&lt;/valuetype&gt;&#10;                &lt;/answer&gt;&#10;                &lt;answer&gt;&#10;                    &lt;guid&gt;ED6DEA94A44641199E908918F29D23E7&lt;/guid&gt;&#10;                    &lt;answertext&gt;125-135&lt;/answertext&gt;&#10;                    &lt;valuetype&gt;0&lt;/valuetype&gt;&#10;                &lt;/answer&gt;&#10;            &lt;/answers&gt;&#10;            &lt;metadata&gt;&#10;                &lt;entry&gt;&#10;                    &lt;key&gt;AUTOFORMATCHART&lt;/key&gt;&#10;                    &lt;value&gt;True&lt;/value&gt;&#10;                &lt;/entry&gt;&#10;                &lt;entry&gt;&#10;                    &lt;key&gt;AUTOOPENPOLL&lt;/key&gt;&#10;                    &lt;value&gt;True&lt;/value&gt;&#10;                &lt;/entry&gt;&#10;                &lt;entry&gt;&#10;                    &lt;key&gt;LIVECHARTING&lt;/key&gt;&#10;                    &lt;value&gt;False&lt;/value&gt;&#10;                &lt;/entry&gt;&#10;            &lt;/metadata&gt;&#10;        &lt;/multichoice&gt;&#10;    &lt;/questions&gt;&#10;&lt;/questionlist&gt;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2"/>
  <p:tag name="TPCOUNTDOWNSECONDS" val="1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AUTOOPENPOLL" val="True"/>
  <p:tag name="AUTOFORMATCHART" val="True"/>
  <p:tag name="LIVECHARTING" val="False"/>
  <p:tag name="TPQUESTIONXML" val="﻿&lt;?xml version=&quot;1.0&quot; encoding=&quot;utf-8&quot;?&gt;&#10;&lt;questionlist&gt;&#10;    &lt;properties&gt;&#10;        &lt;guid&gt;6CC55F1740F945D5B976BA3762462609&lt;/guid&gt;&#10;        &lt;description /&gt;&#10;        &lt;date&gt;3/8/2019 9:24:35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rationalefont&gt;Verdana&lt;/rationalefont&gt;&#10;        &lt;rationalefontsize&gt;12&lt;/rationalefontsize&gt;&#10;        &lt;narrativefont&gt;Verdana&lt;/narrativefont&gt;&#10;        &lt;narrativefontsize&gt;12&lt;/narrativefontsize&gt;&#10;        &lt;standardfont&gt;Verdana&lt;/standardfont&gt;&#10;        &lt;standardfontsize&gt;12&lt;/standard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CD86E39B50B14B158FF842457BC51E49&lt;/guid&gt;&#10;            &lt;repollguid&gt;F0A35409FDB1406996CADC1D24802CC9&lt;/repollguid&gt;&#10;            &lt;sourceid&gt;24C5658B9537477AA7638AFBFF6DFFA4&lt;/sourceid&gt;&#10;            &lt;narrativeguid&gt;00000000000000000000000000000000&lt;/narrativeguid&gt;&#10;            &lt;questiontext&gt;Which of the following is FALSE regarding the fundamental attribution error? (for this type of question, I suggest you write “True” or “False” next to each statement.) &lt;/questiontext&gt;&#10;            &lt;rationale&gt;&#10;                &lt;rationaletext /&gt;&#10;            &lt;/rationale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.22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096BCAAC3AE24AC3B081C75E67759D2A&lt;/guid&gt;&#10;                    &lt;answertext&gt;The theory is concerned with if observers think a behavior is due to the person’s disposition Vs. the situation in which the behavior occurs.&lt;/answertext&gt;&#10;                    &lt;valuetype&gt;-1&lt;/valuetype&gt;&#10;                &lt;/answer&gt;&#10;                &lt;answer&gt;&#10;                    &lt;guid&gt;C67745BBB4074A9F8D3F378AEF6223B5&lt;/guid&gt;&#10;                    &lt;answertext&gt;The fundamental attribution error applies to our judgment of why we engaged in a behavior, in addition to our judgments of other peoples’ behaviors.&lt;/answertext&gt;&#10;                    &lt;valuetype&gt;1&lt;/valuetype&gt;&#10;                &lt;/answer&gt;&#10;                &lt;answer&gt;&#10;                    &lt;guid&gt;2E3E821ED71040668A418F7C4AF63CAB&lt;/guid&gt;&#10;                    &lt;answertext&gt;The fundamental attribution error involves us attributing a person’s behavior to their disposition/internal causes.&lt;/answertext&gt;&#10;                    &lt;valuetype&gt;-1&lt;/valuetype&gt;&#10;                &lt;/answer&gt;&#10;            &lt;/answers&gt;&#10;            &lt;metadata&gt;&#10;                &lt;entry&gt;&#10;                    &lt;key&gt;AUTOFORMATCHART&lt;/key&gt;&#10;                    &lt;value&gt;True&lt;/value&gt;&#10;                &lt;/entry&gt;&#10;                &lt;entry&gt;&#10;                    &lt;key&gt;AUTOOPENPOLL&lt;/key&gt;&#10;                    &lt;value&gt;True&lt;/value&gt;&#10;                &lt;/entry&gt;&#10;                &lt;entry&gt;&#10;                    &lt;key&gt;LIVECHARTING&lt;/key&gt;&#10;                    &lt;value&gt;False&lt;/value&gt;&#10;                &lt;/entry&gt;&#10;            &lt;/metadata&gt;&#10;        &lt;/multichoice&gt;&#10;    &lt;/questions&gt;&#10;&lt;/questionlist&gt;"/>
  <p:tag name="RESULTS" val="{&quot;Title&quot;:&quot;Which of the following is FALSE regarding the fundamental attribution error? (for this type of question, I suggest you write “True” or “False” next to each statement.) &quot;,&quot;Responders&quot;:16,&quot;Participants&quot;:32,&quot;Responses&quot;:16,&quot;IsCaseSensitive&quot;:false,&quot;TotalCorrect&quot;:13,&quot;Mean&quot;:1.9375,&quot;Median&quot;:2.0,&quot;StandardDeviation&quot;:0.42847841252506524,&quot;Variance&quot;:0.18359375,&quot;PageSize&quot;:0,&quot;Offset&quot;:0,&quot;CorrectValues&quot;:&quot;&quot;,&quot;Results&quot;:[{&quot;Count&quot;:2.0,&quot;PointResponses&quot;:null,&quot;Name&quot;:&quot;The theory is concerned with if observers think a behavior is due to the person’s disposition Vs. the situation in which the behavior occurs.&quot;,&quot;Bullet&quot;:&quot;A&quot;,&quot;SecondaryName&quot;:&quot;&quot;,&quot;ValueType&quot;:-1,&quot;Key&quot;:&quot;The theory is concerned with if observers think a behavior is due to the person’s disposition Vs. the situation in which the behavior occurs.1&quot;},{&quot;Count&quot;:13.0,&quot;PointResponses&quot;:null,&quot;Name&quot;:&quot;The fundamental attribution error applies to our judgment of why we engaged in a behavior, in addition to our judgments of other peoples’ behaviors.&quot;,&quot;Bullet&quot;:&quot;B&quot;,&quot;SecondaryName&quot;:&quot;&quot;,&quot;ValueType&quot;:1,&quot;Key&quot;:&quot;The fundamental attribution error applies to our judgment of why we engaged in a behavior, in addition to our judgments of other peoples’ behaviors.2&quot;},{&quot;Count&quot;:1.0,&quot;PointResponses&quot;:null,&quot;Name&quot;:&quot;The fundamental attribution error involves us attributing a person’s behavior to their disposition/internal causes.&quot;,&quot;Bullet&quot;:&quot;C&quot;,&quot;SecondaryName&quot;:&quot;&quot;,&quot;ValueType&quot;:-1,&quot;Key&quot;:&quot;The fundamental attribution error involves us attributing a person’s behavior to their disposition/internal causes.3&quot;}]}"/>
  <p:tag name="HASRESULTS" val="Tru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HARTFORMAT" val="UEsDBBQABgAIAAAAIQDvhfRvbQUAAK0RAAAPAAAAY2hhcnQvY2hhcnQueG1s3Fhtb9s2EP4+YP/B0HfHliy/ok7h2M02zGmCJm23faMpSuZMkRpJOXaH/fcdXyTLbpAWdQoMy5dQx+Pp7rmHd2e9er3LWWtLpKKCT4Pwohu0CMcioTybBu8frtujoKU04gligpNpsCcqeH354w+v8ASvkdT3BcKkBUa4muBpsNa6mHQ6Cq9JjtSFKAiHvVTIHGl4lFknkegRjOesE3W7g441EngD6BsM5Ijy6rz8mvMiTSkmC4HLnHDtvJCEIQ0IqDUtVHAJwSVIk3DcjVtbxKZBN+gYIUM8cwLC2+/vnVCKkickmQvJAcaGfo4nM6aJ5GBqLriGt/k4869CKkdyUxZtLPICnFtRRvXeugsOgu35WkAcrXfkr5JKoqYBDuMKCFh+BkVOsRRKpPoCLHYcClU2jNlhZ9SJfD4g2DCeKL1nxAUUdiMTbad+r3XhGjG2QnhjsGko16qHfXPwFAxzCjN5g4rbrTyfQqssnAZMh0FL72CVbGC1yiIji4wMVskGVghjyARo+EUlgX0nqXV6laRX6QCqTgeQdot+JelXkkElGQStNaN8A5kw/4JWKtjPTlCtHIPsHTBooFKLB6oZWRBGNEk89k5rS8ljb2HUpNC/NXhmBb8fC2Y8m+2ORAWQsyBY061P6cCSuoMnB8MpE0KaN+g1xRtOVJPOoFnvK5qQj5D8Z3SbKoYjX1BvqhRM6JkkyFhnaC9KbVY54iViy/p5dyMSHwpJMuJA2j8l9ECMLnrHf9Gbds8fc1ANL8JBNx73RtHQLuI3bctlPHn0WF6Mx+Gg8Td059fV9qg7Gg/7URjGPVM9eu4qnDoPUB7iWiHZW8xNLTVRwtOCSmcOC+bMZ1BjCiiaXsxKBWWFJG5zi+R+Lpioak/oxIrYTNLkmAZCJsSb90VN78x7lZbvSGquOGTfSiiHtqB/Sd+SDMpPxRp/KFmumLLnirvz7+7lKzTh4poydm4jgADQhPFzzRwcMogYi0ZC0hQu0FJVZfyb25WDWQF0FsK1eFySjPDkV7L3RPI5hJ0PCPqz6UFVXkE2R/otyj35fUYUyO+JfFJ+R6SpeZ/ZvipXK0bu6afPTS0JAqIsKRSBo2NkZwAwbsOqVUo6Df6evxn0e8NZ2F4MruftOB302+PFOGwPoyiex+O4P7q6+ufQmqBknowJX2hNYbMt9f3VAQxx2J+YsJ/2FYgMLlpCV06DqCYuRjaKJu+9CNA28fEyr2+EFcFpf6lqI+7tX0xdI0XfNXXN+DJUfKSJ9pUp7Nc+oMJnG++hGUGSHdfQ7hffb6IwisM4iv2J042BK2rQreoTVhNeflzKAM6ZrSQHxRPTCiNwITNoC0mBoXYIc3zLKb9BO+Obwf2gmNjWeMRJtLsTnqUrFwzk7jrX0HDN3DmHPjENfiIwniEG06wo4TYAszckqW9Vjv4U8gGa3g0MXc44tB1nDDw53eMwC7tNDWegFtYOcODag3B75oKfPde8TEFrPU6DQQ9I8FRlMwD7WmRGRFVNDi5bdb7tXlUOzKjyB5E+UvPkUPNViq3YjGXcybD2HAPpbZoq4itR2PUU4+KmZJoutwygbKQWHKtJBFfwaTbV/jVI8gyboBdT71dF28bB59nl2/ET7IKfTd+ZVzXj/h+sqsvLM6yyW1dEPxLiM7ZyD+Z6ATc8JWDVnBjN+gNVt5z5ZuopmVBVXMEvuI2a+WKhCsT9TYUusgDuqVuYeaDsnHCwGs5eDPr/1LDztbVB716onK1Esq9NnTNEwWCm9L39leq+QJxnrHiJsdEWUjRJSPoOYlSfoMWMXJ2DOdJvwqh3hyQyCuaTwjSoPycYHcttA7ZdHL6yXP4LAAD//wMAUEsDBBQABgAIAAAAIQC/uqyqxgYAADYbAAAWAAAAY2hhcnQvbWVkaWEvaW1hZ2UxLmJtcOyY2VNTVxzH6T/Q58700bpUpU0IQh+qD636UHcWK0slcQPZusBYBWULYYtEBBsFTSAJssomEAjUhJhAQCABBGVRAqKyCQi4UO1M+733AnNluAxXsdMHfkPOnJz8zu/3+X3POfdy73d7HD63Ic0B7QZ8OLOfT2w+Q48y46c2NsRnzv5ZtVUF/q8KPCetjTS1Wp2dnX3lypX4+Hh0PjYyMvf39yOz0Wikp0Z2MMAwCIMD3DCIzkohzaemUqBYxKcMefEV46Cq1JsL9b2NvW/Hxsaqq6v1en1VVVVfXx8wAAN/gLFCYlIbociK3ymZCj74oKWnOHJQE2etzVl3TGsXPmUX8WKbtyolJaWgoECpVBYVFVEyIgiwl8OD0uYXmko9X7LG0GZq6Z2YmLBYLE2kLQh4SxVr+eNHq5KvSziw7ugtimfrCQV4bty4oVKpoqOjL5NWXl5uMBgWTF/0K3ji4uLgjEImRp4OmHJR79M7+U6hldywKW749Pd+WTKZDPVSuwIyQn8YUshFJ1ukh3oVXvrzTmsFGm7YJDdi+tvjiuTkZIpHp9MtmnTpQZDExsYCaWL0qTbhAOptTDm4/aQC9QJpu3/OPE9ISAhVb1ZWFngKLp0mefi3E53W8ivswqcJnmMZSUlJ4MnMzEQVS6dm+hVVX79+XZqcWCMmeBqSXXf6qUieyR0BOXK5nNIHYtIjVCtjLdJD8Cd4vNTkek1/41MskUjAA2bsH7o/275Bp4HyiF+f7OpwLI+oN4zgmdenp6eHHrNKGWOWEvvHkOj8xeFSav84+hQnJiaCBwWWlJTQ/dn2rfeajRJnq1JgSnJxOF5A8IRPzfNgpRbwQJ9mcj8bEp3WeBYTPJEvHb2LKB7oU1paypaB7t/f2Vwrce5TETyOJ4rsIgh9dgbO6rMYT8wsj8R5jQf4J+0iXzl4z+qDc1pWVkaPz7b/qMtce8G5Tymou+CCsLiYgGeX/zVq/4Cnu7ubHhPr1XTpIPQ0XnDmHcmxC5vkRb7a4l0iFovz8/M/nOdxt6UuyQX61BI8N0me57sDZOApLCxchEdB8fBRBU+QzT03wYsCz01cx8CTk5OTkZFB52fbB0/DRddZfXxKeZEvuWETewIIfRbl0Shimi8R+xl68viZJM9rjq8OV4+8vLzc3FwcebYMdP8nPRZceaA/6nU8WU7wnBsHT3p6OnikUumC9arMmOWpv+jCE2RR+nB8a6APeKAPjhg9Ptt+e50aPFgvnLL1R7UQn3tubAmeinSRmTxfpiRXHv864HnCGfAIhcK0tLTU1FTcMtgy0P3vmWZ5cH3D/ZEX9Zp7dmxvoIxJH3W6iDpf2HU8vsoO+0c4s9H3jlarxRQYOvT4bPud9RXYD9AHPOuP63lRM5zQUfAkJCTgFoDbXFdXFz2mWh5N+eP6wPNSkus1s9Gvke7zIf3uhkpSf0HNeacNJwz2ED901EdSZ7VazWYz2gXBG8rT4U+cR4kzz0tBrdcmf/MCt/f+aiqVkfGP6MQHNviY7IV/gccj5p17Fj14Q7kcynTJD+P6wPGUY7NhyqYAy6PBcbrbe/fvqNNxf0S9uKt+4VWx0c/8pW+ju4jx/xacR01qUEGsJ9ptgWXYbARPYOujoefvzUCf2FSR0XrZDTzahP1Gg7H+/jP80R2W6G/1L+GGjtpHvwHPwNDkEp7L/8msUdxNdbOqBLfi9+PeuvyJ8KTxtA0MrwxPSxV43MFTHbevt6OJFY+HqJZ7dnSL6M2mn+8ODE+xmsvk3FatJHiUAk3svgeseYwUz+ZfOgaGp5lSsBrXZ8d3pHmApzJmb087u8uIe7SBEzK8RfR286/3B0ZWhseYm3Dvmkevkq+O3oP/pVnV4i4yUjy2v3XWtbJ71GJKVJsr7pT99FBB8IyPsOPxIHiGHGL+tg16YLr7mCkFq3FT/vlOmSd4yoW7x0eesJrrLqzhnCF5gsHDbi5TIvB0kfqURu0eG2YX012ow3o5iN5+FfzQ1M5OWyaeystB968R+tyM3MWWxy1KyzkzOMczyJSC1XhVajC1XsURu54NsdsDbpF/fn36Cbl/uus7hljlZXLWXj3VJfPEeS8K/2GULU9EtW3wQ/uoF7ZBPab2ldFHJzulFTvpxE6q0zuYmJnGC24PXCzs/v1qK9rHo6+Y3NiOT48P4Y/trFX//0YBvMb5wETUWzW0eGkDI98MEQ3e3sDwvEwZHnxgeGJaOh0c8OyGFnMRbflhqYmYu8AwThkFMIdTRtIZllM+GOCM6fOR50JKmWJSIpB6EA0l0dKFr/66qsDHUOBfAAAA//8DAFBLAwQUAAAACABSf0pGhI+kftcCAAAhDgAAHgAAAGNoYXJ0L3RoZW1lL3RoZW1lT3ZlcnJpZGUxLnhtbO1X3WoUMRS+VvAdwtzbWWsVKd2W7vZP+0u7LfTy7Gx2J938DEmmde6kvRQEsYo3gndeiFpowZv6NKsVrdBXMLO1NanNUBZBhGVhmZzzfSfnJCf5yMjYQ0bRJpaKCF4Obg2UAoR5JBqEt8rBam3q5r0AKQ28AVRwXA4yrIKx0RvXR2BYx5jhRcOVpIGRicPVMJSDWOtkOAxVZNygBkSCufE1hWSgzVC2woaELROf0XCwVLobMiA8MCGvmZgRlSs5ESMOzEy32GySCJ96Q8v9C94UXPvwuZ/BhpBTBpQbuhYKmnCkswQ3ITKEKlBSlwTNkVasA5QAF8qYS4OlqdJt85//hrpfQ0F4HgWDFcKyR+pP+1meSEWSJLocPDCTBBbu5PDdyeE+Ojnc62wfdLY/dnZ2OtsffOwZ4C2bffzm6Y9Xj9D3/dfHu88LSMomfXn/+POnZwVobaOPXux9Pdg7evnk29tdH2dcQt3m1AjDCi3gLbQsGHDvVLgue6DVYiA2bZy3FHDIiT7KpI4dykIGFHzgCnYXeU0S3vCip9MNp4iVWKaa+NCzMXPQ80LQipD+YmfN1M4apbxVkItMbfAywKY3leqFtphME3OWCHjxMXZSX6KmU6CFOdYo94k2xj7uOiHEKZtEUijR1GidoAoQ/4LVSF1fzpwhzGxiBgVtAg5zDVUE9U40gTddOJiFpt7gmDorPQ2pBuavAhi14XOgY2/iK5mMnI1RWppkMBVosoGV8hIXZeaUMGuut4JumacZc+FSk7YHnucshA2fEO1qDCzx10F4bBPuq7bpdkBLQvtzEvbZOx2bTQNe3CVrBOsebpJVc+9f3ly5J5Xec4aFe+Yz2gR8Ns1IaGnPuRgRfjUxuiBDd/oy1LMMjUsC9Kri0wVfVXKqQjbI/6k4E5DyJczjvuD0BacvOH9LcLq3xz+QGUtVjOGU7z6SmC54U/12G4MZu8+60Z9QSwMEFAAGAAgAAAAhAPzwneC+AAAAMQEAABoAAABjaGFydC9fcmVscy9jaGFydC54bWwucmVsc4SPwQrCMBBE74L/EPZu03oQkSa9iNCTIPoBIdm2wTYJSRT79y6eLAged4d5M1M3r2lkT4zJeiegKkpg6LQ31vUCbtfTZg8sZeWMGr1DATMmaOR6VV9wVJlMabAhMaK4JGDIORw4T3rASaXCB3SkdD5OKtMZex6Uvqse+bYsdzx+M0AumKw1AmJrKmDXOVDyf7bvOqvx6PVjQpd/RPBMvfBMc6M1SGAVe8wCPu+lWBVUHLis+WKofAMAAP//AwBQSwMEFAAGAAgAAAAhAITsoQcTAQAAVAIAABMAAABbQ29udGVudF9UeXBlc10ueG1spJLNTsMwDMfvSLxDlCtq0nFACK3dgY8jcBgPYFK3jciXkmxsb4/brhKbNi5crMT23/7FznK1s4ZtMSbtXcUXouQMnfKNdl3FP9YvxT1nKYNrwHiHFd9j4qv6+mq53gdMjNQuVbzPOTxImVSPFpLwAR1FWh8tZLrGTgZQX9ChvC3LO6m8y+hykYcavF4+YQsbk9nzjtwTyacNnD1OeUOrims76Ae/PKuIaNKJBEIwWkGmt8mta064igOTIOWYk3od0g2BX+gwRI6Zfjc46N5omFE3yN4h5lewRC5VT+fJir+LnKH0basVNl5tLM1MNBG+aTnWiLHqjHu5baadoBztnLT4N8VRuZlBjn+i/gEAAP//AwBQSwMEFAAGAAgAAAAhABmqkvPRAAAAswEAAAsAAABfcmVscy8ucmVsc6yQy4oCMRBF9wP+Q6i9Xd0uRAbTbkRwK/oBNUl1d7DzIImif2+c2UyLMJtZFpc693DXm5sdxZVjMt5JaKoaBDvltXG9hNNxN1+BSJmcptE7lnDnBJt29rE+8Ei5PKXBhCQKxSUJQ87hEzGpgS2lygd2Jel8tJTLGXsMpM7UMy7qeonxNwPaCVPstYS41wsQx3sozX+zfdcZxVuvLpZdflOBxpbuAqTYc5agBooZLWtDP1FTfdkA+N6k+U+Tqeur0rdYVaZ7uuBk6vYBAAD//wMAUEsBAi0AFAAGAAgAAAAhAO+F9G9tBQAArREAAA8AAAAAAAAAAAAAAAAAAAAAAGNoYXJ0L2NoYXJ0LnhtbFBLAQItABQABgAIAAAAIQC/uqyqxgYAADYbAAAWAAAAAAAAAAAAAAAAAJoFAABjaGFydC9tZWRpYS9pbWFnZTEuYm1wUEsBAj8AFAAAAAgAUn9KRoSPpH7XAgAAIQ4AAB4AJAAAAAAAAAAgAAAAlAwAAGNoYXJ0L3RoZW1lL3RoZW1lT3ZlcnJpZGUxLnhtbAoAIAAAAAAAAQAYAFIRHFZ0RdABAIirysnnqAEAiKvKyeeoAVBLAQItABQABgAIAAAAIQD88J3gvgAAADEBAAAaAAAAAAAAAAAAAAAAAKcPAABjaGFydC9fcmVscy9jaGFydC54bWwucmVsc1BLAQItABQABgAIAAAAIQCE7KEHEwEAAFQCAAATAAAAAAAAAAAAAAAAAJ0QAABbQ29udGVudF9UeXBlc10ueG1sUEsBAi0AFAAGAAgAAAAhABmqkvPRAAAAswEAAAsAAAAAAAAAAAAAAAAA4REAAF9yZWxzLy5yZWxzUEsFBgAAAAAGAAYAswEAANsSAAAAAA=="/>
  <p:tag name="COLORTYPE" val="SCHEME"/>
  <p:tag name="DEFINEDCOLORS" val="3,6,10,45,32,50,13,4,9,55,1"/>
  <p:tag name="LABELFORMAT" val="1"/>
  <p:tag name="NUMBERFORMAT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CAI" val="True"/>
  <p:tag name="TYPE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2"/>
  <p:tag name="TPCOUNTDOWNSECONDS" val="1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LIVECHARTING" val="False"/>
  <p:tag name="AUTOOPENPOLL" val="True"/>
  <p:tag name="AUTOFORMATCHART" val="True"/>
  <p:tag name="TPQUESTIONXML" val="﻿&lt;?xml version=&quot;1.0&quot; encoding=&quot;utf-8&quot;?&gt;&#10;&lt;questionlist&gt;&#10;    &lt;properties&gt;&#10;        &lt;guid&gt;E23DF868CE2346F6A7233B62161E1467&lt;/guid&gt;&#10;        &lt;description /&gt;&#10;        &lt;date&gt;3/25/2019 9:15:4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rationalefont&gt;Verdana&lt;/rationalefont&gt;&#10;        &lt;rationalefontsize&gt;12&lt;/rationalefontsize&gt;&#10;        &lt;narrativefont&gt;Verdana&lt;/narrativefont&gt;&#10;        &lt;narrativefontsize&gt;12&lt;/narrativefontsize&gt;&#10;        &lt;standardfont&gt;Verdana&lt;/standardfont&gt;&#10;        &lt;standardfontsize&gt;12&lt;/standard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F1221AE4B97D4B4AB46F86F709F01367&lt;/guid&gt;&#10;            &lt;repollguid&gt;B9A693EFFFC94B7ABA36719829775988&lt;/repollguid&gt;&#10;            &lt;sourceid&gt;E734E7B48A934418935737FAFC4FB8B4&lt;/sourceid&gt;&#10;            &lt;narrativeguid&gt;00000000000000000000000000000000&lt;/narrativeguid&gt;&#10;            &lt;questiontext&gt;Which of the following is an example of pluralistic ignorance?&lt;/questiontext&gt;&#10;            &lt;rationale&gt;&#10;                &lt;rationaletext /&gt;&#10;            &lt;/rationale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.2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D6018203F54D4ED6A711933CCE88D1E8&lt;/guid&gt;&#10;                    &lt;answertext&gt;Zach thinks that other people think it’s inappropriate to call people rather than text them, so he goes along with this behavior despite his preferences to the contrary&lt;/answertext&gt;&#10;                    &lt;valuetype&gt;-1&lt;/valuetype&gt;&#10;                &lt;/answer&gt;&#10;                &lt;answer&gt;&#10;                    &lt;guid&gt;6FB10800D56A4E7799F3820E7ECF8B9E&lt;/guid&gt;&#10;                    &lt;answertext&gt;Jasmine likes to drive in a relaxed position with her left foot out the window. But she can’t even guess how others feel about this behavior, so she does not do it.&lt;/answertext&gt;&#10;                    &lt;valuetype&gt;-1&lt;/valuetype&gt;&#10;                &lt;/answer&gt;&#10;                &lt;answer&gt;&#10;                    &lt;guid&gt;F893698DEC9844FEA2181F129F4DEB50&lt;/guid&gt;&#10;                    &lt;answertext&gt;Tim is sometimes confused in class but because he doesn’t see anyone else asking questions, she assumes the rest of the class is having not difficulty understanding the concept.&lt;/answertext&gt;&#10;                    &lt;valuetype&gt;1&lt;/valuetype&gt;&#10;                &lt;/answer&gt;&#10;            &lt;/answers&gt;&#10;            &lt;metadata&gt;&#10;                &lt;entry&gt;&#10;                    &lt;key&gt;AUTOFORMATCHART&lt;/key&gt;&#10;                    &lt;value&gt;True&lt;/value&gt;&#10;                &lt;/entry&gt;&#10;                &lt;entry&gt;&#10;                    &lt;key&gt;AUTOOPENPOLL&lt;/key&gt;&#10;                    &lt;value&gt;True&lt;/value&gt;&#10;                &lt;/entry&gt;&#10;                &lt;entry&gt;&#10;                    &lt;key&gt;LIVECHARTING&lt;/key&gt;&#10;                    &lt;value&gt;False&lt;/value&gt;&#10;                &lt;/entry&gt;&#10;            &lt;/metadata&gt;&#10;        &lt;/multichoice&gt;&#10;    &lt;/questions&gt;&#10;&lt;/questionlist&gt;"/>
  <p:tag name="RESULTS" val="{&quot;Title&quot;:&quot;Which of the following is an example of pluralistic ignorance?&quot;,&quot;Responders&quot;:17,&quot;Participants&quot;:32,&quot;Responses&quot;:17,&quot;IsCaseSensitive&quot;:false,&quot;TotalCorrect&quot;:16,&quot;Mean&quot;:2.8823529411764706,&quot;Median&quot;:3.0,&quot;StandardDeviation&quot;:0.4705882352941177,&quot;Variance&quot;:0.22145328719723187,&quot;PageSize&quot;:0,&quot;Offset&quot;:0,&quot;CorrectValues&quot;:&quot;&quot;,&quot;Results&quot;:[{&quot;Count&quot;:1.0,&quot;PointResponses&quot;:null,&quot;Name&quot;:&quot;Zach thinks that other people think it’s inappropriate to call people rather than text them, so he goes along with this behavior despite his preferences to the contrary&quot;,&quot;Bullet&quot;:&quot;A&quot;,&quot;SecondaryName&quot;:&quot;&quot;,&quot;ValueType&quot;:-1,&quot;Key&quot;:&quot;Zach thinks that other people think it’s inappropriate to call people rather than text them, so he goes along with this behavior despite his preferences to the contrary1&quot;},{&quot;Count&quot;:0.0,&quot;PointResponses&quot;:null,&quot;Name&quot;:&quot;Jasmine likes to drive in a relaxed position with her left foot out the window. But she can’t even guess how others feel about this behavior, so she does not do it.&quot;,&quot;Bullet&quot;:&quot;B&quot;,&quot;SecondaryName&quot;:&quot;&quot;,&quot;ValueType&quot;:-1,&quot;Key&quot;:&quot;Jasmine likes to drive in a relaxed position with her left foot out the window. But she can’t even guess how others feel about this behavior, so she does not do it.2&quot;},{&quot;Count&quot;:16.0,&quot;PointResponses&quot;:null,&quot;Name&quot;:&quot;Tim is sometimes confused in class but because he doesn’t see anyone else asking questions, she assumes the rest of the class is having not difficulty understanding the concept.&quot;,&quot;Bullet&quot;:&quot;C&quot;,&quot;SecondaryName&quot;:&quot;&quot;,&quot;ValueType&quot;:1,&quot;Key&quot;:&quot;Tim is sometimes confused in class but because he doesn’t see anyone else asking questions, she assumes the rest of the class is having not difficulty understanding the concept.3&quot;}]}"/>
  <p:tag name="HASRESULTS" val="Tru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HARTFORMAT" val="UEsDBBQABgAIAAAAIQDvhfRvbQUAAK0RAAAPAAAAY2hhcnQvY2hhcnQueG1s3Fhtb9s2EP4+YP/B0HfHliy/ok7h2M02zGmCJm23faMpSuZMkRpJOXaH/fcdXyTLbpAWdQoMy5dQx+Pp7rmHd2e9er3LWWtLpKKCT4Pwohu0CMcioTybBu8frtujoKU04gligpNpsCcqeH354w+v8ASvkdT3BcKkBUa4muBpsNa6mHQ6Cq9JjtSFKAiHvVTIHGl4lFknkegRjOesE3W7g441EngD6BsM5Ijy6rz8mvMiTSkmC4HLnHDtvJCEIQ0IqDUtVHAJwSVIk3DcjVtbxKZBN+gYIUM8cwLC2+/vnVCKkickmQvJAcaGfo4nM6aJ5GBqLriGt/k4869CKkdyUxZtLPICnFtRRvXeugsOgu35WkAcrXfkr5JKoqYBDuMKCFh+BkVOsRRKpPoCLHYcClU2jNlhZ9SJfD4g2DCeKL1nxAUUdiMTbad+r3XhGjG2QnhjsGko16qHfXPwFAxzCjN5g4rbrTyfQqssnAZMh0FL72CVbGC1yiIji4wMVskGVghjyARo+EUlgX0nqXV6laRX6QCqTgeQdot+JelXkkElGQStNaN8A5kw/4JWKtjPTlCtHIPsHTBooFKLB6oZWRBGNEk89k5rS8ljb2HUpNC/NXhmBb8fC2Y8m+2ORAWQsyBY061P6cCSuoMnB8MpE0KaN+g1xRtOVJPOoFnvK5qQj5D8Z3SbKoYjX1BvqhRM6JkkyFhnaC9KbVY54iViy/p5dyMSHwpJMuJA2j8l9ECMLnrHf9Gbds8fc1ANL8JBNx73RtHQLuI3bctlPHn0WF6Mx+Gg8Td059fV9qg7Gg/7URjGPVM9eu4qnDoPUB7iWiHZW8xNLTVRwtOCSmcOC+bMZ1BjCiiaXsxKBWWFJG5zi+R+Lpioak/oxIrYTNLkmAZCJsSb90VN78x7lZbvSGquOGTfSiiHtqB/Sd+SDMpPxRp/KFmumLLnirvz7+7lKzTh4poydm4jgADQhPFzzRwcMogYi0ZC0hQu0FJVZfyb25WDWQF0FsK1eFySjPDkV7L3RPI5hJ0PCPqz6UFVXkE2R/otyj35fUYUyO+JfFJ+R6SpeZ/ZvipXK0bu6afPTS0JAqIsKRSBo2NkZwAwbsOqVUo6Df6evxn0e8NZ2F4MruftOB302+PFOGwPoyiex+O4P7q6+ufQmqBknowJX2hNYbMt9f3VAQxx2J+YsJ/2FYgMLlpCV06DqCYuRjaKJu+9CNA28fEyr2+EFcFpf6lqI+7tX0xdI0XfNXXN+DJUfKSJ9pUp7Nc+oMJnG++hGUGSHdfQ7hffb6IwisM4iv2J042BK2rQreoTVhNeflzKAM6ZrSQHxRPTCiNwITNoC0mBoXYIc3zLKb9BO+Obwf2gmNjWeMRJtLsTnqUrFwzk7jrX0HDN3DmHPjENfiIwniEG06wo4TYAszckqW9Vjv4U8gGa3g0MXc44tB1nDDw53eMwC7tNDWegFtYOcODag3B75oKfPde8TEFrPU6DQQ9I8FRlMwD7WmRGRFVNDi5bdb7tXlUOzKjyB5E+UvPkUPNViq3YjGXcybD2HAPpbZoq4itR2PUU4+KmZJoutwygbKQWHKtJBFfwaTbV/jVI8gyboBdT71dF28bB59nl2/ET7IKfTd+ZVzXj/h+sqsvLM6yyW1dEPxLiM7ZyD+Z6ATc8JWDVnBjN+gNVt5z5ZuopmVBVXMEvuI2a+WKhCsT9TYUusgDuqVuYeaDsnHCwGs5eDPr/1LDztbVB716onK1Esq9NnTNEwWCm9L39leq+QJxnrHiJsdEWUjRJSPoOYlSfoMWMXJ2DOdJvwqh3hyQyCuaTwjSoPycYHcttA7ZdHL6yXP4LAAD//wMAUEsDBBQABgAIAAAAIQC/uqyqxgYAADYbAAAWAAAAY2hhcnQvbWVkaWEvaW1hZ2UxLmJtcOyY2VNTVxzH6T/Q58700bpUpU0IQh+qD636UHcWK0slcQPZusBYBWULYYtEBBsFTSAJssomEAjUhJhAQCABBGVRAqKyCQi4UO1M+733AnNluAxXsdMHfkPOnJz8zu/3+X3POfdy73d7HD63Ic0B7QZ8OLOfT2w+Q48y46c2NsRnzv5ZtVUF/q8KPCetjTS1Wp2dnX3lypX4+Hh0PjYyMvf39yOz0Wikp0Z2MMAwCIMD3DCIzkohzaemUqBYxKcMefEV46Cq1JsL9b2NvW/Hxsaqq6v1en1VVVVfXx8wAAN/gLFCYlIbociK3ymZCj74oKWnOHJQE2etzVl3TGsXPmUX8WKbtyolJaWgoECpVBYVFVEyIgiwl8OD0uYXmko9X7LG0GZq6Z2YmLBYLE2kLQh4SxVr+eNHq5KvSziw7ugtimfrCQV4bty4oVKpoqOjL5NWXl5uMBgWTF/0K3ji4uLgjEImRp4OmHJR79M7+U6hldywKW749Pd+WTKZDPVSuwIyQn8YUshFJ1ukh3oVXvrzTmsFGm7YJDdi+tvjiuTkZIpHp9MtmnTpQZDExsYCaWL0qTbhAOptTDm4/aQC9QJpu3/OPE9ISAhVb1ZWFngKLp0mefi3E53W8ivswqcJnmMZSUlJ4MnMzEQVS6dm+hVVX79+XZqcWCMmeBqSXXf6qUieyR0BOXK5nNIHYtIjVCtjLdJD8Cd4vNTkek1/41MskUjAA2bsH7o/275Bp4HyiF+f7OpwLI+oN4zgmdenp6eHHrNKGWOWEvvHkOj8xeFSav84+hQnJiaCBwWWlJTQ/dn2rfeajRJnq1JgSnJxOF5A8IRPzfNgpRbwQJ9mcj8bEp3WeBYTPJEvHb2LKB7oU1paypaB7t/f2Vwrce5TETyOJ4rsIgh9dgbO6rMYT8wsj8R5jQf4J+0iXzl4z+qDc1pWVkaPz7b/qMtce8G5Tymou+CCsLiYgGeX/zVq/4Cnu7ubHhPr1XTpIPQ0XnDmHcmxC5vkRb7a4l0iFovz8/M/nOdxt6UuyQX61BI8N0me57sDZOApLCxchEdB8fBRBU+QzT03wYsCz01cx8CTk5OTkZFB52fbB0/DRddZfXxKeZEvuWETewIIfRbl0Shimi8R+xl68viZJM9rjq8OV4+8vLzc3FwcebYMdP8nPRZceaA/6nU8WU7wnBsHT3p6OnikUumC9arMmOWpv+jCE2RR+nB8a6APeKAPjhg9Ptt+e50aPFgvnLL1R7UQn3tubAmeinSRmTxfpiRXHv864HnCGfAIhcK0tLTU1FTcMtgy0P3vmWZ5cH3D/ZEX9Zp7dmxvoIxJH3W6iDpf2HU8vsoO+0c4s9H3jlarxRQYOvT4bPud9RXYD9AHPOuP63lRM5zQUfAkJCTgFoDbXFdXFz2mWh5N+eP6wPNSkus1s9Gvke7zIf3uhkpSf0HNeacNJwz2ED901EdSZ7VazWYz2gXBG8rT4U+cR4kzz0tBrdcmf/MCt/f+aiqVkfGP6MQHNviY7IV/gccj5p17Fj14Q7kcynTJD+P6wPGUY7NhyqYAy6PBcbrbe/fvqNNxf0S9uKt+4VWx0c/8pW+ju4jx/xacR01qUEGsJ9ptgWXYbARPYOujoefvzUCf2FSR0XrZDTzahP1Gg7H+/jP80R2W6G/1L+GGjtpHvwHPwNDkEp7L/8msUdxNdbOqBLfi9+PeuvyJ8KTxtA0MrwxPSxV43MFTHbevt6OJFY+HqJZ7dnSL6M2mn+8ODE+xmsvk3FatJHiUAk3svgeseYwUz+ZfOgaGp5lSsBrXZ8d3pHmApzJmb087u8uIe7SBEzK8RfR286/3B0ZWhseYm3Dvmkevkq+O3oP/pVnV4i4yUjy2v3XWtbJ71GJKVJsr7pT99FBB8IyPsOPxIHiGHGL+tg16YLr7mCkFq3FT/vlOmSd4yoW7x0eesJrrLqzhnCF5gsHDbi5TIvB0kfqURu0eG2YX012ow3o5iN5+FfzQ1M5OWyaeystB968R+tyM3MWWxy1KyzkzOMczyJSC1XhVajC1XsURu54NsdsDbpF/fn36Cbl/uus7hljlZXLWXj3VJfPEeS8K/2GULU9EtW3wQ/uoF7ZBPab2ldFHJzulFTvpxE6q0zuYmJnGC24PXCzs/v1qK9rHo6+Y3NiOT48P4Y/trFX//0YBvMb5wETUWzW0eGkDI98MEQ3e3sDwvEwZHnxgeGJaOh0c8OyGFnMRbflhqYmYu8AwThkFMIdTRtIZllM+GOCM6fOR50JKmWJSIpB6EA0l0dKFr/66qsDHUOBfAAAA//8DAFBLAwQUAAAACABSf0pGhI+kftcCAAAhDgAAHgAAAGNoYXJ0L3RoZW1lL3RoZW1lT3ZlcnJpZGUxLnhtbO1X3WoUMRS+VvAdwtzbWWsVKd2W7vZP+0u7LfTy7Gx2J938DEmmde6kvRQEsYo3gndeiFpowZv6NKsVrdBXMLO1NanNUBZBhGVhmZzzfSfnJCf5yMjYQ0bRJpaKCF4Obg2UAoR5JBqEt8rBam3q5r0AKQ28AVRwXA4yrIKx0RvXR2BYx5jhRcOVpIGRicPVMJSDWOtkOAxVZNygBkSCufE1hWSgzVC2woaELROf0XCwVLobMiA8MCGvmZgRlSs5ESMOzEy32GySCJ96Q8v9C94UXPvwuZ/BhpBTBpQbuhYKmnCkswQ3ITKEKlBSlwTNkVasA5QAF8qYS4OlqdJt85//hrpfQ0F4HgWDFcKyR+pP+1meSEWSJLocPDCTBBbu5PDdyeE+Ojnc62wfdLY/dnZ2OtsffOwZ4C2bffzm6Y9Xj9D3/dfHu88LSMomfXn/+POnZwVobaOPXux9Pdg7evnk29tdH2dcQt3m1AjDCi3gLbQsGHDvVLgue6DVYiA2bZy3FHDIiT7KpI4dykIGFHzgCnYXeU0S3vCip9MNp4iVWKaa+NCzMXPQ80LQipD+YmfN1M4apbxVkItMbfAywKY3leqFtphME3OWCHjxMXZSX6KmU6CFOdYo94k2xj7uOiHEKZtEUijR1GidoAoQ/4LVSF1fzpwhzGxiBgVtAg5zDVUE9U40gTddOJiFpt7gmDorPQ2pBuavAhi14XOgY2/iK5mMnI1RWppkMBVosoGV8hIXZeaUMGuut4JumacZc+FSk7YHnucshA2fEO1qDCzx10F4bBPuq7bpdkBLQvtzEvbZOx2bTQNe3CVrBOsebpJVc+9f3ly5J5Xec4aFe+Yz2gR8Ns1IaGnPuRgRfjUxuiBDd/oy1LMMjUsC9Kri0wVfVXKqQjbI/6k4E5DyJczjvuD0BacvOH9LcLq3xz+QGUtVjOGU7z6SmC54U/12G4MZu8+60Z9QSwMEFAAGAAgAAAAhAPzwneC+AAAAMQEAABoAAABjaGFydC9fcmVscy9jaGFydC54bWwucmVsc4SPwQrCMBBE74L/EPZu03oQkSa9iNCTIPoBIdm2wTYJSRT79y6eLAged4d5M1M3r2lkT4zJeiegKkpg6LQ31vUCbtfTZg8sZeWMGr1DATMmaOR6VV9wVJlMabAhMaK4JGDIORw4T3rASaXCB3SkdD5OKtMZex6Uvqse+bYsdzx+M0AumKw1AmJrKmDXOVDyf7bvOqvx6PVjQpd/RPBMvfBMc6M1SGAVe8wCPu+lWBVUHLis+WKofAMAAP//AwBQSwMEFAAGAAgAAAAhAITsoQcTAQAAVAIAABMAAABbQ29udGVudF9UeXBlc10ueG1spJLNTsMwDMfvSLxDlCtq0nFACK3dgY8jcBgPYFK3jciXkmxsb4/brhKbNi5crMT23/7FznK1s4ZtMSbtXcUXouQMnfKNdl3FP9YvxT1nKYNrwHiHFd9j4qv6+mq53gdMjNQuVbzPOTxImVSPFpLwAR1FWh8tZLrGTgZQX9ChvC3LO6m8y+hykYcavF4+YQsbk9nzjtwTyacNnD1OeUOrims76Ae/PKuIaNKJBEIwWkGmt8mta064igOTIOWYk3od0g2BX+gwRI6Zfjc46N5omFE3yN4h5lewRC5VT+fJir+LnKH0basVNl5tLM1MNBG+aTnWiLHqjHu5baadoBztnLT4N8VRuZlBjn+i/gEAAP//AwBQSwMEFAAGAAgAAAAhABmqkvPRAAAAswEAAAsAAABfcmVscy8ucmVsc6yQy4oCMRBF9wP+Q6i9Xd0uRAbTbkRwK/oBNUl1d7DzIImif2+c2UyLMJtZFpc693DXm5sdxZVjMt5JaKoaBDvltXG9hNNxN1+BSJmcptE7lnDnBJt29rE+8Ei5PKXBhCQKxSUJQ87hEzGpgS2lygd2Jel8tJTLGXsMpM7UMy7qeonxNwPaCVPstYS41wsQx3sozX+zfdcZxVuvLpZdflOBxpbuAqTYc5agBooZLWtDP1FTfdkA+N6k+U+Tqeur0rdYVaZ7uuBk6vYBAAD//wMAUEsBAi0AFAAGAAgAAAAhAO+F9G9tBQAArREAAA8AAAAAAAAAAAAAAAAAAAAAAGNoYXJ0L2NoYXJ0LnhtbFBLAQItABQABgAIAAAAIQC/uqyqxgYAADYbAAAWAAAAAAAAAAAAAAAAAJoFAABjaGFydC9tZWRpYS9pbWFnZTEuYm1wUEsBAj8AFAAAAAgAUn9KRoSPpH7XAgAAIQ4AAB4AJAAAAAAAAAAgAAAAlAwAAGNoYXJ0L3RoZW1lL3RoZW1lT3ZlcnJpZGUxLnhtbAoAIAAAAAAAAQAYAFIRHFZ0RdABAIirysnnqAEAiKvKyeeoAVBLAQItABQABgAIAAAAIQD88J3gvgAAADEBAAAaAAAAAAAAAAAAAAAAAKcPAABjaGFydC9fcmVscy9jaGFydC54bWwucmVsc1BLAQItABQABgAIAAAAIQCE7KEHEwEAAFQCAAATAAAAAAAAAAAAAAAAAJ0QAABbQ29udGVudF9UeXBlc10ueG1sUEsBAi0AFAAGAAgAAAAhABmqkvPRAAAAswEAAAsAAAAAAAAAAAAAAAAA4REAAF9yZWxzLy5yZWxzUEsFBgAAAAAGAAYAswEAANsSAAAAAA=="/>
  <p:tag name="COLORTYPE" val="SCHEME"/>
  <p:tag name="DEFINEDCOLORS" val="3,6,10,45,32,50,13,4,9,55,1"/>
  <p:tag name="LABELFORMAT" val="1"/>
  <p:tag name="NUMBERFORMAT" val="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CAI" val="True"/>
  <p:tag name="TYPE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COLORTYPE" val="SCHEME"/>
  <p:tag name="DEFINEDCOLORS" val="3,6,10,45,32,50,13,4,9,55,1"/>
  <p:tag name="LABELFORMAT" val="1"/>
  <p:tag name="NUMBERFORMAT" val="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2"/>
  <p:tag name="TPCOUNTDOWNSECONDS" val="1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2"/>
  <p:tag name="TPCOUNTDOWNSECONDS" val="1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AUTOOPENPOLL" val="True"/>
  <p:tag name="AUTOFORMATCHART" val="True"/>
  <p:tag name="TPQUESTIONXML" val="﻿&lt;?xml version=&quot;1.0&quot; encoding=&quot;utf-8&quot;?&gt;&#10;&lt;questionlist&gt;&#10;    &lt;properties&gt;&#10;        &lt;guid&gt;DC74C0D37799449FA2B6A9B555F0D211&lt;/guid&gt;&#10;        &lt;description /&gt;&#10;        &lt;date&gt;2/23/2023 6:59:15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rationalefont&gt;Verdana&lt;/rationalefont&gt;&#10;        &lt;rationalefontsize&gt;12&lt;/rationalefontsize&gt;&#10;        &lt;narrativefont&gt;Verdana&lt;/narrativefont&gt;&#10;        &lt;narrativefontsize&gt;12&lt;/narrativefontsize&gt;&#10;        &lt;standardfont&gt;Verdana&lt;/standardfont&gt;&#10;        &lt;standardfontsize&gt;12&lt;/standard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11885226D49847568A60E55CD5D23348&lt;/guid&gt;&#10;            &lt;repollguid&gt;1D0BD03F1D7D493C8D956E64BE70E581&lt;/repollguid&gt;&#10;            &lt;sourceid&gt;F34C3CD38701419BA56C42896CBDE916&lt;/sourceid&gt;&#10;            &lt;narrativeguid&gt;00000000000000000000000000000000&lt;/narrativeguid&gt;&#10;            &lt;questiontext&gt;The fundamental attribution error  expresses that:&lt;/questiontext&gt;&#10;            &lt;rationale&gt;&#10;                &lt;rationaletext /&gt;&#10;            &lt;/rationale&gt;&#10;            &lt;showresults&gt;True&lt;/showresults&gt;&#10;            &lt;responsegrid&gt;0&lt;/responsegrid&gt;&#10;            &lt;countdowntimer&gt;False&lt;/countdowntimer&gt;&#10;            &lt;countdowntime&gt;10&lt;/countdowntime&gt;&#10;            &lt;correctvalue&gt;1&lt;/correctvalue&gt;&#10;            &lt;incorrectvalue&gt;0.22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EF27A38672444AA690E338EC34243572&lt;/guid&gt;&#10;                    &lt;answertext&gt;We tend to infer that peoples’ dispositions cause their actions &lt;/answertext&gt;&#10;                    &lt;valuetype&gt;1&lt;/valuetype&gt;&#10;                &lt;/answer&gt;&#10;                &lt;answer&gt;&#10;                    &lt;guid&gt;B0C3CAA9AFC340AC91CF8687A145FB1F&lt;/guid&gt;&#10;                    &lt;answertext&gt;We tend to infer that peoples’ intentions and dispositions correspond with our own intentions and dispositions&lt;/answertext&gt;&#10;                    &lt;valuetype&gt;-1&lt;/valuetype&gt;&#10;                &lt;/answer&gt;&#10;                &lt;answer&gt;&#10;                    &lt;guid&gt;3091441AE91F47AE8FC949C54327056E&lt;/guid&gt;&#10;                    &lt;answertext&gt;We tend to infer that people share the same underlying motives and values as us&lt;/answertext&gt;&#10;                    &lt;valuetype&gt;-1&lt;/valuetype&gt;&#10;                &lt;/answer&gt;&#10;                &lt;answer&gt;&#10;                    &lt;guid&gt;10E70E0E79EC4F1DB626EE6B65B77FE3&lt;/guid&gt;&#10;                    &lt;answertext&gt;Those who have similar values tend to make similar fundamental attributions about others but people with dissimilar values tend to use a different method for making fundamental attributions about others&lt;/answertext&gt;&#10;                    &lt;valuetype&gt;-1&lt;/valuetype&gt;&#10;                &lt;/answer&gt;&#10;            &lt;/answers&gt;&#10;            &lt;metadata&gt;&#10;                &lt;entry&gt;&#10;                    &lt;key&gt;AUTOFORMATCHART&lt;/key&gt;&#10;                    &lt;value&gt;True&lt;/value&gt;&#10;                &lt;/entry&gt;&#10;                &lt;entry&gt;&#10;                    &lt;key&gt;AUTOOPENPOLL&lt;/key&gt;&#10;                    &lt;value&gt;True&lt;/value&gt;&#10;                &lt;/entry&gt;&#10;                &lt;entry&gt;&#10;                    &lt;key&gt;LIVECHARTING&lt;/key&gt;&#10;                    &lt;value&gt;False&lt;/value&gt;&#10;                &lt;/entry&gt;&#10;            &lt;/metadata&gt;&#10;        &lt;/multichoice&gt;&#10;    &lt;/questions&gt;&#10;&lt;/questionlist&gt;"/>
  <p:tag name="RESULTS" val="{&quot;Title&quot;:&quot;The fundamental attribution error  expresses that:&quot;,&quot;Responders&quot;:15,&quot;Participants&quot;:15,&quot;Responses&quot;:15,&quot;IsCaseSensitive&quot;:false,&quot;TotalCorrect&quot;:12,&quot;Mean&quot;:1.2,&quot;Median&quot;:1.0,&quot;StandardDeviation&quot;:0.4,&quot;Variance&quot;:0.16000000000000003,&quot;PageSize&quot;:0,&quot;Offset&quot;:0,&quot;CorrectValues&quot;:&quot;&quot;,&quot;Results&quot;:[{&quot;Count&quot;:12.0,&quot;PointResponses&quot;:null,&quot;Name&quot;:&quot;We tend to infer that peoples’ dispositions cause their actions &quot;,&quot;Bullet&quot;:&quot;A&quot;,&quot;SecondaryName&quot;:&quot;&quot;,&quot;ValueType&quot;:1,&quot;Key&quot;:&quot;We tend to infer that peoples’ dispositions cause their actions 1&quot;},{&quot;Count&quot;:3.0,&quot;PointResponses&quot;:null,&quot;Name&quot;:&quot;We tend to infer that peoples’ intentions and dispositions correspond with our own intentions and dispositions&quot;,&quot;Bullet&quot;:&quot;B&quot;,&quot;SecondaryName&quot;:&quot;&quot;,&quot;ValueType&quot;:-1,&quot;Key&quot;:&quot;We tend to infer that peoples’ intentions and dispositions correspond with our own intentions and dispositions2&quot;},{&quot;Count&quot;:0.0,&quot;PointResponses&quot;:null,&quot;Name&quot;:&quot;We tend to infer that people share the same underlying motives and values as us&quot;,&quot;Bullet&quot;:&quot;C&quot;,&quot;SecondaryName&quot;:&quot;&quot;,&quot;ValueType&quot;:-1,&quot;Key&quot;:&quot;We tend to infer that people share the same underlying motives and values as us3&quot;},{&quot;Count&quot;:0.0,&quot;PointResponses&quot;:null,&quot;Name&quot;:&quot;Those who have similar values tend to make similar fundamental attributions about others but people with dissimilar values tend to use a different method for making fundamental attributions about others&quot;,&quot;Bullet&quot;:&quot;D&quot;,&quot;SecondaryName&quot;:&quot;&quot;,&quot;ValueType&quot;:-1,&quot;Key&quot;:&quot;Those who have similar values tend to make similar fundamental attributions about others but people with dissimilar values tend to use a different method for making fundamental attributions about others4&quot;}]}"/>
  <p:tag name="HASRESULTS" val="Tr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NUMBERFORMAT" val="1"/>
  <p:tag name="COLORTYPE" val="SCHEME"/>
  <p:tag name="DEFINEDCOLORS" val="3,6,10,45,32,50,13,4,9,55,1"/>
  <p:tag name="LABELFORMAT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2"/>
  <p:tag name="TPCOUNTDOWNSECONDS" val="10"/>
</p:tagLst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Grid">
  <a:themeElements>
    <a:clrScheme name="Custom 4">
      <a:dk1>
        <a:sysClr val="windowText" lastClr="000000"/>
      </a:dk1>
      <a:lt1>
        <a:sysClr val="window" lastClr="FFFFFF"/>
      </a:lt1>
      <a:dk2>
        <a:srgbClr val="064B64"/>
      </a:dk2>
      <a:lt2>
        <a:srgbClr val="DEDEE0"/>
      </a:lt2>
      <a:accent1>
        <a:srgbClr val="E60512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Grid">
  <a:themeElements>
    <a:clrScheme name="Custom 4">
      <a:dk1>
        <a:sysClr val="windowText" lastClr="000000"/>
      </a:dk1>
      <a:lt1>
        <a:sysClr val="window" lastClr="FFFFFF"/>
      </a:lt1>
      <a:dk2>
        <a:srgbClr val="064B64"/>
      </a:dk2>
      <a:lt2>
        <a:srgbClr val="DEDEE0"/>
      </a:lt2>
      <a:accent1>
        <a:srgbClr val="E60512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1937</Words>
  <Application>Microsoft Office PowerPoint</Application>
  <PresentationFormat>Widescreen</PresentationFormat>
  <Paragraphs>310</Paragraphs>
  <Slides>28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28</vt:i4>
      </vt:variant>
    </vt:vector>
  </HeadingPairs>
  <TitlesOfParts>
    <vt:vector size="39" baseType="lpstr">
      <vt:lpstr>Arial</vt:lpstr>
      <vt:lpstr>Calibri</vt:lpstr>
      <vt:lpstr>Calibri Light</vt:lpstr>
      <vt:lpstr>Franklin Gothic Medium</vt:lpstr>
      <vt:lpstr>Segoe UI</vt:lpstr>
      <vt:lpstr>Wingdings</vt:lpstr>
      <vt:lpstr>Wingdings 2</vt:lpstr>
      <vt:lpstr>Office Theme</vt:lpstr>
      <vt:lpstr>Grid</vt:lpstr>
      <vt:lpstr>1_Grid</vt:lpstr>
      <vt:lpstr>1_Office Theme</vt:lpstr>
      <vt:lpstr>PowerPoint Presentation</vt:lpstr>
      <vt:lpstr>Social Attribution </vt:lpstr>
      <vt:lpstr>Attributions – Other’s behavior</vt:lpstr>
      <vt:lpstr>The Fundamental Attribution Error</vt:lpstr>
      <vt:lpstr>The Fundamental Attribution Error</vt:lpstr>
      <vt:lpstr>The Fundamental Attribution Error</vt:lpstr>
      <vt:lpstr>The Fundamental Attribution Error</vt:lpstr>
      <vt:lpstr>The Fundamental Attribution Error</vt:lpstr>
      <vt:lpstr>What would you guess for Alex Trebek’s IQ? 100 = average, 115= smarter that 84% of people, 130 = smarter than 97.5% of people</vt:lpstr>
      <vt:lpstr>End Chapter 5</vt:lpstr>
      <vt:lpstr>Review Session Exam 1</vt:lpstr>
      <vt:lpstr>Exam 1 – what to expect</vt:lpstr>
      <vt:lpstr>PowerPoint Presentation</vt:lpstr>
      <vt:lpstr>Quiz Review</vt:lpstr>
      <vt:lpstr>Housekeeping</vt:lpstr>
      <vt:lpstr>The fundamental attribution error  expresses that:</vt:lpstr>
      <vt:lpstr>The fundamental attribution error  expresses that:</vt:lpstr>
      <vt:lpstr>Which of the following is FALSE regarding the fundamental attribution error? (for this type of question, I suggest you write “True” or “False” next to each statement.) </vt:lpstr>
      <vt:lpstr>Which of the following is FALSE regarding the fundamental attribution error? (for this type of question, I suggest you write “True” or “False” next to each statement.) </vt:lpstr>
      <vt:lpstr>Fundamental Attribution error VS.  Self-serving attribution bias</vt:lpstr>
      <vt:lpstr>Fundamental Attribution error VS.  Self-serving attribution bias</vt:lpstr>
      <vt:lpstr>Fundamental Attribution error VS.  Self-serving attribution bias</vt:lpstr>
      <vt:lpstr>Fundamental Attribution error VS.  Self-serving attribution bias</vt:lpstr>
      <vt:lpstr>Fundamental Attribution error VS.  Self-serving attribution bias</vt:lpstr>
      <vt:lpstr>Fundamental Attribution error VS.  Self-serving attribution bias</vt:lpstr>
      <vt:lpstr>Fundamental Attribution error VS.  Self-serving attribution bias</vt:lpstr>
      <vt:lpstr>Which of the following is an example of pluralistic ignorance?</vt:lpstr>
      <vt:lpstr>Time for your 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McDiarmid</dc:creator>
  <cp:lastModifiedBy>Alex McDiarmid</cp:lastModifiedBy>
  <cp:revision>1</cp:revision>
  <dcterms:created xsi:type="dcterms:W3CDTF">2023-02-23T23:25:58Z</dcterms:created>
  <dcterms:modified xsi:type="dcterms:W3CDTF">2023-02-23T23:35:06Z</dcterms:modified>
</cp:coreProperties>
</file>