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0"/>
  </p:normalViewPr>
  <p:slideViewPr>
    <p:cSldViewPr snapToGrid="0">
      <p:cViewPr varScale="1">
        <p:scale>
          <a:sx n="120" d="100"/>
          <a:sy n="120" d="100"/>
        </p:scale>
        <p:origin x="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5B653C-7A8E-2242-AC40-4DD9E93B23F9}" type="datetimeFigureOut">
              <a:rPr lang="en-US" smtClean="0"/>
              <a:t>2/23/23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206A5-8EF3-474C-B91F-2A2B94464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68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5206A5-8EF3-474C-B91F-2A2B944649A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087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Tyrosine, left, and methionine, right, both have the capacity for van der Waals interactions with the aromatic ring of propofol.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5206A5-8EF3-474C-B91F-2A2B944649A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475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ED5FC-7FDC-A8F0-AB75-6EB38EB325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43F3E9-7D50-1B36-3424-9D179C4F6D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C026F-9664-A401-7CD8-D2C967928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05718-D858-E44C-B635-9E08937F781B}" type="datetimeFigureOut">
              <a:rPr lang="en-US" smtClean="0"/>
              <a:t>2/23/23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CC686-DCE1-97E2-D0D6-14425BEE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5E3A0-FEEE-DB45-20AB-C4B821968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7D853-B0EB-8E40-8DE1-C1154351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561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4646F-D340-1B8D-7253-07E4C6F57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E38C0C-3CE2-2BE6-86C3-84D43CC06A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45379D-6E8C-9CC1-50A5-F36A0C046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05718-D858-E44C-B635-9E08937F781B}" type="datetimeFigureOut">
              <a:rPr lang="en-US" smtClean="0"/>
              <a:t>2/23/23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3113DD-B66E-FA80-8045-4BFFB5AC1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296C2-5623-A392-C4F1-F47EA9386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7D853-B0EB-8E40-8DE1-C1154351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684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90CAFA-C62B-826A-DDC1-D58B284D0E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978DC9-8A19-AD48-4C60-B379E7E1EB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70C46B-8C22-C510-B67F-61CBFF2D2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05718-D858-E44C-B635-9E08937F781B}" type="datetimeFigureOut">
              <a:rPr lang="en-US" smtClean="0"/>
              <a:t>2/23/23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E64EAC-0DC0-2400-AEA3-8F76839C5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4F389-4C6C-613C-792A-A670E974A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7D853-B0EB-8E40-8DE1-C1154351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912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F1F70-9F14-B9CA-9867-042A94CE6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26AC31-BB7B-33D3-E7A1-5C2ED0260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03181E-2F15-711E-FF9D-30B91273A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05718-D858-E44C-B635-9E08937F781B}" type="datetimeFigureOut">
              <a:rPr lang="en-US" smtClean="0"/>
              <a:t>2/23/23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47B20B-AE81-30D7-793F-FEA4E90FA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368896-0B0D-02B2-EF94-AFF68596C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7D853-B0EB-8E40-8DE1-C1154351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230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ED3E2-3E88-97E5-0847-AB2156FC9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816F2B-71A0-B39F-00EA-4182AE3062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B61956-0BE2-947A-F4AE-818F77BF7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05718-D858-E44C-B635-9E08937F781B}" type="datetimeFigureOut">
              <a:rPr lang="en-US" smtClean="0"/>
              <a:t>2/23/23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B7D893-5B97-71EA-8433-1A937C903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F17AA3-7274-CD52-2A12-F6CA23979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7D853-B0EB-8E40-8DE1-C1154351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726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4D62F-DD5C-0420-F832-5E18245DC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181EB-2EA3-C488-ED5B-9AF8C7A497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31BEC0-0194-C7EA-2A04-5F3113516F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386BF1-6F97-0A5F-D413-0F2F99F4E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05718-D858-E44C-B635-9E08937F781B}" type="datetimeFigureOut">
              <a:rPr lang="en-US" smtClean="0"/>
              <a:t>2/23/23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D3870C-C11E-9946-02B1-381E391DC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7C4F75-2B60-2592-51F9-E7FEA942A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7D853-B0EB-8E40-8DE1-C1154351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822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CE7C8-7993-846B-7055-9271188CA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8A246F-EA26-0047-49B8-B7C4ABA7D3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F3425D-5EAF-BFA1-A9CB-C506DCD88A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B90E3-80CE-B242-96E1-0E1B06F449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1F8504-B5F0-CAB9-4868-85FB4A85B1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D24114-B288-45D4-3DAF-8A6C48A92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05718-D858-E44C-B635-9E08937F781B}" type="datetimeFigureOut">
              <a:rPr lang="en-US" smtClean="0"/>
              <a:t>2/23/23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19CC8C-74A2-BB5C-C733-EA6C7B0FB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4CA0FF-4B96-A3E0-5304-C108378C7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7D853-B0EB-8E40-8DE1-C1154351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717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71C0C-8FFE-D0C4-26C2-E28D571F3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137037-80E7-67D1-57AC-44D66B5C8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05718-D858-E44C-B635-9E08937F781B}" type="datetimeFigureOut">
              <a:rPr lang="en-US" smtClean="0"/>
              <a:t>2/23/23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D232E4-96A6-62F1-2EBF-8A082D262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D670FE-05DA-6B5A-8D3F-299AC4213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7D853-B0EB-8E40-8DE1-C1154351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91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9C9E8C-FE93-2744-A7C0-73DBAF7D9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05718-D858-E44C-B635-9E08937F781B}" type="datetimeFigureOut">
              <a:rPr lang="en-US" smtClean="0"/>
              <a:t>2/23/23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8147CE-46AA-341E-98C7-5A7A3C38C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42A8C6-5B38-16F9-EE23-675EA7DD1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7D853-B0EB-8E40-8DE1-C1154351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95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4F6E5-5FFA-AB1A-5C4C-535A69F1F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54774-9057-ED4E-E6ED-E761A0E80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93DFE4-2A8C-670A-55C5-EA90C0966E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50A8ED-56D9-72AE-14BF-F1F16F32A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05718-D858-E44C-B635-9E08937F781B}" type="datetimeFigureOut">
              <a:rPr lang="en-US" smtClean="0"/>
              <a:t>2/23/23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BAEAF3-A7C9-743D-4047-DB6BC23AF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201CC3-3FA4-7D88-57CC-F5765D815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7D853-B0EB-8E40-8DE1-C1154351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919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33ADF-FFEC-9BCE-A584-6FAACA5D4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B3214B-4EC5-2F02-EA9C-510822BBD0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46404F-1F3F-1208-89F7-3AC499CF07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AD1EE1-3836-1053-DA77-E67DFC84F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05718-D858-E44C-B635-9E08937F781B}" type="datetimeFigureOut">
              <a:rPr lang="en-US" smtClean="0"/>
              <a:t>2/23/23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EEE14C-7739-BF8B-587D-446F230CB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436B92-C34E-365D-1EE1-97150DD68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7D853-B0EB-8E40-8DE1-C1154351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692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5DA36E-2BDF-31FB-B4D0-9EF9CFEB1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DBD09D-7B11-721E-CC06-168221D8F1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AB29E-6C8F-05BC-696E-97FE110008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05718-D858-E44C-B635-9E08937F781B}" type="datetimeFigureOut">
              <a:rPr lang="en-US" smtClean="0"/>
              <a:t>2/23/23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39079-043B-AE90-B9E3-A8A214D566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45ADA8-A008-320B-9B88-02E7DE307F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7D853-B0EB-8E40-8DE1-C11543517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01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olpharm.aspetjournals.org/content/93/2/178" TargetMode="External"/><Relationship Id="rId2" Type="http://schemas.openxmlformats.org/officeDocument/2006/relationships/hyperlink" Target="https://go.drugbank.com/drugs/DB0081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8386171-E87D-46AB-8718-4CE2A8874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26">
            <a:extLst>
              <a:ext uri="{FF2B5EF4-FFF2-40B4-BE49-F238E27FC236}">
                <a16:creationId xmlns:a16="http://schemas.microsoft.com/office/drawing/2014/main" id="{207CB456-8849-413C-8210-B663779A32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1092041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513936D-D1EB-4E42-A97F-942BA1F3DF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8024" y="960109"/>
            <a:ext cx="10277856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3F1B7B-B889-D8E1-A98C-E05B1C021D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37641"/>
            <a:ext cx="9144000" cy="2330002"/>
          </a:xfrm>
        </p:spPr>
        <p:txBody>
          <a:bodyPr>
            <a:normAutofit/>
          </a:bodyPr>
          <a:lstStyle/>
          <a:p>
            <a:r>
              <a:rPr lang="en-US" sz="5400"/>
              <a:t>Propofol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B9D0EA-4F74-09B2-C7E4-64F3450DDC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90165"/>
            <a:ext cx="9144000" cy="1279432"/>
          </a:xfrm>
        </p:spPr>
        <p:txBody>
          <a:bodyPr>
            <a:normAutofit/>
          </a:bodyPr>
          <a:lstStyle/>
          <a:p>
            <a:r>
              <a:rPr lang="en-US" dirty="0"/>
              <a:t>Mason Legg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FA75EE9-0DE4-4982-A870-290AD61EA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352800" y="3806097"/>
            <a:ext cx="54864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455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70131-1E70-ADD5-0B1B-9D02F5A01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Structural Information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D4D5DDA-6152-5C70-5BE1-4D1E4B1872E6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48931" y="2438400"/>
                <a:ext cx="3505494" cy="3785419"/>
              </a:xfrm>
            </p:spPr>
            <p:txBody>
              <a:bodyPr vert="horz" lIns="91440" tIns="45720" rIns="91440" bIns="45720" rtlCol="0">
                <a:normAutofit/>
              </a:bodyPr>
              <a:lstStyle/>
              <a:p>
                <a:r>
                  <a:rPr lang="en-US" sz="1900" dirty="0"/>
                  <a:t>Sold under the trade name, Diprivan.</a:t>
                </a:r>
              </a:p>
              <a:p>
                <a:r>
                  <a:rPr lang="en-US" sz="1900" dirty="0"/>
                  <a:t>Chemical Formula: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sSub>
                      <m:sSub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18</m:t>
                        </m:r>
                      </m:sub>
                    </m:sSub>
                    <m:r>
                      <a:rPr lang="en-US" sz="1900" b="0" i="1"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endParaRPr lang="en-US" sz="1900" dirty="0"/>
              </a:p>
              <a:p>
                <a:r>
                  <a:rPr lang="en-US" sz="1900" dirty="0"/>
                  <a:t>IUPAC Name:                                        </a:t>
                </a:r>
                <a:r>
                  <a:rPr lang="en-US" sz="1900" b="0" i="0" dirty="0">
                    <a:effectLst/>
                  </a:rPr>
                  <a:t>2,6-bis(propan-2-yl)phenol</a:t>
                </a:r>
              </a:p>
              <a:p>
                <a:r>
                  <a:rPr lang="en-US" sz="1900" dirty="0"/>
                  <a:t>Molecular weight: 178.275 g/mol</a:t>
                </a:r>
              </a:p>
              <a:p>
                <a:r>
                  <a:rPr lang="en-US" sz="1900" dirty="0"/>
                  <a:t>Extremely lipophilic </a:t>
                </a:r>
              </a:p>
              <a:p>
                <a:endParaRPr lang="en-US" sz="1900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D4D5DDA-6152-5C70-5BE1-4D1E4B1872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48931" y="2438400"/>
                <a:ext cx="3505494" cy="3785419"/>
              </a:xfrm>
              <a:blipFill>
                <a:blip r:embed="rId2"/>
                <a:stretch>
                  <a:fillRect l="-1079" t="-1672" r="-11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5" name="Rectangle 1034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Propofol - Wikipedia">
            <a:extLst>
              <a:ext uri="{FF2B5EF4-FFF2-40B4-BE49-F238E27FC236}">
                <a16:creationId xmlns:a16="http://schemas.microsoft.com/office/drawing/2014/main" id="{7B4244F5-425C-E91E-0C8F-1A0BC6A96FB6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5862" y="1534372"/>
            <a:ext cx="6019331" cy="378601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1153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1A277-C7BF-C6F7-B4BA-1FF42C12C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1" y="161433"/>
            <a:ext cx="3505495" cy="162232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Mechanism of Action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4ECF4D-297F-F287-E44C-8D3E70251F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8931" y="1977656"/>
            <a:ext cx="3505494" cy="4246163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1800" dirty="0"/>
              <a:t>Propofol is a positive allosteric modulator of one of the the 𝛾-aminobutyric acid (GABA) receptors.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1800" dirty="0"/>
              <a:t>Propofol increases the GABA inhibitory tone within the central nervous system, resulting in the chloride channels of the GABA receptor remaining open for an increased duration.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1800" dirty="0"/>
              <a:t>The increased flux of chloride through the channels causes hyperpolarization of the cell membrane, dampening synapses between adjacent neurons. 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061" name="Rectangle 2054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2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GABA receptor. ligand-gated ion channel, metabotropic receptors.  Neurotransmitter in the central nervous system Stock Vector Image &amp; Art -  Alamy">
            <a:extLst>
              <a:ext uri="{FF2B5EF4-FFF2-40B4-BE49-F238E27FC236}">
                <a16:creationId xmlns:a16="http://schemas.microsoft.com/office/drawing/2014/main" id="{FABD9270-DF02-15EF-2D24-D8A615FCB43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0118" y="807593"/>
            <a:ext cx="4610819" cy="523956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419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FA245-F13A-D0CA-838E-1D54B05E8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6878" y="629266"/>
            <a:ext cx="6422849" cy="167660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/>
              <a:t>How does propofol interact?</a:t>
            </a:r>
          </a:p>
        </p:txBody>
      </p:sp>
      <p:sp>
        <p:nvSpPr>
          <p:cNvPr id="3083" name="Rectangle 3082">
            <a:extLst>
              <a:ext uri="{FF2B5EF4-FFF2-40B4-BE49-F238E27FC236}">
                <a16:creationId xmlns:a16="http://schemas.microsoft.com/office/drawing/2014/main" id="{BBDB9CBB-F581-4208-9C34-D4E8577A9C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36008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5" name="Rounded Rectangle 9">
            <a:extLst>
              <a:ext uri="{FF2B5EF4-FFF2-40B4-BE49-F238E27FC236}">
                <a16:creationId xmlns:a16="http://schemas.microsoft.com/office/drawing/2014/main" id="{F8F2DBF4-5F7B-457C-98A0-0337482F21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632" y="484632"/>
            <a:ext cx="3666744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Fig. 1.">
            <a:extLst>
              <a:ext uri="{FF2B5EF4-FFF2-40B4-BE49-F238E27FC236}">
                <a16:creationId xmlns:a16="http://schemas.microsoft.com/office/drawing/2014/main" id="{1ECA1EF1-3AE0-0CDB-B9AF-0FAB576EEDA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7991" y="594765"/>
            <a:ext cx="2800024" cy="1953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Methionine, Met, M">
            <a:extLst>
              <a:ext uri="{FF2B5EF4-FFF2-40B4-BE49-F238E27FC236}">
                <a16:creationId xmlns:a16="http://schemas.microsoft.com/office/drawing/2014/main" id="{7BE179B6-1D44-DA53-8771-8C1A47246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4672" y="2598569"/>
            <a:ext cx="3026664" cy="1513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yrosine, Tyr, Y">
            <a:extLst>
              <a:ext uri="{FF2B5EF4-FFF2-40B4-BE49-F238E27FC236}">
                <a16:creationId xmlns:a16="http://schemas.microsoft.com/office/drawing/2014/main" id="{C4D96815-623A-60BF-6963-5E5FD99C6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4672" y="4372065"/>
            <a:ext cx="3026663" cy="146882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8DB135-5542-EC51-2734-A5C125C223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16880" y="2438400"/>
            <a:ext cx="6422848" cy="3785419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000" dirty="0"/>
              <a:t>Recent studies of mutated GABA receptors have shown that propofol has the ability to interact with two residues within the β-subunits of the receptor.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000" dirty="0"/>
              <a:t>The β(M286) residue resides at the interface between the β and ⍺ subunits in the junction between the extracellular and transmembrane regions, as well as the β(Y143) residue.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000" dirty="0"/>
              <a:t>As the GABA receptor has a total of two alpha and beta subunits, the drug has the potential to interact with a total of four sites.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286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55591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D6CDB20-394C-4D51-9C5B-8751E2133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ounded Rectangle 3">
            <a:extLst>
              <a:ext uri="{FF2B5EF4-FFF2-40B4-BE49-F238E27FC236}">
                <a16:creationId xmlns:a16="http://schemas.microsoft.com/office/drawing/2014/main" id="{46DFD1E0-DCA7-47E6-B78B-6ECDDF873D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1092041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AB0B1E-BB97-40E0-8DCD-D1197A0E1D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8024" y="960109"/>
            <a:ext cx="10277856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A0741D-4509-7E53-D311-CAA2398FF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064" y="1284731"/>
            <a:ext cx="9637776" cy="143069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Clinical usage: anesthetic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94C552-CD04-3CD7-04FB-CC52A63030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1397" y="2305756"/>
            <a:ext cx="9637776" cy="326751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1900" dirty="0"/>
              <a:t>Administered intravenously as an oil-in-water emulsion, giving it a milky appearance.</a:t>
            </a:r>
          </a:p>
          <a:p>
            <a:r>
              <a:rPr lang="en-US" sz="1900" dirty="0"/>
              <a:t>Dosages of 0.3-4.0 mg/</a:t>
            </a:r>
            <a:r>
              <a:rPr lang="en-US" sz="1900" dirty="0" err="1"/>
              <a:t>kgBWhr</a:t>
            </a:r>
            <a:endParaRPr lang="en-US" sz="1900" dirty="0"/>
          </a:p>
          <a:p>
            <a:r>
              <a:rPr lang="en-US" sz="1900" dirty="0"/>
              <a:t>Extremely fast acting, with unconsciousness occurring roughly 20 seconds after dosing.</a:t>
            </a:r>
          </a:p>
          <a:p>
            <a:r>
              <a:rPr lang="en-US" sz="1900" dirty="0"/>
              <a:t>Distribution from plasma to CNS is so rapid, peak plasma concentrations cannot be measured.</a:t>
            </a:r>
          </a:p>
          <a:p>
            <a:r>
              <a:rPr lang="en-US" sz="1900" dirty="0"/>
              <a:t>Primary use is to kickstart and maintain anesthesia.</a:t>
            </a:r>
          </a:p>
          <a:p>
            <a:r>
              <a:rPr lang="en-US" sz="1900" dirty="0"/>
              <a:t>Recovery from propofol-anesthesia is much more rapid and with fewer side-effects than other anesthetic agents.</a:t>
            </a:r>
          </a:p>
          <a:p>
            <a:r>
              <a:rPr lang="en-US" sz="1900" dirty="0"/>
              <a:t>Side effects may include rashes, irregular heartbeat, and pain around injection site.</a:t>
            </a:r>
          </a:p>
        </p:txBody>
      </p:sp>
    </p:spTree>
    <p:extLst>
      <p:ext uri="{BB962C8B-B14F-4D97-AF65-F5344CB8AC3E}">
        <p14:creationId xmlns:p14="http://schemas.microsoft.com/office/powerpoint/2010/main" val="1960544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4104">
            <a:extLst>
              <a:ext uri="{FF2B5EF4-FFF2-40B4-BE49-F238E27FC236}">
                <a16:creationId xmlns:a16="http://schemas.microsoft.com/office/drawing/2014/main" id="{C0BFBD50-06CE-42F1-9AB9-3D9079057D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041AE7-E92E-8477-378F-1745B617B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2293" y="638144"/>
            <a:ext cx="4953934" cy="167660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/>
              <a:t>Elimination</a:t>
            </a:r>
          </a:p>
        </p:txBody>
      </p:sp>
      <p:sp>
        <p:nvSpPr>
          <p:cNvPr id="4107" name="Rectangle 4106">
            <a:extLst>
              <a:ext uri="{FF2B5EF4-FFF2-40B4-BE49-F238E27FC236}">
                <a16:creationId xmlns:a16="http://schemas.microsoft.com/office/drawing/2014/main" id="{787900AF-3ED0-4C02-A309-3984EBBD2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9" name="Rounded Rectangle 20">
            <a:extLst>
              <a:ext uri="{FF2B5EF4-FFF2-40B4-BE49-F238E27FC236}">
                <a16:creationId xmlns:a16="http://schemas.microsoft.com/office/drawing/2014/main" id="{8DEDEE5C-3126-4336-A7D4-9277AF5A0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138" y="559407"/>
            <a:ext cx="5109725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0" name="Picture 4" descr="Frontiers | An intravenous anesthetic drug-propofol, influences the  biological characteristics of malignant tumors and reshapes the tumor  microenvironment: A narrative literature review">
            <a:extLst>
              <a:ext uri="{FF2B5EF4-FFF2-40B4-BE49-F238E27FC236}">
                <a16:creationId xmlns:a16="http://schemas.microsoft.com/office/drawing/2014/main" id="{7EC298AC-CB76-3151-E873-FB1641E238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4" r="-2" b="-2"/>
          <a:stretch/>
        </p:blipFill>
        <p:spPr bwMode="auto">
          <a:xfrm>
            <a:off x="656844" y="722376"/>
            <a:ext cx="4782312" cy="541324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ACC657-B61A-2F6D-0FFE-C791FA62A9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22295" y="2438401"/>
            <a:ext cx="4953932" cy="377952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/>
              <a:t>Metabolized in the liver</a:t>
            </a:r>
          </a:p>
          <a:p>
            <a:r>
              <a:rPr lang="en-US" sz="2400" dirty="0"/>
              <a:t>Involves two primary modifications, covalently linking a glucuronic acid to a hydroxyl group, and hydroxylating the aromatic ring. </a:t>
            </a:r>
          </a:p>
          <a:p>
            <a:r>
              <a:rPr lang="en-US" sz="2400" dirty="0"/>
              <a:t>With each modification, the resulting compound decreases in hypnotic activity, which are then excreted through urine.</a:t>
            </a:r>
          </a:p>
        </p:txBody>
      </p:sp>
    </p:spTree>
    <p:extLst>
      <p:ext uri="{BB962C8B-B14F-4D97-AF65-F5344CB8AC3E}">
        <p14:creationId xmlns:p14="http://schemas.microsoft.com/office/powerpoint/2010/main" val="4022076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D6CDB20-394C-4D51-9C5B-8751E2133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ounded Rectangle 3">
            <a:extLst>
              <a:ext uri="{FF2B5EF4-FFF2-40B4-BE49-F238E27FC236}">
                <a16:creationId xmlns:a16="http://schemas.microsoft.com/office/drawing/2014/main" id="{46DFD1E0-DCA7-47E6-B78B-6ECDDF873D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1092041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AB0B1E-BB97-40E0-8DCD-D1197A0E1D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8024" y="960109"/>
            <a:ext cx="10277856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A37CCC-7F1D-FBCB-6592-D5C253C69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064" y="1284731"/>
            <a:ext cx="9637776" cy="1430696"/>
          </a:xfrm>
        </p:spPr>
        <p:txBody>
          <a:bodyPr>
            <a:normAutofit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27A3A-E435-AAAE-318A-0532D66418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8064" y="2853879"/>
            <a:ext cx="9637776" cy="2714771"/>
          </a:xfrm>
        </p:spPr>
        <p:txBody>
          <a:bodyPr>
            <a:normAutofit/>
          </a:bodyPr>
          <a:lstStyle/>
          <a:p>
            <a:r>
              <a:rPr lang="en-US" sz="2000" dirty="0">
                <a:hlinkClick r:id="rId2"/>
              </a:rPr>
              <a:t>https://go.drugbank.com/drugs/DB00818</a:t>
            </a:r>
            <a:endParaRPr lang="en-US" sz="2000" dirty="0"/>
          </a:p>
          <a:p>
            <a:r>
              <a:rPr lang="en-US" sz="2000" b="0" i="0" dirty="0" err="1">
                <a:effectLst/>
                <a:latin typeface="system-ui"/>
              </a:rPr>
              <a:t>McKeage</a:t>
            </a:r>
            <a:r>
              <a:rPr lang="en-US" sz="2000" b="0" i="0" dirty="0">
                <a:effectLst/>
                <a:latin typeface="system-ui"/>
              </a:rPr>
              <a:t> K, Perry CM. Propofol: a review of its use in intensive care sedation of adults. CNS Drugs. 2003;17(4):235-72. </a:t>
            </a:r>
            <a:r>
              <a:rPr lang="en-US" sz="2000" b="0" i="0" dirty="0" err="1">
                <a:effectLst/>
                <a:latin typeface="system-ui"/>
              </a:rPr>
              <a:t>doi</a:t>
            </a:r>
            <a:r>
              <a:rPr lang="en-US" sz="2000" b="0" i="0" dirty="0">
                <a:effectLst/>
                <a:latin typeface="system-ui"/>
              </a:rPr>
              <a:t>: 10.2165/00023210-200317040-00003. PMID: 12665397.</a:t>
            </a:r>
          </a:p>
          <a:p>
            <a:r>
              <a:rPr lang="en-US" sz="2000" dirty="0">
                <a:hlinkClick r:id="rId3"/>
              </a:rPr>
              <a:t>https://molpharm.aspetjournals.org/content/93/2/178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57189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424</Words>
  <Application>Microsoft Macintosh PowerPoint</Application>
  <PresentationFormat>Widescreen</PresentationFormat>
  <Paragraphs>35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system-ui</vt:lpstr>
      <vt:lpstr>Office Theme</vt:lpstr>
      <vt:lpstr>Propofol</vt:lpstr>
      <vt:lpstr>Structural Information</vt:lpstr>
      <vt:lpstr>Mechanism of Action</vt:lpstr>
      <vt:lpstr>How does propofol interact?</vt:lpstr>
      <vt:lpstr>Clinical usage: anesthetic</vt:lpstr>
      <vt:lpstr>Elimination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Propofol</dc:title>
  <dc:creator>Mason Legg</dc:creator>
  <cp:lastModifiedBy>Mason Legg</cp:lastModifiedBy>
  <cp:revision>1</cp:revision>
  <dcterms:created xsi:type="dcterms:W3CDTF">2023-02-23T19:44:03Z</dcterms:created>
  <dcterms:modified xsi:type="dcterms:W3CDTF">2023-02-23T22:02:43Z</dcterms:modified>
</cp:coreProperties>
</file>