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9" r:id="rId3"/>
    <p:sldId id="258" r:id="rId4"/>
    <p:sldId id="257" r:id="rId5"/>
    <p:sldId id="260" r:id="rId6"/>
    <p:sldId id="267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623" autoAdjust="0"/>
  </p:normalViewPr>
  <p:slideViewPr>
    <p:cSldViewPr snapToGrid="0">
      <p:cViewPr varScale="1">
        <p:scale>
          <a:sx n="49" d="100"/>
          <a:sy n="49" d="100"/>
        </p:scale>
        <p:origin x="13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siel Elortegui" userId="1011791f54668fcf" providerId="LiveId" clId="{F68B30A0-E44B-4957-8FF8-EB98D32843D0}"/>
    <pc:docChg chg="custSel addSld modSld">
      <pc:chgData name="Osiel Elortegui" userId="1011791f54668fcf" providerId="LiveId" clId="{F68B30A0-E44B-4957-8FF8-EB98D32843D0}" dt="2023-02-22T14:07:10.784" v="63" actId="403"/>
      <pc:docMkLst>
        <pc:docMk/>
      </pc:docMkLst>
      <pc:sldChg chg="addSp delSp modSp mod modClrScheme chgLayout">
        <pc:chgData name="Osiel Elortegui" userId="1011791f54668fcf" providerId="LiveId" clId="{F68B30A0-E44B-4957-8FF8-EB98D32843D0}" dt="2023-02-22T04:32:56.601" v="58" actId="14100"/>
        <pc:sldMkLst>
          <pc:docMk/>
          <pc:sldMk cId="1583221358" sldId="257"/>
        </pc:sldMkLst>
        <pc:spChg chg="mod ord">
          <ac:chgData name="Osiel Elortegui" userId="1011791f54668fcf" providerId="LiveId" clId="{F68B30A0-E44B-4957-8FF8-EB98D32843D0}" dt="2023-02-22T04:32:43.603" v="54" actId="700"/>
          <ac:spMkLst>
            <pc:docMk/>
            <pc:sldMk cId="1583221358" sldId="257"/>
            <ac:spMk id="2" creationId="{BE7B74AD-706C-C7C3-8FA8-BB42055269D3}"/>
          </ac:spMkLst>
        </pc:spChg>
        <pc:spChg chg="mod ord">
          <ac:chgData name="Osiel Elortegui" userId="1011791f54668fcf" providerId="LiveId" clId="{F68B30A0-E44B-4957-8FF8-EB98D32843D0}" dt="2023-02-22T04:32:43.603" v="54" actId="700"/>
          <ac:spMkLst>
            <pc:docMk/>
            <pc:sldMk cId="1583221358" sldId="257"/>
            <ac:spMk id="3" creationId="{ABD1C306-7304-D61E-8C77-CBAFF082B16A}"/>
          </ac:spMkLst>
        </pc:spChg>
        <pc:spChg chg="add del mod ord">
          <ac:chgData name="Osiel Elortegui" userId="1011791f54668fcf" providerId="LiveId" clId="{F68B30A0-E44B-4957-8FF8-EB98D32843D0}" dt="2023-02-22T04:32:46.949" v="55"/>
          <ac:spMkLst>
            <pc:docMk/>
            <pc:sldMk cId="1583221358" sldId="257"/>
            <ac:spMk id="4" creationId="{8132E17E-0E6A-242C-EAA1-C85CE7918F02}"/>
          </ac:spMkLst>
        </pc:spChg>
        <pc:picChg chg="add mod">
          <ac:chgData name="Osiel Elortegui" userId="1011791f54668fcf" providerId="LiveId" clId="{F68B30A0-E44B-4957-8FF8-EB98D32843D0}" dt="2023-02-22T04:32:56.601" v="58" actId="14100"/>
          <ac:picMkLst>
            <pc:docMk/>
            <pc:sldMk cId="1583221358" sldId="257"/>
            <ac:picMk id="5" creationId="{F056C7E0-FC83-1E8B-1645-1B10179A23B7}"/>
          </ac:picMkLst>
        </pc:picChg>
      </pc:sldChg>
      <pc:sldChg chg="modSp mod">
        <pc:chgData name="Osiel Elortegui" userId="1011791f54668fcf" providerId="LiveId" clId="{F68B30A0-E44B-4957-8FF8-EB98D32843D0}" dt="2023-02-22T14:06:24.681" v="60" actId="403"/>
        <pc:sldMkLst>
          <pc:docMk/>
          <pc:sldMk cId="2942032052" sldId="258"/>
        </pc:sldMkLst>
        <pc:spChg chg="mod">
          <ac:chgData name="Osiel Elortegui" userId="1011791f54668fcf" providerId="LiveId" clId="{F68B30A0-E44B-4957-8FF8-EB98D32843D0}" dt="2023-02-22T14:06:24.681" v="60" actId="403"/>
          <ac:spMkLst>
            <pc:docMk/>
            <pc:sldMk cId="2942032052" sldId="258"/>
            <ac:spMk id="5" creationId="{C0D5FA06-06CA-23FC-3069-051AAC3B75F2}"/>
          </ac:spMkLst>
        </pc:spChg>
      </pc:sldChg>
      <pc:sldChg chg="addSp modSp mod">
        <pc:chgData name="Osiel Elortegui" userId="1011791f54668fcf" providerId="LiveId" clId="{F68B30A0-E44B-4957-8FF8-EB98D32843D0}" dt="2023-02-22T04:28:57.703" v="7" actId="1076"/>
        <pc:sldMkLst>
          <pc:docMk/>
          <pc:sldMk cId="831826835" sldId="259"/>
        </pc:sldMkLst>
        <pc:picChg chg="add mod">
          <ac:chgData name="Osiel Elortegui" userId="1011791f54668fcf" providerId="LiveId" clId="{F68B30A0-E44B-4957-8FF8-EB98D32843D0}" dt="2023-02-22T04:28:57.703" v="7" actId="1076"/>
          <ac:picMkLst>
            <pc:docMk/>
            <pc:sldMk cId="831826835" sldId="259"/>
            <ac:picMk id="4" creationId="{89525692-3E2C-72BC-867D-95313459B691}"/>
          </ac:picMkLst>
        </pc:picChg>
      </pc:sldChg>
      <pc:sldChg chg="modSp mod">
        <pc:chgData name="Osiel Elortegui" userId="1011791f54668fcf" providerId="LiveId" clId="{F68B30A0-E44B-4957-8FF8-EB98D32843D0}" dt="2023-02-22T14:07:03.277" v="62" actId="403"/>
        <pc:sldMkLst>
          <pc:docMk/>
          <pc:sldMk cId="286689544" sldId="263"/>
        </pc:sldMkLst>
        <pc:spChg chg="mod">
          <ac:chgData name="Osiel Elortegui" userId="1011791f54668fcf" providerId="LiveId" clId="{F68B30A0-E44B-4957-8FF8-EB98D32843D0}" dt="2023-02-22T14:07:03.277" v="62" actId="403"/>
          <ac:spMkLst>
            <pc:docMk/>
            <pc:sldMk cId="286689544" sldId="263"/>
            <ac:spMk id="3" creationId="{FB24E0A4-C15C-D7A5-C767-8752F115AC71}"/>
          </ac:spMkLst>
        </pc:spChg>
      </pc:sldChg>
      <pc:sldChg chg="modSp mod">
        <pc:chgData name="Osiel Elortegui" userId="1011791f54668fcf" providerId="LiveId" clId="{F68B30A0-E44B-4957-8FF8-EB98D32843D0}" dt="2023-02-22T14:07:10.784" v="63" actId="403"/>
        <pc:sldMkLst>
          <pc:docMk/>
          <pc:sldMk cId="1882200374" sldId="264"/>
        </pc:sldMkLst>
        <pc:spChg chg="mod">
          <ac:chgData name="Osiel Elortegui" userId="1011791f54668fcf" providerId="LiveId" clId="{F68B30A0-E44B-4957-8FF8-EB98D32843D0}" dt="2023-02-22T14:07:10.784" v="63" actId="403"/>
          <ac:spMkLst>
            <pc:docMk/>
            <pc:sldMk cId="1882200374" sldId="264"/>
            <ac:spMk id="3" creationId="{DD9CD20B-AEAD-A1DB-4A87-717E300A9A86}"/>
          </ac:spMkLst>
        </pc:spChg>
      </pc:sldChg>
      <pc:sldChg chg="modSp mod">
        <pc:chgData name="Osiel Elortegui" userId="1011791f54668fcf" providerId="LiveId" clId="{F68B30A0-E44B-4957-8FF8-EB98D32843D0}" dt="2023-02-22T04:28:18.739" v="4"/>
        <pc:sldMkLst>
          <pc:docMk/>
          <pc:sldMk cId="976629181" sldId="266"/>
        </pc:sldMkLst>
        <pc:spChg chg="mod">
          <ac:chgData name="Osiel Elortegui" userId="1011791f54668fcf" providerId="LiveId" clId="{F68B30A0-E44B-4957-8FF8-EB98D32843D0}" dt="2023-02-22T04:28:18.739" v="4"/>
          <ac:spMkLst>
            <pc:docMk/>
            <pc:sldMk cId="976629181" sldId="266"/>
            <ac:spMk id="3" creationId="{096308D6-C021-342E-834D-B3C77E090A9F}"/>
          </ac:spMkLst>
        </pc:spChg>
      </pc:sldChg>
      <pc:sldChg chg="modSp new mod">
        <pc:chgData name="Osiel Elortegui" userId="1011791f54668fcf" providerId="LiveId" clId="{F68B30A0-E44B-4957-8FF8-EB98D32843D0}" dt="2023-02-22T14:06:47.403" v="61" actId="403"/>
        <pc:sldMkLst>
          <pc:docMk/>
          <pc:sldMk cId="2951058157" sldId="267"/>
        </pc:sldMkLst>
        <pc:spChg chg="mod">
          <ac:chgData name="Osiel Elortegui" userId="1011791f54668fcf" providerId="LiveId" clId="{F68B30A0-E44B-4957-8FF8-EB98D32843D0}" dt="2023-02-22T04:29:15.487" v="19" actId="20577"/>
          <ac:spMkLst>
            <pc:docMk/>
            <pc:sldMk cId="2951058157" sldId="267"/>
            <ac:spMk id="2" creationId="{488AF27F-DADF-D83A-DCA8-A1CF06204BB4}"/>
          </ac:spMkLst>
        </pc:spChg>
        <pc:spChg chg="mod">
          <ac:chgData name="Osiel Elortegui" userId="1011791f54668fcf" providerId="LiveId" clId="{F68B30A0-E44B-4957-8FF8-EB98D32843D0}" dt="2023-02-22T14:06:47.403" v="61" actId="403"/>
          <ac:spMkLst>
            <pc:docMk/>
            <pc:sldMk cId="2951058157" sldId="267"/>
            <ac:spMk id="3" creationId="{DFA32215-AFD1-7054-3F1A-F64062ED090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DE047-43A2-4A54-BA81-BF447E4B4108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C159D-2243-4239-B3AF-F1C39C249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668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-pain relief for acute and chronic pain </a:t>
            </a:r>
          </a:p>
          <a:p>
            <a:r>
              <a:rPr lang="en-US" dirty="0"/>
              <a:t>-effective for short term management </a:t>
            </a:r>
          </a:p>
          <a:p>
            <a:r>
              <a:rPr lang="en-US" dirty="0"/>
              <a:t>-long term=likely development of physical dependence, addiction disorder, and drug abuse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C159D-2243-4239-B3AF-F1C39C249D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24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-the alkaloid is the plant compound that has physiological effects on humans</a:t>
            </a:r>
          </a:p>
          <a:p>
            <a:r>
              <a:rPr lang="en-US" dirty="0"/>
              <a:t>-hypodermic needle made morphine easier to use</a:t>
            </a:r>
          </a:p>
          <a:p>
            <a:r>
              <a:rPr lang="en-US" dirty="0"/>
              <a:t>-high levels of addiction for US civil war soldiers</a:t>
            </a:r>
          </a:p>
          <a:p>
            <a:r>
              <a:rPr lang="en-US" dirty="0"/>
              <a:t>-society considered addiction to morphine a moral deficiency  </a:t>
            </a:r>
          </a:p>
          <a:p>
            <a:r>
              <a:rPr lang="en-US" dirty="0"/>
              <a:t>-Alder Wrights makes heroin (morphine and other chemicals) </a:t>
            </a:r>
          </a:p>
          <a:p>
            <a:r>
              <a:rPr lang="en-US" dirty="0"/>
              <a:t>	-quickly saw that heroin was more potent and addictive than morphine </a:t>
            </a:r>
          </a:p>
          <a:p>
            <a:r>
              <a:rPr lang="en-US" dirty="0"/>
              <a:t>-Pure Food and Drug Act 1906: requires labeling medicine that includes intoxicants </a:t>
            </a:r>
          </a:p>
          <a:p>
            <a:r>
              <a:rPr lang="en-US" dirty="0"/>
              <a:t>-Harrison Narcotic Act 1914: regulates production/importation/distribution of opioids and restricted opioid use in pain management </a:t>
            </a:r>
          </a:p>
          <a:p>
            <a:r>
              <a:rPr lang="en-US" dirty="0"/>
              <a:t>-1924 heroin Act: outlawed all uses of heroin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C159D-2243-4239-B3AF-F1C39C249D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26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nitrogen and carbons making complex ring structures make it an alkaloid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C159D-2243-4239-B3AF-F1C39C249D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76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-has affinity for delta, kappa, and mu-opioid receptors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C159D-2243-4239-B3AF-F1C39C249D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91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-plasma protein binding is only 20-35%</a:t>
            </a:r>
          </a:p>
          <a:p>
            <a:r>
              <a:rPr lang="en-US" dirty="0"/>
              <a:t>-volume of </a:t>
            </a:r>
            <a:r>
              <a:rPr lang="en-US" dirty="0" err="1"/>
              <a:t>distrubtion</a:t>
            </a:r>
            <a:r>
              <a:rPr lang="en-US" dirty="0"/>
              <a:t> is 1-6 L/kg</a:t>
            </a:r>
          </a:p>
          <a:p>
            <a:r>
              <a:rPr lang="en-US" dirty="0"/>
              <a:t>-P-glycoprotein transporter (P-</a:t>
            </a:r>
            <a:r>
              <a:rPr lang="en-US" dirty="0" err="1"/>
              <a:t>gp</a:t>
            </a:r>
            <a:r>
              <a:rPr lang="en-US" dirty="0"/>
              <a:t>) and multidrug resistance-associated proteins (MRP)</a:t>
            </a:r>
          </a:p>
          <a:p>
            <a:r>
              <a:rPr lang="en-US" dirty="0"/>
              <a:t>-able to cross the BBB due to: lower molecular weight (280) and his hydrophilic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C159D-2243-4239-B3AF-F1C39C249D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670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-stimulation of the mu-opioid receptors inhibits gastric emptying and reduces peristalsis </a:t>
            </a:r>
          </a:p>
          <a:p>
            <a:r>
              <a:rPr lang="en-US" dirty="0"/>
              <a:t>-RD: hypoventilation is a breathing disorder characterized by slow ineffective breathing (around 8 breathes per minute) </a:t>
            </a:r>
          </a:p>
          <a:p>
            <a:r>
              <a:rPr lang="en-US" dirty="0"/>
              <a:t>	-opioids produce this effect by activating the opioid receptors expressed on neurons within the respiratory networks of the brainstem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C159D-2243-4239-B3AF-F1C39C249D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571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SS- serious drug reaction that is caused by medications that build up high levels of serotonin </a:t>
            </a:r>
          </a:p>
          <a:p>
            <a:r>
              <a:rPr lang="en-US" dirty="0"/>
              <a:t>-too much serotonin= </a:t>
            </a:r>
            <a:r>
              <a:rPr lang="en-US" dirty="0" err="1"/>
              <a:t>shievering</a:t>
            </a:r>
            <a:r>
              <a:rPr lang="en-US" dirty="0"/>
              <a:t>/diarrhea to muscle rigidity/fever/seizures to death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C159D-2243-4239-B3AF-F1C39C249D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50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-death will rise to 1.2 million by 2030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4C159D-2243-4239-B3AF-F1C39C249D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65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46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64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751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2497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16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0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74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72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7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9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19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6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3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661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80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4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6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3A4C41C-4443-4A6C-86E7-8A1D3826975B}" type="datetimeFigureOut">
              <a:rPr lang="en-US" smtClean="0"/>
              <a:t>2/21/2023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13A0610-C395-4445-9289-61B084364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003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sph.harvard.edu/news/features/what-led-to-the-opioid-crisis-and-how-to-fix-it/" TargetMode="External"/><Relationship Id="rId2" Type="http://schemas.openxmlformats.org/officeDocument/2006/relationships/hyperlink" Target="https://mcpress.mayoclinic.org/opioids/history-of-morphine/#:~:text=1803%3A%20Morphine%20is%20discovered&amp;text=After%20conducting%20several%20years%20of,because%20it%20made%20people%20sleep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cbi.nlm.nih.gov/books/NBK526115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FDCB8-D4FF-69A1-CE97-72C755C320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Morphine: </a:t>
            </a:r>
            <a:br>
              <a:rPr lang="en-US" dirty="0"/>
            </a:br>
            <a:r>
              <a:rPr lang="en-US" dirty="0"/>
              <a:t>an Opioid Agonist 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AE0CE6-5618-7897-C82B-21406A5088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Isabella Elortegui </a:t>
            </a:r>
          </a:p>
        </p:txBody>
      </p:sp>
    </p:spTree>
    <p:extLst>
      <p:ext uri="{BB962C8B-B14F-4D97-AF65-F5344CB8AC3E}">
        <p14:creationId xmlns:p14="http://schemas.microsoft.com/office/powerpoint/2010/main" val="2583755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BCD77-3317-90C9-B65A-D5C45EEF5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Opioid Epidemic and Substance Use Disorder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47906-423F-7C2C-18D6-11BCD0F3C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600,000 people have died from opioid overdoses since 1999</a:t>
            </a:r>
          </a:p>
          <a:p>
            <a:r>
              <a:rPr lang="en-US" dirty="0"/>
              <a:t> the Mid-1990s: Oxycontin and Purdue Pharma </a:t>
            </a:r>
          </a:p>
          <a:p>
            <a:r>
              <a:rPr lang="en-US" dirty="0"/>
              <a:t>Early 2000s: heroin market expands </a:t>
            </a:r>
          </a:p>
          <a:p>
            <a:r>
              <a:rPr lang="en-US" dirty="0"/>
              <a:t>Current: rise in fentanyl use </a:t>
            </a:r>
          </a:p>
          <a:p>
            <a:r>
              <a:rPr lang="en-US" dirty="0"/>
              <a:t>To Blame: pharmaceutical industry, lack of government oversite, and prescribing habits of providers</a:t>
            </a:r>
          </a:p>
          <a:p>
            <a:r>
              <a:rPr lang="en-US" dirty="0"/>
              <a:t>Ending Opioid addiction: healthcare/insurance and criminal justice reform</a:t>
            </a:r>
          </a:p>
        </p:txBody>
      </p:sp>
    </p:spTree>
    <p:extLst>
      <p:ext uri="{BB962C8B-B14F-4D97-AF65-F5344CB8AC3E}">
        <p14:creationId xmlns:p14="http://schemas.microsoft.com/office/powerpoint/2010/main" val="1595847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3EBDF-4A61-3E22-96F8-686D8278E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308D6-C021-342E-834D-B3C77E090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https://mcpress.mayoclinic.org/opioids/history-of-morphine/#:~:text=1803%3A%20Morphine%20is%20discovered&amp;text=After%20conducting%20several%20years%20of,because%20it%20made%20people%20sleepy</a:t>
            </a:r>
            <a:r>
              <a:rPr lang="en-US" dirty="0"/>
              <a:t>. </a:t>
            </a:r>
          </a:p>
          <a:p>
            <a:r>
              <a:rPr lang="en-US" dirty="0">
                <a:hlinkClick r:id="rId3"/>
              </a:rPr>
              <a:t>https://www.hsph.harvard.edu/news/features/what-led-to-the-opioid-crisis-and-how-to-fix-it/</a:t>
            </a:r>
            <a:r>
              <a:rPr lang="en-US" dirty="0"/>
              <a:t> </a:t>
            </a:r>
          </a:p>
          <a:p>
            <a:r>
              <a:rPr lang="en-US" dirty="0">
                <a:hlinkClick r:id="rId4"/>
              </a:rPr>
              <a:t>Morphine - </a:t>
            </a:r>
            <a:r>
              <a:rPr lang="en-US" dirty="0" err="1">
                <a:hlinkClick r:id="rId4"/>
              </a:rPr>
              <a:t>StatPearls</a:t>
            </a:r>
            <a:r>
              <a:rPr lang="en-US" dirty="0">
                <a:hlinkClick r:id="rId4"/>
              </a:rPr>
              <a:t> - NCBI Bookshelf (nih.gov)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629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663F2-7DD1-AA2B-EED8-373C94C49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FCC45-B6F1-3553-4A73-1F44A11F2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6000 BC: Mesopotamians’ “plant of joy” </a:t>
            </a:r>
          </a:p>
          <a:p>
            <a:r>
              <a:rPr lang="en-US" dirty="0"/>
              <a:t>1100-800 BC: Persian doctors treat insanity, epilepsy, and the common cold </a:t>
            </a:r>
          </a:p>
          <a:p>
            <a:r>
              <a:rPr lang="en-US" dirty="0"/>
              <a:t>1500s: opium becomes available in Europe </a:t>
            </a:r>
          </a:p>
          <a:p>
            <a:r>
              <a:rPr lang="en-US" dirty="0"/>
              <a:t>1803: </a:t>
            </a:r>
            <a:r>
              <a:rPr lang="en-US" dirty="0" err="1"/>
              <a:t>Freidrich</a:t>
            </a:r>
            <a:r>
              <a:rPr lang="en-US" dirty="0"/>
              <a:t> </a:t>
            </a:r>
            <a:r>
              <a:rPr lang="en-US" dirty="0" err="1"/>
              <a:t>Serturner</a:t>
            </a:r>
            <a:r>
              <a:rPr lang="en-US" dirty="0"/>
              <a:t> isolates the organic alkaloid from the opium poppy plant </a:t>
            </a:r>
          </a:p>
          <a:p>
            <a:r>
              <a:rPr lang="en-US" dirty="0"/>
              <a:t>1850s: Morphine is commercially produced </a:t>
            </a:r>
          </a:p>
          <a:p>
            <a:r>
              <a:rPr lang="en-US" dirty="0"/>
              <a:t>1870-1880: per capita use of morphine tripled </a:t>
            </a:r>
          </a:p>
          <a:p>
            <a:r>
              <a:rPr lang="en-US" dirty="0"/>
              <a:t>1874- Heroin is used as a cure for morphine addiction </a:t>
            </a:r>
          </a:p>
          <a:p>
            <a:r>
              <a:rPr lang="en-US" dirty="0"/>
              <a:t>1906,1914, and 1924: morphine federal regulation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525692-3E2C-72BC-867D-95313459B6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7261" y="3792785"/>
            <a:ext cx="3084739" cy="306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826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97776-5042-B6C6-81CE-969079AD5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Structure</a:t>
            </a:r>
            <a:r>
              <a:rPr lang="en-US" dirty="0"/>
              <a:t>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AEB925-FE14-F13C-50EE-F0D47DDE8A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18104" y="480094"/>
            <a:ext cx="5876591" cy="5876591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D5FA06-06CA-23FC-3069-051AAC3B75F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C17H19NO3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b="0" i="0" dirty="0">
                <a:solidFill>
                  <a:schemeClr val="tx1"/>
                </a:solidFill>
                <a:effectLst/>
              </a:rPr>
              <a:t>(4</a:t>
            </a:r>
            <a:r>
              <a:rPr lang="pt-BR" sz="2400" b="0" i="1" dirty="0">
                <a:solidFill>
                  <a:schemeClr val="tx1"/>
                </a:solidFill>
                <a:effectLst/>
              </a:rPr>
              <a:t>R</a:t>
            </a:r>
            <a:r>
              <a:rPr lang="pt-BR" sz="2400" b="0" i="0" dirty="0">
                <a:solidFill>
                  <a:schemeClr val="tx1"/>
                </a:solidFill>
                <a:effectLst/>
              </a:rPr>
              <a:t>,4</a:t>
            </a:r>
            <a:r>
              <a:rPr lang="pt-BR" sz="2400" b="0" i="1" dirty="0">
                <a:solidFill>
                  <a:schemeClr val="tx1"/>
                </a:solidFill>
                <a:effectLst/>
              </a:rPr>
              <a:t>aR</a:t>
            </a:r>
            <a:r>
              <a:rPr lang="pt-BR" sz="2400" b="0" i="0" dirty="0">
                <a:solidFill>
                  <a:schemeClr val="tx1"/>
                </a:solidFill>
                <a:effectLst/>
              </a:rPr>
              <a:t>,7</a:t>
            </a:r>
            <a:r>
              <a:rPr lang="pt-BR" sz="2400" b="0" i="1" dirty="0">
                <a:solidFill>
                  <a:schemeClr val="tx1"/>
                </a:solidFill>
                <a:effectLst/>
              </a:rPr>
              <a:t>S</a:t>
            </a:r>
            <a:r>
              <a:rPr lang="pt-BR" sz="2400" b="0" i="0" dirty="0">
                <a:solidFill>
                  <a:schemeClr val="tx1"/>
                </a:solidFill>
                <a:effectLst/>
              </a:rPr>
              <a:t>,7</a:t>
            </a:r>
            <a:r>
              <a:rPr lang="pt-BR" sz="2400" b="0" i="1" dirty="0">
                <a:solidFill>
                  <a:schemeClr val="tx1"/>
                </a:solidFill>
                <a:effectLst/>
              </a:rPr>
              <a:t>aR</a:t>
            </a:r>
            <a:r>
              <a:rPr lang="pt-BR" sz="2400" b="0" i="0" dirty="0">
                <a:solidFill>
                  <a:schemeClr val="tx1"/>
                </a:solidFill>
                <a:effectLst/>
              </a:rPr>
              <a:t>,12</a:t>
            </a:r>
            <a:r>
              <a:rPr lang="pt-BR" sz="2400" b="0" i="1" dirty="0">
                <a:solidFill>
                  <a:schemeClr val="tx1"/>
                </a:solidFill>
                <a:effectLst/>
              </a:rPr>
              <a:t>bS</a:t>
            </a:r>
            <a:r>
              <a:rPr lang="pt-BR" sz="2400" b="0" i="0" dirty="0">
                <a:solidFill>
                  <a:schemeClr val="tx1"/>
                </a:solidFill>
                <a:effectLst/>
              </a:rPr>
              <a:t>)-3-methyl-2,4,4</a:t>
            </a:r>
            <a:r>
              <a:rPr lang="pt-BR" sz="2400" b="0" i="1" dirty="0">
                <a:solidFill>
                  <a:schemeClr val="tx1"/>
                </a:solidFill>
                <a:effectLst/>
              </a:rPr>
              <a:t>a</a:t>
            </a:r>
            <a:r>
              <a:rPr lang="pt-BR" sz="2400" b="0" i="0" dirty="0">
                <a:solidFill>
                  <a:schemeClr val="tx1"/>
                </a:solidFill>
                <a:effectLst/>
              </a:rPr>
              <a:t>,7,7</a:t>
            </a:r>
            <a:r>
              <a:rPr lang="pt-BR" sz="2400" b="0" i="1" dirty="0">
                <a:solidFill>
                  <a:schemeClr val="tx1"/>
                </a:solidFill>
                <a:effectLst/>
              </a:rPr>
              <a:t>a</a:t>
            </a:r>
            <a:r>
              <a:rPr lang="pt-BR" sz="2400" b="0" i="0" dirty="0">
                <a:solidFill>
                  <a:schemeClr val="tx1"/>
                </a:solidFill>
                <a:effectLst/>
              </a:rPr>
              <a:t>,13-hexahydro-1</a:t>
            </a:r>
            <a:r>
              <a:rPr lang="pt-BR" sz="2400" b="0" i="1" dirty="0">
                <a:solidFill>
                  <a:schemeClr val="tx1"/>
                </a:solidFill>
                <a:effectLst/>
              </a:rPr>
              <a:t>H</a:t>
            </a:r>
            <a:r>
              <a:rPr lang="pt-BR" sz="2400" b="0" i="0" dirty="0">
                <a:solidFill>
                  <a:schemeClr val="tx1"/>
                </a:solidFill>
                <a:effectLst/>
              </a:rPr>
              <a:t>-4,12-methanobenzofuro[3,2-e]isoquinoline-7,9-diol</a:t>
            </a:r>
            <a:endParaRPr lang="en-US" sz="24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032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B74AD-706C-C7C3-8FA8-BB4205526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Mechanism of Action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1C306-7304-D61E-8C77-CBAFF082B16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Binds to the mu-opioid receptor within the CNS and PNS </a:t>
            </a:r>
          </a:p>
          <a:p>
            <a:r>
              <a:rPr lang="en-US" dirty="0"/>
              <a:t>Leads to activation of descending inhibitory pathways of CNS </a:t>
            </a:r>
          </a:p>
          <a:p>
            <a:r>
              <a:rPr lang="en-US" dirty="0"/>
              <a:t>Leads to inhibition of pain afferent neurons in PNS </a:t>
            </a:r>
          </a:p>
          <a:p>
            <a:pPr lvl="1"/>
            <a:r>
              <a:rPr lang="en-US" dirty="0"/>
              <a:t>Creates overall reduction in pain transmissions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056C7E0-FC83-1E8B-1645-1B10179A23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50627" y="1391340"/>
            <a:ext cx="6803224" cy="510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221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33B43-87FF-5F45-234A-C5BCC27C3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Pharmacokinetics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5D0F5-9B19-9818-985B-D29FC364DD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Absorbed: upper intestine or rectal mucosa </a:t>
            </a:r>
          </a:p>
          <a:p>
            <a:pPr lvl="1"/>
            <a:r>
              <a:rPr lang="en-US" dirty="0"/>
              <a:t>Half life is 2-4 hours </a:t>
            </a:r>
          </a:p>
          <a:p>
            <a:pPr lvl="1"/>
            <a:r>
              <a:rPr lang="en-US" dirty="0" err="1"/>
              <a:t>Bioavaiblity</a:t>
            </a:r>
            <a:r>
              <a:rPr lang="en-US" dirty="0"/>
              <a:t>: 30%</a:t>
            </a:r>
          </a:p>
          <a:p>
            <a:r>
              <a:rPr lang="en-US" dirty="0"/>
              <a:t>Distributed: rapidly and widely distributed </a:t>
            </a:r>
          </a:p>
          <a:p>
            <a:pPr lvl="1"/>
            <a:r>
              <a:rPr lang="en-US" dirty="0"/>
              <a:t>Crossing the Blood-Brain Barrier: diffuse through the endothelial cell membrane, active influx, and MRP and P-</a:t>
            </a:r>
            <a:r>
              <a:rPr lang="en-US" dirty="0" err="1"/>
              <a:t>gp</a:t>
            </a:r>
            <a:r>
              <a:rPr lang="en-US" dirty="0"/>
              <a:t> regulated efflux</a:t>
            </a:r>
          </a:p>
          <a:p>
            <a:r>
              <a:rPr lang="en-US" dirty="0"/>
              <a:t>Metabolized: Liver </a:t>
            </a:r>
          </a:p>
          <a:p>
            <a:r>
              <a:rPr lang="en-US" dirty="0"/>
              <a:t>Excreted: urine and feces </a:t>
            </a:r>
          </a:p>
        </p:txBody>
      </p:sp>
    </p:spTree>
    <p:extLst>
      <p:ext uri="{BB962C8B-B14F-4D97-AF65-F5344CB8AC3E}">
        <p14:creationId xmlns:p14="http://schemas.microsoft.com/office/powerpoint/2010/main" val="2838502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AF27F-DADF-D83A-DCA8-A1CF06204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 and IC50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A32215-AFD1-7054-3F1A-F64062ED09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Ki= 1.2 </a:t>
            </a:r>
            <a:r>
              <a:rPr lang="en-US" sz="3200" dirty="0" err="1"/>
              <a:t>nM</a:t>
            </a:r>
            <a:endParaRPr lang="en-US" sz="3200" dirty="0"/>
          </a:p>
          <a:p>
            <a:r>
              <a:rPr lang="en-US" sz="3200" dirty="0"/>
              <a:t> IC 50= 2.7 mM</a:t>
            </a:r>
          </a:p>
        </p:txBody>
      </p:sp>
    </p:spTree>
    <p:extLst>
      <p:ext uri="{BB962C8B-B14F-4D97-AF65-F5344CB8AC3E}">
        <p14:creationId xmlns:p14="http://schemas.microsoft.com/office/powerpoint/2010/main" val="2951058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E3E19-02F9-2C22-5733-B7A1F108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Side Effects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42761-4DE2-4C7F-A320-1ECDBBB2BD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Constipation</a:t>
            </a:r>
          </a:p>
          <a:p>
            <a:r>
              <a:rPr lang="en-US" dirty="0"/>
              <a:t>Respiratory Depression </a:t>
            </a:r>
          </a:p>
          <a:p>
            <a:r>
              <a:rPr lang="en-US" dirty="0"/>
              <a:t>Nausea/vomiting</a:t>
            </a:r>
          </a:p>
          <a:p>
            <a:r>
              <a:rPr lang="en-US" dirty="0"/>
              <a:t>Bradycardia </a:t>
            </a:r>
          </a:p>
          <a:p>
            <a:r>
              <a:rPr lang="en-US" dirty="0"/>
              <a:t>Hypotension </a:t>
            </a:r>
          </a:p>
          <a:p>
            <a:r>
              <a:rPr lang="en-US" dirty="0"/>
              <a:t>Pulmonary Edema </a:t>
            </a:r>
          </a:p>
        </p:txBody>
      </p:sp>
      <p:pic>
        <p:nvPicPr>
          <p:cNvPr id="1026" name="Picture 2" descr="Opioid-induced respiratory depression mechanisms. Opioid-induced... |  Download Scientific Diagram">
            <a:extLst>
              <a:ext uri="{FF2B5EF4-FFF2-40B4-BE49-F238E27FC236}">
                <a16:creationId xmlns:a16="http://schemas.microsoft.com/office/drawing/2014/main" id="{61DE184D-C3AD-2971-F2A7-F69E9C1DC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326" y="3465039"/>
            <a:ext cx="7876674" cy="341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891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37BFC-2841-4364-39BC-7AD68704C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Drug Interactions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4E0A4-C15C-D7A5-C767-8752F115A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Benzodiazepines/alcohol/tranquilizers/antipsychotics </a:t>
            </a:r>
            <a:r>
              <a:rPr lang="en-US" sz="3200" dirty="0">
                <a:sym typeface="Wingdings" panose="05000000000000000000" pitchFamily="2" charset="2"/>
              </a:rPr>
              <a:t> hypotension, respiratory depression, profound sedation, coma, and death </a:t>
            </a:r>
          </a:p>
          <a:p>
            <a:r>
              <a:rPr lang="en-US" sz="3200" dirty="0"/>
              <a:t>SSRIs/SNRIs/tricyclic antidepressants </a:t>
            </a:r>
            <a:r>
              <a:rPr lang="en-US" sz="3200" dirty="0">
                <a:sym typeface="Wingdings" panose="05000000000000000000" pitchFamily="2" charset="2"/>
              </a:rPr>
              <a:t>serotonin syndrome </a:t>
            </a:r>
            <a:endParaRPr lang="en-US" sz="3200" dirty="0"/>
          </a:p>
          <a:p>
            <a:r>
              <a:rPr lang="en-US" sz="3200" dirty="0"/>
              <a:t>Muscle Relaxants </a:t>
            </a:r>
            <a:r>
              <a:rPr lang="en-US" sz="3200" dirty="0">
                <a:sym typeface="Wingdings" panose="05000000000000000000" pitchFamily="2" charset="2"/>
              </a:rPr>
              <a:t> increased the degree of respiratory depression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6689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6CE54-E23F-7B45-7234-A6CF5A8B0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Toxicity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CD20B-AEAD-A1DB-4A87-717E300A9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Therapeutic index: 70:1</a:t>
            </a:r>
          </a:p>
          <a:p>
            <a:r>
              <a:rPr lang="en-US" sz="3200" dirty="0"/>
              <a:t>Very addictive </a:t>
            </a:r>
          </a:p>
          <a:p>
            <a:r>
              <a:rPr lang="en-US" sz="3200" dirty="0"/>
              <a:t>Risk factors for opioid overdose </a:t>
            </a:r>
          </a:p>
          <a:p>
            <a:pPr lvl="1"/>
            <a:r>
              <a:rPr lang="en-US" sz="2800" dirty="0"/>
              <a:t>Taking opioids by injection</a:t>
            </a:r>
          </a:p>
          <a:p>
            <a:pPr lvl="1"/>
            <a:r>
              <a:rPr lang="en-US" sz="2800" dirty="0"/>
              <a:t>High prescribed dosage of opioids (more than 100mg daily)</a:t>
            </a:r>
          </a:p>
          <a:p>
            <a:pPr lvl="1"/>
            <a:r>
              <a:rPr lang="en-US" sz="2800" dirty="0"/>
              <a:t>Also taking benzodiazepines, barbiturates, or alcohol which increases respiratory depression</a:t>
            </a:r>
          </a:p>
        </p:txBody>
      </p:sp>
    </p:spTree>
    <p:extLst>
      <p:ext uri="{BB962C8B-B14F-4D97-AF65-F5344CB8AC3E}">
        <p14:creationId xmlns:p14="http://schemas.microsoft.com/office/powerpoint/2010/main" val="1882200374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729</TotalTime>
  <Words>747</Words>
  <Application>Microsoft Office PowerPoint</Application>
  <PresentationFormat>Widescreen</PresentationFormat>
  <Paragraphs>91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Corbel</vt:lpstr>
      <vt:lpstr>Depth</vt:lpstr>
      <vt:lpstr>Morphine:  an Opioid Agonist  </vt:lpstr>
      <vt:lpstr>History</vt:lpstr>
      <vt:lpstr>Structure </vt:lpstr>
      <vt:lpstr>Mechanism of Action  </vt:lpstr>
      <vt:lpstr>Pharmacokinetics </vt:lpstr>
      <vt:lpstr>Ki and IC50</vt:lpstr>
      <vt:lpstr>Side Effects </vt:lpstr>
      <vt:lpstr>Drug Interactions </vt:lpstr>
      <vt:lpstr>Toxicity</vt:lpstr>
      <vt:lpstr>Opioid Epidemic and Substance Use Disorder </vt:lpstr>
      <vt:lpstr>Sources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Morphine:  an Opioid Agonist  </dc:title>
  <dc:creator>Osiel Elortegui</dc:creator>
  <cp:lastModifiedBy>Osiel Elortegui</cp:lastModifiedBy>
  <cp:revision>1</cp:revision>
  <dcterms:created xsi:type="dcterms:W3CDTF">2023-02-22T01:58:13Z</dcterms:created>
  <dcterms:modified xsi:type="dcterms:W3CDTF">2023-02-22T14:07:52Z</dcterms:modified>
</cp:coreProperties>
</file>