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0"/>
  </p:normalViewPr>
  <p:slideViewPr>
    <p:cSldViewPr snapToGrid="0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72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994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05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99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25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93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57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8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977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038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3/5/23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666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3/5/23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6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62DE5F-D07E-BDFF-D138-5B2CF449DA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2" r="1" b="1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80D97E-E4D6-EAA0-8A7D-792736547F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5452529" cy="3569242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Maraviroc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E8C1B8-0898-225C-0166-06F40D6B34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6"/>
            <a:ext cx="5449479" cy="1919433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Mason Legg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6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9A7F3BF-8763-4074-AD77-92790AF314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86DC9B-668A-5F62-E987-707752A2F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731701"/>
            <a:ext cx="5366040" cy="819544"/>
          </a:xfrm>
        </p:spPr>
        <p:txBody>
          <a:bodyPr anchor="b">
            <a:normAutofit/>
          </a:bodyPr>
          <a:lstStyle/>
          <a:p>
            <a:r>
              <a:rPr lang="en-US" sz="4400" dirty="0"/>
              <a:t>Structural Information</a:t>
            </a:r>
          </a:p>
        </p:txBody>
      </p:sp>
      <p:sp>
        <p:nvSpPr>
          <p:cNvPr id="10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3369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4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55951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4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94200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4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610394"/>
            <a:ext cx="0" cy="3238728"/>
          </a:xfrm>
          <a:prstGeom prst="line">
            <a:avLst/>
          </a:prstGeom>
          <a:ln w="25400" cap="sq">
            <a:gradFill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00" scaled="1"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1FE6B-8F58-3FC0-7E62-1B712428B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069" y="1630018"/>
            <a:ext cx="4907929" cy="4998411"/>
          </a:xfrm>
        </p:spPr>
        <p:txBody>
          <a:bodyPr anchor="t">
            <a:normAutofit/>
          </a:bodyPr>
          <a:lstStyle/>
          <a:p>
            <a:r>
              <a:rPr lang="en-US" sz="2200" b="1" dirty="0"/>
              <a:t>Trade name: </a:t>
            </a:r>
            <a:r>
              <a:rPr lang="en-US" sz="2200" dirty="0"/>
              <a:t>Maraviroc (</a:t>
            </a:r>
            <a:r>
              <a:rPr lang="en-US" sz="2200" b="0" i="0" dirty="0">
                <a:solidFill>
                  <a:srgbClr val="192027"/>
                </a:solidFill>
                <a:effectLst/>
              </a:rPr>
              <a:t>Selzentry outside US)</a:t>
            </a:r>
          </a:p>
          <a:p>
            <a:r>
              <a:rPr lang="en-US" sz="2200" b="1" dirty="0">
                <a:solidFill>
                  <a:srgbClr val="192027"/>
                </a:solidFill>
              </a:rPr>
              <a:t>IUPAC Name: </a:t>
            </a:r>
            <a:r>
              <a:rPr lang="en-US" sz="2200" i="0" dirty="0">
                <a:solidFill>
                  <a:srgbClr val="202124"/>
                </a:solidFill>
                <a:effectLst/>
              </a:rPr>
              <a:t>4,4-Difluoro-N-{(1S)-3-[3-(3-isopropyl- 5-methyl-4H-1,2,4-triazol-4-yl)-8-azabicyclo[3.2.1]oct-8-yl]-1-phenylpropyl}cyclohexanecarboxamide</a:t>
            </a:r>
          </a:p>
          <a:p>
            <a:r>
              <a:rPr lang="en-US" sz="2200" b="1" dirty="0">
                <a:solidFill>
                  <a:srgbClr val="202124"/>
                </a:solidFill>
              </a:rPr>
              <a:t>Chemical Formula: </a:t>
            </a:r>
            <a:r>
              <a:rPr lang="en-US" sz="2200" dirty="0">
                <a:solidFill>
                  <a:srgbClr val="202124"/>
                </a:solidFill>
              </a:rPr>
              <a:t>C</a:t>
            </a:r>
            <a:r>
              <a:rPr lang="en-US" sz="2200" baseline="-25000" dirty="0">
                <a:solidFill>
                  <a:srgbClr val="202124"/>
                </a:solidFill>
              </a:rPr>
              <a:t>29</a:t>
            </a:r>
            <a:r>
              <a:rPr lang="en-US" sz="2200" dirty="0">
                <a:solidFill>
                  <a:srgbClr val="202124"/>
                </a:solidFill>
              </a:rPr>
              <a:t>H</a:t>
            </a:r>
            <a:r>
              <a:rPr lang="en-US" sz="2200" baseline="-25000" dirty="0">
                <a:solidFill>
                  <a:srgbClr val="202124"/>
                </a:solidFill>
              </a:rPr>
              <a:t>41</a:t>
            </a:r>
            <a:r>
              <a:rPr lang="en-US" sz="2200" dirty="0">
                <a:solidFill>
                  <a:srgbClr val="202124"/>
                </a:solidFill>
              </a:rPr>
              <a:t>F</a:t>
            </a:r>
            <a:r>
              <a:rPr lang="en-US" sz="2200" baseline="-25000" dirty="0">
                <a:solidFill>
                  <a:srgbClr val="202124"/>
                </a:solidFill>
              </a:rPr>
              <a:t>2</a:t>
            </a:r>
            <a:r>
              <a:rPr lang="en-US" sz="2200" dirty="0">
                <a:solidFill>
                  <a:srgbClr val="202124"/>
                </a:solidFill>
              </a:rPr>
              <a:t>N</a:t>
            </a:r>
            <a:r>
              <a:rPr lang="en-US" sz="2200" baseline="-25000" dirty="0">
                <a:solidFill>
                  <a:srgbClr val="202124"/>
                </a:solidFill>
              </a:rPr>
              <a:t>5</a:t>
            </a:r>
            <a:r>
              <a:rPr lang="en-US" sz="2200" dirty="0">
                <a:solidFill>
                  <a:srgbClr val="202124"/>
                </a:solidFill>
              </a:rPr>
              <a:t>O</a:t>
            </a:r>
          </a:p>
          <a:p>
            <a:r>
              <a:rPr lang="en-US" sz="2200" b="1" dirty="0">
                <a:solidFill>
                  <a:srgbClr val="202124"/>
                </a:solidFill>
              </a:rPr>
              <a:t>Molecular Mass: </a:t>
            </a:r>
            <a:r>
              <a:rPr lang="en-US" sz="2200" dirty="0">
                <a:solidFill>
                  <a:srgbClr val="202124"/>
                </a:solidFill>
              </a:rPr>
              <a:t>513.666 g/mol</a:t>
            </a:r>
          </a:p>
          <a:p>
            <a:r>
              <a:rPr lang="en-US" sz="2200" b="1" dirty="0">
                <a:solidFill>
                  <a:srgbClr val="202124"/>
                </a:solidFill>
              </a:rPr>
              <a:t>Dissociation Constant: </a:t>
            </a:r>
            <a:r>
              <a:rPr lang="en-US" sz="2200" dirty="0">
                <a:solidFill>
                  <a:srgbClr val="202124"/>
                </a:solidFill>
              </a:rPr>
              <a:t>.089ng/ml</a:t>
            </a:r>
            <a:endParaRPr lang="en-US" sz="2200" b="1" dirty="0">
              <a:solidFill>
                <a:srgbClr val="202124"/>
              </a:solidFill>
            </a:endParaRPr>
          </a:p>
          <a:p>
            <a:r>
              <a:rPr lang="en-US" sz="2200" b="1" dirty="0">
                <a:solidFill>
                  <a:srgbClr val="202124"/>
                </a:solidFill>
              </a:rPr>
              <a:t>IC50: </a:t>
            </a:r>
            <a:r>
              <a:rPr lang="en-US" sz="2200" dirty="0">
                <a:solidFill>
                  <a:srgbClr val="202124"/>
                </a:solidFill>
              </a:rPr>
              <a:t>0.10 – 4.50 nM; ranges widely due to various viral strains</a:t>
            </a:r>
          </a:p>
          <a:p>
            <a:endParaRPr lang="en-US" sz="1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6F16E4-F70B-EA2D-553E-31609CE55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053" y="941567"/>
            <a:ext cx="4938385" cy="536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610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FC3E9-9B5F-C344-01FF-036CEB215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Usage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F547E-90B5-863D-D88A-3849A61B1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7957" y="1825625"/>
            <a:ext cx="5598043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en-US" b="1" dirty="0"/>
              <a:t>Uses and consideration</a:t>
            </a:r>
          </a:p>
          <a:p>
            <a:pPr lvl="2"/>
            <a:r>
              <a:rPr lang="en-US" dirty="0"/>
              <a:t>Manages and prevents progression of HIV to AIDS.</a:t>
            </a:r>
          </a:p>
          <a:p>
            <a:pPr lvl="2"/>
            <a:r>
              <a:rPr lang="en-US" dirty="0"/>
              <a:t>Taken as part of a regiment of medications both to treat symptoms of HIV and prevent progression. </a:t>
            </a:r>
          </a:p>
          <a:p>
            <a:pPr lvl="2"/>
            <a:r>
              <a:rPr lang="en-US" sz="2200" b="1" i="0" dirty="0">
                <a:effectLst/>
              </a:rPr>
              <a:t>Maraviroc</a:t>
            </a:r>
            <a:r>
              <a:rPr lang="en-US" sz="2200" b="0" dirty="0">
                <a:effectLst/>
              </a:rPr>
              <a:t> is a substrate of CYP3A and its plasma concentration increases when co-administered with CYP3A inhibitors such as atazanavir and cobicistat</a:t>
            </a:r>
            <a:r>
              <a:rPr lang="en-US" sz="2200" b="0" dirty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.</a:t>
            </a:r>
            <a:br>
              <a:rPr lang="en-US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</a:br>
            <a:endParaRPr lang="en-US" b="0" i="0" dirty="0">
              <a:solidFill>
                <a:srgbClr val="202124"/>
              </a:solidFill>
              <a:effectLst/>
              <a:latin typeface="Roboto" panose="02000000000000000000" pitchFamily="2" charset="0"/>
            </a:endParaRPr>
          </a:p>
          <a:p>
            <a:pPr lvl="2"/>
            <a:endParaRPr lang="en-US" dirty="0"/>
          </a:p>
          <a:p>
            <a:pPr lvl="2"/>
            <a:endParaRPr lang="en-US" b="1" dirty="0"/>
          </a:p>
          <a:p>
            <a:pPr lvl="2"/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57D3D-1A77-0A47-1850-C9072688ED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Dosing</a:t>
            </a:r>
          </a:p>
          <a:p>
            <a:pPr lvl="1"/>
            <a:r>
              <a:rPr lang="en-US" sz="2400" dirty="0"/>
              <a:t>Adults: 150 – 600 mg orally each day, may be delivered in tablet or solution</a:t>
            </a:r>
          </a:p>
          <a:p>
            <a:pPr lvl="1"/>
            <a:r>
              <a:rPr lang="en-US" sz="2400" dirty="0"/>
              <a:t>Children aged 2-18: calculated by weight, varying from 30 to 300 mg</a:t>
            </a:r>
          </a:p>
          <a:p>
            <a:pPr lvl="1"/>
            <a:r>
              <a:rPr lang="en-US" sz="2400" dirty="0"/>
              <a:t>The goal of dosing is to keep a near constant concentration in the blood at all time, patients are advised to avoid double dosing and take at the same time as other medications for the condition.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9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7FB6C-BCA4-C079-5DC8-F3E615C01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HIV lead to AIDS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876CA-EE28-1DFE-41A7-4CAE4BEEB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HIV is, first and foremost, a virus and cannot survive and reproduce without a host cell. </a:t>
            </a:r>
          </a:p>
          <a:p>
            <a:r>
              <a:rPr lang="en-US" sz="2800" dirty="0"/>
              <a:t>Due to specific glycoprotein markers on its envelope, it is exceptional at entering immune response cells.</a:t>
            </a:r>
          </a:p>
          <a:p>
            <a:r>
              <a:rPr lang="en-US" sz="2800" dirty="0"/>
              <a:t>Upon entering the cell, the virus hijacks the cells reproductive machinery to replicate; upon enough replication, the cell will undergo apoptosis, releasing the replicated virus.</a:t>
            </a:r>
          </a:p>
          <a:p>
            <a:r>
              <a:rPr lang="en-US" sz="2800" dirty="0"/>
              <a:t>This limits the body’s immune system’s ability to respond to infections and other conditions.</a:t>
            </a:r>
          </a:p>
          <a:p>
            <a:r>
              <a:rPr lang="en-US" sz="2800" dirty="0"/>
              <a:t>Left alone this weakening will progress to acquired immunodeficiency syndrome (AIDS) and death.</a:t>
            </a:r>
          </a:p>
        </p:txBody>
      </p:sp>
    </p:spTree>
    <p:extLst>
      <p:ext uri="{BB962C8B-B14F-4D97-AF65-F5344CB8AC3E}">
        <p14:creationId xmlns:p14="http://schemas.microsoft.com/office/powerpoint/2010/main" val="196308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3AA83-5C29-1EC7-4E68-867458439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Mechanism of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82576-80C5-A6AB-3651-B57AFB660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The HIV virus requires host cells to survive and reproduce</a:t>
            </a:r>
          </a:p>
          <a:p>
            <a:r>
              <a:rPr lang="en-US" sz="2700" dirty="0"/>
              <a:t>Maraviroc prevents the progression of the virus by blocking entry of the virus into host cells</a:t>
            </a:r>
          </a:p>
          <a:p>
            <a:r>
              <a:rPr lang="en-US" sz="2700" dirty="0"/>
              <a:t>The drug acts as an antagonist of the interaction of cysteine-cysteine chemokine receptors on the surface of human T-cells and specific glycoproteins on the surface of the HIV envelope, preventing entry of the virus into the cell.</a:t>
            </a:r>
          </a:p>
          <a:p>
            <a:r>
              <a:rPr lang="en-US" sz="2700" dirty="0"/>
              <a:t>This keeps the immune system relatively untouched, preventing the progression from HIV to AIDS.</a:t>
            </a:r>
          </a:p>
        </p:txBody>
      </p:sp>
    </p:spTree>
    <p:extLst>
      <p:ext uri="{BB962C8B-B14F-4D97-AF65-F5344CB8AC3E}">
        <p14:creationId xmlns:p14="http://schemas.microsoft.com/office/powerpoint/2010/main" val="31677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4F74-2750-50CA-5AC1-F7D02AF91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Pharmacodynamics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05B89-7103-E6C5-3523-2953F53EA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Approximately 76% protein binding rate.</a:t>
            </a:r>
          </a:p>
          <a:p>
            <a:r>
              <a:rPr lang="en-US" dirty="0"/>
              <a:t>The drug is primarily metabolized by CYP3A in the GI tract and the liver.</a:t>
            </a:r>
          </a:p>
          <a:p>
            <a:r>
              <a:rPr lang="en-US" dirty="0"/>
              <a:t> Has a half-life of 14-18 hours </a:t>
            </a:r>
          </a:p>
          <a:p>
            <a:r>
              <a:rPr lang="en-US" dirty="0"/>
              <a:t>No studies have been performed to determine dose-limiting toxicity.</a:t>
            </a:r>
          </a:p>
          <a:p>
            <a:r>
              <a:rPr lang="en-US" dirty="0"/>
              <a:t>Side effects are wide ranging from body aches to blisters.</a:t>
            </a:r>
          </a:p>
        </p:txBody>
      </p:sp>
    </p:spTree>
    <p:extLst>
      <p:ext uri="{BB962C8B-B14F-4D97-AF65-F5344CB8AC3E}">
        <p14:creationId xmlns:p14="http://schemas.microsoft.com/office/powerpoint/2010/main" val="3364044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9A961-E83E-7ECC-570B-70505C1EA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5398B-87DF-3243-69B2-65ADB3820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00" dirty="0" err="1">
                <a:effectLst/>
              </a:rPr>
              <a:t>Jacqmin</a:t>
            </a:r>
            <a:r>
              <a:rPr lang="en-US" sz="3400" dirty="0">
                <a:effectLst/>
              </a:rPr>
              <a:t>, Philippe, et al. “A Receptor Theory-Based </a:t>
            </a:r>
            <a:r>
              <a:rPr lang="en-US" sz="3400" dirty="0" err="1">
                <a:effectLst/>
              </a:rPr>
              <a:t>Semimechanistic</a:t>
            </a:r>
            <a:r>
              <a:rPr lang="en-US" sz="3400" dirty="0">
                <a:effectLst/>
              </a:rPr>
              <a:t> PD Model for the CCR5 Noncompetitive Antagonist Maraviroc.” </a:t>
            </a:r>
            <a:r>
              <a:rPr lang="en-US" sz="3400" i="1" dirty="0">
                <a:effectLst/>
              </a:rPr>
              <a:t>British Journal of Clinical Pharmacology</a:t>
            </a:r>
            <a:r>
              <a:rPr lang="en-US" sz="3400" dirty="0">
                <a:effectLst/>
              </a:rPr>
              <a:t>, vol. 65, no. s1, 2008, pp. 95–106., https://</a:t>
            </a:r>
            <a:r>
              <a:rPr lang="en-US" sz="3400" dirty="0" err="1">
                <a:effectLst/>
              </a:rPr>
              <a:t>doi.org</a:t>
            </a:r>
            <a:r>
              <a:rPr lang="en-US" sz="3400" dirty="0">
                <a:effectLst/>
              </a:rPr>
              <a:t>/10.1111/j.1365-2125.2008.03141.x. </a:t>
            </a:r>
          </a:p>
          <a:p>
            <a:r>
              <a:rPr lang="en-US" sz="3400" dirty="0">
                <a:effectLst/>
              </a:rPr>
              <a:t>Lu, </a:t>
            </a:r>
            <a:r>
              <a:rPr lang="en-US" sz="3400" dirty="0" err="1">
                <a:effectLst/>
              </a:rPr>
              <a:t>Haiying</a:t>
            </a:r>
            <a:r>
              <a:rPr lang="en-US" sz="3400" dirty="0">
                <a:effectLst/>
              </a:rPr>
              <a:t>, et al. “Recent Advances in the Development of Protein–Protein Interactions Modulators: Mechanisms and Clinical Trials.” </a:t>
            </a:r>
            <a:r>
              <a:rPr lang="en-US" sz="3400" i="1" dirty="0">
                <a:effectLst/>
              </a:rPr>
              <a:t>Signal Transduction and Targeted Therapy</a:t>
            </a:r>
            <a:r>
              <a:rPr lang="en-US" sz="3400" dirty="0">
                <a:effectLst/>
              </a:rPr>
              <a:t>, vol. 5, no. 1, 2020, https://</a:t>
            </a:r>
            <a:r>
              <a:rPr lang="en-US" sz="3400" dirty="0" err="1">
                <a:effectLst/>
              </a:rPr>
              <a:t>doi.org</a:t>
            </a:r>
            <a:r>
              <a:rPr lang="en-US" sz="3400" dirty="0">
                <a:effectLst/>
              </a:rPr>
              <a:t>/10.1038/s41392-020-00315-3. </a:t>
            </a:r>
          </a:p>
          <a:p>
            <a:r>
              <a:rPr lang="en-US" sz="3400" dirty="0">
                <a:effectLst/>
              </a:rPr>
              <a:t>“Maraviroc (Oral Route) Side Effects.” </a:t>
            </a:r>
            <a:r>
              <a:rPr lang="en-US" sz="3400" i="1" dirty="0">
                <a:effectLst/>
              </a:rPr>
              <a:t>Mayo Clinic</a:t>
            </a:r>
            <a:r>
              <a:rPr lang="en-US" sz="3400" dirty="0">
                <a:effectLst/>
              </a:rPr>
              <a:t>, Mayo Foundation for Medical Education and Research, 1 Mar. 2023, https://</a:t>
            </a:r>
            <a:r>
              <a:rPr lang="en-US" sz="3400" dirty="0" err="1">
                <a:effectLst/>
              </a:rPr>
              <a:t>www.mayoclinic.org</a:t>
            </a:r>
            <a:r>
              <a:rPr lang="en-US" sz="3400" dirty="0">
                <a:effectLst/>
              </a:rPr>
              <a:t>/drugs-supplements/maraviroc-oral-route/side-effects/drg-20071288?p=1#:~:text=Maraviroc%20is%20used%20in%20combination,HIV%20treatment%20in%20the%20past. </a:t>
            </a:r>
          </a:p>
          <a:p>
            <a:r>
              <a:rPr lang="en-US" sz="3400" dirty="0">
                <a:effectLst/>
              </a:rPr>
              <a:t>“Maraviroc.” </a:t>
            </a:r>
            <a:r>
              <a:rPr lang="en-US" sz="3400" i="1" dirty="0">
                <a:effectLst/>
              </a:rPr>
              <a:t>Uses, Interactions, Mechanism of Action | </a:t>
            </a:r>
            <a:r>
              <a:rPr lang="en-US" sz="3400" i="1" dirty="0" err="1">
                <a:effectLst/>
              </a:rPr>
              <a:t>DrugBank</a:t>
            </a:r>
            <a:r>
              <a:rPr lang="en-US" sz="3400" i="1" dirty="0">
                <a:effectLst/>
              </a:rPr>
              <a:t> Online</a:t>
            </a:r>
            <a:r>
              <a:rPr lang="en-US" sz="3400" dirty="0">
                <a:effectLst/>
              </a:rPr>
              <a:t>, https://</a:t>
            </a:r>
            <a:r>
              <a:rPr lang="en-US" sz="3400" dirty="0" err="1">
                <a:effectLst/>
              </a:rPr>
              <a:t>go.drugbank.com</a:t>
            </a:r>
            <a:r>
              <a:rPr lang="en-US" sz="3400" dirty="0">
                <a:effectLst/>
              </a:rPr>
              <a:t>/drugs/DB04835.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723278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633</Words>
  <Application>Microsoft Macintosh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Gill Sans Nova</vt:lpstr>
      <vt:lpstr>Roboto</vt:lpstr>
      <vt:lpstr>GradientVTI</vt:lpstr>
      <vt:lpstr>Maraviroc</vt:lpstr>
      <vt:lpstr>Structural Information</vt:lpstr>
      <vt:lpstr>Clinical Usage</vt:lpstr>
      <vt:lpstr>How does HIV lead to AIDS</vt:lpstr>
      <vt:lpstr>Mechanism of Action</vt:lpstr>
      <vt:lpstr>Pharmacodynamics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Maraviroc</dc:title>
  <dc:creator>Mason Legg</dc:creator>
  <cp:lastModifiedBy>Mason Legg</cp:lastModifiedBy>
  <cp:revision>1</cp:revision>
  <dcterms:created xsi:type="dcterms:W3CDTF">2023-03-06T00:14:48Z</dcterms:created>
  <dcterms:modified xsi:type="dcterms:W3CDTF">2023-03-06T14:28:26Z</dcterms:modified>
</cp:coreProperties>
</file>