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59" r:id="rId3"/>
    <p:sldId id="260" r:id="rId4"/>
    <p:sldId id="262" r:id="rId5"/>
    <p:sldId id="302" r:id="rId6"/>
    <p:sldId id="304" r:id="rId7"/>
    <p:sldId id="263" r:id="rId8"/>
    <p:sldId id="264" r:id="rId9"/>
    <p:sldId id="268" r:id="rId10"/>
    <p:sldId id="266" r:id="rId11"/>
    <p:sldId id="267" r:id="rId12"/>
    <p:sldId id="270" r:id="rId13"/>
    <p:sldId id="305" r:id="rId14"/>
    <p:sldId id="301" r:id="rId15"/>
    <p:sldId id="306" r:id="rId16"/>
    <p:sldId id="303" r:id="rId17"/>
    <p:sldId id="308" r:id="rId18"/>
    <p:sldId id="309" r:id="rId19"/>
    <p:sldId id="274" r:id="rId20"/>
    <p:sldId id="300" r:id="rId21"/>
    <p:sldId id="265" r:id="rId22"/>
    <p:sldId id="277" r:id="rId23"/>
    <p:sldId id="278" r:id="rId24"/>
    <p:sldId id="280" r:id="rId25"/>
    <p:sldId id="282" r:id="rId26"/>
    <p:sldId id="283" r:id="rId27"/>
    <p:sldId id="285" r:id="rId28"/>
    <p:sldId id="279" r:id="rId29"/>
    <p:sldId id="310" r:id="rId30"/>
    <p:sldId id="292" r:id="rId31"/>
    <p:sldId id="294" r:id="rId32"/>
    <p:sldId id="295" r:id="rId33"/>
    <p:sldId id="296" r:id="rId34"/>
    <p:sldId id="297" r:id="rId35"/>
    <p:sldId id="311" r:id="rId36"/>
    <p:sldId id="312" r:id="rId37"/>
    <p:sldId id="299"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707"/>
    <p:restoredTop sz="94721"/>
  </p:normalViewPr>
  <p:slideViewPr>
    <p:cSldViewPr snapToGrid="0" snapToObjects="1">
      <p:cViewPr varScale="1">
        <p:scale>
          <a:sx n="108" d="100"/>
          <a:sy n="108" d="100"/>
        </p:scale>
        <p:origin x="1984" y="20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D5FB7CB-7FB9-F147-8B2A-E144CA9E5DAA}" type="datetimeFigureOut">
              <a:rPr lang="en-US" smtClean="0"/>
              <a:t>1/17/23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021320-25B0-004F-8305-9270E1785DB2}" type="slidenum">
              <a:rPr lang="en-US" smtClean="0"/>
              <a:t>‹#›</a:t>
            </a:fld>
            <a:endParaRPr lang="en-US"/>
          </a:p>
        </p:txBody>
      </p:sp>
    </p:spTree>
    <p:extLst>
      <p:ext uri="{BB962C8B-B14F-4D97-AF65-F5344CB8AC3E}">
        <p14:creationId xmlns:p14="http://schemas.microsoft.com/office/powerpoint/2010/main" val="3627336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D5FB7CB-7FB9-F147-8B2A-E144CA9E5DAA}" type="datetimeFigureOut">
              <a:rPr lang="en-US" smtClean="0"/>
              <a:t>1/17/23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021320-25B0-004F-8305-9270E1785DB2}" type="slidenum">
              <a:rPr lang="en-US" smtClean="0"/>
              <a:t>‹#›</a:t>
            </a:fld>
            <a:endParaRPr lang="en-US"/>
          </a:p>
        </p:txBody>
      </p:sp>
    </p:spTree>
    <p:extLst>
      <p:ext uri="{BB962C8B-B14F-4D97-AF65-F5344CB8AC3E}">
        <p14:creationId xmlns:p14="http://schemas.microsoft.com/office/powerpoint/2010/main" val="38761998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D5FB7CB-7FB9-F147-8B2A-E144CA9E5DAA}" type="datetimeFigureOut">
              <a:rPr lang="en-US" smtClean="0"/>
              <a:t>1/17/23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021320-25B0-004F-8305-9270E1785DB2}" type="slidenum">
              <a:rPr lang="en-US" smtClean="0"/>
              <a:t>‹#›</a:t>
            </a:fld>
            <a:endParaRPr lang="en-US"/>
          </a:p>
        </p:txBody>
      </p:sp>
    </p:spTree>
    <p:extLst>
      <p:ext uri="{BB962C8B-B14F-4D97-AF65-F5344CB8AC3E}">
        <p14:creationId xmlns:p14="http://schemas.microsoft.com/office/powerpoint/2010/main" val="3953702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D5FB7CB-7FB9-F147-8B2A-E144CA9E5DAA}" type="datetimeFigureOut">
              <a:rPr lang="en-US" smtClean="0"/>
              <a:t>1/17/23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021320-25B0-004F-8305-9270E1785DB2}" type="slidenum">
              <a:rPr lang="en-US" smtClean="0"/>
              <a:t>‹#›</a:t>
            </a:fld>
            <a:endParaRPr lang="en-US"/>
          </a:p>
        </p:txBody>
      </p:sp>
    </p:spTree>
    <p:extLst>
      <p:ext uri="{BB962C8B-B14F-4D97-AF65-F5344CB8AC3E}">
        <p14:creationId xmlns:p14="http://schemas.microsoft.com/office/powerpoint/2010/main" val="928806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D5FB7CB-7FB9-F147-8B2A-E144CA9E5DAA}" type="datetimeFigureOut">
              <a:rPr lang="en-US" smtClean="0"/>
              <a:t>1/17/23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021320-25B0-004F-8305-9270E1785DB2}" type="slidenum">
              <a:rPr lang="en-US" smtClean="0"/>
              <a:t>‹#›</a:t>
            </a:fld>
            <a:endParaRPr lang="en-US"/>
          </a:p>
        </p:txBody>
      </p:sp>
    </p:spTree>
    <p:extLst>
      <p:ext uri="{BB962C8B-B14F-4D97-AF65-F5344CB8AC3E}">
        <p14:creationId xmlns:p14="http://schemas.microsoft.com/office/powerpoint/2010/main" val="29312486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D5FB7CB-7FB9-F147-8B2A-E144CA9E5DAA}" type="datetimeFigureOut">
              <a:rPr lang="en-US" smtClean="0"/>
              <a:t>1/17/23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021320-25B0-004F-8305-9270E1785DB2}" type="slidenum">
              <a:rPr lang="en-US" smtClean="0"/>
              <a:t>‹#›</a:t>
            </a:fld>
            <a:endParaRPr lang="en-US"/>
          </a:p>
        </p:txBody>
      </p:sp>
    </p:spTree>
    <p:extLst>
      <p:ext uri="{BB962C8B-B14F-4D97-AF65-F5344CB8AC3E}">
        <p14:creationId xmlns:p14="http://schemas.microsoft.com/office/powerpoint/2010/main" val="20300938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D5FB7CB-7FB9-F147-8B2A-E144CA9E5DAA}" type="datetimeFigureOut">
              <a:rPr lang="en-US" smtClean="0"/>
              <a:t>1/17/23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021320-25B0-004F-8305-9270E1785DB2}" type="slidenum">
              <a:rPr lang="en-US" smtClean="0"/>
              <a:t>‹#›</a:t>
            </a:fld>
            <a:endParaRPr lang="en-US"/>
          </a:p>
        </p:txBody>
      </p:sp>
    </p:spTree>
    <p:extLst>
      <p:ext uri="{BB962C8B-B14F-4D97-AF65-F5344CB8AC3E}">
        <p14:creationId xmlns:p14="http://schemas.microsoft.com/office/powerpoint/2010/main" val="3082371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D5FB7CB-7FB9-F147-8B2A-E144CA9E5DAA}" type="datetimeFigureOut">
              <a:rPr lang="en-US" smtClean="0"/>
              <a:t>1/17/23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021320-25B0-004F-8305-9270E1785DB2}" type="slidenum">
              <a:rPr lang="en-US" smtClean="0"/>
              <a:t>‹#›</a:t>
            </a:fld>
            <a:endParaRPr lang="en-US"/>
          </a:p>
        </p:txBody>
      </p:sp>
    </p:spTree>
    <p:extLst>
      <p:ext uri="{BB962C8B-B14F-4D97-AF65-F5344CB8AC3E}">
        <p14:creationId xmlns:p14="http://schemas.microsoft.com/office/powerpoint/2010/main" val="2425246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5FB7CB-7FB9-F147-8B2A-E144CA9E5DAA}" type="datetimeFigureOut">
              <a:rPr lang="en-US" smtClean="0"/>
              <a:t>1/17/23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021320-25B0-004F-8305-9270E1785DB2}" type="slidenum">
              <a:rPr lang="en-US" smtClean="0"/>
              <a:t>‹#›</a:t>
            </a:fld>
            <a:endParaRPr lang="en-US"/>
          </a:p>
        </p:txBody>
      </p:sp>
    </p:spTree>
    <p:extLst>
      <p:ext uri="{BB962C8B-B14F-4D97-AF65-F5344CB8AC3E}">
        <p14:creationId xmlns:p14="http://schemas.microsoft.com/office/powerpoint/2010/main" val="16008450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D5FB7CB-7FB9-F147-8B2A-E144CA9E5DAA}" type="datetimeFigureOut">
              <a:rPr lang="en-US" smtClean="0"/>
              <a:t>1/17/23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021320-25B0-004F-8305-9270E1785DB2}" type="slidenum">
              <a:rPr lang="en-US" smtClean="0"/>
              <a:t>‹#›</a:t>
            </a:fld>
            <a:endParaRPr lang="en-US"/>
          </a:p>
        </p:txBody>
      </p:sp>
    </p:spTree>
    <p:extLst>
      <p:ext uri="{BB962C8B-B14F-4D97-AF65-F5344CB8AC3E}">
        <p14:creationId xmlns:p14="http://schemas.microsoft.com/office/powerpoint/2010/main" val="22561813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D5FB7CB-7FB9-F147-8B2A-E144CA9E5DAA}" type="datetimeFigureOut">
              <a:rPr lang="en-US" smtClean="0"/>
              <a:t>1/17/23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021320-25B0-004F-8305-9270E1785DB2}" type="slidenum">
              <a:rPr lang="en-US" smtClean="0"/>
              <a:t>‹#›</a:t>
            </a:fld>
            <a:endParaRPr lang="en-US"/>
          </a:p>
        </p:txBody>
      </p:sp>
    </p:spTree>
    <p:extLst>
      <p:ext uri="{BB962C8B-B14F-4D97-AF65-F5344CB8AC3E}">
        <p14:creationId xmlns:p14="http://schemas.microsoft.com/office/powerpoint/2010/main" val="1767479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5FB7CB-7FB9-F147-8B2A-E144CA9E5DAA}" type="datetimeFigureOut">
              <a:rPr lang="en-US" smtClean="0"/>
              <a:t>1/17/23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021320-25B0-004F-8305-9270E1785DB2}" type="slidenum">
              <a:rPr lang="en-US" smtClean="0"/>
              <a:t>‹#›</a:t>
            </a:fld>
            <a:endParaRPr lang="en-US"/>
          </a:p>
        </p:txBody>
      </p:sp>
    </p:spTree>
    <p:extLst>
      <p:ext uri="{BB962C8B-B14F-4D97-AF65-F5344CB8AC3E}">
        <p14:creationId xmlns:p14="http://schemas.microsoft.com/office/powerpoint/2010/main" val="1781179373"/>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9"/>
          </a:xfrm>
        </p:spPr>
        <p:txBody>
          <a:bodyPr>
            <a:normAutofit fontScale="90000"/>
          </a:bodyPr>
          <a:lstStyle/>
          <a:p>
            <a:r>
              <a:rPr lang="en-US" dirty="0">
                <a:latin typeface="Perpetua"/>
                <a:cs typeface="Perpetua"/>
              </a:rPr>
              <a:t>Background</a:t>
            </a:r>
            <a:endParaRPr lang="en-US" dirty="0"/>
          </a:p>
        </p:txBody>
      </p:sp>
      <p:sp>
        <p:nvSpPr>
          <p:cNvPr id="3" name="Content Placeholder 2"/>
          <p:cNvSpPr>
            <a:spLocks noGrp="1"/>
          </p:cNvSpPr>
          <p:nvPr>
            <p:ph idx="1"/>
          </p:nvPr>
        </p:nvSpPr>
        <p:spPr>
          <a:xfrm>
            <a:off x="457200" y="1045030"/>
            <a:ext cx="8229600" cy="5538332"/>
          </a:xfrm>
        </p:spPr>
        <p:txBody>
          <a:bodyPr>
            <a:normAutofit/>
          </a:bodyPr>
          <a:lstStyle/>
          <a:p>
            <a:r>
              <a:rPr lang="en-US" sz="3600" dirty="0">
                <a:latin typeface="Perpetua"/>
                <a:cs typeface="Perpetua"/>
              </a:rPr>
              <a:t>Critical Theory</a:t>
            </a:r>
          </a:p>
          <a:p>
            <a:r>
              <a:rPr lang="en-US" sz="3600" dirty="0">
                <a:latin typeface="Perpetua"/>
                <a:cs typeface="Perpetua"/>
              </a:rPr>
              <a:t>The Frankfurt School</a:t>
            </a:r>
          </a:p>
          <a:p>
            <a:r>
              <a:rPr lang="en-US" sz="3600" dirty="0">
                <a:latin typeface="Perpetua"/>
                <a:cs typeface="Perpetua"/>
              </a:rPr>
              <a:t>Ensemble of philosophers, sociologists, economists. </a:t>
            </a:r>
          </a:p>
          <a:p>
            <a:r>
              <a:rPr lang="en-US" sz="3600" dirty="0">
                <a:latin typeface="Perpetua"/>
                <a:cs typeface="Perpetua"/>
              </a:rPr>
              <a:t>Frankfurt School aimed to develop criticisms of 20</a:t>
            </a:r>
            <a:r>
              <a:rPr lang="en-US" sz="3600" baseline="30000" dirty="0">
                <a:latin typeface="Perpetua"/>
                <a:cs typeface="Perpetua"/>
              </a:rPr>
              <a:t>th</a:t>
            </a:r>
            <a:r>
              <a:rPr lang="en-US" sz="3600" dirty="0">
                <a:latin typeface="Perpetua"/>
                <a:cs typeface="Perpetua"/>
              </a:rPr>
              <a:t> century capitalism. </a:t>
            </a:r>
          </a:p>
          <a:p>
            <a:r>
              <a:rPr lang="en-US" sz="3600" dirty="0">
                <a:latin typeface="Perpetua"/>
                <a:cs typeface="Perpetua"/>
              </a:rPr>
              <a:t>Marx- critique of alienation </a:t>
            </a:r>
          </a:p>
          <a:p>
            <a:r>
              <a:rPr lang="en-US" sz="3600" dirty="0">
                <a:latin typeface="Perpetua"/>
                <a:cs typeface="Perpetua"/>
              </a:rPr>
              <a:t>Freud- Psychology of Consumerism</a:t>
            </a:r>
          </a:p>
        </p:txBody>
      </p:sp>
    </p:spTree>
    <p:extLst>
      <p:ext uri="{BB962C8B-B14F-4D97-AF65-F5344CB8AC3E}">
        <p14:creationId xmlns:p14="http://schemas.microsoft.com/office/powerpoint/2010/main" val="1041817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Perpetua"/>
                <a:cs typeface="Perpetua"/>
              </a:rPr>
              <a:t>The Culture Industry </a:t>
            </a:r>
          </a:p>
        </p:txBody>
      </p:sp>
      <p:sp>
        <p:nvSpPr>
          <p:cNvPr id="3" name="Content Placeholder 2"/>
          <p:cNvSpPr>
            <a:spLocks noGrp="1"/>
          </p:cNvSpPr>
          <p:nvPr>
            <p:ph idx="1"/>
          </p:nvPr>
        </p:nvSpPr>
        <p:spPr/>
        <p:txBody>
          <a:bodyPr>
            <a:normAutofit/>
          </a:bodyPr>
          <a:lstStyle/>
          <a:p>
            <a:r>
              <a:rPr lang="en-US" sz="2800" dirty="0">
                <a:latin typeface="Perpetua"/>
                <a:cs typeface="Perpetua"/>
              </a:rPr>
              <a:t>Traditional art was characterized by its uniqueness. </a:t>
            </a:r>
          </a:p>
          <a:p>
            <a:r>
              <a:rPr lang="en-US" sz="2800" dirty="0">
                <a:latin typeface="Perpetua"/>
                <a:cs typeface="Perpetua"/>
              </a:rPr>
              <a:t>Spontaneity and originality defined artistic objects. </a:t>
            </a:r>
          </a:p>
          <a:p>
            <a:r>
              <a:rPr lang="en-US" sz="2800" dirty="0">
                <a:latin typeface="Perpetua"/>
                <a:cs typeface="Perpetua"/>
              </a:rPr>
              <a:t>The culture industry “standardizes” its products.</a:t>
            </a:r>
          </a:p>
          <a:p>
            <a:r>
              <a:rPr lang="en-US" sz="2800" dirty="0">
                <a:latin typeface="Perpetua"/>
                <a:cs typeface="Perpetua"/>
              </a:rPr>
              <a:t>Culture is dominated by advertising and the manipulation of attitudes.  </a:t>
            </a:r>
          </a:p>
        </p:txBody>
      </p:sp>
    </p:spTree>
    <p:extLst>
      <p:ext uri="{BB962C8B-B14F-4D97-AF65-F5344CB8AC3E}">
        <p14:creationId xmlns:p14="http://schemas.microsoft.com/office/powerpoint/2010/main" val="1457278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Perpetua"/>
                <a:cs typeface="Perpetua"/>
              </a:rPr>
              <a:t>The Culture Industry </a:t>
            </a:r>
            <a:endParaRPr lang="en-US" dirty="0"/>
          </a:p>
        </p:txBody>
      </p:sp>
      <p:sp>
        <p:nvSpPr>
          <p:cNvPr id="3" name="Content Placeholder 2"/>
          <p:cNvSpPr>
            <a:spLocks noGrp="1"/>
          </p:cNvSpPr>
          <p:nvPr>
            <p:ph idx="1"/>
          </p:nvPr>
        </p:nvSpPr>
        <p:spPr/>
        <p:txBody>
          <a:bodyPr>
            <a:normAutofit/>
          </a:bodyPr>
          <a:lstStyle/>
          <a:p>
            <a:r>
              <a:rPr lang="en-US" sz="2800" dirty="0">
                <a:latin typeface="Perpetua"/>
                <a:cs typeface="Perpetua"/>
              </a:rPr>
              <a:t>“The schematic nature of this procedure is evident from the fact that the mechanically differentiated products are all ultimately the same. That the difference between the models of Chrysler  and General Motors is fundamentally illusory is known by any child, who is fascinated by that very difference. The advantages and disadvantages debated by enthusiasts serve only to perpetuate the appearance of competition and choice. It is no different with the offerings of Warner Brothers and Metro Goldwyn Mayer. </a:t>
            </a:r>
          </a:p>
        </p:txBody>
      </p:sp>
    </p:spTree>
    <p:extLst>
      <p:ext uri="{BB962C8B-B14F-4D97-AF65-F5344CB8AC3E}">
        <p14:creationId xmlns:p14="http://schemas.microsoft.com/office/powerpoint/2010/main" val="19259033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Perpetua"/>
                <a:cs typeface="Perpetua"/>
              </a:rPr>
              <a:t>The Culture Industry </a:t>
            </a:r>
            <a:endParaRPr lang="en-US" dirty="0"/>
          </a:p>
        </p:txBody>
      </p:sp>
      <p:sp>
        <p:nvSpPr>
          <p:cNvPr id="3" name="Content Placeholder 2"/>
          <p:cNvSpPr>
            <a:spLocks noGrp="1"/>
          </p:cNvSpPr>
          <p:nvPr>
            <p:ph idx="1"/>
          </p:nvPr>
        </p:nvSpPr>
        <p:spPr/>
        <p:txBody>
          <a:bodyPr>
            <a:normAutofit/>
          </a:bodyPr>
          <a:lstStyle/>
          <a:p>
            <a:r>
              <a:rPr lang="en-US" sz="2800" dirty="0">
                <a:latin typeface="Perpetua"/>
                <a:cs typeface="Perpetua"/>
              </a:rPr>
              <a:t>The culture industry emphasizes the small differences between its products. </a:t>
            </a:r>
          </a:p>
          <a:p>
            <a:r>
              <a:rPr lang="en-US" sz="2800" dirty="0">
                <a:latin typeface="Perpetua"/>
                <a:cs typeface="Perpetua"/>
              </a:rPr>
              <a:t>But culture is characterized by the general “sameness” of the system as a whole. </a:t>
            </a:r>
          </a:p>
          <a:p>
            <a:r>
              <a:rPr lang="en-US" sz="2800" dirty="0">
                <a:latin typeface="Perpetua"/>
                <a:cs typeface="Perpetua"/>
              </a:rPr>
              <a:t>Cultural products are largely interchangeable. </a:t>
            </a:r>
          </a:p>
        </p:txBody>
      </p:sp>
    </p:spTree>
    <p:extLst>
      <p:ext uri="{BB962C8B-B14F-4D97-AF65-F5344CB8AC3E}">
        <p14:creationId xmlns:p14="http://schemas.microsoft.com/office/powerpoint/2010/main" val="459117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381264-1044-B74E-BF3A-E29489C0438E}"/>
              </a:ext>
            </a:extLst>
          </p:cNvPr>
          <p:cNvSpPr>
            <a:spLocks noGrp="1"/>
          </p:cNvSpPr>
          <p:nvPr>
            <p:ph idx="1"/>
          </p:nvPr>
        </p:nvSpPr>
        <p:spPr>
          <a:xfrm>
            <a:off x="457200" y="534390"/>
            <a:ext cx="8229600" cy="5591773"/>
          </a:xfrm>
        </p:spPr>
        <p:txBody>
          <a:bodyPr>
            <a:normAutofit/>
          </a:bodyPr>
          <a:lstStyle/>
          <a:p>
            <a:r>
              <a:rPr lang="en-US" sz="4000" dirty="0"/>
              <a:t>The culture industry uses market research to categorize consumers</a:t>
            </a:r>
          </a:p>
          <a:p>
            <a:r>
              <a:rPr lang="en-US" sz="4000" dirty="0"/>
              <a:t>“Consumers appear as statistics on research organization charts, and are divided by income groups into red, green, and blue areas; the technique is used for any type of propaganda”</a:t>
            </a:r>
          </a:p>
        </p:txBody>
      </p:sp>
    </p:spTree>
    <p:extLst>
      <p:ext uri="{BB962C8B-B14F-4D97-AF65-F5344CB8AC3E}">
        <p14:creationId xmlns:p14="http://schemas.microsoft.com/office/powerpoint/2010/main" val="3607881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B24B4-70F7-8640-885D-F4B88CED9F07}"/>
              </a:ext>
            </a:extLst>
          </p:cNvPr>
          <p:cNvSpPr>
            <a:spLocks noGrp="1"/>
          </p:cNvSpPr>
          <p:nvPr>
            <p:ph type="title"/>
          </p:nvPr>
        </p:nvSpPr>
        <p:spPr/>
        <p:txBody>
          <a:bodyPr/>
          <a:lstStyle/>
          <a:p>
            <a:r>
              <a:rPr lang="en-US" dirty="0">
                <a:latin typeface="Garamond" panose="02020404030301010803" pitchFamily="18" charset="0"/>
              </a:rPr>
              <a:t>The Culture Industry </a:t>
            </a:r>
          </a:p>
        </p:txBody>
      </p:sp>
      <p:sp>
        <p:nvSpPr>
          <p:cNvPr id="3" name="Content Placeholder 2">
            <a:extLst>
              <a:ext uri="{FF2B5EF4-FFF2-40B4-BE49-F238E27FC236}">
                <a16:creationId xmlns:a16="http://schemas.microsoft.com/office/drawing/2014/main" id="{B57B23D9-B67B-EA43-8E7F-F5C03F32E6E9}"/>
              </a:ext>
            </a:extLst>
          </p:cNvPr>
          <p:cNvSpPr>
            <a:spLocks noGrp="1"/>
          </p:cNvSpPr>
          <p:nvPr>
            <p:ph idx="1"/>
          </p:nvPr>
        </p:nvSpPr>
        <p:spPr/>
        <p:txBody>
          <a:bodyPr/>
          <a:lstStyle/>
          <a:p>
            <a:r>
              <a:rPr lang="en-US" dirty="0">
                <a:latin typeface="Garamond" panose="02020404030301010803" pitchFamily="18" charset="0"/>
              </a:rPr>
              <a:t>The Culture Industry not a mere “distraction”</a:t>
            </a:r>
          </a:p>
          <a:p>
            <a:r>
              <a:rPr lang="en-US" dirty="0">
                <a:latin typeface="Garamond" panose="02020404030301010803" pitchFamily="18" charset="0"/>
              </a:rPr>
              <a:t>Culture expands the structure of work into private life</a:t>
            </a:r>
          </a:p>
          <a:p>
            <a:r>
              <a:rPr lang="en-US" dirty="0">
                <a:latin typeface="Garamond" panose="02020404030301010803" pitchFamily="18" charset="0"/>
              </a:rPr>
              <a:t>Entertainment replicates standardization of work </a:t>
            </a:r>
          </a:p>
        </p:txBody>
      </p:sp>
    </p:spTree>
    <p:extLst>
      <p:ext uri="{BB962C8B-B14F-4D97-AF65-F5344CB8AC3E}">
        <p14:creationId xmlns:p14="http://schemas.microsoft.com/office/powerpoint/2010/main" val="1263756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Perpetua"/>
                <a:cs typeface="Perpetua"/>
              </a:rPr>
              <a:t>The Culture Industry</a:t>
            </a:r>
            <a:endParaRPr lang="en-US" dirty="0"/>
          </a:p>
        </p:txBody>
      </p:sp>
      <p:sp>
        <p:nvSpPr>
          <p:cNvPr id="3" name="Content Placeholder 2"/>
          <p:cNvSpPr>
            <a:spLocks noGrp="1"/>
          </p:cNvSpPr>
          <p:nvPr>
            <p:ph idx="1"/>
          </p:nvPr>
        </p:nvSpPr>
        <p:spPr/>
        <p:txBody>
          <a:bodyPr>
            <a:normAutofit/>
          </a:bodyPr>
          <a:lstStyle/>
          <a:p>
            <a:r>
              <a:rPr lang="en-US" sz="2800" dirty="0">
                <a:latin typeface="Perpetua"/>
                <a:cs typeface="Perpetua"/>
              </a:rPr>
              <a:t>Culture today conveys attitudes of conformity.</a:t>
            </a:r>
          </a:p>
          <a:p>
            <a:r>
              <a:rPr lang="en-US" sz="2800" dirty="0">
                <a:latin typeface="Perpetua"/>
                <a:cs typeface="Perpetua"/>
              </a:rPr>
              <a:t>Individuals are conditioned to identify themselves with superficial differences.</a:t>
            </a:r>
          </a:p>
          <a:p>
            <a:r>
              <a:rPr lang="en-US" sz="2800" dirty="0">
                <a:latin typeface="Perpetua"/>
                <a:cs typeface="Perpetua"/>
              </a:rPr>
              <a:t>Differences between products are repetitive and standardized. </a:t>
            </a:r>
          </a:p>
        </p:txBody>
      </p:sp>
      <p:pic>
        <p:nvPicPr>
          <p:cNvPr id="4" name="Picture 3" descr="130911032128-apple-phone-color-620x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2588" y="3833354"/>
            <a:ext cx="3813372" cy="2140409"/>
          </a:xfrm>
          <a:prstGeom prst="rect">
            <a:avLst/>
          </a:prstGeom>
        </p:spPr>
      </p:pic>
    </p:spTree>
    <p:extLst>
      <p:ext uri="{BB962C8B-B14F-4D97-AF65-F5344CB8AC3E}">
        <p14:creationId xmlns:p14="http://schemas.microsoft.com/office/powerpoint/2010/main" val="554152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831359E-1162-874C-97A1-317DE188A101}"/>
              </a:ext>
            </a:extLst>
          </p:cNvPr>
          <p:cNvSpPr>
            <a:spLocks noGrp="1"/>
          </p:cNvSpPr>
          <p:nvPr>
            <p:ph idx="1"/>
          </p:nvPr>
        </p:nvSpPr>
        <p:spPr>
          <a:xfrm>
            <a:off x="457200" y="463138"/>
            <a:ext cx="8229600" cy="5663026"/>
          </a:xfrm>
        </p:spPr>
        <p:txBody>
          <a:bodyPr>
            <a:normAutofit fontScale="92500" lnSpcReduction="10000"/>
          </a:bodyPr>
          <a:lstStyle/>
          <a:p>
            <a:r>
              <a:rPr lang="en-US" sz="4400" dirty="0"/>
              <a:t>“The consumers are the workers and the employees, the farmers and lower middle class. Capitalist production so confines them, body and soul, that they fall helpless victims to what is offered them…the deceived masses are today captivated by the myth of success even more than the successful are.”</a:t>
            </a:r>
          </a:p>
        </p:txBody>
      </p:sp>
    </p:spTree>
    <p:extLst>
      <p:ext uri="{BB962C8B-B14F-4D97-AF65-F5344CB8AC3E}">
        <p14:creationId xmlns:p14="http://schemas.microsoft.com/office/powerpoint/2010/main" val="2090125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7F1DB10-9096-3443-8E55-8BECF7465EED}"/>
              </a:ext>
            </a:extLst>
          </p:cNvPr>
          <p:cNvSpPr>
            <a:spLocks noGrp="1"/>
          </p:cNvSpPr>
          <p:nvPr>
            <p:ph idx="1"/>
          </p:nvPr>
        </p:nvSpPr>
        <p:spPr>
          <a:xfrm>
            <a:off x="457200" y="534390"/>
            <a:ext cx="8229600" cy="5591773"/>
          </a:xfrm>
        </p:spPr>
        <p:txBody>
          <a:bodyPr/>
          <a:lstStyle/>
          <a:p>
            <a:r>
              <a:rPr lang="en-US" sz="4800" dirty="0"/>
              <a:t>Culture industry as extension of labor and production</a:t>
            </a:r>
          </a:p>
          <a:p>
            <a:r>
              <a:rPr lang="en-US" sz="4800" dirty="0"/>
              <a:t>Not flight into imagination!</a:t>
            </a:r>
          </a:p>
          <a:p>
            <a:r>
              <a:rPr lang="en-US" sz="4800" dirty="0"/>
              <a:t>Consumer incorporates form of capitalist production </a:t>
            </a:r>
          </a:p>
          <a:p>
            <a:endParaRPr lang="en-US" dirty="0"/>
          </a:p>
        </p:txBody>
      </p:sp>
    </p:spTree>
    <p:extLst>
      <p:ext uri="{BB962C8B-B14F-4D97-AF65-F5344CB8AC3E}">
        <p14:creationId xmlns:p14="http://schemas.microsoft.com/office/powerpoint/2010/main" val="1159258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722EB02-3F60-734C-A27A-F9A60ED5E054}"/>
              </a:ext>
            </a:extLst>
          </p:cNvPr>
          <p:cNvSpPr>
            <a:spLocks noGrp="1"/>
          </p:cNvSpPr>
          <p:nvPr>
            <p:ph idx="1"/>
          </p:nvPr>
        </p:nvSpPr>
        <p:spPr>
          <a:xfrm>
            <a:off x="457200" y="534390"/>
            <a:ext cx="8229600" cy="6163293"/>
          </a:xfrm>
        </p:spPr>
        <p:txBody>
          <a:bodyPr>
            <a:normAutofit lnSpcReduction="10000"/>
          </a:bodyPr>
          <a:lstStyle/>
          <a:p>
            <a:r>
              <a:rPr lang="en-US" sz="3600" dirty="0"/>
              <a:t>“Entertainment is the prolongation of work under late capitalism. It is sought by those who want to escape the mechanized labor process so that they can cope with it again. At the same time, however, mechanization has such power over leisure and happiness, determines so thoroughly the fabrication of entertainment commodities, that the off-duty worker can experience nothing but after images of the work process itself” (52)</a:t>
            </a:r>
          </a:p>
        </p:txBody>
      </p:sp>
    </p:spTree>
    <p:extLst>
      <p:ext uri="{BB962C8B-B14F-4D97-AF65-F5344CB8AC3E}">
        <p14:creationId xmlns:p14="http://schemas.microsoft.com/office/powerpoint/2010/main" val="10587007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Perpetua"/>
                <a:cs typeface="Perpetua"/>
              </a:rPr>
              <a:t>The Culture Industry </a:t>
            </a:r>
            <a:endParaRPr lang="en-US" dirty="0"/>
          </a:p>
        </p:txBody>
      </p:sp>
      <p:sp>
        <p:nvSpPr>
          <p:cNvPr id="3" name="Content Placeholder 2"/>
          <p:cNvSpPr>
            <a:spLocks noGrp="1"/>
          </p:cNvSpPr>
          <p:nvPr>
            <p:ph idx="1"/>
          </p:nvPr>
        </p:nvSpPr>
        <p:spPr/>
        <p:txBody>
          <a:bodyPr>
            <a:normAutofit/>
          </a:bodyPr>
          <a:lstStyle/>
          <a:p>
            <a:r>
              <a:rPr lang="en-US" sz="2800" dirty="0">
                <a:latin typeface="Perpetua"/>
                <a:cs typeface="Perpetua"/>
              </a:rPr>
              <a:t>“Only by subordinating all branches of intellectual production equally to the single purpose of imposing on the senses of human beings, from the time they leave the factory in the evening to the time they clock on in the morning, the imprint of the work routine which they must sustain throughout the day, does culture mockingly fulfill the notion of a unified culture…” </a:t>
            </a:r>
          </a:p>
        </p:txBody>
      </p:sp>
    </p:spTree>
    <p:extLst>
      <p:ext uri="{BB962C8B-B14F-4D97-AF65-F5344CB8AC3E}">
        <p14:creationId xmlns:p14="http://schemas.microsoft.com/office/powerpoint/2010/main" val="2684900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Perpetua"/>
                <a:cs typeface="Perpetua"/>
              </a:rPr>
              <a:t>Background</a:t>
            </a:r>
          </a:p>
        </p:txBody>
      </p:sp>
      <p:sp>
        <p:nvSpPr>
          <p:cNvPr id="3" name="Content Placeholder 2"/>
          <p:cNvSpPr>
            <a:spLocks noGrp="1"/>
          </p:cNvSpPr>
          <p:nvPr>
            <p:ph idx="1"/>
          </p:nvPr>
        </p:nvSpPr>
        <p:spPr/>
        <p:txBody>
          <a:bodyPr>
            <a:normAutofit/>
          </a:bodyPr>
          <a:lstStyle/>
          <a:p>
            <a:r>
              <a:rPr lang="en-US" sz="4000" dirty="0">
                <a:latin typeface="Perpetua"/>
                <a:cs typeface="Perpetua"/>
              </a:rPr>
              <a:t>Frankfurt School was interested in the following question</a:t>
            </a:r>
          </a:p>
          <a:p>
            <a:r>
              <a:rPr lang="en-US" sz="4000" dirty="0">
                <a:latin typeface="Perpetua"/>
                <a:cs typeface="Perpetua"/>
              </a:rPr>
              <a:t>Why was there no Marxist revolution in West Europe or the US? </a:t>
            </a:r>
          </a:p>
          <a:p>
            <a:r>
              <a:rPr lang="en-US" sz="4000" dirty="0">
                <a:latin typeface="Perpetua"/>
                <a:cs typeface="Perpetua"/>
              </a:rPr>
              <a:t>Cultural influence on mass audience</a:t>
            </a:r>
          </a:p>
        </p:txBody>
      </p:sp>
    </p:spTree>
    <p:extLst>
      <p:ext uri="{BB962C8B-B14F-4D97-AF65-F5344CB8AC3E}">
        <p14:creationId xmlns:p14="http://schemas.microsoft.com/office/powerpoint/2010/main" val="2992073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43148"/>
            <a:ext cx="8229600" cy="5283015"/>
          </a:xfrm>
        </p:spPr>
        <p:txBody>
          <a:bodyPr>
            <a:normAutofit/>
          </a:bodyPr>
          <a:lstStyle/>
          <a:p>
            <a:r>
              <a:rPr lang="en-US" sz="3600" dirty="0">
                <a:latin typeface="Garamond"/>
                <a:cs typeface="Garamond"/>
              </a:rPr>
              <a:t>The Culture Industry as Ideology</a:t>
            </a:r>
          </a:p>
          <a:p>
            <a:r>
              <a:rPr lang="en-US" sz="3600" dirty="0">
                <a:latin typeface="Garamond"/>
                <a:cs typeface="Garamond"/>
              </a:rPr>
              <a:t>Reinforces political, cultural, social attitudes favorable to capitalism</a:t>
            </a:r>
          </a:p>
          <a:p>
            <a:r>
              <a:rPr lang="en-US" sz="3600" dirty="0">
                <a:latin typeface="Garamond"/>
                <a:cs typeface="Garamond"/>
              </a:rPr>
              <a:t>Mass media turns politics into a spectacle. </a:t>
            </a:r>
          </a:p>
          <a:p>
            <a:r>
              <a:rPr lang="en-US" sz="3600" dirty="0">
                <a:latin typeface="Garamond"/>
                <a:cs typeface="Garamond"/>
              </a:rPr>
              <a:t>Politicians are promoted like commodities.</a:t>
            </a:r>
          </a:p>
          <a:p>
            <a:r>
              <a:rPr lang="en-US" sz="3600" dirty="0">
                <a:latin typeface="Garamond"/>
                <a:cs typeface="Garamond"/>
              </a:rPr>
              <a:t>Individuals treat politics like entertainment. </a:t>
            </a:r>
          </a:p>
        </p:txBody>
      </p:sp>
    </p:spTree>
    <p:extLst>
      <p:ext uri="{BB962C8B-B14F-4D97-AF65-F5344CB8AC3E}">
        <p14:creationId xmlns:p14="http://schemas.microsoft.com/office/powerpoint/2010/main" val="34390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6265"/>
            <a:ext cx="8229600" cy="6175169"/>
          </a:xfrm>
        </p:spPr>
        <p:txBody>
          <a:bodyPr>
            <a:normAutofit/>
          </a:bodyPr>
          <a:lstStyle/>
          <a:p>
            <a:r>
              <a:rPr lang="en-US" sz="2800" dirty="0">
                <a:latin typeface="Perpetua"/>
                <a:cs typeface="Perpetua"/>
              </a:rPr>
              <a:t>“Leisure time” in mass culture. </a:t>
            </a:r>
          </a:p>
          <a:p>
            <a:r>
              <a:rPr lang="en-US" sz="2800" dirty="0">
                <a:latin typeface="Perpetua"/>
                <a:cs typeface="Perpetua"/>
              </a:rPr>
              <a:t>Leisure time was traditionally meant to exist as time outside of work, where individuals could develop their artistic and spiritual lives.</a:t>
            </a:r>
          </a:p>
          <a:p>
            <a:r>
              <a:rPr lang="en-US" sz="2800" dirty="0">
                <a:latin typeface="Perpetua"/>
                <a:cs typeface="Perpetua"/>
              </a:rPr>
              <a:t>Today leisure time is contaminated by capitalism through the cultural products we consume. </a:t>
            </a:r>
          </a:p>
          <a:p>
            <a:endParaRPr lang="en-US" sz="2800" dirty="0">
              <a:latin typeface="Perpetua"/>
              <a:cs typeface="Perpetua"/>
            </a:endParaRPr>
          </a:p>
          <a:p>
            <a:endParaRPr lang="en-US" sz="2800" dirty="0">
              <a:latin typeface="Perpetua"/>
              <a:cs typeface="Perpetua"/>
            </a:endParaRPr>
          </a:p>
        </p:txBody>
      </p:sp>
      <p:pic>
        <p:nvPicPr>
          <p:cNvPr id="7" name="Picture 6" descr="family_tv.jpg">
            <a:extLst>
              <a:ext uri="{FF2B5EF4-FFF2-40B4-BE49-F238E27FC236}">
                <a16:creationId xmlns:a16="http://schemas.microsoft.com/office/drawing/2014/main" id="{019C2722-D2C8-3E44-838A-0C9C35D4F0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36925" y="3550722"/>
            <a:ext cx="2982429" cy="2992437"/>
          </a:xfrm>
          <a:prstGeom prst="rect">
            <a:avLst/>
          </a:prstGeom>
        </p:spPr>
      </p:pic>
    </p:spTree>
    <p:extLst>
      <p:ext uri="{BB962C8B-B14F-4D97-AF65-F5344CB8AC3E}">
        <p14:creationId xmlns:p14="http://schemas.microsoft.com/office/powerpoint/2010/main" val="2253089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15636"/>
            <a:ext cx="8229600" cy="5710527"/>
          </a:xfrm>
        </p:spPr>
        <p:txBody>
          <a:bodyPr>
            <a:normAutofit/>
          </a:bodyPr>
          <a:lstStyle/>
          <a:p>
            <a:r>
              <a:rPr lang="en-US" sz="3600" dirty="0">
                <a:latin typeface="Perpetua"/>
                <a:cs typeface="Perpetua"/>
              </a:rPr>
              <a:t>“The withering of imagination and spontaneity in the consumer of culture today need not be traced back to psychological mechanisms. The products themselves, especially the most characteristic, the sound film, cripple those faculties through their objective makeup. They are so constructed that their adequate comprehension requires a quick, observant, knowledgeable cast of mind but positively debars the spectator from thinking.” </a:t>
            </a:r>
          </a:p>
        </p:txBody>
      </p:sp>
    </p:spTree>
    <p:extLst>
      <p:ext uri="{BB962C8B-B14F-4D97-AF65-F5344CB8AC3E}">
        <p14:creationId xmlns:p14="http://schemas.microsoft.com/office/powerpoint/2010/main" val="39915879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44384"/>
            <a:ext cx="8229600" cy="5781779"/>
          </a:xfrm>
        </p:spPr>
        <p:txBody>
          <a:bodyPr>
            <a:normAutofit/>
          </a:bodyPr>
          <a:lstStyle/>
          <a:p>
            <a:r>
              <a:rPr lang="en-US" sz="4400" dirty="0">
                <a:latin typeface="Perpetua"/>
                <a:cs typeface="Perpetua"/>
              </a:rPr>
              <a:t>Critique of “anti-Americanism”</a:t>
            </a:r>
          </a:p>
          <a:p>
            <a:r>
              <a:rPr lang="en-US" sz="4400" dirty="0">
                <a:latin typeface="Perpetua"/>
                <a:cs typeface="Perpetua"/>
              </a:rPr>
              <a:t>Culture industry is not determined by American culture, but by capitalism. </a:t>
            </a:r>
          </a:p>
          <a:p>
            <a:r>
              <a:rPr lang="en-US" sz="4400" dirty="0">
                <a:latin typeface="Perpetua"/>
                <a:cs typeface="Perpetua"/>
              </a:rPr>
              <a:t>Unity of system a product of monopoly </a:t>
            </a:r>
          </a:p>
        </p:txBody>
      </p:sp>
    </p:spTree>
    <p:extLst>
      <p:ext uri="{BB962C8B-B14F-4D97-AF65-F5344CB8AC3E}">
        <p14:creationId xmlns:p14="http://schemas.microsoft.com/office/powerpoint/2010/main" val="138941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81892"/>
            <a:ext cx="8229600" cy="5544272"/>
          </a:xfrm>
        </p:spPr>
        <p:txBody>
          <a:bodyPr>
            <a:normAutofit/>
          </a:bodyPr>
          <a:lstStyle/>
          <a:p>
            <a:r>
              <a:rPr lang="en-US" sz="4000" dirty="0">
                <a:latin typeface="Perpetua"/>
                <a:cs typeface="Perpetua"/>
              </a:rPr>
              <a:t>Unending sameness also governs the relationship to the past. What is new in the phase of mass culture compared to that of late liberalism is the exclusion of the new. The machine is rotating on the spot. While it already determines consumption, it rejects anything untried as a risk.” </a:t>
            </a:r>
          </a:p>
        </p:txBody>
      </p:sp>
    </p:spTree>
    <p:extLst>
      <p:ext uri="{BB962C8B-B14F-4D97-AF65-F5344CB8AC3E}">
        <p14:creationId xmlns:p14="http://schemas.microsoft.com/office/powerpoint/2010/main" val="14825290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Perpetua"/>
                <a:cs typeface="Perpetua"/>
              </a:rPr>
              <a:t>The Culture Industry </a:t>
            </a:r>
            <a:endParaRPr lang="en-US" dirty="0"/>
          </a:p>
        </p:txBody>
      </p:sp>
      <p:sp>
        <p:nvSpPr>
          <p:cNvPr id="3" name="Content Placeholder 2"/>
          <p:cNvSpPr>
            <a:spLocks noGrp="1"/>
          </p:cNvSpPr>
          <p:nvPr>
            <p:ph idx="1"/>
          </p:nvPr>
        </p:nvSpPr>
        <p:spPr/>
        <p:txBody>
          <a:bodyPr>
            <a:normAutofit/>
          </a:bodyPr>
          <a:lstStyle/>
          <a:p>
            <a:r>
              <a:rPr lang="en-US" sz="4000" dirty="0">
                <a:latin typeface="Perpetua"/>
                <a:cs typeface="Perpetua"/>
              </a:rPr>
              <a:t>A key feature of the culture industry is the “cruelty” it glamorizes. </a:t>
            </a:r>
          </a:p>
          <a:p>
            <a:r>
              <a:rPr lang="en-US" sz="4000" dirty="0">
                <a:latin typeface="Perpetua"/>
                <a:cs typeface="Perpetua"/>
              </a:rPr>
              <a:t>Films, </a:t>
            </a:r>
            <a:r>
              <a:rPr lang="en-US" sz="4000" dirty="0" err="1">
                <a:latin typeface="Perpetua"/>
                <a:cs typeface="Perpetua"/>
              </a:rPr>
              <a:t>tv</a:t>
            </a:r>
            <a:r>
              <a:rPr lang="en-US" sz="4000" dirty="0">
                <a:latin typeface="Perpetua"/>
                <a:cs typeface="Perpetua"/>
              </a:rPr>
              <a:t> shows, and radio productions turn cruelty into entertainment. </a:t>
            </a:r>
          </a:p>
          <a:p>
            <a:r>
              <a:rPr lang="en-US" sz="4000" dirty="0">
                <a:latin typeface="Perpetua"/>
                <a:cs typeface="Perpetua"/>
              </a:rPr>
              <a:t>Individuals are conditioned to take pleasure in the suffering of others. </a:t>
            </a:r>
          </a:p>
        </p:txBody>
      </p:sp>
    </p:spTree>
    <p:extLst>
      <p:ext uri="{BB962C8B-B14F-4D97-AF65-F5344CB8AC3E}">
        <p14:creationId xmlns:p14="http://schemas.microsoft.com/office/powerpoint/2010/main" val="4043658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Perpetua"/>
                <a:cs typeface="Perpetua"/>
              </a:rPr>
              <a:t>The Culture Industry </a:t>
            </a:r>
            <a:endParaRPr lang="en-US" dirty="0"/>
          </a:p>
        </p:txBody>
      </p:sp>
      <p:sp>
        <p:nvSpPr>
          <p:cNvPr id="3" name="Content Placeholder 2"/>
          <p:cNvSpPr>
            <a:spLocks noGrp="1"/>
          </p:cNvSpPr>
          <p:nvPr>
            <p:ph idx="1"/>
          </p:nvPr>
        </p:nvSpPr>
        <p:spPr/>
        <p:txBody>
          <a:bodyPr>
            <a:normAutofit/>
          </a:bodyPr>
          <a:lstStyle/>
          <a:p>
            <a:r>
              <a:rPr lang="en-US" sz="2800" dirty="0">
                <a:latin typeface="Perpetua"/>
                <a:cs typeface="Perpetua"/>
              </a:rPr>
              <a:t>“To the extent that cartoons do more than accustom the senses to the new tempo, they hammer into every brain the old lesson that continuous attrition, the breaking of all individual resistance, is the condition of life in this society. Donald Duck in the cartoons and the unfortunate victim in real life receive their beatings so that the spectators can accustom themselves to theirs.” </a:t>
            </a:r>
          </a:p>
        </p:txBody>
      </p:sp>
    </p:spTree>
    <p:extLst>
      <p:ext uri="{BB962C8B-B14F-4D97-AF65-F5344CB8AC3E}">
        <p14:creationId xmlns:p14="http://schemas.microsoft.com/office/powerpoint/2010/main" val="21852031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65018"/>
            <a:ext cx="8229600" cy="5461145"/>
          </a:xfrm>
        </p:spPr>
        <p:txBody>
          <a:bodyPr>
            <a:noAutofit/>
          </a:bodyPr>
          <a:lstStyle/>
          <a:p>
            <a:r>
              <a:rPr lang="en-US" sz="4000" dirty="0">
                <a:latin typeface="Perpetua"/>
                <a:cs typeface="Perpetua"/>
              </a:rPr>
              <a:t>For </a:t>
            </a:r>
            <a:r>
              <a:rPr lang="en-US" sz="4000" dirty="0" err="1">
                <a:latin typeface="Perpetua"/>
                <a:cs typeface="Perpetua"/>
              </a:rPr>
              <a:t>Adorno</a:t>
            </a:r>
            <a:r>
              <a:rPr lang="en-US" sz="4000" dirty="0">
                <a:latin typeface="Perpetua"/>
                <a:cs typeface="Perpetua"/>
              </a:rPr>
              <a:t> the culture industry also provides “false hope”</a:t>
            </a:r>
          </a:p>
          <a:p>
            <a:r>
              <a:rPr lang="en-US" sz="4000" dirty="0">
                <a:latin typeface="Perpetua"/>
                <a:cs typeface="Perpetua"/>
              </a:rPr>
              <a:t>Images of success, wealth, and glamour promote unrealistic representations. </a:t>
            </a:r>
          </a:p>
          <a:p>
            <a:r>
              <a:rPr lang="en-US" sz="4000" dirty="0">
                <a:latin typeface="Perpetua"/>
                <a:cs typeface="Perpetua"/>
              </a:rPr>
              <a:t>Celebrity culture allows people to identify with lives they can never have. </a:t>
            </a:r>
          </a:p>
          <a:p>
            <a:r>
              <a:rPr lang="en-US" sz="4000" dirty="0">
                <a:latin typeface="Perpetua"/>
                <a:cs typeface="Perpetua"/>
              </a:rPr>
              <a:t>“The culture industry endlessly cheats its consumers out of what it endlessly promises” (53)</a:t>
            </a:r>
          </a:p>
        </p:txBody>
      </p:sp>
    </p:spTree>
    <p:extLst>
      <p:ext uri="{BB962C8B-B14F-4D97-AF65-F5344CB8AC3E}">
        <p14:creationId xmlns:p14="http://schemas.microsoft.com/office/powerpoint/2010/main" val="3280094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24396"/>
            <a:ext cx="8229600" cy="5401768"/>
          </a:xfrm>
        </p:spPr>
        <p:txBody>
          <a:bodyPr>
            <a:normAutofit/>
          </a:bodyPr>
          <a:lstStyle/>
          <a:p>
            <a:r>
              <a:rPr lang="en-US" sz="3600" dirty="0">
                <a:latin typeface="Perpetua"/>
                <a:cs typeface="Perpetua"/>
              </a:rPr>
              <a:t>Before the culture industry, artists experienced a degree of “autonomy” in forming their work. </a:t>
            </a:r>
          </a:p>
          <a:p>
            <a:r>
              <a:rPr lang="en-US" sz="3600" dirty="0">
                <a:latin typeface="Perpetua"/>
                <a:cs typeface="Perpetua"/>
              </a:rPr>
              <a:t>Art existed partially outside the commercial system. </a:t>
            </a:r>
          </a:p>
          <a:p>
            <a:r>
              <a:rPr lang="en-US" sz="3600" dirty="0">
                <a:latin typeface="Perpetua"/>
                <a:cs typeface="Perpetua"/>
              </a:rPr>
              <a:t>The culture industry refuses “newness” in the form of artworks. </a:t>
            </a:r>
          </a:p>
          <a:p>
            <a:r>
              <a:rPr lang="en-US" sz="3600" dirty="0">
                <a:latin typeface="Perpetua"/>
                <a:cs typeface="Perpetua"/>
              </a:rPr>
              <a:t>The industry repeats its products according to business planning strategies. </a:t>
            </a:r>
          </a:p>
        </p:txBody>
      </p:sp>
    </p:spTree>
    <p:extLst>
      <p:ext uri="{BB962C8B-B14F-4D97-AF65-F5344CB8AC3E}">
        <p14:creationId xmlns:p14="http://schemas.microsoft.com/office/powerpoint/2010/main" val="1729317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3A3B4FB-32B7-2C41-AA77-47EE8B536BED}"/>
              </a:ext>
            </a:extLst>
          </p:cNvPr>
          <p:cNvSpPr>
            <a:spLocks noGrp="1"/>
          </p:cNvSpPr>
          <p:nvPr>
            <p:ph idx="1"/>
          </p:nvPr>
        </p:nvSpPr>
        <p:spPr>
          <a:xfrm>
            <a:off x="457200" y="534390"/>
            <a:ext cx="8229600" cy="5591773"/>
          </a:xfrm>
        </p:spPr>
        <p:txBody>
          <a:bodyPr>
            <a:normAutofit fontScale="92500" lnSpcReduction="10000"/>
          </a:bodyPr>
          <a:lstStyle/>
          <a:p>
            <a:r>
              <a:rPr lang="en-US" sz="4000" dirty="0"/>
              <a:t>Can art be critical of the system?</a:t>
            </a:r>
          </a:p>
          <a:p>
            <a:r>
              <a:rPr lang="en-US" sz="4000" dirty="0"/>
              <a:t>”The more seriously art takes its opposition to existence, the more it resembles the seriousness of existence, its antithesis: the more it labors to develop strictly according to its own formal laws, the more labor it requires to be understood, whereas its goal had been precisely to negate the burden of labor” (55)</a:t>
            </a:r>
          </a:p>
        </p:txBody>
      </p:sp>
    </p:spTree>
    <p:extLst>
      <p:ext uri="{BB962C8B-B14F-4D97-AF65-F5344CB8AC3E}">
        <p14:creationId xmlns:p14="http://schemas.microsoft.com/office/powerpoint/2010/main" val="20970266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Perpetua"/>
                <a:cs typeface="Perpetua"/>
              </a:rPr>
              <a:t>Background</a:t>
            </a:r>
            <a:endParaRPr lang="en-US" dirty="0"/>
          </a:p>
        </p:txBody>
      </p:sp>
      <p:sp>
        <p:nvSpPr>
          <p:cNvPr id="3" name="Content Placeholder 2"/>
          <p:cNvSpPr>
            <a:spLocks noGrp="1"/>
          </p:cNvSpPr>
          <p:nvPr>
            <p:ph idx="1"/>
          </p:nvPr>
        </p:nvSpPr>
        <p:spPr/>
        <p:txBody>
          <a:bodyPr>
            <a:normAutofit/>
          </a:bodyPr>
          <a:lstStyle/>
          <a:p>
            <a:r>
              <a:rPr lang="en-US" sz="2800" dirty="0">
                <a:latin typeface="Perpetua"/>
                <a:cs typeface="Perpetua"/>
              </a:rPr>
              <a:t>1934 the Frankfurt School was abolished. </a:t>
            </a:r>
          </a:p>
          <a:p>
            <a:r>
              <a:rPr lang="en-US" sz="2800" dirty="0" err="1">
                <a:latin typeface="Perpetua"/>
                <a:cs typeface="Perpetua"/>
              </a:rPr>
              <a:t>Adorno</a:t>
            </a:r>
            <a:r>
              <a:rPr lang="en-US" sz="2800" dirty="0">
                <a:latin typeface="Perpetua"/>
                <a:cs typeface="Perpetua"/>
              </a:rPr>
              <a:t> moves to California. </a:t>
            </a:r>
          </a:p>
          <a:p>
            <a:r>
              <a:rPr lang="en-US" sz="2800" dirty="0">
                <a:latin typeface="Perpetua"/>
                <a:cs typeface="Perpetua"/>
              </a:rPr>
              <a:t>Carries out sociological research of music, film, and radio. </a:t>
            </a:r>
          </a:p>
          <a:p>
            <a:endParaRPr lang="en-US" sz="2800" dirty="0">
              <a:latin typeface="Perpetua"/>
              <a:cs typeface="Perpetua"/>
            </a:endParaRPr>
          </a:p>
        </p:txBody>
      </p:sp>
    </p:spTree>
    <p:extLst>
      <p:ext uri="{BB962C8B-B14F-4D97-AF65-F5344CB8AC3E}">
        <p14:creationId xmlns:p14="http://schemas.microsoft.com/office/powerpoint/2010/main" val="2918926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5007"/>
            <a:ext cx="8229600" cy="6282047"/>
          </a:xfrm>
        </p:spPr>
        <p:txBody>
          <a:bodyPr>
            <a:noAutofit/>
          </a:bodyPr>
          <a:lstStyle/>
          <a:p>
            <a:r>
              <a:rPr lang="en-US" sz="4000" dirty="0">
                <a:latin typeface="Perpetua"/>
                <a:cs typeface="Perpetua"/>
              </a:rPr>
              <a:t>Entertainment functions as ideology</a:t>
            </a:r>
          </a:p>
          <a:p>
            <a:r>
              <a:rPr lang="en-US" sz="4000" dirty="0">
                <a:latin typeface="Perpetua"/>
                <a:cs typeface="Perpetua"/>
              </a:rPr>
              <a:t>It teaches us that things cannot be different.</a:t>
            </a:r>
          </a:p>
          <a:p>
            <a:r>
              <a:rPr lang="en-US" sz="4000" dirty="0">
                <a:latin typeface="Perpetua"/>
                <a:cs typeface="Perpetua"/>
              </a:rPr>
              <a:t>Entertainment is the apology of society. </a:t>
            </a:r>
          </a:p>
          <a:p>
            <a:r>
              <a:rPr lang="en-US" sz="4000" dirty="0">
                <a:latin typeface="Perpetua"/>
                <a:cs typeface="Perpetua"/>
              </a:rPr>
              <a:t>“The culture industry has sardonically realized man’s species being. Everyone amounts only to those qualities by which he or she can replace everyone else: all are fungible, mere specimens.” (57)</a:t>
            </a:r>
          </a:p>
        </p:txBody>
      </p:sp>
    </p:spTree>
    <p:extLst>
      <p:ext uri="{BB962C8B-B14F-4D97-AF65-F5344CB8AC3E}">
        <p14:creationId xmlns:p14="http://schemas.microsoft.com/office/powerpoint/2010/main" val="3784105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39388"/>
            <a:ext cx="8229600" cy="5686776"/>
          </a:xfrm>
        </p:spPr>
        <p:txBody>
          <a:bodyPr>
            <a:noAutofit/>
          </a:bodyPr>
          <a:lstStyle/>
          <a:p>
            <a:r>
              <a:rPr lang="en-US" sz="3600" dirty="0">
                <a:latin typeface="Perpetua"/>
                <a:cs typeface="Perpetua"/>
              </a:rPr>
              <a:t>The culture industry reinforces a sense of fate.</a:t>
            </a:r>
          </a:p>
          <a:p>
            <a:r>
              <a:rPr lang="en-US" sz="3600" dirty="0">
                <a:latin typeface="Perpetua"/>
                <a:cs typeface="Perpetua"/>
              </a:rPr>
              <a:t>Contestants on game shows are occasionally selected as “winners.”</a:t>
            </a:r>
          </a:p>
          <a:p>
            <a:r>
              <a:rPr lang="en-US" sz="3600" dirty="0">
                <a:latin typeface="Perpetua"/>
                <a:cs typeface="Perpetua"/>
              </a:rPr>
              <a:t>“Chance itself is planned; not in the sense that it will affect this or that particular individual but in that people believe in its control” (58)</a:t>
            </a:r>
          </a:p>
          <a:p>
            <a:r>
              <a:rPr lang="en-US" sz="3600" dirty="0">
                <a:latin typeface="Perpetua"/>
                <a:cs typeface="Perpetua"/>
              </a:rPr>
              <a:t>This reinforces the appearance of naturalness about the system. </a:t>
            </a:r>
          </a:p>
        </p:txBody>
      </p:sp>
    </p:spTree>
    <p:extLst>
      <p:ext uri="{BB962C8B-B14F-4D97-AF65-F5344CB8AC3E}">
        <p14:creationId xmlns:p14="http://schemas.microsoft.com/office/powerpoint/2010/main" val="2571828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Perpetua"/>
                <a:cs typeface="Perpetua"/>
              </a:rPr>
              <a:t>The Culture Industry</a:t>
            </a:r>
            <a:endParaRPr lang="en-US" dirty="0"/>
          </a:p>
        </p:txBody>
      </p:sp>
      <p:sp>
        <p:nvSpPr>
          <p:cNvPr id="3" name="Content Placeholder 2"/>
          <p:cNvSpPr>
            <a:spLocks noGrp="1"/>
          </p:cNvSpPr>
          <p:nvPr>
            <p:ph idx="1"/>
          </p:nvPr>
        </p:nvSpPr>
        <p:spPr/>
        <p:txBody>
          <a:bodyPr>
            <a:normAutofit/>
          </a:bodyPr>
          <a:lstStyle/>
          <a:p>
            <a:r>
              <a:rPr lang="en-US" sz="2800" dirty="0">
                <a:latin typeface="Perpetua"/>
                <a:cs typeface="Perpetua"/>
              </a:rPr>
              <a:t>Repetition and sameness reinforces the naturalness of the industry. </a:t>
            </a:r>
          </a:p>
          <a:p>
            <a:r>
              <a:rPr lang="en-US" sz="2800" dirty="0">
                <a:latin typeface="Perpetua"/>
                <a:cs typeface="Perpetua"/>
              </a:rPr>
              <a:t>Nature is associated with cycles. </a:t>
            </a:r>
          </a:p>
          <a:p>
            <a:r>
              <a:rPr lang="en-US" sz="2800" dirty="0">
                <a:latin typeface="Perpetua"/>
                <a:cs typeface="Perpetua"/>
              </a:rPr>
              <a:t>The repetition of elements turns culture into “second nature.”</a:t>
            </a:r>
          </a:p>
        </p:txBody>
      </p:sp>
    </p:spTree>
    <p:extLst>
      <p:ext uri="{BB962C8B-B14F-4D97-AF65-F5344CB8AC3E}">
        <p14:creationId xmlns:p14="http://schemas.microsoft.com/office/powerpoint/2010/main" val="2666237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Perpetua"/>
                <a:cs typeface="Perpetua"/>
              </a:rPr>
              <a:t>The Culture Industry</a:t>
            </a:r>
            <a:endParaRPr lang="en-US" dirty="0"/>
          </a:p>
        </p:txBody>
      </p:sp>
      <p:sp>
        <p:nvSpPr>
          <p:cNvPr id="3" name="Content Placeholder 2"/>
          <p:cNvSpPr>
            <a:spLocks noGrp="1"/>
          </p:cNvSpPr>
          <p:nvPr>
            <p:ph idx="1"/>
          </p:nvPr>
        </p:nvSpPr>
        <p:spPr/>
        <p:txBody>
          <a:bodyPr>
            <a:normAutofit/>
          </a:bodyPr>
          <a:lstStyle/>
          <a:p>
            <a:r>
              <a:rPr lang="en-US" sz="2800" dirty="0">
                <a:latin typeface="Perpetua"/>
                <a:cs typeface="Perpetua"/>
              </a:rPr>
              <a:t>“What is repeated is healthy—the cycle in nature as in industry. The same babies grin endlessly from magazines, and endlessly the jazz machine pounds. Despite all the progress in the techniques of representation, all the rules and specialties, all the gesticulating bustle, the bread on which the culture industry feeds humanity, remains the stone of stereotype.” </a:t>
            </a:r>
          </a:p>
        </p:txBody>
      </p:sp>
    </p:spTree>
    <p:extLst>
      <p:ext uri="{BB962C8B-B14F-4D97-AF65-F5344CB8AC3E}">
        <p14:creationId xmlns:p14="http://schemas.microsoft.com/office/powerpoint/2010/main" val="18992427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Perpetua"/>
                <a:cs typeface="Perpetua"/>
              </a:rPr>
              <a:t>The Culture Industry</a:t>
            </a:r>
            <a:endParaRPr lang="en-US" dirty="0"/>
          </a:p>
        </p:txBody>
      </p:sp>
      <p:sp>
        <p:nvSpPr>
          <p:cNvPr id="3" name="Content Placeholder 2"/>
          <p:cNvSpPr>
            <a:spLocks noGrp="1"/>
          </p:cNvSpPr>
          <p:nvPr>
            <p:ph idx="1"/>
          </p:nvPr>
        </p:nvSpPr>
        <p:spPr/>
        <p:txBody>
          <a:bodyPr>
            <a:normAutofit/>
          </a:bodyPr>
          <a:lstStyle/>
          <a:p>
            <a:r>
              <a:rPr lang="en-US" sz="2800" dirty="0">
                <a:latin typeface="Perpetua"/>
                <a:cs typeface="Perpetua"/>
              </a:rPr>
              <a:t>Individuality becomes “pseudo-individuality”</a:t>
            </a:r>
          </a:p>
          <a:p>
            <a:r>
              <a:rPr lang="en-US" sz="2800" dirty="0">
                <a:latin typeface="Perpetua"/>
                <a:cs typeface="Perpetua"/>
              </a:rPr>
              <a:t>The culture industry glamorizes the individual, but only as “planned” </a:t>
            </a:r>
          </a:p>
          <a:p>
            <a:r>
              <a:rPr lang="en-US" sz="2800" dirty="0">
                <a:latin typeface="Perpetua"/>
                <a:cs typeface="Perpetua"/>
              </a:rPr>
              <a:t>Uniqueness itself has become standardized. </a:t>
            </a:r>
          </a:p>
        </p:txBody>
      </p:sp>
    </p:spTree>
    <p:extLst>
      <p:ext uri="{BB962C8B-B14F-4D97-AF65-F5344CB8AC3E}">
        <p14:creationId xmlns:p14="http://schemas.microsoft.com/office/powerpoint/2010/main" val="3110552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The Great Dictator – IFC Center">
            <a:extLst>
              <a:ext uri="{FF2B5EF4-FFF2-40B4-BE49-F238E27FC236}">
                <a16:creationId xmlns:a16="http://schemas.microsoft.com/office/drawing/2014/main" id="{9D8C5DB6-9E38-254C-BF16-CB1D6100EB3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6539" r="23790"/>
          <a:stretch/>
        </p:blipFill>
        <p:spPr bwMode="auto">
          <a:xfrm>
            <a:off x="3088140" y="10"/>
            <a:ext cx="6055860" cy="6857990"/>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Shape 70">
            <a:extLst>
              <a:ext uri="{FF2B5EF4-FFF2-40B4-BE49-F238E27FC236}">
                <a16:creationId xmlns:a16="http://schemas.microsoft.com/office/drawing/2014/main" id="{8F23F8A3-8FD7-4779-8323-FDC26BE998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478"/>
            <a:ext cx="5894850" cy="6858478"/>
          </a:xfrm>
          <a:custGeom>
            <a:avLst/>
            <a:gdLst>
              <a:gd name="connsiteX0" fmla="*/ 7859800 w 7859800"/>
              <a:gd name="connsiteY0" fmla="*/ 6858478 h 6858478"/>
              <a:gd name="connsiteX1" fmla="*/ 435245 w 7859800"/>
              <a:gd name="connsiteY1" fmla="*/ 6858478 h 6858478"/>
              <a:gd name="connsiteX2" fmla="*/ 435505 w 7859800"/>
              <a:gd name="connsiteY2" fmla="*/ 6857916 h 6858478"/>
              <a:gd name="connsiteX3" fmla="*/ 0 w 7859800"/>
              <a:gd name="connsiteY3" fmla="*/ 6857916 h 6858478"/>
              <a:gd name="connsiteX4" fmla="*/ 0 w 7859800"/>
              <a:gd name="connsiteY4" fmla="*/ 0 h 6858478"/>
              <a:gd name="connsiteX5" fmla="*/ 3611620 w 7859800"/>
              <a:gd name="connsiteY5" fmla="*/ 0 h 6858478"/>
              <a:gd name="connsiteX6" fmla="*/ 4677848 w 7859800"/>
              <a:gd name="connsiteY6" fmla="*/ 0 h 6858478"/>
              <a:gd name="connsiteX7" fmla="*/ 4683425 w 7859800"/>
              <a:gd name="connsiteY7" fmla="*/ 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59800" h="6858478">
                <a:moveTo>
                  <a:pt x="7859800" y="6858478"/>
                </a:moveTo>
                <a:lnTo>
                  <a:pt x="435245" y="6858478"/>
                </a:lnTo>
                <a:lnTo>
                  <a:pt x="435505" y="6857916"/>
                </a:lnTo>
                <a:lnTo>
                  <a:pt x="0" y="6857916"/>
                </a:lnTo>
                <a:lnTo>
                  <a:pt x="0" y="0"/>
                </a:lnTo>
                <a:lnTo>
                  <a:pt x="3611620" y="0"/>
                </a:lnTo>
                <a:lnTo>
                  <a:pt x="4677848" y="0"/>
                </a:lnTo>
                <a:lnTo>
                  <a:pt x="4683425" y="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3" name="Freeform: Shape 72">
            <a:extLst>
              <a:ext uri="{FF2B5EF4-FFF2-40B4-BE49-F238E27FC236}">
                <a16:creationId xmlns:a16="http://schemas.microsoft.com/office/drawing/2014/main" id="{F605C4CC-A25C-416F-8333-7CB7DC97D8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478"/>
            <a:ext cx="5573380" cy="6858478"/>
          </a:xfrm>
          <a:custGeom>
            <a:avLst/>
            <a:gdLst>
              <a:gd name="connsiteX0" fmla="*/ 7431174 w 7431174"/>
              <a:gd name="connsiteY0" fmla="*/ 6858478 h 6858478"/>
              <a:gd name="connsiteX1" fmla="*/ 6619 w 7431174"/>
              <a:gd name="connsiteY1" fmla="*/ 6858478 h 6858478"/>
              <a:gd name="connsiteX2" fmla="*/ 6879 w 7431174"/>
              <a:gd name="connsiteY2" fmla="*/ 6857916 h 6858478"/>
              <a:gd name="connsiteX3" fmla="*/ 0 w 7431174"/>
              <a:gd name="connsiteY3" fmla="*/ 6857916 h 6858478"/>
              <a:gd name="connsiteX4" fmla="*/ 0 w 7431174"/>
              <a:gd name="connsiteY4" fmla="*/ 0 h 6858478"/>
              <a:gd name="connsiteX5" fmla="*/ 3182994 w 7431174"/>
              <a:gd name="connsiteY5" fmla="*/ 0 h 6858478"/>
              <a:gd name="connsiteX6" fmla="*/ 4249222 w 7431174"/>
              <a:gd name="connsiteY6" fmla="*/ 0 h 6858478"/>
              <a:gd name="connsiteX7" fmla="*/ 4254799 w 7431174"/>
              <a:gd name="connsiteY7" fmla="*/ 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31174" h="6858478">
                <a:moveTo>
                  <a:pt x="7431174" y="6858478"/>
                </a:moveTo>
                <a:lnTo>
                  <a:pt x="6619" y="6858478"/>
                </a:lnTo>
                <a:lnTo>
                  <a:pt x="6879" y="6857916"/>
                </a:lnTo>
                <a:lnTo>
                  <a:pt x="0" y="6857916"/>
                </a:lnTo>
                <a:lnTo>
                  <a:pt x="0" y="0"/>
                </a:lnTo>
                <a:lnTo>
                  <a:pt x="3182994" y="0"/>
                </a:lnTo>
                <a:lnTo>
                  <a:pt x="4249222" y="0"/>
                </a:lnTo>
                <a:lnTo>
                  <a:pt x="4254799" y="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0A396C23-5F79-2A46-9E15-C358CE1C018F}"/>
              </a:ext>
            </a:extLst>
          </p:cNvPr>
          <p:cNvSpPr>
            <a:spLocks noGrp="1"/>
          </p:cNvSpPr>
          <p:nvPr>
            <p:ph idx="1"/>
          </p:nvPr>
        </p:nvSpPr>
        <p:spPr>
          <a:xfrm>
            <a:off x="603504" y="819397"/>
            <a:ext cx="2956124" cy="5357565"/>
          </a:xfrm>
        </p:spPr>
        <p:txBody>
          <a:bodyPr>
            <a:normAutofit/>
          </a:bodyPr>
          <a:lstStyle/>
          <a:p>
            <a:r>
              <a:rPr lang="en-US" dirty="0"/>
              <a:t>Culture as Propaganda </a:t>
            </a:r>
          </a:p>
          <a:p>
            <a:r>
              <a:rPr lang="en-US" dirty="0"/>
              <a:t>Mass spectacle character of dictatorship</a:t>
            </a:r>
          </a:p>
          <a:p>
            <a:r>
              <a:rPr lang="en-US" dirty="0"/>
              <a:t>Media like radio, tv, and film enables dictatorship</a:t>
            </a:r>
          </a:p>
          <a:p>
            <a:endParaRPr lang="en-US" sz="1700" dirty="0"/>
          </a:p>
        </p:txBody>
      </p:sp>
    </p:spTree>
    <p:extLst>
      <p:ext uri="{BB962C8B-B14F-4D97-AF65-F5344CB8AC3E}">
        <p14:creationId xmlns:p14="http://schemas.microsoft.com/office/powerpoint/2010/main" val="900410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5E24B63-0423-124D-889A-E9E8B55F81DA}"/>
              </a:ext>
            </a:extLst>
          </p:cNvPr>
          <p:cNvSpPr>
            <a:spLocks noGrp="1"/>
          </p:cNvSpPr>
          <p:nvPr>
            <p:ph idx="1"/>
          </p:nvPr>
        </p:nvSpPr>
        <p:spPr>
          <a:xfrm>
            <a:off x="457200" y="403762"/>
            <a:ext cx="8229600" cy="5722402"/>
          </a:xfrm>
        </p:spPr>
        <p:txBody>
          <a:bodyPr>
            <a:normAutofit/>
          </a:bodyPr>
          <a:lstStyle/>
          <a:p>
            <a:r>
              <a:rPr lang="en-US" sz="3600" dirty="0"/>
              <a:t>“In fascism radio becomes the universal mouthpiece of the </a:t>
            </a:r>
            <a:r>
              <a:rPr lang="en-US" sz="3600" i="1" dirty="0"/>
              <a:t>Führer; </a:t>
            </a:r>
            <a:r>
              <a:rPr lang="en-US" sz="3600" dirty="0"/>
              <a:t>in the loudspeakers on the street his voice merges with the howl of sirens proclaiming panic, from which modern propaganda is hard to distinguish in any case. The National Socialists knew that broadcasting gave their cause stature as the printing press did to the Reformation.” (66)</a:t>
            </a:r>
          </a:p>
        </p:txBody>
      </p:sp>
    </p:spTree>
    <p:extLst>
      <p:ext uri="{BB962C8B-B14F-4D97-AF65-F5344CB8AC3E}">
        <p14:creationId xmlns:p14="http://schemas.microsoft.com/office/powerpoint/2010/main" val="23484081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Perpetua"/>
                <a:cs typeface="Perpetua"/>
              </a:rPr>
              <a:t>Conclusions</a:t>
            </a:r>
          </a:p>
        </p:txBody>
      </p:sp>
      <p:sp>
        <p:nvSpPr>
          <p:cNvPr id="3" name="Content Placeholder 2"/>
          <p:cNvSpPr>
            <a:spLocks noGrp="1"/>
          </p:cNvSpPr>
          <p:nvPr>
            <p:ph idx="1"/>
          </p:nvPr>
        </p:nvSpPr>
        <p:spPr/>
        <p:txBody>
          <a:bodyPr>
            <a:normAutofit/>
          </a:bodyPr>
          <a:lstStyle/>
          <a:p>
            <a:r>
              <a:rPr lang="en-US" sz="2800" dirty="0">
                <a:latin typeface="Perpetua"/>
                <a:cs typeface="Perpetua"/>
              </a:rPr>
              <a:t>The culture industry is ideological.</a:t>
            </a:r>
          </a:p>
          <a:p>
            <a:r>
              <a:rPr lang="en-US" sz="2800" dirty="0">
                <a:latin typeface="Perpetua"/>
                <a:cs typeface="Perpetua"/>
              </a:rPr>
              <a:t>Capitalism is reproduced through the culture </a:t>
            </a:r>
          </a:p>
          <a:p>
            <a:r>
              <a:rPr lang="en-US" sz="2800" dirty="0">
                <a:latin typeface="Perpetua"/>
                <a:cs typeface="Perpetua"/>
              </a:rPr>
              <a:t>Culture today is “infected with sameness.”</a:t>
            </a:r>
          </a:p>
          <a:p>
            <a:r>
              <a:rPr lang="en-US" sz="2800" dirty="0">
                <a:latin typeface="Perpetua"/>
                <a:cs typeface="Perpetua"/>
              </a:rPr>
              <a:t>Entertainment has replaced authentic art. </a:t>
            </a:r>
          </a:p>
          <a:p>
            <a:r>
              <a:rPr lang="en-US" sz="2800" dirty="0">
                <a:latin typeface="Perpetua"/>
                <a:cs typeface="Perpetua"/>
              </a:rPr>
              <a:t>Culture conditions individuals to accept the state of society as it is. </a:t>
            </a:r>
          </a:p>
          <a:p>
            <a:endParaRPr lang="en-US" sz="2800" dirty="0">
              <a:latin typeface="Perpetua"/>
              <a:cs typeface="Perpetua"/>
            </a:endParaRPr>
          </a:p>
        </p:txBody>
      </p:sp>
    </p:spTree>
    <p:extLst>
      <p:ext uri="{BB962C8B-B14F-4D97-AF65-F5344CB8AC3E}">
        <p14:creationId xmlns:p14="http://schemas.microsoft.com/office/powerpoint/2010/main" val="682649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Perpetua"/>
                <a:cs typeface="Perpetua"/>
              </a:rPr>
              <a:t>The Culture Industry </a:t>
            </a:r>
          </a:p>
        </p:txBody>
      </p:sp>
      <p:sp>
        <p:nvSpPr>
          <p:cNvPr id="3" name="Content Placeholder 2"/>
          <p:cNvSpPr>
            <a:spLocks noGrp="1"/>
          </p:cNvSpPr>
          <p:nvPr>
            <p:ph idx="1"/>
          </p:nvPr>
        </p:nvSpPr>
        <p:spPr/>
        <p:txBody>
          <a:bodyPr>
            <a:normAutofit/>
          </a:bodyPr>
          <a:lstStyle/>
          <a:p>
            <a:endParaRPr lang="en-US" sz="2800" dirty="0">
              <a:latin typeface="Perpetua"/>
              <a:cs typeface="Perpetua"/>
            </a:endParaRPr>
          </a:p>
          <a:p>
            <a:r>
              <a:rPr lang="en-US" sz="2800" dirty="0">
                <a:latin typeface="Perpetua"/>
                <a:cs typeface="Perpetua"/>
              </a:rPr>
              <a:t>1944 Adorno co-writes the Dialectic of Enlightenment with Max Horkheimer. </a:t>
            </a:r>
          </a:p>
          <a:p>
            <a:r>
              <a:rPr lang="en-US" sz="2800" dirty="0">
                <a:latin typeface="Perpetua"/>
                <a:cs typeface="Perpetua"/>
              </a:rPr>
              <a:t>“The Culture Industry” refers to the “Mass Media”. </a:t>
            </a:r>
          </a:p>
          <a:p>
            <a:r>
              <a:rPr lang="en-US" sz="2800" dirty="0">
                <a:latin typeface="Perpetua"/>
                <a:cs typeface="Perpetua"/>
              </a:rPr>
              <a:t>How has culture and art been transformed by capitalism? </a:t>
            </a:r>
          </a:p>
        </p:txBody>
      </p:sp>
    </p:spTree>
    <p:extLst>
      <p:ext uri="{BB962C8B-B14F-4D97-AF65-F5344CB8AC3E}">
        <p14:creationId xmlns:p14="http://schemas.microsoft.com/office/powerpoint/2010/main" val="2948518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3817B13-7762-6248-8458-13E9181A48C4}"/>
              </a:ext>
            </a:extLst>
          </p:cNvPr>
          <p:cNvSpPr>
            <a:spLocks noGrp="1"/>
          </p:cNvSpPr>
          <p:nvPr>
            <p:ph idx="1"/>
          </p:nvPr>
        </p:nvSpPr>
        <p:spPr>
          <a:xfrm>
            <a:off x="457200" y="662050"/>
            <a:ext cx="8229600" cy="5548745"/>
          </a:xfrm>
        </p:spPr>
        <p:txBody>
          <a:bodyPr>
            <a:normAutofit/>
          </a:bodyPr>
          <a:lstStyle/>
          <a:p>
            <a:r>
              <a:rPr lang="en-US" sz="4800" dirty="0"/>
              <a:t>Marxist model of society</a:t>
            </a:r>
          </a:p>
          <a:p>
            <a:r>
              <a:rPr lang="en-US" sz="4800" dirty="0"/>
              <a:t>Base= Economy, Labor, Money</a:t>
            </a:r>
          </a:p>
          <a:p>
            <a:r>
              <a:rPr lang="en-US" sz="4800" dirty="0"/>
              <a:t>Superstructure: Ideas, Culture, Politics</a:t>
            </a:r>
          </a:p>
          <a:p>
            <a:r>
              <a:rPr lang="en-US" sz="4800" dirty="0"/>
              <a:t>Base shapes “superstructure”</a:t>
            </a:r>
          </a:p>
        </p:txBody>
      </p:sp>
    </p:spTree>
    <p:extLst>
      <p:ext uri="{BB962C8B-B14F-4D97-AF65-F5344CB8AC3E}">
        <p14:creationId xmlns:p14="http://schemas.microsoft.com/office/powerpoint/2010/main" val="880471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6EFAE-E8E0-254F-BEFE-74332F26A243}"/>
              </a:ext>
            </a:extLst>
          </p:cNvPr>
          <p:cNvSpPr>
            <a:spLocks noGrp="1"/>
          </p:cNvSpPr>
          <p:nvPr>
            <p:ph type="title"/>
          </p:nvPr>
        </p:nvSpPr>
        <p:spPr>
          <a:xfrm>
            <a:off x="360759" y="3752849"/>
            <a:ext cx="2468166" cy="2452687"/>
          </a:xfrm>
        </p:spPr>
        <p:txBody>
          <a:bodyPr anchor="ctr">
            <a:normAutofit/>
          </a:bodyPr>
          <a:lstStyle/>
          <a:p>
            <a:r>
              <a:rPr lang="en-US" sz="3100" dirty="0"/>
              <a:t>The Culture Industry </a:t>
            </a:r>
          </a:p>
        </p:txBody>
      </p:sp>
      <p:pic>
        <p:nvPicPr>
          <p:cNvPr id="1026" name="Picture 2" descr="Mass Culture and Culture Industry - MozartCultures">
            <a:extLst>
              <a:ext uri="{FF2B5EF4-FFF2-40B4-BE49-F238E27FC236}">
                <a16:creationId xmlns:a16="http://schemas.microsoft.com/office/drawing/2014/main" id="{F4DB0628-0117-E943-BCF8-F83727E402C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5619" b="21592"/>
          <a:stretch/>
        </p:blipFill>
        <p:spPr bwMode="auto">
          <a:xfrm>
            <a:off x="20" y="10"/>
            <a:ext cx="9143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C5F179CC-95DD-9B42-8966-663367D53C1C}"/>
              </a:ext>
            </a:extLst>
          </p:cNvPr>
          <p:cNvSpPr>
            <a:spLocks noGrp="1"/>
          </p:cNvSpPr>
          <p:nvPr>
            <p:ph idx="1"/>
          </p:nvPr>
        </p:nvSpPr>
        <p:spPr>
          <a:xfrm>
            <a:off x="3167986" y="3752850"/>
            <a:ext cx="5614060" cy="2452687"/>
          </a:xfrm>
        </p:spPr>
        <p:txBody>
          <a:bodyPr anchor="ctr">
            <a:normAutofit/>
          </a:bodyPr>
          <a:lstStyle/>
          <a:p>
            <a:pPr marL="0" indent="0">
              <a:buNone/>
            </a:pPr>
            <a:endParaRPr lang="en-US" sz="2800" dirty="0"/>
          </a:p>
          <a:p>
            <a:r>
              <a:rPr lang="en-US" dirty="0"/>
              <a:t>1944</a:t>
            </a:r>
          </a:p>
          <a:p>
            <a:r>
              <a:rPr lang="en-US" dirty="0"/>
              <a:t>Max Horkheimer</a:t>
            </a:r>
          </a:p>
          <a:p>
            <a:r>
              <a:rPr lang="en-US" dirty="0"/>
              <a:t>Theodor Adorno</a:t>
            </a:r>
          </a:p>
          <a:p>
            <a:endParaRPr lang="en-US" sz="1600" dirty="0"/>
          </a:p>
        </p:txBody>
      </p:sp>
    </p:spTree>
    <p:extLst>
      <p:ext uri="{BB962C8B-B14F-4D97-AF65-F5344CB8AC3E}">
        <p14:creationId xmlns:p14="http://schemas.microsoft.com/office/powerpoint/2010/main" val="11644906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Perpetua"/>
                <a:cs typeface="Perpetua"/>
              </a:rPr>
              <a:t>The Culture Industry </a:t>
            </a:r>
            <a:endParaRPr lang="en-US" dirty="0"/>
          </a:p>
        </p:txBody>
      </p:sp>
      <p:sp>
        <p:nvSpPr>
          <p:cNvPr id="3" name="Content Placeholder 2"/>
          <p:cNvSpPr>
            <a:spLocks noGrp="1"/>
          </p:cNvSpPr>
          <p:nvPr>
            <p:ph idx="1"/>
          </p:nvPr>
        </p:nvSpPr>
        <p:spPr/>
        <p:txBody>
          <a:bodyPr>
            <a:normAutofit lnSpcReduction="10000"/>
          </a:bodyPr>
          <a:lstStyle/>
          <a:p>
            <a:r>
              <a:rPr lang="en-US" sz="4000" dirty="0" err="1">
                <a:latin typeface="Perpetua"/>
                <a:cs typeface="Perpetua"/>
              </a:rPr>
              <a:t>Adorno</a:t>
            </a:r>
            <a:r>
              <a:rPr lang="en-US" sz="4000" dirty="0">
                <a:latin typeface="Perpetua"/>
                <a:cs typeface="Perpetua"/>
              </a:rPr>
              <a:t> argues that culture has become “industrial.”</a:t>
            </a:r>
          </a:p>
          <a:p>
            <a:r>
              <a:rPr lang="en-US" sz="4000" dirty="0">
                <a:latin typeface="Perpetua"/>
                <a:cs typeface="Perpetua"/>
              </a:rPr>
              <a:t>Cultural products are now made for mass consumption. </a:t>
            </a:r>
          </a:p>
          <a:p>
            <a:r>
              <a:rPr lang="en-US" sz="4000" dirty="0">
                <a:latin typeface="Perpetua"/>
                <a:cs typeface="Perpetua"/>
              </a:rPr>
              <a:t>Culture is monopolistic</a:t>
            </a:r>
          </a:p>
          <a:p>
            <a:r>
              <a:rPr lang="en-US" sz="4000" dirty="0">
                <a:latin typeface="Perpetua"/>
                <a:cs typeface="Perpetua"/>
              </a:rPr>
              <a:t>Culture has taken on the role of “spectacle.” </a:t>
            </a:r>
          </a:p>
          <a:p>
            <a:endParaRPr lang="en-US" sz="2800" dirty="0">
              <a:latin typeface="Perpetua"/>
              <a:cs typeface="Perpetua"/>
            </a:endParaRPr>
          </a:p>
        </p:txBody>
      </p:sp>
    </p:spTree>
    <p:extLst>
      <p:ext uri="{BB962C8B-B14F-4D97-AF65-F5344CB8AC3E}">
        <p14:creationId xmlns:p14="http://schemas.microsoft.com/office/powerpoint/2010/main" val="3068900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Perpetua"/>
                <a:cs typeface="Perpetua"/>
              </a:rPr>
              <a:t>The Culture Industry </a:t>
            </a:r>
          </a:p>
        </p:txBody>
      </p:sp>
      <p:sp>
        <p:nvSpPr>
          <p:cNvPr id="3" name="Content Placeholder 2"/>
          <p:cNvSpPr>
            <a:spLocks noGrp="1"/>
          </p:cNvSpPr>
          <p:nvPr>
            <p:ph idx="1"/>
          </p:nvPr>
        </p:nvSpPr>
        <p:spPr/>
        <p:txBody>
          <a:bodyPr>
            <a:normAutofit/>
          </a:bodyPr>
          <a:lstStyle/>
          <a:p>
            <a:r>
              <a:rPr lang="en-US" sz="2800" dirty="0">
                <a:latin typeface="Perpetua"/>
                <a:cs typeface="Perpetua"/>
              </a:rPr>
              <a:t>The rise of Hollywood, and mass media have made art more like the world of industrial production. </a:t>
            </a:r>
          </a:p>
          <a:p>
            <a:r>
              <a:rPr lang="en-US" sz="2800" dirty="0">
                <a:latin typeface="Perpetua"/>
                <a:cs typeface="Perpetua"/>
              </a:rPr>
              <a:t>TV, Radio, Film, and Advertising have formed a system. </a:t>
            </a:r>
          </a:p>
          <a:p>
            <a:r>
              <a:rPr lang="en-US" sz="2800" dirty="0">
                <a:latin typeface="Perpetua"/>
                <a:cs typeface="Perpetua"/>
              </a:rPr>
              <a:t>Art products are made like commodities. </a:t>
            </a:r>
          </a:p>
          <a:p>
            <a:r>
              <a:rPr lang="en-US" sz="2800" dirty="0">
                <a:latin typeface="Perpetua"/>
                <a:cs typeface="Perpetua"/>
              </a:rPr>
              <a:t>The consumption of the artistic products makes us passive. </a:t>
            </a:r>
          </a:p>
        </p:txBody>
      </p:sp>
    </p:spTree>
    <p:extLst>
      <p:ext uri="{BB962C8B-B14F-4D97-AF65-F5344CB8AC3E}">
        <p14:creationId xmlns:p14="http://schemas.microsoft.com/office/powerpoint/2010/main" val="976127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Perpetua"/>
                <a:cs typeface="Perpetua"/>
              </a:rPr>
              <a:t>The Culture Industry </a:t>
            </a:r>
            <a:endParaRPr lang="en-US" dirty="0"/>
          </a:p>
        </p:txBody>
      </p:sp>
      <p:sp>
        <p:nvSpPr>
          <p:cNvPr id="3" name="Content Placeholder 2"/>
          <p:cNvSpPr>
            <a:spLocks noGrp="1"/>
          </p:cNvSpPr>
          <p:nvPr>
            <p:ph idx="1"/>
          </p:nvPr>
        </p:nvSpPr>
        <p:spPr/>
        <p:txBody>
          <a:bodyPr>
            <a:normAutofit/>
          </a:bodyPr>
          <a:lstStyle/>
          <a:p>
            <a:r>
              <a:rPr lang="en-US" sz="2800" dirty="0">
                <a:latin typeface="Perpetua"/>
                <a:cs typeface="Perpetua"/>
              </a:rPr>
              <a:t>The culture industry is “ideological”. </a:t>
            </a:r>
          </a:p>
          <a:p>
            <a:r>
              <a:rPr lang="en-US" sz="2800" dirty="0">
                <a:latin typeface="Perpetua"/>
                <a:cs typeface="Perpetua"/>
              </a:rPr>
              <a:t>The products of culture teach us to accept society as it is. </a:t>
            </a:r>
          </a:p>
          <a:p>
            <a:r>
              <a:rPr lang="en-US" sz="2800" dirty="0">
                <a:latin typeface="Perpetua"/>
                <a:cs typeface="Perpetua"/>
              </a:rPr>
              <a:t>The industry cultivates attitudes of consumerism, conformism, and homogeneity. </a:t>
            </a:r>
          </a:p>
        </p:txBody>
      </p:sp>
    </p:spTree>
    <p:extLst>
      <p:ext uri="{BB962C8B-B14F-4D97-AF65-F5344CB8AC3E}">
        <p14:creationId xmlns:p14="http://schemas.microsoft.com/office/powerpoint/2010/main" val="1812297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9555</TotalTime>
  <Words>1640</Words>
  <Application>Microsoft Macintosh PowerPoint</Application>
  <PresentationFormat>On-screen Show (4:3)</PresentationFormat>
  <Paragraphs>128</Paragraphs>
  <Slides>37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37</vt:i4>
      </vt:variant>
    </vt:vector>
  </HeadingPairs>
  <TitlesOfParts>
    <vt:vector size="42" baseType="lpstr">
      <vt:lpstr>Arial</vt:lpstr>
      <vt:lpstr>Calibri</vt:lpstr>
      <vt:lpstr>Garamond</vt:lpstr>
      <vt:lpstr>Perpetua</vt:lpstr>
      <vt:lpstr>Office Theme</vt:lpstr>
      <vt:lpstr>Background</vt:lpstr>
      <vt:lpstr>Background</vt:lpstr>
      <vt:lpstr>Background</vt:lpstr>
      <vt:lpstr>The Culture Industry </vt:lpstr>
      <vt:lpstr>PowerPoint Presentation</vt:lpstr>
      <vt:lpstr>The Culture Industry </vt:lpstr>
      <vt:lpstr>The Culture Industry </vt:lpstr>
      <vt:lpstr>The Culture Industry </vt:lpstr>
      <vt:lpstr>The Culture Industry </vt:lpstr>
      <vt:lpstr>The Culture Industry </vt:lpstr>
      <vt:lpstr>The Culture Industry </vt:lpstr>
      <vt:lpstr>The Culture Industry </vt:lpstr>
      <vt:lpstr>PowerPoint Presentation</vt:lpstr>
      <vt:lpstr>The Culture Industry </vt:lpstr>
      <vt:lpstr>The Culture Industry</vt:lpstr>
      <vt:lpstr>PowerPoint Presentation</vt:lpstr>
      <vt:lpstr>PowerPoint Presentation</vt:lpstr>
      <vt:lpstr>PowerPoint Presentation</vt:lpstr>
      <vt:lpstr>The Culture Industry </vt:lpstr>
      <vt:lpstr>PowerPoint Presentation</vt:lpstr>
      <vt:lpstr>PowerPoint Presentation</vt:lpstr>
      <vt:lpstr>PowerPoint Presentation</vt:lpstr>
      <vt:lpstr>PowerPoint Presentation</vt:lpstr>
      <vt:lpstr>PowerPoint Presentation</vt:lpstr>
      <vt:lpstr>The Culture Industry </vt:lpstr>
      <vt:lpstr>The Culture Industry </vt:lpstr>
      <vt:lpstr>PowerPoint Presentation</vt:lpstr>
      <vt:lpstr>PowerPoint Presentation</vt:lpstr>
      <vt:lpstr>PowerPoint Presentation</vt:lpstr>
      <vt:lpstr>PowerPoint Presentation</vt:lpstr>
      <vt:lpstr>PowerPoint Presentation</vt:lpstr>
      <vt:lpstr>The Culture Industry</vt:lpstr>
      <vt:lpstr>The Culture Industry</vt:lpstr>
      <vt:lpstr>The Culture Industry</vt:lpstr>
      <vt:lpstr>PowerPoint Presentation</vt:lpstr>
      <vt:lpstr>PowerPoint Presentation</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Theodor W. Adorno </dc:title>
  <dc:creator>Charles Prusik</dc:creator>
  <cp:lastModifiedBy>Charles Prusik</cp:lastModifiedBy>
  <cp:revision>39</cp:revision>
  <dcterms:created xsi:type="dcterms:W3CDTF">2015-11-29T21:51:28Z</dcterms:created>
  <dcterms:modified xsi:type="dcterms:W3CDTF">2023-01-17T14:57:16Z</dcterms:modified>
</cp:coreProperties>
</file>