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58"/>
  </p:notesMasterIdLst>
  <p:sldIdLst>
    <p:sldId id="356" r:id="rId5"/>
    <p:sldId id="256" r:id="rId6"/>
    <p:sldId id="309" r:id="rId7"/>
    <p:sldId id="357" r:id="rId8"/>
    <p:sldId id="286" r:id="rId9"/>
    <p:sldId id="305" r:id="rId10"/>
    <p:sldId id="306" r:id="rId11"/>
    <p:sldId id="303" r:id="rId12"/>
    <p:sldId id="290" r:id="rId13"/>
    <p:sldId id="294" r:id="rId14"/>
    <p:sldId id="307" r:id="rId15"/>
    <p:sldId id="302" r:id="rId16"/>
    <p:sldId id="287" r:id="rId17"/>
    <p:sldId id="358" r:id="rId18"/>
    <p:sldId id="311" r:id="rId19"/>
    <p:sldId id="312" r:id="rId20"/>
    <p:sldId id="310" r:id="rId21"/>
    <p:sldId id="313" r:id="rId22"/>
    <p:sldId id="325" r:id="rId23"/>
    <p:sldId id="359" r:id="rId24"/>
    <p:sldId id="314" r:id="rId25"/>
    <p:sldId id="322" r:id="rId26"/>
    <p:sldId id="326" r:id="rId27"/>
    <p:sldId id="360" r:id="rId28"/>
    <p:sldId id="327" r:id="rId29"/>
    <p:sldId id="329" r:id="rId30"/>
    <p:sldId id="330" r:id="rId31"/>
    <p:sldId id="333" r:id="rId32"/>
    <p:sldId id="315" r:id="rId33"/>
    <p:sldId id="340" r:id="rId34"/>
    <p:sldId id="341" r:id="rId35"/>
    <p:sldId id="342" r:id="rId36"/>
    <p:sldId id="361" r:id="rId37"/>
    <p:sldId id="343" r:id="rId38"/>
    <p:sldId id="339" r:id="rId39"/>
    <p:sldId id="344" r:id="rId40"/>
    <p:sldId id="345" r:id="rId41"/>
    <p:sldId id="346" r:id="rId42"/>
    <p:sldId id="347" r:id="rId43"/>
    <p:sldId id="348" r:id="rId44"/>
    <p:sldId id="349" r:id="rId45"/>
    <p:sldId id="337" r:id="rId46"/>
    <p:sldId id="338" r:id="rId47"/>
    <p:sldId id="354" r:id="rId48"/>
    <p:sldId id="362" r:id="rId49"/>
    <p:sldId id="308" r:id="rId50"/>
    <p:sldId id="350" r:id="rId51"/>
    <p:sldId id="351" r:id="rId52"/>
    <p:sldId id="352" r:id="rId53"/>
    <p:sldId id="353" r:id="rId54"/>
    <p:sldId id="355" r:id="rId55"/>
    <p:sldId id="363" r:id="rId56"/>
    <p:sldId id="265"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21B9B9-EBA0-4E21-80BA-EEE3BB8A1004}" v="21" dt="2023-03-09T15:22:19.6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8" d="100"/>
          <a:sy n="108" d="100"/>
        </p:scale>
        <p:origin x="6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Book3"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ad.smith.edu\Files\Home\twildhag\Stats%20Text%20Book\Ch%204%20Measures%20of%20Central%20Tendency\Figures%203%20and%204.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ad.smith.edu\Files\Home\twildhag\Stats%20Text%20Book\Ch%204%20Measures%20of%20Central%20Tendency\Figures%203%20and%204.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Sheet1!$A$2</c:f>
              <c:strCache>
                <c:ptCount val="1"/>
                <c:pt idx="0">
                  <c:v>Police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Public More Likely to Cooperate</c:v>
                </c:pt>
                <c:pt idx="1">
                  <c:v>Public Less Likely to Cooperate</c:v>
                </c:pt>
                <c:pt idx="2">
                  <c:v>No Difference</c:v>
                </c:pt>
              </c:strCache>
            </c:strRef>
          </c:cat>
          <c:val>
            <c:numRef>
              <c:f>Sheet1!$B$2:$D$2</c:f>
              <c:numCache>
                <c:formatCode>General</c:formatCode>
                <c:ptCount val="3"/>
                <c:pt idx="0">
                  <c:v>33</c:v>
                </c:pt>
                <c:pt idx="1">
                  <c:v>10</c:v>
                </c:pt>
                <c:pt idx="2">
                  <c:v>56</c:v>
                </c:pt>
              </c:numCache>
            </c:numRef>
          </c:val>
          <c:extLst>
            <c:ext xmlns:c16="http://schemas.microsoft.com/office/drawing/2014/chart" uri="{C3380CC4-5D6E-409C-BE32-E72D297353CC}">
              <c16:uniqueId val="{00000000-C842-4843-B29C-3324AAB431D3}"/>
            </c:ext>
          </c:extLst>
        </c:ser>
        <c:ser>
          <c:idx val="1"/>
          <c:order val="1"/>
          <c:tx>
            <c:strRef>
              <c:f>Sheet1!$A$3</c:f>
              <c:strCache>
                <c:ptCount val="1"/>
                <c:pt idx="0">
                  <c:v>Public</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Public More Likely to Cooperate</c:v>
                </c:pt>
                <c:pt idx="1">
                  <c:v>Public Less Likely to Cooperate</c:v>
                </c:pt>
                <c:pt idx="2">
                  <c:v>No Difference</c:v>
                </c:pt>
              </c:strCache>
            </c:strRef>
          </c:cat>
          <c:val>
            <c:numRef>
              <c:f>Sheet1!$B$3:$D$3</c:f>
              <c:numCache>
                <c:formatCode>General</c:formatCode>
                <c:ptCount val="3"/>
                <c:pt idx="0">
                  <c:v>59</c:v>
                </c:pt>
                <c:pt idx="1">
                  <c:v>5</c:v>
                </c:pt>
                <c:pt idx="2">
                  <c:v>35</c:v>
                </c:pt>
              </c:numCache>
            </c:numRef>
          </c:val>
          <c:extLst>
            <c:ext xmlns:c16="http://schemas.microsoft.com/office/drawing/2014/chart" uri="{C3380CC4-5D6E-409C-BE32-E72D297353CC}">
              <c16:uniqueId val="{00000001-C842-4843-B29C-3324AAB431D3}"/>
            </c:ext>
          </c:extLst>
        </c:ser>
        <c:dLbls>
          <c:dLblPos val="inEnd"/>
          <c:showLegendKey val="0"/>
          <c:showVal val="1"/>
          <c:showCatName val="0"/>
          <c:showSerName val="0"/>
          <c:showPercent val="0"/>
          <c:showBubbleSize val="0"/>
        </c:dLbls>
        <c:gapWidth val="219"/>
        <c:overlap val="-27"/>
        <c:axId val="130940840"/>
        <c:axId val="130941232"/>
      </c:barChart>
      <c:catAx>
        <c:axId val="130940840"/>
        <c:scaling>
          <c:orientation val="minMax"/>
        </c:scaling>
        <c:delete val="0"/>
        <c:axPos val="b"/>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0941232"/>
        <c:crosses val="autoZero"/>
        <c:auto val="1"/>
        <c:lblAlgn val="ctr"/>
        <c:lblOffset val="100"/>
        <c:noMultiLvlLbl val="0"/>
      </c:catAx>
      <c:valAx>
        <c:axId val="1309412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Percent</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3094084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solidFill>
                <a:schemeClr val="tx1"/>
              </a:solidFill>
            </a:ln>
            <a:effectLst/>
          </c:spPr>
          <c:invertIfNegative val="0"/>
          <c:cat>
            <c:numRef>
              <c:f>'[Figures 3 and 4.xlsx]Sheet1'!$A$5:$A$11</c:f>
              <c:numCache>
                <c:formatCode>General</c:formatCode>
                <c:ptCount val="7"/>
                <c:pt idx="0">
                  <c:v>4</c:v>
                </c:pt>
                <c:pt idx="1">
                  <c:v>5</c:v>
                </c:pt>
                <c:pt idx="2">
                  <c:v>6</c:v>
                </c:pt>
                <c:pt idx="3">
                  <c:v>7</c:v>
                </c:pt>
                <c:pt idx="4">
                  <c:v>8</c:v>
                </c:pt>
                <c:pt idx="5">
                  <c:v>9</c:v>
                </c:pt>
                <c:pt idx="6">
                  <c:v>10</c:v>
                </c:pt>
              </c:numCache>
            </c:numRef>
          </c:cat>
          <c:val>
            <c:numRef>
              <c:f>'[Figures 3 and 4.xlsx]Sheet1'!$B$5:$B$11</c:f>
              <c:numCache>
                <c:formatCode>General</c:formatCode>
                <c:ptCount val="7"/>
                <c:pt idx="0">
                  <c:v>1</c:v>
                </c:pt>
                <c:pt idx="1">
                  <c:v>1</c:v>
                </c:pt>
                <c:pt idx="2">
                  <c:v>3</c:v>
                </c:pt>
                <c:pt idx="3">
                  <c:v>7</c:v>
                </c:pt>
                <c:pt idx="4">
                  <c:v>3</c:v>
                </c:pt>
                <c:pt idx="5">
                  <c:v>1</c:v>
                </c:pt>
                <c:pt idx="6">
                  <c:v>1</c:v>
                </c:pt>
              </c:numCache>
            </c:numRef>
          </c:val>
          <c:extLst>
            <c:ext xmlns:c16="http://schemas.microsoft.com/office/drawing/2014/chart" uri="{C3380CC4-5D6E-409C-BE32-E72D297353CC}">
              <c16:uniqueId val="{00000000-D65B-4391-84ED-B94D8053F286}"/>
            </c:ext>
          </c:extLst>
        </c:ser>
        <c:dLbls>
          <c:showLegendKey val="0"/>
          <c:showVal val="0"/>
          <c:showCatName val="0"/>
          <c:showSerName val="0"/>
          <c:showPercent val="0"/>
          <c:showBubbleSize val="0"/>
        </c:dLbls>
        <c:gapWidth val="0"/>
        <c:overlap val="-27"/>
        <c:axId val="60735488"/>
        <c:axId val="60737024"/>
      </c:barChart>
      <c:catAx>
        <c:axId val="60735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0737024"/>
        <c:crosses val="autoZero"/>
        <c:auto val="1"/>
        <c:lblAlgn val="ctr"/>
        <c:lblOffset val="100"/>
        <c:noMultiLvlLbl val="0"/>
      </c:catAx>
      <c:valAx>
        <c:axId val="607370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Frequency</a:t>
                </a:r>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0735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solidFill>
                <a:schemeClr val="tx1"/>
              </a:solidFill>
            </a:ln>
            <a:effectLst/>
          </c:spPr>
          <c:invertIfNegative val="0"/>
          <c:cat>
            <c:numRef>
              <c:f>'[Figures 3 and 4.xlsx]Sheet1'!$A$5:$A$11</c:f>
              <c:numCache>
                <c:formatCode>General</c:formatCode>
                <c:ptCount val="7"/>
                <c:pt idx="0">
                  <c:v>4</c:v>
                </c:pt>
                <c:pt idx="1">
                  <c:v>5</c:v>
                </c:pt>
                <c:pt idx="2">
                  <c:v>6</c:v>
                </c:pt>
                <c:pt idx="3">
                  <c:v>7</c:v>
                </c:pt>
                <c:pt idx="4">
                  <c:v>8</c:v>
                </c:pt>
                <c:pt idx="5">
                  <c:v>9</c:v>
                </c:pt>
                <c:pt idx="6">
                  <c:v>10</c:v>
                </c:pt>
              </c:numCache>
            </c:numRef>
          </c:cat>
          <c:val>
            <c:numRef>
              <c:f>'[Figures 3 and 4.xlsx]Sheet1'!$B$5:$B$11</c:f>
              <c:numCache>
                <c:formatCode>General</c:formatCode>
                <c:ptCount val="7"/>
                <c:pt idx="0">
                  <c:v>1</c:v>
                </c:pt>
                <c:pt idx="1">
                  <c:v>1</c:v>
                </c:pt>
                <c:pt idx="2">
                  <c:v>3</c:v>
                </c:pt>
                <c:pt idx="3">
                  <c:v>7</c:v>
                </c:pt>
                <c:pt idx="4">
                  <c:v>3</c:v>
                </c:pt>
                <c:pt idx="5">
                  <c:v>1</c:v>
                </c:pt>
                <c:pt idx="6">
                  <c:v>1</c:v>
                </c:pt>
              </c:numCache>
            </c:numRef>
          </c:val>
          <c:extLst>
            <c:ext xmlns:c16="http://schemas.microsoft.com/office/drawing/2014/chart" uri="{C3380CC4-5D6E-409C-BE32-E72D297353CC}">
              <c16:uniqueId val="{00000000-A1DF-4CCF-A379-32E1D0CFADE4}"/>
            </c:ext>
          </c:extLst>
        </c:ser>
        <c:dLbls>
          <c:showLegendKey val="0"/>
          <c:showVal val="0"/>
          <c:showCatName val="0"/>
          <c:showSerName val="0"/>
          <c:showPercent val="0"/>
          <c:showBubbleSize val="0"/>
        </c:dLbls>
        <c:gapWidth val="0"/>
        <c:overlap val="-27"/>
        <c:axId val="51763456"/>
        <c:axId val="52785152"/>
      </c:barChart>
      <c:catAx>
        <c:axId val="51763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2785152"/>
        <c:crosses val="autoZero"/>
        <c:auto val="1"/>
        <c:lblAlgn val="ctr"/>
        <c:lblOffset val="100"/>
        <c:noMultiLvlLbl val="0"/>
      </c:catAx>
      <c:valAx>
        <c:axId val="527851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Frequency</a:t>
                </a:r>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1763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E12AA-BB85-420D-9C5F-F43B4158F726}" type="datetimeFigureOut">
              <a:rPr lang="en-US" smtClean="0"/>
              <a:t>3/8/2023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D5C7BB-E162-411A-A4E2-9DBC56DC0B6F}" type="slidenum">
              <a:rPr lang="en-US" smtClean="0"/>
              <a:t>‹#›</a:t>
            </a:fld>
            <a:endParaRPr lang="en-US"/>
          </a:p>
        </p:txBody>
      </p:sp>
    </p:spTree>
    <p:extLst>
      <p:ext uri="{BB962C8B-B14F-4D97-AF65-F5344CB8AC3E}">
        <p14:creationId xmlns:p14="http://schemas.microsoft.com/office/powerpoint/2010/main" val="2073106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8059AD0-3B6E-401F-8BDD-B00B0E7DE41F}" type="slidenum">
              <a:rPr lang="en-US" smtClean="0"/>
              <a:t>3</a:t>
            </a:fld>
            <a:endParaRPr lang="en-US"/>
          </a:p>
        </p:txBody>
      </p:sp>
    </p:spTree>
    <p:extLst>
      <p:ext uri="{BB962C8B-B14F-4D97-AF65-F5344CB8AC3E}">
        <p14:creationId xmlns:p14="http://schemas.microsoft.com/office/powerpoint/2010/main" val="2369556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8059AD0-3B6E-401F-8BDD-B00B0E7DE41F}" type="slidenum">
              <a:rPr lang="en-US" smtClean="0"/>
              <a:t>19</a:t>
            </a:fld>
            <a:endParaRPr lang="en-US"/>
          </a:p>
        </p:txBody>
      </p:sp>
    </p:spTree>
    <p:extLst>
      <p:ext uri="{BB962C8B-B14F-4D97-AF65-F5344CB8AC3E}">
        <p14:creationId xmlns:p14="http://schemas.microsoft.com/office/powerpoint/2010/main" val="2708585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row frequency </a:t>
            </a:r>
          </a:p>
          <a:p>
            <a:r>
              <a:rPr lang="en-US" dirty="0"/>
              <a:t>Second: </a:t>
            </a:r>
            <a:r>
              <a:rPr lang="en-US" dirty="0" err="1"/>
              <a:t>colum</a:t>
            </a:r>
            <a:r>
              <a:rPr lang="en-US" dirty="0"/>
              <a:t> percent </a:t>
            </a:r>
          </a:p>
          <a:p>
            <a:r>
              <a:rPr lang="en-US" dirty="0"/>
              <a:t>3</a:t>
            </a:r>
            <a:r>
              <a:rPr lang="en-US" baseline="30000" dirty="0"/>
              <a:t>rd: total percent </a:t>
            </a:r>
            <a:endParaRPr lang="en-US" dirty="0"/>
          </a:p>
        </p:txBody>
      </p:sp>
      <p:sp>
        <p:nvSpPr>
          <p:cNvPr id="4" name="Slide Number Placeholder 3"/>
          <p:cNvSpPr>
            <a:spLocks noGrp="1"/>
          </p:cNvSpPr>
          <p:nvPr>
            <p:ph type="sldNum" sz="quarter" idx="5"/>
          </p:nvPr>
        </p:nvSpPr>
        <p:spPr/>
        <p:txBody>
          <a:bodyPr/>
          <a:lstStyle/>
          <a:p>
            <a:fld id="{16D5C7BB-E162-411A-A4E2-9DBC56DC0B6F}" type="slidenum">
              <a:rPr lang="en-US" smtClean="0"/>
              <a:t>21</a:t>
            </a:fld>
            <a:endParaRPr lang="en-US"/>
          </a:p>
        </p:txBody>
      </p:sp>
    </p:spTree>
    <p:extLst>
      <p:ext uri="{BB962C8B-B14F-4D97-AF65-F5344CB8AC3E}">
        <p14:creationId xmlns:p14="http://schemas.microsoft.com/office/powerpoint/2010/main" val="385698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 value in appendix a is about area above the Z score </a:t>
            </a:r>
          </a:p>
        </p:txBody>
      </p:sp>
      <p:sp>
        <p:nvSpPr>
          <p:cNvPr id="4" name="Slide Number Placeholder 3"/>
          <p:cNvSpPr>
            <a:spLocks noGrp="1"/>
          </p:cNvSpPr>
          <p:nvPr>
            <p:ph type="sldNum" sz="quarter" idx="5"/>
          </p:nvPr>
        </p:nvSpPr>
        <p:spPr/>
        <p:txBody>
          <a:bodyPr/>
          <a:lstStyle/>
          <a:p>
            <a:fld id="{4F226EFD-39B3-425C-A2AA-17B547D978D4}" type="slidenum">
              <a:rPr lang="en-US" smtClean="0"/>
              <a:t>46</a:t>
            </a:fld>
            <a:endParaRPr lang="en-US"/>
          </a:p>
        </p:txBody>
      </p:sp>
    </p:spTree>
    <p:extLst>
      <p:ext uri="{BB962C8B-B14F-4D97-AF65-F5344CB8AC3E}">
        <p14:creationId xmlns:p14="http://schemas.microsoft.com/office/powerpoint/2010/main" val="679813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reverse it. If we know the percentile, and we want to find the actual score associated with it. How? </a:t>
            </a:r>
          </a:p>
          <a:p>
            <a:r>
              <a:rPr lang="en-US" dirty="0"/>
              <a:t>First, we use the normal table to find the proportion that comes as close as possible to 0.10 with out exceeding it. We find that an area equal to 0.0985 is associated with a z-score of 1.29. in other words, for any normally distributed variable, the 90the percentile will always be associated with a z-score of 1.29 </a:t>
            </a:r>
            <a:r>
              <a:rPr lang="en-US" dirty="0" err="1"/>
              <a:t>sd</a:t>
            </a:r>
            <a:endParaRPr lang="en-US" dirty="0"/>
          </a:p>
        </p:txBody>
      </p:sp>
      <p:sp>
        <p:nvSpPr>
          <p:cNvPr id="4" name="Slide Number Placeholder 3"/>
          <p:cNvSpPr>
            <a:spLocks noGrp="1"/>
          </p:cNvSpPr>
          <p:nvPr>
            <p:ph type="sldNum" sz="quarter" idx="5"/>
          </p:nvPr>
        </p:nvSpPr>
        <p:spPr/>
        <p:txBody>
          <a:bodyPr/>
          <a:lstStyle/>
          <a:p>
            <a:fld id="{4F226EFD-39B3-425C-A2AA-17B547D978D4}" type="slidenum">
              <a:rPr lang="en-US" smtClean="0"/>
              <a:t>50</a:t>
            </a:fld>
            <a:endParaRPr lang="en-US"/>
          </a:p>
        </p:txBody>
      </p:sp>
    </p:spTree>
    <p:extLst>
      <p:ext uri="{BB962C8B-B14F-4D97-AF65-F5344CB8AC3E}">
        <p14:creationId xmlns:p14="http://schemas.microsoft.com/office/powerpoint/2010/main" val="3364260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D7441-EBD3-E3C3-25CE-7FC83050F4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F4CC35-96FF-B7DD-523B-46B81C5DC7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0B2E0B3-4D11-AD6F-5E3B-B24DCC2BBB03}"/>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C4F5D945-D192-9FC1-8072-80523F7C5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0D8989-E5FB-8529-5860-DCDCED7567CE}"/>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2957164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94DC1-4463-725B-8DFA-00305089160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F15C8D-556A-E5DF-A123-875D63552B7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5CB6E5-F286-3C2C-9D22-E4356742BE5B}"/>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A60D49E0-18A5-DA6C-82C1-02266249FA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29E2ED-70CC-9FAE-BE28-A63054AA12C1}"/>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4281018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75EA1B-A62F-E31D-899A-6212DFF36E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492A42-92A4-39DE-D452-D0BAC89056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737CCA-B82C-86A8-36C3-9D52BDD4519C}"/>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6E39F096-C785-9F60-64E2-07578C9AA0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F84294-DA37-9BB5-E5BF-421E6C1EF486}"/>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37497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C814EC66-FA43-8A7B-24CD-F4C7B0CD5AA5}"/>
              </a:ext>
            </a:extLst>
          </p:cNvPr>
          <p:cNvSpPr>
            <a:spLocks noGrp="1"/>
          </p:cNvSpPr>
          <p:nvPr>
            <p:ph type="dt" sz="half" idx="10"/>
          </p:nvPr>
        </p:nvSpPr>
        <p:spPr/>
        <p:txBody>
          <a:bodyPr/>
          <a:lstStyle>
            <a:lvl1pPr>
              <a:defRPr/>
            </a:lvl1pPr>
          </a:lstStyle>
          <a:p>
            <a:pPr>
              <a:defRPr/>
            </a:pPr>
            <a:fld id="{A1AB98AD-3FFF-4676-BD6D-F97F4A69A0F6}"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D2A10DEC-2F34-B11A-CDAB-D92A59CBD61E}"/>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F7D08FEE-86C1-1FB2-E6CF-4BFF1CE5BBCC}"/>
              </a:ext>
            </a:extLst>
          </p:cNvPr>
          <p:cNvSpPr>
            <a:spLocks noGrp="1"/>
          </p:cNvSpPr>
          <p:nvPr>
            <p:ph type="sldNum" sz="quarter" idx="12"/>
          </p:nvPr>
        </p:nvSpPr>
        <p:spPr/>
        <p:txBody>
          <a:bodyPr/>
          <a:lstStyle>
            <a:lvl1pPr>
              <a:defRPr/>
            </a:lvl1pPr>
          </a:lstStyle>
          <a:p>
            <a:fld id="{AD0E0EBC-ADD6-420E-9184-E2B3CDD6EE5C}" type="slidenum">
              <a:rPr lang="en-US" altLang="en-US"/>
              <a:pPr/>
              <a:t>‹#›</a:t>
            </a:fld>
            <a:endParaRPr lang="en-US" altLang="en-US"/>
          </a:p>
        </p:txBody>
      </p:sp>
    </p:spTree>
    <p:extLst>
      <p:ext uri="{BB962C8B-B14F-4D97-AF65-F5344CB8AC3E}">
        <p14:creationId xmlns:p14="http://schemas.microsoft.com/office/powerpoint/2010/main" val="1228583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6F3F3C-01AE-6497-C0D8-33D726B5C7EF}"/>
              </a:ext>
            </a:extLst>
          </p:cNvPr>
          <p:cNvSpPr>
            <a:spLocks noGrp="1"/>
          </p:cNvSpPr>
          <p:nvPr>
            <p:ph type="dt" sz="half" idx="10"/>
          </p:nvPr>
        </p:nvSpPr>
        <p:spPr/>
        <p:txBody>
          <a:bodyPr/>
          <a:lstStyle>
            <a:lvl1pPr>
              <a:defRPr/>
            </a:lvl1pPr>
          </a:lstStyle>
          <a:p>
            <a:pPr>
              <a:defRPr/>
            </a:pPr>
            <a:fld id="{47964C2D-711A-4EA0-9F91-6C495BBAC56D}"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57D4C61E-C3C3-358A-EB38-B473BCC03640}"/>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111D0226-1E80-51DC-A72A-74D71C3346E3}"/>
              </a:ext>
            </a:extLst>
          </p:cNvPr>
          <p:cNvSpPr>
            <a:spLocks noGrp="1"/>
          </p:cNvSpPr>
          <p:nvPr>
            <p:ph type="sldNum" sz="quarter" idx="12"/>
          </p:nvPr>
        </p:nvSpPr>
        <p:spPr/>
        <p:txBody>
          <a:bodyPr/>
          <a:lstStyle>
            <a:lvl1pPr>
              <a:defRPr/>
            </a:lvl1pPr>
          </a:lstStyle>
          <a:p>
            <a:fld id="{4B2676A4-A0DE-41F8-B457-1F5EAD6A523A}" type="slidenum">
              <a:rPr lang="en-US" altLang="en-US"/>
              <a:pPr/>
              <a:t>‹#›</a:t>
            </a:fld>
            <a:endParaRPr lang="en-US" altLang="en-US"/>
          </a:p>
        </p:txBody>
      </p:sp>
    </p:spTree>
    <p:extLst>
      <p:ext uri="{BB962C8B-B14F-4D97-AF65-F5344CB8AC3E}">
        <p14:creationId xmlns:p14="http://schemas.microsoft.com/office/powerpoint/2010/main" val="1411368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74B54A-4F22-7AF3-A1C2-F910E64A4B4C}"/>
              </a:ext>
            </a:extLst>
          </p:cNvPr>
          <p:cNvSpPr>
            <a:spLocks noGrp="1"/>
          </p:cNvSpPr>
          <p:nvPr>
            <p:ph type="dt" sz="half" idx="10"/>
          </p:nvPr>
        </p:nvSpPr>
        <p:spPr/>
        <p:txBody>
          <a:bodyPr/>
          <a:lstStyle>
            <a:lvl1pPr>
              <a:defRPr/>
            </a:lvl1pPr>
          </a:lstStyle>
          <a:p>
            <a:pPr>
              <a:defRPr/>
            </a:pPr>
            <a:fld id="{C672E77C-6222-437C-8D5E-9463A01B6CF1}"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28CE5619-EF60-9756-CD4F-A705CC0CF0D9}"/>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DE77613C-1B8B-D6BA-CCCE-43186C460AAB}"/>
              </a:ext>
            </a:extLst>
          </p:cNvPr>
          <p:cNvSpPr>
            <a:spLocks noGrp="1"/>
          </p:cNvSpPr>
          <p:nvPr>
            <p:ph type="sldNum" sz="quarter" idx="12"/>
          </p:nvPr>
        </p:nvSpPr>
        <p:spPr/>
        <p:txBody>
          <a:bodyPr/>
          <a:lstStyle>
            <a:lvl1pPr>
              <a:defRPr/>
            </a:lvl1pPr>
          </a:lstStyle>
          <a:p>
            <a:fld id="{E78EEA77-3770-4F99-A362-40A4FFAE0DE1}" type="slidenum">
              <a:rPr lang="en-US" altLang="en-US"/>
              <a:pPr/>
              <a:t>‹#›</a:t>
            </a:fld>
            <a:endParaRPr lang="en-US" altLang="en-US"/>
          </a:p>
        </p:txBody>
      </p:sp>
    </p:spTree>
    <p:extLst>
      <p:ext uri="{BB962C8B-B14F-4D97-AF65-F5344CB8AC3E}">
        <p14:creationId xmlns:p14="http://schemas.microsoft.com/office/powerpoint/2010/main" val="1130308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0EA8688-00FF-34F4-4A38-2E9852254CD6}"/>
              </a:ext>
            </a:extLst>
          </p:cNvPr>
          <p:cNvSpPr>
            <a:spLocks noGrp="1"/>
          </p:cNvSpPr>
          <p:nvPr>
            <p:ph type="dt" sz="half" idx="10"/>
          </p:nvPr>
        </p:nvSpPr>
        <p:spPr/>
        <p:txBody>
          <a:bodyPr/>
          <a:lstStyle>
            <a:lvl1pPr>
              <a:defRPr/>
            </a:lvl1pPr>
          </a:lstStyle>
          <a:p>
            <a:pPr>
              <a:defRPr/>
            </a:pPr>
            <a:fld id="{6348B5F3-9275-4FB6-9406-B7450EFEB097}" type="datetime1">
              <a:rPr lang="en-US" altLang="en-US"/>
              <a:pPr>
                <a:defRPr/>
              </a:pPr>
              <a:t>3/8/2023</a:t>
            </a:fld>
            <a:endParaRPr lang="en-US" altLang="en-US"/>
          </a:p>
        </p:txBody>
      </p:sp>
      <p:sp>
        <p:nvSpPr>
          <p:cNvPr id="6" name="Footer Placeholder 4">
            <a:extLst>
              <a:ext uri="{FF2B5EF4-FFF2-40B4-BE49-F238E27FC236}">
                <a16:creationId xmlns:a16="http://schemas.microsoft.com/office/drawing/2014/main" id="{ED628129-05CE-41C5-2959-203CC7CCF932}"/>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a:extLst>
              <a:ext uri="{FF2B5EF4-FFF2-40B4-BE49-F238E27FC236}">
                <a16:creationId xmlns:a16="http://schemas.microsoft.com/office/drawing/2014/main" id="{E892360F-F592-124E-70B3-29FF4F3A0BF7}"/>
              </a:ext>
            </a:extLst>
          </p:cNvPr>
          <p:cNvSpPr>
            <a:spLocks noGrp="1"/>
          </p:cNvSpPr>
          <p:nvPr>
            <p:ph type="sldNum" sz="quarter" idx="12"/>
          </p:nvPr>
        </p:nvSpPr>
        <p:spPr/>
        <p:txBody>
          <a:bodyPr/>
          <a:lstStyle>
            <a:lvl1pPr>
              <a:defRPr/>
            </a:lvl1pPr>
          </a:lstStyle>
          <a:p>
            <a:fld id="{7DE6C4EA-B406-496C-954F-E7651B9D5C21}" type="slidenum">
              <a:rPr lang="en-US" altLang="en-US"/>
              <a:pPr/>
              <a:t>‹#›</a:t>
            </a:fld>
            <a:endParaRPr lang="en-US" altLang="en-US"/>
          </a:p>
        </p:txBody>
      </p:sp>
    </p:spTree>
    <p:extLst>
      <p:ext uri="{BB962C8B-B14F-4D97-AF65-F5344CB8AC3E}">
        <p14:creationId xmlns:p14="http://schemas.microsoft.com/office/powerpoint/2010/main" val="20336623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5D4608EA-7448-064D-85C8-87F7B23796F7}"/>
              </a:ext>
            </a:extLst>
          </p:cNvPr>
          <p:cNvSpPr>
            <a:spLocks noGrp="1"/>
          </p:cNvSpPr>
          <p:nvPr>
            <p:ph type="dt" sz="half" idx="10"/>
          </p:nvPr>
        </p:nvSpPr>
        <p:spPr/>
        <p:txBody>
          <a:bodyPr/>
          <a:lstStyle>
            <a:lvl1pPr>
              <a:defRPr/>
            </a:lvl1pPr>
          </a:lstStyle>
          <a:p>
            <a:pPr>
              <a:defRPr/>
            </a:pPr>
            <a:fld id="{81473334-9057-4DC5-8469-ACA48DE9DFF9}" type="datetime1">
              <a:rPr lang="en-US" altLang="en-US"/>
              <a:pPr>
                <a:defRPr/>
              </a:pPr>
              <a:t>3/8/2023</a:t>
            </a:fld>
            <a:endParaRPr lang="en-US" altLang="en-US"/>
          </a:p>
        </p:txBody>
      </p:sp>
      <p:sp>
        <p:nvSpPr>
          <p:cNvPr id="8" name="Footer Placeholder 4">
            <a:extLst>
              <a:ext uri="{FF2B5EF4-FFF2-40B4-BE49-F238E27FC236}">
                <a16:creationId xmlns:a16="http://schemas.microsoft.com/office/drawing/2014/main" id="{B11D8142-F94D-E3CF-A610-1BB0F7D2B58F}"/>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9" name="Slide Number Placeholder 5">
            <a:extLst>
              <a:ext uri="{FF2B5EF4-FFF2-40B4-BE49-F238E27FC236}">
                <a16:creationId xmlns:a16="http://schemas.microsoft.com/office/drawing/2014/main" id="{D6368179-C880-9ADD-1F88-02FDD6CD73D9}"/>
              </a:ext>
            </a:extLst>
          </p:cNvPr>
          <p:cNvSpPr>
            <a:spLocks noGrp="1"/>
          </p:cNvSpPr>
          <p:nvPr>
            <p:ph type="sldNum" sz="quarter" idx="12"/>
          </p:nvPr>
        </p:nvSpPr>
        <p:spPr/>
        <p:txBody>
          <a:bodyPr/>
          <a:lstStyle>
            <a:lvl1pPr>
              <a:defRPr/>
            </a:lvl1pPr>
          </a:lstStyle>
          <a:p>
            <a:fld id="{3D623B4D-7630-4A8A-A0AE-8293AE32F86D}" type="slidenum">
              <a:rPr lang="en-US" altLang="en-US"/>
              <a:pPr/>
              <a:t>‹#›</a:t>
            </a:fld>
            <a:endParaRPr lang="en-US" altLang="en-US"/>
          </a:p>
        </p:txBody>
      </p:sp>
    </p:spTree>
    <p:extLst>
      <p:ext uri="{BB962C8B-B14F-4D97-AF65-F5344CB8AC3E}">
        <p14:creationId xmlns:p14="http://schemas.microsoft.com/office/powerpoint/2010/main" val="1460653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9150894E-D994-373B-9840-73E4C5671910}"/>
              </a:ext>
            </a:extLst>
          </p:cNvPr>
          <p:cNvSpPr>
            <a:spLocks noGrp="1"/>
          </p:cNvSpPr>
          <p:nvPr>
            <p:ph type="dt" sz="half" idx="10"/>
          </p:nvPr>
        </p:nvSpPr>
        <p:spPr/>
        <p:txBody>
          <a:bodyPr/>
          <a:lstStyle>
            <a:lvl1pPr>
              <a:defRPr/>
            </a:lvl1pPr>
          </a:lstStyle>
          <a:p>
            <a:pPr>
              <a:defRPr/>
            </a:pPr>
            <a:fld id="{228C8A6A-81B5-4C7F-80DA-F474E11A6CB9}" type="datetime1">
              <a:rPr lang="en-US" altLang="en-US"/>
              <a:pPr>
                <a:defRPr/>
              </a:pPr>
              <a:t>3/8/2023</a:t>
            </a:fld>
            <a:endParaRPr lang="en-US" altLang="en-US"/>
          </a:p>
        </p:txBody>
      </p:sp>
      <p:sp>
        <p:nvSpPr>
          <p:cNvPr id="4" name="Footer Placeholder 4">
            <a:extLst>
              <a:ext uri="{FF2B5EF4-FFF2-40B4-BE49-F238E27FC236}">
                <a16:creationId xmlns:a16="http://schemas.microsoft.com/office/drawing/2014/main" id="{51EEE5BA-8882-8826-13E3-B6E1ECD9E5FC}"/>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5" name="Slide Number Placeholder 5">
            <a:extLst>
              <a:ext uri="{FF2B5EF4-FFF2-40B4-BE49-F238E27FC236}">
                <a16:creationId xmlns:a16="http://schemas.microsoft.com/office/drawing/2014/main" id="{483D0E44-44FA-87F8-8F85-DCEF38AD4E8B}"/>
              </a:ext>
            </a:extLst>
          </p:cNvPr>
          <p:cNvSpPr>
            <a:spLocks noGrp="1"/>
          </p:cNvSpPr>
          <p:nvPr>
            <p:ph type="sldNum" sz="quarter" idx="12"/>
          </p:nvPr>
        </p:nvSpPr>
        <p:spPr/>
        <p:txBody>
          <a:bodyPr/>
          <a:lstStyle>
            <a:lvl1pPr>
              <a:defRPr/>
            </a:lvl1pPr>
          </a:lstStyle>
          <a:p>
            <a:fld id="{AF027BF5-4F7B-4FB9-A93A-98487A4308FA}" type="slidenum">
              <a:rPr lang="en-US" altLang="en-US"/>
              <a:pPr/>
              <a:t>‹#›</a:t>
            </a:fld>
            <a:endParaRPr lang="en-US" altLang="en-US"/>
          </a:p>
        </p:txBody>
      </p:sp>
    </p:spTree>
    <p:extLst>
      <p:ext uri="{BB962C8B-B14F-4D97-AF65-F5344CB8AC3E}">
        <p14:creationId xmlns:p14="http://schemas.microsoft.com/office/powerpoint/2010/main" val="2770357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91234D2-E8DF-9236-EC6E-9FB6080FAAE0}"/>
              </a:ext>
            </a:extLst>
          </p:cNvPr>
          <p:cNvSpPr>
            <a:spLocks noGrp="1"/>
          </p:cNvSpPr>
          <p:nvPr>
            <p:ph type="dt" sz="half" idx="10"/>
          </p:nvPr>
        </p:nvSpPr>
        <p:spPr/>
        <p:txBody>
          <a:bodyPr/>
          <a:lstStyle>
            <a:lvl1pPr>
              <a:defRPr/>
            </a:lvl1pPr>
          </a:lstStyle>
          <a:p>
            <a:pPr>
              <a:defRPr/>
            </a:pPr>
            <a:fld id="{B6F966B8-BD66-4507-A282-E57855E24D6B}" type="datetime1">
              <a:rPr lang="en-US" altLang="en-US"/>
              <a:pPr>
                <a:defRPr/>
              </a:pPr>
              <a:t>3/8/2023</a:t>
            </a:fld>
            <a:endParaRPr lang="en-US" altLang="en-US"/>
          </a:p>
        </p:txBody>
      </p:sp>
      <p:sp>
        <p:nvSpPr>
          <p:cNvPr id="3" name="Footer Placeholder 4">
            <a:extLst>
              <a:ext uri="{FF2B5EF4-FFF2-40B4-BE49-F238E27FC236}">
                <a16:creationId xmlns:a16="http://schemas.microsoft.com/office/drawing/2014/main" id="{9404A2BA-9084-3A5E-C29F-58C240884858}"/>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4" name="Slide Number Placeholder 5">
            <a:extLst>
              <a:ext uri="{FF2B5EF4-FFF2-40B4-BE49-F238E27FC236}">
                <a16:creationId xmlns:a16="http://schemas.microsoft.com/office/drawing/2014/main" id="{3039F652-D48B-271A-DB37-6D15BE351E25}"/>
              </a:ext>
            </a:extLst>
          </p:cNvPr>
          <p:cNvSpPr>
            <a:spLocks noGrp="1"/>
          </p:cNvSpPr>
          <p:nvPr>
            <p:ph type="sldNum" sz="quarter" idx="12"/>
          </p:nvPr>
        </p:nvSpPr>
        <p:spPr/>
        <p:txBody>
          <a:bodyPr/>
          <a:lstStyle>
            <a:lvl1pPr>
              <a:defRPr/>
            </a:lvl1pPr>
          </a:lstStyle>
          <a:p>
            <a:fld id="{F7C2BD1D-8DDC-4A31-8739-B102A9F7E30A}" type="slidenum">
              <a:rPr lang="en-US" altLang="en-US"/>
              <a:pPr/>
              <a:t>‹#›</a:t>
            </a:fld>
            <a:endParaRPr lang="en-US" altLang="en-US"/>
          </a:p>
        </p:txBody>
      </p:sp>
    </p:spTree>
    <p:extLst>
      <p:ext uri="{BB962C8B-B14F-4D97-AF65-F5344CB8AC3E}">
        <p14:creationId xmlns:p14="http://schemas.microsoft.com/office/powerpoint/2010/main" val="29871153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8C20542-C124-F905-59BD-25C7860E23F1}"/>
              </a:ext>
            </a:extLst>
          </p:cNvPr>
          <p:cNvSpPr>
            <a:spLocks noGrp="1"/>
          </p:cNvSpPr>
          <p:nvPr>
            <p:ph type="dt" sz="half" idx="10"/>
          </p:nvPr>
        </p:nvSpPr>
        <p:spPr/>
        <p:txBody>
          <a:bodyPr/>
          <a:lstStyle>
            <a:lvl1pPr>
              <a:defRPr/>
            </a:lvl1pPr>
          </a:lstStyle>
          <a:p>
            <a:pPr>
              <a:defRPr/>
            </a:pPr>
            <a:fld id="{69847EFD-14E1-499F-9360-5EF57FCFC2DD}" type="datetime1">
              <a:rPr lang="en-US" altLang="en-US"/>
              <a:pPr>
                <a:defRPr/>
              </a:pPr>
              <a:t>3/8/2023</a:t>
            </a:fld>
            <a:endParaRPr lang="en-US" altLang="en-US"/>
          </a:p>
        </p:txBody>
      </p:sp>
      <p:sp>
        <p:nvSpPr>
          <p:cNvPr id="6" name="Footer Placeholder 4">
            <a:extLst>
              <a:ext uri="{FF2B5EF4-FFF2-40B4-BE49-F238E27FC236}">
                <a16:creationId xmlns:a16="http://schemas.microsoft.com/office/drawing/2014/main" id="{A8C6696B-E48C-8139-B940-B55B707E3373}"/>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a:extLst>
              <a:ext uri="{FF2B5EF4-FFF2-40B4-BE49-F238E27FC236}">
                <a16:creationId xmlns:a16="http://schemas.microsoft.com/office/drawing/2014/main" id="{52A4DD19-80E2-A87D-9160-132AF11DDB4A}"/>
              </a:ext>
            </a:extLst>
          </p:cNvPr>
          <p:cNvSpPr>
            <a:spLocks noGrp="1"/>
          </p:cNvSpPr>
          <p:nvPr>
            <p:ph type="sldNum" sz="quarter" idx="12"/>
          </p:nvPr>
        </p:nvSpPr>
        <p:spPr/>
        <p:txBody>
          <a:bodyPr/>
          <a:lstStyle>
            <a:lvl1pPr>
              <a:defRPr/>
            </a:lvl1pPr>
          </a:lstStyle>
          <a:p>
            <a:fld id="{E5552E95-8AB8-45E4-84D4-7C49EDB376A3}" type="slidenum">
              <a:rPr lang="en-US" altLang="en-US"/>
              <a:pPr/>
              <a:t>‹#›</a:t>
            </a:fld>
            <a:endParaRPr lang="en-US" altLang="en-US"/>
          </a:p>
        </p:txBody>
      </p:sp>
    </p:spTree>
    <p:extLst>
      <p:ext uri="{BB962C8B-B14F-4D97-AF65-F5344CB8AC3E}">
        <p14:creationId xmlns:p14="http://schemas.microsoft.com/office/powerpoint/2010/main" val="3676539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768DA-7CD1-7181-5EC7-091E627BB5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A1C8AF-B919-9212-C831-E84A3F2CFA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32218D-8854-BA96-7B5F-B639BA177F67}"/>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91478439-3DED-E116-226C-384C7FE3D1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A424F-FA47-0100-B9F9-06653579C7FA}"/>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1432939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C2BC877-29B0-7CB9-D197-BECCC7A7DC86}"/>
              </a:ext>
            </a:extLst>
          </p:cNvPr>
          <p:cNvSpPr>
            <a:spLocks noGrp="1"/>
          </p:cNvSpPr>
          <p:nvPr>
            <p:ph type="dt" sz="half" idx="10"/>
          </p:nvPr>
        </p:nvSpPr>
        <p:spPr/>
        <p:txBody>
          <a:bodyPr/>
          <a:lstStyle>
            <a:lvl1pPr>
              <a:defRPr/>
            </a:lvl1pPr>
          </a:lstStyle>
          <a:p>
            <a:pPr>
              <a:defRPr/>
            </a:pPr>
            <a:fld id="{E4F947FE-D860-4E75-8247-265ECA93903C}" type="datetime1">
              <a:rPr lang="en-US" altLang="en-US"/>
              <a:pPr>
                <a:defRPr/>
              </a:pPr>
              <a:t>3/8/2023</a:t>
            </a:fld>
            <a:endParaRPr lang="en-US" altLang="en-US"/>
          </a:p>
        </p:txBody>
      </p:sp>
      <p:sp>
        <p:nvSpPr>
          <p:cNvPr id="6" name="Footer Placeholder 4">
            <a:extLst>
              <a:ext uri="{FF2B5EF4-FFF2-40B4-BE49-F238E27FC236}">
                <a16:creationId xmlns:a16="http://schemas.microsoft.com/office/drawing/2014/main" id="{FA650503-621C-6991-15DB-5560E9F101E3}"/>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a:extLst>
              <a:ext uri="{FF2B5EF4-FFF2-40B4-BE49-F238E27FC236}">
                <a16:creationId xmlns:a16="http://schemas.microsoft.com/office/drawing/2014/main" id="{C0551C7D-139B-923D-0577-1B811BAD1888}"/>
              </a:ext>
            </a:extLst>
          </p:cNvPr>
          <p:cNvSpPr>
            <a:spLocks noGrp="1"/>
          </p:cNvSpPr>
          <p:nvPr>
            <p:ph type="sldNum" sz="quarter" idx="12"/>
          </p:nvPr>
        </p:nvSpPr>
        <p:spPr/>
        <p:txBody>
          <a:bodyPr/>
          <a:lstStyle>
            <a:lvl1pPr>
              <a:defRPr/>
            </a:lvl1pPr>
          </a:lstStyle>
          <a:p>
            <a:fld id="{BFD0AD0E-B8A0-4568-BE31-DE53EB0E3536}" type="slidenum">
              <a:rPr lang="en-US" altLang="en-US"/>
              <a:pPr/>
              <a:t>‹#›</a:t>
            </a:fld>
            <a:endParaRPr lang="en-US" altLang="en-US"/>
          </a:p>
        </p:txBody>
      </p:sp>
    </p:spTree>
    <p:extLst>
      <p:ext uri="{BB962C8B-B14F-4D97-AF65-F5344CB8AC3E}">
        <p14:creationId xmlns:p14="http://schemas.microsoft.com/office/powerpoint/2010/main" val="596417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B99DFF-20F7-EA95-BEF4-1FB7CBC48D85}"/>
              </a:ext>
            </a:extLst>
          </p:cNvPr>
          <p:cNvSpPr>
            <a:spLocks noGrp="1"/>
          </p:cNvSpPr>
          <p:nvPr>
            <p:ph type="dt" sz="half" idx="10"/>
          </p:nvPr>
        </p:nvSpPr>
        <p:spPr/>
        <p:txBody>
          <a:bodyPr/>
          <a:lstStyle>
            <a:lvl1pPr>
              <a:defRPr/>
            </a:lvl1pPr>
          </a:lstStyle>
          <a:p>
            <a:pPr>
              <a:defRPr/>
            </a:pPr>
            <a:fld id="{E691EA6F-64D5-49E4-B9A2-473C5482B8C6}"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4686DE03-0B4F-4EBA-8892-2D2B914CB1B6}"/>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1E6B921B-E9DC-4FEB-889A-EB303AA57B2A}"/>
              </a:ext>
            </a:extLst>
          </p:cNvPr>
          <p:cNvSpPr>
            <a:spLocks noGrp="1"/>
          </p:cNvSpPr>
          <p:nvPr>
            <p:ph type="sldNum" sz="quarter" idx="12"/>
          </p:nvPr>
        </p:nvSpPr>
        <p:spPr/>
        <p:txBody>
          <a:bodyPr/>
          <a:lstStyle>
            <a:lvl1pPr>
              <a:defRPr/>
            </a:lvl1pPr>
          </a:lstStyle>
          <a:p>
            <a:fld id="{52917274-93E9-4743-A496-1A4051021413}" type="slidenum">
              <a:rPr lang="en-US" altLang="en-US"/>
              <a:pPr/>
              <a:t>‹#›</a:t>
            </a:fld>
            <a:endParaRPr lang="en-US" altLang="en-US"/>
          </a:p>
        </p:txBody>
      </p:sp>
    </p:spTree>
    <p:extLst>
      <p:ext uri="{BB962C8B-B14F-4D97-AF65-F5344CB8AC3E}">
        <p14:creationId xmlns:p14="http://schemas.microsoft.com/office/powerpoint/2010/main" val="253173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EFB37A-245A-D51D-EF8A-034D65B9F6D3}"/>
              </a:ext>
            </a:extLst>
          </p:cNvPr>
          <p:cNvSpPr>
            <a:spLocks noGrp="1"/>
          </p:cNvSpPr>
          <p:nvPr>
            <p:ph type="dt" sz="half" idx="10"/>
          </p:nvPr>
        </p:nvSpPr>
        <p:spPr/>
        <p:txBody>
          <a:bodyPr/>
          <a:lstStyle>
            <a:lvl1pPr>
              <a:defRPr/>
            </a:lvl1pPr>
          </a:lstStyle>
          <a:p>
            <a:pPr>
              <a:defRPr/>
            </a:pPr>
            <a:fld id="{B0E7CAC2-8F1E-4406-AFB3-5E4E374029CE}"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FE2EE870-C2BF-5A82-7B96-641AE23DD67D}"/>
              </a:ext>
            </a:extLst>
          </p:cNvPr>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A731A89F-91E8-E37B-AFE5-66C4D74AE366}"/>
              </a:ext>
            </a:extLst>
          </p:cNvPr>
          <p:cNvSpPr>
            <a:spLocks noGrp="1"/>
          </p:cNvSpPr>
          <p:nvPr>
            <p:ph type="sldNum" sz="quarter" idx="12"/>
          </p:nvPr>
        </p:nvSpPr>
        <p:spPr/>
        <p:txBody>
          <a:bodyPr/>
          <a:lstStyle>
            <a:lvl1pPr>
              <a:defRPr/>
            </a:lvl1pPr>
          </a:lstStyle>
          <a:p>
            <a:fld id="{74C4913F-1D61-4390-8143-B38102000A56}" type="slidenum">
              <a:rPr lang="en-US" altLang="en-US"/>
              <a:pPr/>
              <a:t>‹#›</a:t>
            </a:fld>
            <a:endParaRPr lang="en-US" altLang="en-US"/>
          </a:p>
        </p:txBody>
      </p:sp>
    </p:spTree>
    <p:extLst>
      <p:ext uri="{BB962C8B-B14F-4D97-AF65-F5344CB8AC3E}">
        <p14:creationId xmlns:p14="http://schemas.microsoft.com/office/powerpoint/2010/main" val="34748960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AE45F6C8-5308-49C5-887A-F8FEE3B69480}" type="datetime1">
              <a:rPr lang="en-US" smtClean="0"/>
              <a:t>3/8/2023</a:t>
            </a:fld>
            <a:endParaRPr lang="en-US"/>
          </a:p>
        </p:txBody>
      </p:sp>
      <p:sp>
        <p:nvSpPr>
          <p:cNvPr id="5" name="Footer Placeholder 4"/>
          <p:cNvSpPr>
            <a:spLocks noGrp="1"/>
          </p:cNvSpPr>
          <p:nvPr>
            <p:ph type="ftr" sz="quarter" idx="11"/>
          </p:nvPr>
        </p:nvSpPr>
        <p:spPr/>
        <p:txBody>
          <a:bodyPr/>
          <a:lstStyle/>
          <a:p>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3446949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F58641-83EB-4634-91D7-2C2B4F6441D1}" type="datetime1">
              <a:rPr lang="en-US" smtClean="0"/>
              <a:t>3/8/2023</a:t>
            </a:fld>
            <a:endParaRPr lang="en-US"/>
          </a:p>
        </p:txBody>
      </p:sp>
      <p:sp>
        <p:nvSpPr>
          <p:cNvPr id="5" name="Footer Placeholder 4"/>
          <p:cNvSpPr>
            <a:spLocks noGrp="1"/>
          </p:cNvSpPr>
          <p:nvPr>
            <p:ph type="ftr" sz="quarter" idx="11"/>
          </p:nvPr>
        </p:nvSpPr>
        <p:spPr/>
        <p:txBody>
          <a:bodyPr/>
          <a:lstStyle/>
          <a:p>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4115681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8D7468-2CFE-4877-98A9-38689FA5C3B2}" type="datetime1">
              <a:rPr lang="en-US" smtClean="0"/>
              <a:t>3/8/2023</a:t>
            </a:fld>
            <a:endParaRPr lang="en-US"/>
          </a:p>
        </p:txBody>
      </p:sp>
      <p:sp>
        <p:nvSpPr>
          <p:cNvPr id="5" name="Footer Placeholder 4"/>
          <p:cNvSpPr>
            <a:spLocks noGrp="1"/>
          </p:cNvSpPr>
          <p:nvPr>
            <p:ph type="ftr" sz="quarter" idx="11"/>
          </p:nvPr>
        </p:nvSpPr>
        <p:spPr/>
        <p:txBody>
          <a:bodyPr/>
          <a:lstStyle/>
          <a:p>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36269552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B83E2F0-FAF2-4EE6-8E8C-CC42A629C925}" type="datetime1">
              <a:rPr lang="en-US" smtClean="0"/>
              <a:t>3/8/2023</a:t>
            </a:fld>
            <a:endParaRPr lang="en-US"/>
          </a:p>
        </p:txBody>
      </p:sp>
      <p:sp>
        <p:nvSpPr>
          <p:cNvPr id="6" name="Footer Placeholder 5"/>
          <p:cNvSpPr>
            <a:spLocks noGrp="1"/>
          </p:cNvSpPr>
          <p:nvPr>
            <p:ph type="ftr" sz="quarter" idx="11"/>
          </p:nvPr>
        </p:nvSpPr>
        <p:spPr/>
        <p:txBody>
          <a:bodyPr/>
          <a:lstStyle/>
          <a:p>
            <a:r>
              <a:rPr lang="en-US"/>
              <a:t>Copyright (C) 2020 The Rowman &amp; Littlefield Publishing Group, Inc. All Right Reserved</a:t>
            </a:r>
          </a:p>
        </p:txBody>
      </p:sp>
      <p:sp>
        <p:nvSpPr>
          <p:cNvPr id="7" name="Slide Number Placeholder 6"/>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1949735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E8E2F1E-C540-464B-A1BD-721456B4B387}" type="datetime1">
              <a:rPr lang="en-US" smtClean="0"/>
              <a:t>3/8/2023</a:t>
            </a:fld>
            <a:endParaRPr lang="en-US"/>
          </a:p>
        </p:txBody>
      </p:sp>
      <p:sp>
        <p:nvSpPr>
          <p:cNvPr id="8" name="Footer Placeholder 7"/>
          <p:cNvSpPr>
            <a:spLocks noGrp="1"/>
          </p:cNvSpPr>
          <p:nvPr>
            <p:ph type="ftr" sz="quarter" idx="11"/>
          </p:nvPr>
        </p:nvSpPr>
        <p:spPr/>
        <p:txBody>
          <a:bodyPr/>
          <a:lstStyle/>
          <a:p>
            <a:r>
              <a:rPr lang="en-US"/>
              <a:t>Copyright (C) 2020 The Rowman &amp; Littlefield Publishing Group, Inc. All Right Reserved</a:t>
            </a:r>
          </a:p>
        </p:txBody>
      </p:sp>
      <p:sp>
        <p:nvSpPr>
          <p:cNvPr id="9" name="Slide Number Placeholder 8"/>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13813341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81DBFE-DA66-49BA-8B05-A58ED3B728BC}" type="datetime1">
              <a:rPr lang="en-US" smtClean="0"/>
              <a:t>3/8/2023</a:t>
            </a:fld>
            <a:endParaRPr lang="en-US"/>
          </a:p>
        </p:txBody>
      </p:sp>
      <p:sp>
        <p:nvSpPr>
          <p:cNvPr id="4" name="Footer Placeholder 3"/>
          <p:cNvSpPr>
            <a:spLocks noGrp="1"/>
          </p:cNvSpPr>
          <p:nvPr>
            <p:ph type="ftr" sz="quarter" idx="11"/>
          </p:nvPr>
        </p:nvSpPr>
        <p:spPr/>
        <p:txBody>
          <a:bodyPr/>
          <a:lstStyle/>
          <a:p>
            <a:r>
              <a:rPr lang="en-US"/>
              <a:t>Copyright (C) 2020 The Rowman &amp; Littlefield Publishing Group, Inc. All Right Reserved</a:t>
            </a:r>
          </a:p>
        </p:txBody>
      </p:sp>
      <p:sp>
        <p:nvSpPr>
          <p:cNvPr id="5" name="Slide Number Placeholder 4"/>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11906424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CE4FE2-372E-4D7C-B9A9-C56362919D66}" type="datetime1">
              <a:rPr lang="en-US" smtClean="0"/>
              <a:t>3/8/2023</a:t>
            </a:fld>
            <a:endParaRPr lang="en-US"/>
          </a:p>
        </p:txBody>
      </p:sp>
      <p:sp>
        <p:nvSpPr>
          <p:cNvPr id="3" name="Footer Placeholder 2"/>
          <p:cNvSpPr>
            <a:spLocks noGrp="1"/>
          </p:cNvSpPr>
          <p:nvPr>
            <p:ph type="ftr" sz="quarter" idx="11"/>
          </p:nvPr>
        </p:nvSpPr>
        <p:spPr/>
        <p:txBody>
          <a:bodyPr/>
          <a:lstStyle/>
          <a:p>
            <a:r>
              <a:rPr lang="en-US"/>
              <a:t>Copyright (C) 2020 The Rowman &amp; Littlefield Publishing Group, Inc. All Right Reserved</a:t>
            </a:r>
          </a:p>
        </p:txBody>
      </p:sp>
      <p:sp>
        <p:nvSpPr>
          <p:cNvPr id="4" name="Slide Number Placeholder 3"/>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3425977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FEC27-2AC1-3DA9-4A11-C8676308A50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FC27E5F-9E0C-E6EF-D7B8-238B22C207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A7643E-BA04-EC84-5660-FBE6006A1F5B}"/>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60EDC477-A8EF-3EB7-23D1-316E81A4A3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86705A-CB1B-14B4-81A7-68E750ABF873}"/>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36469158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ED2F6E6-70CA-42C5-BF3D-093DF19F2B23}" type="datetime1">
              <a:rPr lang="en-US" smtClean="0"/>
              <a:t>3/8/2023</a:t>
            </a:fld>
            <a:endParaRPr lang="en-US"/>
          </a:p>
        </p:txBody>
      </p:sp>
      <p:sp>
        <p:nvSpPr>
          <p:cNvPr id="6" name="Footer Placeholder 5"/>
          <p:cNvSpPr>
            <a:spLocks noGrp="1"/>
          </p:cNvSpPr>
          <p:nvPr>
            <p:ph type="ftr" sz="quarter" idx="11"/>
          </p:nvPr>
        </p:nvSpPr>
        <p:spPr/>
        <p:txBody>
          <a:bodyPr/>
          <a:lstStyle/>
          <a:p>
            <a:r>
              <a:rPr lang="en-US"/>
              <a:t>Copyright (C) 2020 The Rowman &amp; Littlefield Publishing Group, Inc. All Right Reserved</a:t>
            </a:r>
          </a:p>
        </p:txBody>
      </p:sp>
      <p:sp>
        <p:nvSpPr>
          <p:cNvPr id="7" name="Slide Number Placeholder 6"/>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751381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4B65B17-7870-4C12-820D-B83A0D75188D}" type="datetime1">
              <a:rPr lang="en-US" smtClean="0"/>
              <a:t>3/8/2023</a:t>
            </a:fld>
            <a:endParaRPr lang="en-US"/>
          </a:p>
        </p:txBody>
      </p:sp>
      <p:sp>
        <p:nvSpPr>
          <p:cNvPr id="6" name="Footer Placeholder 5"/>
          <p:cNvSpPr>
            <a:spLocks noGrp="1"/>
          </p:cNvSpPr>
          <p:nvPr>
            <p:ph type="ftr" sz="quarter" idx="11"/>
          </p:nvPr>
        </p:nvSpPr>
        <p:spPr/>
        <p:txBody>
          <a:bodyPr/>
          <a:lstStyle/>
          <a:p>
            <a:r>
              <a:rPr lang="en-US"/>
              <a:t>Copyright (C) 2020 The Rowman &amp; Littlefield Publishing Group, Inc. All Right Reserved</a:t>
            </a:r>
          </a:p>
        </p:txBody>
      </p:sp>
      <p:sp>
        <p:nvSpPr>
          <p:cNvPr id="7" name="Slide Number Placeholder 6"/>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8465467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8FDB82-248E-4F46-937B-D997F77AFBDC}" type="datetime1">
              <a:rPr lang="en-US" smtClean="0"/>
              <a:t>3/8/2023</a:t>
            </a:fld>
            <a:endParaRPr lang="en-US"/>
          </a:p>
        </p:txBody>
      </p:sp>
      <p:sp>
        <p:nvSpPr>
          <p:cNvPr id="5" name="Footer Placeholder 4"/>
          <p:cNvSpPr>
            <a:spLocks noGrp="1"/>
          </p:cNvSpPr>
          <p:nvPr>
            <p:ph type="ftr" sz="quarter" idx="11"/>
          </p:nvPr>
        </p:nvSpPr>
        <p:spPr/>
        <p:txBody>
          <a:bodyPr/>
          <a:lstStyle/>
          <a:p>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39137115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DFE4B-0CDE-4173-B415-3A45CEC09AB7}" type="datetime1">
              <a:rPr lang="en-US" smtClean="0"/>
              <a:t>3/8/2023</a:t>
            </a:fld>
            <a:endParaRPr lang="en-US"/>
          </a:p>
        </p:txBody>
      </p:sp>
      <p:sp>
        <p:nvSpPr>
          <p:cNvPr id="5" name="Footer Placeholder 4"/>
          <p:cNvSpPr>
            <a:spLocks noGrp="1"/>
          </p:cNvSpPr>
          <p:nvPr>
            <p:ph type="ftr" sz="quarter" idx="11"/>
          </p:nvPr>
        </p:nvSpPr>
        <p:spPr/>
        <p:txBody>
          <a:bodyPr/>
          <a:lstStyle/>
          <a:p>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p>
            <a:fld id="{F35337C9-4C7F-4583-B6F2-6D92DC546B50}" type="slidenum">
              <a:rPr lang="en-US" smtClean="0"/>
              <a:t>‹#›</a:t>
            </a:fld>
            <a:endParaRPr lang="en-US"/>
          </a:p>
        </p:txBody>
      </p:sp>
    </p:spTree>
    <p:extLst>
      <p:ext uri="{BB962C8B-B14F-4D97-AF65-F5344CB8AC3E}">
        <p14:creationId xmlns:p14="http://schemas.microsoft.com/office/powerpoint/2010/main" val="38464250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003C44C-B2CC-4180-A45D-E96E8AFCEE2E}" type="datetime1">
              <a:rPr lang="en-US" altLang="en-US" smtClean="0"/>
              <a:t>3/9/2023</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lvl1pPr>
              <a:defRPr/>
            </a:lvl1pPr>
          </a:lstStyle>
          <a:p>
            <a:pPr>
              <a:defRPr/>
            </a:pPr>
            <a:fld id="{4E165C40-63BF-4CC2-8A5A-3E986065D866}" type="slidenum">
              <a:rPr lang="en-US" altLang="en-US"/>
              <a:pPr>
                <a:defRPr/>
              </a:pPr>
              <a:t>‹#›</a:t>
            </a:fld>
            <a:endParaRPr lang="en-US" altLang="en-US"/>
          </a:p>
        </p:txBody>
      </p:sp>
    </p:spTree>
    <p:extLst>
      <p:ext uri="{BB962C8B-B14F-4D97-AF65-F5344CB8AC3E}">
        <p14:creationId xmlns:p14="http://schemas.microsoft.com/office/powerpoint/2010/main" val="39682562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F4D1E40-6FCD-4ED1-8F66-8E7F6D61C93F}" type="datetime1">
              <a:rPr lang="en-US" altLang="en-US" smtClean="0"/>
              <a:t>3/9/2023</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lvl1pPr>
              <a:defRPr/>
            </a:lvl1pPr>
          </a:lstStyle>
          <a:p>
            <a:pPr>
              <a:defRPr/>
            </a:pPr>
            <a:fld id="{AD938C7F-B5A1-45FC-B6D6-8C6932972741}" type="slidenum">
              <a:rPr lang="en-US" altLang="en-US"/>
              <a:pPr>
                <a:defRPr/>
              </a:pPr>
              <a:t>‹#›</a:t>
            </a:fld>
            <a:endParaRPr lang="en-US" altLang="en-US"/>
          </a:p>
        </p:txBody>
      </p:sp>
    </p:spTree>
    <p:extLst>
      <p:ext uri="{BB962C8B-B14F-4D97-AF65-F5344CB8AC3E}">
        <p14:creationId xmlns:p14="http://schemas.microsoft.com/office/powerpoint/2010/main" val="6719483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11546D8-6A3A-4943-BC42-1C8F3A6F162A}" type="datetime1">
              <a:rPr lang="en-US" altLang="en-US" smtClean="0"/>
              <a:t>3/9/2023</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lvl1pPr>
              <a:defRPr/>
            </a:lvl1pPr>
          </a:lstStyle>
          <a:p>
            <a:pPr>
              <a:defRPr/>
            </a:pPr>
            <a:fld id="{CCDA4FD6-B318-4A05-883D-9E3C96B43DAD}" type="slidenum">
              <a:rPr lang="en-US" altLang="en-US"/>
              <a:pPr>
                <a:defRPr/>
              </a:pPr>
              <a:t>‹#›</a:t>
            </a:fld>
            <a:endParaRPr lang="en-US" altLang="en-US"/>
          </a:p>
        </p:txBody>
      </p:sp>
    </p:spTree>
    <p:extLst>
      <p:ext uri="{BB962C8B-B14F-4D97-AF65-F5344CB8AC3E}">
        <p14:creationId xmlns:p14="http://schemas.microsoft.com/office/powerpoint/2010/main" val="26958441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DF87896-2C10-4042-A8C2-6A0371525B79}" type="datetime1">
              <a:rPr lang="en-US" altLang="en-US" smtClean="0"/>
              <a:t>3/9/2023</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p:cNvSpPr>
            <a:spLocks noGrp="1"/>
          </p:cNvSpPr>
          <p:nvPr>
            <p:ph type="sldNum" sz="quarter" idx="12"/>
          </p:nvPr>
        </p:nvSpPr>
        <p:spPr/>
        <p:txBody>
          <a:bodyPr/>
          <a:lstStyle>
            <a:lvl1pPr>
              <a:defRPr/>
            </a:lvl1pPr>
          </a:lstStyle>
          <a:p>
            <a:pPr>
              <a:defRPr/>
            </a:pPr>
            <a:fld id="{083FCB4A-DA68-4F88-992B-8E8D748E89FE}" type="slidenum">
              <a:rPr lang="en-US" altLang="en-US"/>
              <a:pPr>
                <a:defRPr/>
              </a:pPr>
              <a:t>‹#›</a:t>
            </a:fld>
            <a:endParaRPr lang="en-US" altLang="en-US"/>
          </a:p>
        </p:txBody>
      </p:sp>
    </p:spTree>
    <p:extLst>
      <p:ext uri="{BB962C8B-B14F-4D97-AF65-F5344CB8AC3E}">
        <p14:creationId xmlns:p14="http://schemas.microsoft.com/office/powerpoint/2010/main" val="4085624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1B81E4FD-7CA0-40D7-B25C-F0D36B617E52}" type="datetime1">
              <a:rPr lang="en-US" altLang="en-US" smtClean="0"/>
              <a:t>3/9/2023</a:t>
            </a:fld>
            <a:endParaRPr lang="en-US" altLang="en-US"/>
          </a:p>
        </p:txBody>
      </p:sp>
      <p:sp>
        <p:nvSpPr>
          <p:cNvPr id="8"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9" name="Slide Number Placeholder 5"/>
          <p:cNvSpPr>
            <a:spLocks noGrp="1"/>
          </p:cNvSpPr>
          <p:nvPr>
            <p:ph type="sldNum" sz="quarter" idx="12"/>
          </p:nvPr>
        </p:nvSpPr>
        <p:spPr/>
        <p:txBody>
          <a:bodyPr/>
          <a:lstStyle>
            <a:lvl1pPr>
              <a:defRPr/>
            </a:lvl1pPr>
          </a:lstStyle>
          <a:p>
            <a:pPr>
              <a:defRPr/>
            </a:pPr>
            <a:fld id="{D83046CB-E586-43BF-A758-3EAC49139D68}" type="slidenum">
              <a:rPr lang="en-US" altLang="en-US"/>
              <a:pPr>
                <a:defRPr/>
              </a:pPr>
              <a:t>‹#›</a:t>
            </a:fld>
            <a:endParaRPr lang="en-US" altLang="en-US"/>
          </a:p>
        </p:txBody>
      </p:sp>
    </p:spTree>
    <p:extLst>
      <p:ext uri="{BB962C8B-B14F-4D97-AF65-F5344CB8AC3E}">
        <p14:creationId xmlns:p14="http://schemas.microsoft.com/office/powerpoint/2010/main" val="10935943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2A307969-94EB-4679-A4ED-160C441F3F99}" type="datetime1">
              <a:rPr lang="en-US" altLang="en-US" smtClean="0"/>
              <a:t>3/9/2023</a:t>
            </a:fld>
            <a:endParaRPr lang="en-US" altLang="en-US"/>
          </a:p>
        </p:txBody>
      </p:sp>
      <p:sp>
        <p:nvSpPr>
          <p:cNvPr id="4"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5" name="Slide Number Placeholder 5"/>
          <p:cNvSpPr>
            <a:spLocks noGrp="1"/>
          </p:cNvSpPr>
          <p:nvPr>
            <p:ph type="sldNum" sz="quarter" idx="12"/>
          </p:nvPr>
        </p:nvSpPr>
        <p:spPr/>
        <p:txBody>
          <a:bodyPr/>
          <a:lstStyle>
            <a:lvl1pPr>
              <a:defRPr/>
            </a:lvl1pPr>
          </a:lstStyle>
          <a:p>
            <a:pPr>
              <a:defRPr/>
            </a:pPr>
            <a:fld id="{77051752-2641-46DD-BFA0-0AA1394B503C}" type="slidenum">
              <a:rPr lang="en-US" altLang="en-US"/>
              <a:pPr>
                <a:defRPr/>
              </a:pPr>
              <a:t>‹#›</a:t>
            </a:fld>
            <a:endParaRPr lang="en-US" altLang="en-US"/>
          </a:p>
        </p:txBody>
      </p:sp>
    </p:spTree>
    <p:extLst>
      <p:ext uri="{BB962C8B-B14F-4D97-AF65-F5344CB8AC3E}">
        <p14:creationId xmlns:p14="http://schemas.microsoft.com/office/powerpoint/2010/main" val="4231479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0505B-ACF9-ACAE-9F76-B7713C388C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915B3D-9CD9-626A-D59A-5C28669B2C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1DA020-AD4D-7DB4-8546-8E2816149E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32C317-904F-B922-E9ED-EE628D75038D}"/>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6" name="Footer Placeholder 5">
            <a:extLst>
              <a:ext uri="{FF2B5EF4-FFF2-40B4-BE49-F238E27FC236}">
                <a16:creationId xmlns:a16="http://schemas.microsoft.com/office/drawing/2014/main" id="{9E70FDA3-0D6A-4F31-0400-FD79DBF782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E773EC-C18B-A20A-508A-73E4309E8E46}"/>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39173691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DA54CDB-72D9-4713-A1BF-CA7D89C2B2D3}" type="datetime1">
              <a:rPr lang="en-US" altLang="en-US" smtClean="0"/>
              <a:t>3/9/2023</a:t>
            </a:fld>
            <a:endParaRPr lang="en-US" altLang="en-US"/>
          </a:p>
        </p:txBody>
      </p:sp>
      <p:sp>
        <p:nvSpPr>
          <p:cNvPr id="3"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4" name="Slide Number Placeholder 5"/>
          <p:cNvSpPr>
            <a:spLocks noGrp="1"/>
          </p:cNvSpPr>
          <p:nvPr>
            <p:ph type="sldNum" sz="quarter" idx="12"/>
          </p:nvPr>
        </p:nvSpPr>
        <p:spPr/>
        <p:txBody>
          <a:bodyPr/>
          <a:lstStyle>
            <a:lvl1pPr>
              <a:defRPr/>
            </a:lvl1pPr>
          </a:lstStyle>
          <a:p>
            <a:pPr>
              <a:defRPr/>
            </a:pPr>
            <a:fld id="{C1AD43A5-B873-466C-BE31-A653339DC3B1}" type="slidenum">
              <a:rPr lang="en-US" altLang="en-US"/>
              <a:pPr>
                <a:defRPr/>
              </a:pPr>
              <a:t>‹#›</a:t>
            </a:fld>
            <a:endParaRPr lang="en-US" altLang="en-US"/>
          </a:p>
        </p:txBody>
      </p:sp>
    </p:spTree>
    <p:extLst>
      <p:ext uri="{BB962C8B-B14F-4D97-AF65-F5344CB8AC3E}">
        <p14:creationId xmlns:p14="http://schemas.microsoft.com/office/powerpoint/2010/main" val="2211962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B117676-DB74-41E8-83C2-1E05C0ED988E}" type="datetime1">
              <a:rPr lang="en-US" altLang="en-US" smtClean="0"/>
              <a:t>3/9/2023</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p:cNvSpPr>
            <a:spLocks noGrp="1"/>
          </p:cNvSpPr>
          <p:nvPr>
            <p:ph type="sldNum" sz="quarter" idx="12"/>
          </p:nvPr>
        </p:nvSpPr>
        <p:spPr/>
        <p:txBody>
          <a:bodyPr/>
          <a:lstStyle>
            <a:lvl1pPr>
              <a:defRPr/>
            </a:lvl1pPr>
          </a:lstStyle>
          <a:p>
            <a:pPr>
              <a:defRPr/>
            </a:pPr>
            <a:fld id="{F1DD6AEB-68AC-4166-AC79-1D254385BEE0}" type="slidenum">
              <a:rPr lang="en-US" altLang="en-US"/>
              <a:pPr>
                <a:defRPr/>
              </a:pPr>
              <a:t>‹#›</a:t>
            </a:fld>
            <a:endParaRPr lang="en-US" altLang="en-US"/>
          </a:p>
        </p:txBody>
      </p:sp>
    </p:spTree>
    <p:extLst>
      <p:ext uri="{BB962C8B-B14F-4D97-AF65-F5344CB8AC3E}">
        <p14:creationId xmlns:p14="http://schemas.microsoft.com/office/powerpoint/2010/main" val="15860066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BB1D7C0-6146-4B0F-BF0C-C00C1369BA61}" type="datetime1">
              <a:rPr lang="en-US" altLang="en-US" smtClean="0"/>
              <a:t>3/9/2023</a:t>
            </a:fld>
            <a:endParaRPr lang="en-US" altLang="en-US"/>
          </a:p>
        </p:txBody>
      </p:sp>
      <p:sp>
        <p:nvSpPr>
          <p:cNvPr id="6"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7" name="Slide Number Placeholder 5"/>
          <p:cNvSpPr>
            <a:spLocks noGrp="1"/>
          </p:cNvSpPr>
          <p:nvPr>
            <p:ph type="sldNum" sz="quarter" idx="12"/>
          </p:nvPr>
        </p:nvSpPr>
        <p:spPr/>
        <p:txBody>
          <a:bodyPr/>
          <a:lstStyle>
            <a:lvl1pPr>
              <a:defRPr/>
            </a:lvl1pPr>
          </a:lstStyle>
          <a:p>
            <a:pPr>
              <a:defRPr/>
            </a:pPr>
            <a:fld id="{8908EFD6-E048-4C0B-ACDA-E4AB8C43B748}" type="slidenum">
              <a:rPr lang="en-US" altLang="en-US"/>
              <a:pPr>
                <a:defRPr/>
              </a:pPr>
              <a:t>‹#›</a:t>
            </a:fld>
            <a:endParaRPr lang="en-US" altLang="en-US"/>
          </a:p>
        </p:txBody>
      </p:sp>
    </p:spTree>
    <p:extLst>
      <p:ext uri="{BB962C8B-B14F-4D97-AF65-F5344CB8AC3E}">
        <p14:creationId xmlns:p14="http://schemas.microsoft.com/office/powerpoint/2010/main" val="41157982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B531FEB-78AA-4ED6-853F-10718CC32C10}" type="datetime1">
              <a:rPr lang="en-US" altLang="en-US" smtClean="0"/>
              <a:t>3/9/2023</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lvl1pPr>
              <a:defRPr/>
            </a:lvl1pPr>
          </a:lstStyle>
          <a:p>
            <a:pPr>
              <a:defRPr/>
            </a:pPr>
            <a:fld id="{FB611740-9934-44D0-BB69-97A9C6E9EAEA}" type="slidenum">
              <a:rPr lang="en-US" altLang="en-US"/>
              <a:pPr>
                <a:defRPr/>
              </a:pPr>
              <a:t>‹#›</a:t>
            </a:fld>
            <a:endParaRPr lang="en-US" altLang="en-US"/>
          </a:p>
        </p:txBody>
      </p:sp>
    </p:spTree>
    <p:extLst>
      <p:ext uri="{BB962C8B-B14F-4D97-AF65-F5344CB8AC3E}">
        <p14:creationId xmlns:p14="http://schemas.microsoft.com/office/powerpoint/2010/main" val="10260975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CEB5CBD-ED03-4DDB-B85A-4F15046C2F3B}" type="datetime1">
              <a:rPr lang="en-US" altLang="en-US" smtClean="0"/>
              <a:t>3/9/2023</a:t>
            </a:fld>
            <a:endParaRPr lang="en-US" altLang="en-US"/>
          </a:p>
        </p:txBody>
      </p:sp>
      <p:sp>
        <p:nvSpPr>
          <p:cNvPr id="5" name="Footer Placeholder 4"/>
          <p:cNvSpPr>
            <a:spLocks noGrp="1"/>
          </p:cNvSpPr>
          <p:nvPr>
            <p:ph type="ftr" sz="quarter" idx="11"/>
          </p:nvPr>
        </p:nvSpPr>
        <p:spPr/>
        <p:txBody>
          <a:bodyPr/>
          <a:lstStyle>
            <a:lvl1pPr>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12"/>
          </p:nvPr>
        </p:nvSpPr>
        <p:spPr/>
        <p:txBody>
          <a:bodyPr/>
          <a:lstStyle>
            <a:lvl1pPr>
              <a:defRPr/>
            </a:lvl1pPr>
          </a:lstStyle>
          <a:p>
            <a:pPr>
              <a:defRPr/>
            </a:pPr>
            <a:fld id="{3204A3CE-9F74-4401-A026-B951941C39C5}" type="slidenum">
              <a:rPr lang="en-US" altLang="en-US"/>
              <a:pPr>
                <a:defRPr/>
              </a:pPr>
              <a:t>‹#›</a:t>
            </a:fld>
            <a:endParaRPr lang="en-US" altLang="en-US"/>
          </a:p>
        </p:txBody>
      </p:sp>
    </p:spTree>
    <p:extLst>
      <p:ext uri="{BB962C8B-B14F-4D97-AF65-F5344CB8AC3E}">
        <p14:creationId xmlns:p14="http://schemas.microsoft.com/office/powerpoint/2010/main" val="320667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E4256-1102-5242-37D1-0ECFD3523A9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421BC5A-26EB-611B-A79A-2D4D222BA1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E1242E-1000-F875-A413-D7D22B7103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83F749-9F8C-3FE4-9DEA-444E0529F7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5952B5-EF91-55F6-87C6-9A5BB6DEA9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87658E-F5CB-B546-EEB0-4650E698AA2B}"/>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8" name="Footer Placeholder 7">
            <a:extLst>
              <a:ext uri="{FF2B5EF4-FFF2-40B4-BE49-F238E27FC236}">
                <a16:creationId xmlns:a16="http://schemas.microsoft.com/office/drawing/2014/main" id="{1934515D-4BF0-1DEA-EC37-00C8152E2C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1B7D14-2B2B-0D86-61C8-D1A5F179B265}"/>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3675219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9648C-9730-F920-E288-AE41CB622C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DEB03-ADCC-B207-5CEB-29933F6E255B}"/>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4" name="Footer Placeholder 3">
            <a:extLst>
              <a:ext uri="{FF2B5EF4-FFF2-40B4-BE49-F238E27FC236}">
                <a16:creationId xmlns:a16="http://schemas.microsoft.com/office/drawing/2014/main" id="{2513E699-1D82-D0E9-49A7-D9923D9CE7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3CDF93-9489-F881-981A-EF4D5DB24F77}"/>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782737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C1A7DC-E9AE-CEEB-7B0E-83EF5B86CF77}"/>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3" name="Footer Placeholder 2">
            <a:extLst>
              <a:ext uri="{FF2B5EF4-FFF2-40B4-BE49-F238E27FC236}">
                <a16:creationId xmlns:a16="http://schemas.microsoft.com/office/drawing/2014/main" id="{C28CBF31-F0C1-4FE7-B4CB-C06429C01FA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FEF707-C2CB-7DC0-4338-1A0DADC49807}"/>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620334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D6A9-0EDE-5F48-9BAF-D8A3F94875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8B425C-F103-5A0D-6B0F-861938229F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F9FE501-3128-3729-63D7-4A791D37F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07F1B4-085C-A8ED-42FC-A762D5ED86A2}"/>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6" name="Footer Placeholder 5">
            <a:extLst>
              <a:ext uri="{FF2B5EF4-FFF2-40B4-BE49-F238E27FC236}">
                <a16:creationId xmlns:a16="http://schemas.microsoft.com/office/drawing/2014/main" id="{DD5E5CAB-B901-57D0-0F18-AD36FE84F8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0605E7-C912-B45F-0959-5F2A49B891D2}"/>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1462707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75674-7342-0411-3B14-E216C58D4C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F5A125-D770-BB25-8821-9A92FA8A9E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E9BA2F6-4953-954D-45E8-03449D3346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66D9D4-0D4D-8449-D6B9-6C220E105A1B}"/>
              </a:ext>
            </a:extLst>
          </p:cNvPr>
          <p:cNvSpPr>
            <a:spLocks noGrp="1"/>
          </p:cNvSpPr>
          <p:nvPr>
            <p:ph type="dt" sz="half" idx="10"/>
          </p:nvPr>
        </p:nvSpPr>
        <p:spPr/>
        <p:txBody>
          <a:bodyPr/>
          <a:lstStyle/>
          <a:p>
            <a:fld id="{965D342A-44B0-4CFE-8AC3-737008F37AD4}" type="datetimeFigureOut">
              <a:rPr lang="en-US" smtClean="0"/>
              <a:t>3/8/2023</a:t>
            </a:fld>
            <a:endParaRPr lang="en-US"/>
          </a:p>
        </p:txBody>
      </p:sp>
      <p:sp>
        <p:nvSpPr>
          <p:cNvPr id="6" name="Footer Placeholder 5">
            <a:extLst>
              <a:ext uri="{FF2B5EF4-FFF2-40B4-BE49-F238E27FC236}">
                <a16:creationId xmlns:a16="http://schemas.microsoft.com/office/drawing/2014/main" id="{7F0D3A57-5412-2CA5-13A6-F77B20BEBA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68B77A-09CB-C52D-DA50-BCADDC28118E}"/>
              </a:ext>
            </a:extLst>
          </p:cNvPr>
          <p:cNvSpPr>
            <a:spLocks noGrp="1"/>
          </p:cNvSpPr>
          <p:nvPr>
            <p:ph type="sldNum" sz="quarter" idx="12"/>
          </p:nvPr>
        </p:nvSpPr>
        <p:spPr/>
        <p:txBody>
          <a:bodyPr/>
          <a:lstStyle/>
          <a:p>
            <a:fld id="{48C77DDB-DCF5-4D36-BF05-408A4EA666C1}" type="slidenum">
              <a:rPr lang="en-US" smtClean="0"/>
              <a:t>‹#›</a:t>
            </a:fld>
            <a:endParaRPr lang="en-US"/>
          </a:p>
        </p:txBody>
      </p:sp>
    </p:spTree>
    <p:extLst>
      <p:ext uri="{BB962C8B-B14F-4D97-AF65-F5344CB8AC3E}">
        <p14:creationId xmlns:p14="http://schemas.microsoft.com/office/powerpoint/2010/main" val="157970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7E8F0F-1510-17CD-C72A-C5ABFF67CE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C98524-37EE-3353-A869-826549C51C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484FB7-D99B-A37D-2EAF-180E671F50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5D342A-44B0-4CFE-8AC3-737008F37AD4}" type="datetimeFigureOut">
              <a:rPr lang="en-US" smtClean="0"/>
              <a:t>3/8/2023</a:t>
            </a:fld>
            <a:endParaRPr lang="en-US"/>
          </a:p>
        </p:txBody>
      </p:sp>
      <p:sp>
        <p:nvSpPr>
          <p:cNvPr id="5" name="Footer Placeholder 4">
            <a:extLst>
              <a:ext uri="{FF2B5EF4-FFF2-40B4-BE49-F238E27FC236}">
                <a16:creationId xmlns:a16="http://schemas.microsoft.com/office/drawing/2014/main" id="{694FC835-9D43-4228-1704-56F6EDBFCB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FAD5BA2-B7B5-8AB4-34B5-7B7D31EF0E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C77DDB-DCF5-4D36-BF05-408A4EA666C1}" type="slidenum">
              <a:rPr lang="en-US" smtClean="0"/>
              <a:t>‹#›</a:t>
            </a:fld>
            <a:endParaRPr lang="en-US"/>
          </a:p>
        </p:txBody>
      </p:sp>
    </p:spTree>
    <p:extLst>
      <p:ext uri="{BB962C8B-B14F-4D97-AF65-F5344CB8AC3E}">
        <p14:creationId xmlns:p14="http://schemas.microsoft.com/office/powerpoint/2010/main" val="1932746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0CE7F05-E119-7D21-1B2A-7A47096A47B9}"/>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5A8FCEB-BD4A-F467-68A5-DD85D7164044}"/>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46638B9-3E42-3323-BE64-4946DC32DF04}"/>
              </a:ext>
            </a:extLst>
          </p:cNvPr>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latin typeface="Calibri" panose="020F0502020204030204" pitchFamily="34" charset="0"/>
              </a:defRPr>
            </a:lvl1pPr>
          </a:lstStyle>
          <a:p>
            <a:pPr>
              <a:defRPr/>
            </a:pPr>
            <a:fld id="{69463DE1-2805-438D-976C-B8D288654DBB}" type="datetime1">
              <a:rPr lang="en-US" altLang="en-US"/>
              <a:pPr>
                <a:defRPr/>
              </a:pPr>
              <a:t>3/8/2023</a:t>
            </a:fld>
            <a:endParaRPr lang="en-US" altLang="en-US"/>
          </a:p>
        </p:txBody>
      </p:sp>
      <p:sp>
        <p:nvSpPr>
          <p:cNvPr id="5" name="Footer Placeholder 4">
            <a:extLst>
              <a:ext uri="{FF2B5EF4-FFF2-40B4-BE49-F238E27FC236}">
                <a16:creationId xmlns:a16="http://schemas.microsoft.com/office/drawing/2014/main" id="{7BBB5C77-B623-28EF-E087-BF450DB4A71B}"/>
              </a:ext>
            </a:extLst>
          </p:cNvPr>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latin typeface="Calibri" charset="0"/>
                <a:ea typeface="ＭＳ Ｐゴシック" charset="0"/>
                <a:cs typeface="ＭＳ Ｐゴシック" charset="0"/>
              </a:defRPr>
            </a:lvl1pPr>
          </a:lstStyle>
          <a:p>
            <a:pPr>
              <a:defRPr/>
            </a:pPr>
            <a:r>
              <a:rPr lang="en-US"/>
              <a:t>Copyright (C) 2020 The Rowman &amp; Littlefield Publishing Group, Inc. All Right Reserved</a:t>
            </a:r>
          </a:p>
        </p:txBody>
      </p:sp>
      <p:sp>
        <p:nvSpPr>
          <p:cNvPr id="6" name="Slide Number Placeholder 5">
            <a:extLst>
              <a:ext uri="{FF2B5EF4-FFF2-40B4-BE49-F238E27FC236}">
                <a16:creationId xmlns:a16="http://schemas.microsoft.com/office/drawing/2014/main" id="{608D8D73-6736-409B-1453-F020904AA6D4}"/>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4B54CEAF-8BA9-4F47-963B-4589D45D1071}" type="slidenum">
              <a:rPr lang="en-US" altLang="en-US"/>
              <a:pPr/>
              <a:t>‹#›</a:t>
            </a:fld>
            <a:endParaRPr lang="en-US" altLang="en-US"/>
          </a:p>
        </p:txBody>
      </p:sp>
    </p:spTree>
    <p:extLst>
      <p:ext uri="{BB962C8B-B14F-4D97-AF65-F5344CB8AC3E}">
        <p14:creationId xmlns:p14="http://schemas.microsoft.com/office/powerpoint/2010/main" val="905896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FF01840-7D09-4FD1-AF45-B94E26FDAFE0}" type="datetime1">
              <a:rPr lang="en-US" smtClean="0"/>
              <a:t>3/8/2023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Copyright (C) 2020 The Rowman &amp; Littlefield Publishing Group, Inc. All Right Reserved</a:t>
            </a: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35337C9-4C7F-4583-B6F2-6D92DC546B50}" type="slidenum">
              <a:rPr lang="en-US" smtClean="0"/>
              <a:t>‹#›</a:t>
            </a:fld>
            <a:endParaRPr lang="en-US"/>
          </a:p>
        </p:txBody>
      </p:sp>
    </p:spTree>
    <p:extLst>
      <p:ext uri="{BB962C8B-B14F-4D97-AF65-F5344CB8AC3E}">
        <p14:creationId xmlns:p14="http://schemas.microsoft.com/office/powerpoint/2010/main" val="15370646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pPr>
              <a:defRPr/>
            </a:pPr>
            <a:fld id="{9E4555F5-3169-4778-A6E3-2223C72A3131}" type="datetime1">
              <a:rPr lang="en-US" altLang="en-US" smtClean="0"/>
              <a:t>3/9/2023</a:t>
            </a:fld>
            <a:endParaRPr lang="en-US"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charset="0"/>
                <a:ea typeface="ＭＳ Ｐゴシック" charset="0"/>
                <a:cs typeface="ＭＳ Ｐゴシック" charset="0"/>
              </a:defRPr>
            </a:lvl1pPr>
          </a:lstStyle>
          <a:p>
            <a:pPr>
              <a:defRPr/>
            </a:pPr>
            <a:r>
              <a:rPr lang="en-US"/>
              <a:t>Copyright (C) 2020 The Rowman &amp; Littlefield Publishing Group, Inc. All Right Reserved</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13E8CBF8-D328-45C5-A94A-3F612903D644}" type="slidenum">
              <a:rPr lang="en-US" altLang="en-US"/>
              <a:pPr>
                <a:defRPr/>
              </a:pPr>
              <a:t>‹#›</a:t>
            </a:fld>
            <a:endParaRPr lang="en-US" altLang="en-US"/>
          </a:p>
        </p:txBody>
      </p:sp>
    </p:spTree>
    <p:extLst>
      <p:ext uri="{BB962C8B-B14F-4D97-AF65-F5344CB8AC3E}">
        <p14:creationId xmlns:p14="http://schemas.microsoft.com/office/powerpoint/2010/main" val="21695859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3.xml"/><Relationship Id="rId4" Type="http://schemas.openxmlformats.org/officeDocument/2006/relationships/image" Target="../media/image10.emf"/></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3.emf"/></Relationships>
</file>

<file path=ppt/slides/_rels/slide4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60.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emf"/><Relationship Id="rId1" Type="http://schemas.openxmlformats.org/officeDocument/2006/relationships/slideLayout" Target="../slideLayouts/slideLayout24.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27C47-8E15-792E-83D1-0D9378B26E22}"/>
              </a:ext>
            </a:extLst>
          </p:cNvPr>
          <p:cNvSpPr>
            <a:spLocks noGrp="1"/>
          </p:cNvSpPr>
          <p:nvPr>
            <p:ph type="title"/>
          </p:nvPr>
        </p:nvSpPr>
        <p:spPr/>
        <p:txBody>
          <a:bodyPr/>
          <a:lstStyle/>
          <a:p>
            <a:r>
              <a:rPr lang="en-US" dirty="0"/>
              <a:t>Coming next… </a:t>
            </a:r>
          </a:p>
        </p:txBody>
      </p:sp>
      <p:sp>
        <p:nvSpPr>
          <p:cNvPr id="3" name="Content Placeholder 2">
            <a:extLst>
              <a:ext uri="{FF2B5EF4-FFF2-40B4-BE49-F238E27FC236}">
                <a16:creationId xmlns:a16="http://schemas.microsoft.com/office/drawing/2014/main" id="{65006B49-1788-DF14-9A1B-D403AAFF7E46}"/>
              </a:ext>
            </a:extLst>
          </p:cNvPr>
          <p:cNvSpPr>
            <a:spLocks noGrp="1"/>
          </p:cNvSpPr>
          <p:nvPr>
            <p:ph idx="1"/>
          </p:nvPr>
        </p:nvSpPr>
        <p:spPr/>
        <p:txBody>
          <a:bodyPr/>
          <a:lstStyle/>
          <a:p>
            <a:r>
              <a:rPr lang="en-US" dirty="0"/>
              <a:t>Learning check of chapter 7 due tonight by 23:59</a:t>
            </a:r>
          </a:p>
          <a:p>
            <a:r>
              <a:rPr lang="en-US" dirty="0"/>
              <a:t>Midterm exam next Wednesday in class </a:t>
            </a:r>
          </a:p>
          <a:p>
            <a:r>
              <a:rPr lang="en-US" dirty="0"/>
              <a:t>SAP part 1 &amp; 2 revision due March 19</a:t>
            </a:r>
            <a:r>
              <a:rPr lang="en-US" baseline="30000" dirty="0"/>
              <a:t>th</a:t>
            </a:r>
            <a:r>
              <a:rPr lang="en-US" dirty="0"/>
              <a:t> </a:t>
            </a:r>
          </a:p>
          <a:p>
            <a:r>
              <a:rPr lang="en-US" dirty="0"/>
              <a:t>Please read my comments thoroughly </a:t>
            </a:r>
          </a:p>
        </p:txBody>
      </p:sp>
    </p:spTree>
    <p:extLst>
      <p:ext uri="{BB962C8B-B14F-4D97-AF65-F5344CB8AC3E}">
        <p14:creationId xmlns:p14="http://schemas.microsoft.com/office/powerpoint/2010/main" val="513985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981200" y="493713"/>
            <a:ext cx="8229600" cy="1143000"/>
          </a:xfrm>
        </p:spPr>
        <p:txBody>
          <a:bodyPr/>
          <a:lstStyle/>
          <a:p>
            <a:pPr algn="l"/>
            <a:r>
              <a:rPr lang="en-US" altLang="en-US" sz="3200">
                <a:ea typeface="ＭＳ Ｐゴシック" panose="020B0600070205080204" pitchFamily="34" charset="-128"/>
              </a:rPr>
              <a:t>What is the level of measurement for this variable?</a:t>
            </a:r>
          </a:p>
        </p:txBody>
      </p:sp>
      <p:sp>
        <p:nvSpPr>
          <p:cNvPr id="13315" name="Content Placeholder 2"/>
          <p:cNvSpPr>
            <a:spLocks noGrp="1"/>
          </p:cNvSpPr>
          <p:nvPr>
            <p:ph idx="1"/>
          </p:nvPr>
        </p:nvSpPr>
        <p:spPr>
          <a:xfrm>
            <a:off x="2100263" y="1774826"/>
            <a:ext cx="8229600" cy="4525963"/>
          </a:xfrm>
        </p:spPr>
        <p:txBody>
          <a:bodyPr/>
          <a:lstStyle/>
          <a:p>
            <a:pPr marL="0" indent="0">
              <a:spcBef>
                <a:spcPct val="0"/>
              </a:spcBef>
              <a:buNone/>
            </a:pPr>
            <a:r>
              <a:rPr lang="en-US" altLang="en-US" sz="2400" b="1">
                <a:ea typeface="ＭＳ Ｐゴシック" panose="020B0600070205080204" pitchFamily="34" charset="-128"/>
              </a:rPr>
              <a:t>Support for tax reform: extremely against, against, slightly against, slightly support, support, extremely support</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Nominal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Ordinal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Interval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Ratio</a:t>
            </a:r>
          </a:p>
        </p:txBody>
      </p:sp>
      <p:sp>
        <p:nvSpPr>
          <p:cNvPr id="4" name="Oval 3"/>
          <p:cNvSpPr/>
          <p:nvPr/>
        </p:nvSpPr>
        <p:spPr>
          <a:xfrm>
            <a:off x="2209800" y="3505200"/>
            <a:ext cx="2514600" cy="533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981200" y="493713"/>
            <a:ext cx="8229600" cy="1143000"/>
          </a:xfrm>
        </p:spPr>
        <p:txBody>
          <a:bodyPr/>
          <a:lstStyle/>
          <a:p>
            <a:pPr algn="l"/>
            <a:r>
              <a:rPr lang="en-US" altLang="en-US" sz="3200">
                <a:ea typeface="ＭＳ Ｐゴシック" panose="020B0600070205080204" pitchFamily="34" charset="-128"/>
              </a:rPr>
              <a:t>What is the level of measurement for this variable?</a:t>
            </a:r>
          </a:p>
        </p:txBody>
      </p:sp>
      <p:sp>
        <p:nvSpPr>
          <p:cNvPr id="14339" name="Content Placeholder 2"/>
          <p:cNvSpPr>
            <a:spLocks noGrp="1"/>
          </p:cNvSpPr>
          <p:nvPr>
            <p:ph idx="1"/>
          </p:nvPr>
        </p:nvSpPr>
        <p:spPr>
          <a:xfrm>
            <a:off x="2100263" y="1774826"/>
            <a:ext cx="8229600" cy="4525963"/>
          </a:xfrm>
        </p:spPr>
        <p:txBody>
          <a:bodyPr/>
          <a:lstStyle/>
          <a:p>
            <a:pPr marL="0" indent="0">
              <a:spcBef>
                <a:spcPct val="0"/>
              </a:spcBef>
              <a:buNone/>
            </a:pPr>
            <a:r>
              <a:rPr lang="en-US" altLang="en-US" sz="2400" b="1">
                <a:ea typeface="ＭＳ Ｐゴシック" panose="020B0600070205080204" pitchFamily="34" charset="-128"/>
              </a:rPr>
              <a:t>Support for tax reform: extremely against, against, slightly against, slightly support, support, extremely support, don’t know</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Nominal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Ordinal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Interval</a:t>
            </a:r>
          </a:p>
          <a:p>
            <a:pPr marL="914400" lvl="1" indent="-514350">
              <a:lnSpc>
                <a:spcPts val="3838"/>
              </a:lnSpc>
              <a:spcBef>
                <a:spcPts val="1800"/>
              </a:spcBef>
              <a:buFont typeface="Calibri" panose="020F0502020204030204" pitchFamily="34" charset="0"/>
              <a:buAutoNum type="alphaUcPeriod"/>
            </a:pPr>
            <a:r>
              <a:rPr lang="en-US" altLang="en-US" sz="2000">
                <a:ea typeface="ＭＳ Ｐゴシック" panose="020B0600070205080204" pitchFamily="34" charset="-128"/>
              </a:rPr>
              <a:t>Ratio</a:t>
            </a:r>
          </a:p>
        </p:txBody>
      </p:sp>
      <p:sp>
        <p:nvSpPr>
          <p:cNvPr id="4" name="Oval 3"/>
          <p:cNvSpPr/>
          <p:nvPr/>
        </p:nvSpPr>
        <p:spPr>
          <a:xfrm>
            <a:off x="2127250" y="3200400"/>
            <a:ext cx="2514600" cy="533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905000" y="685800"/>
            <a:ext cx="8229600" cy="1143000"/>
          </a:xfrm>
        </p:spPr>
        <p:txBody>
          <a:bodyPr/>
          <a:lstStyle/>
          <a:p>
            <a:pPr algn="l"/>
            <a:r>
              <a:rPr lang="en-US" altLang="en-US" sz="2800">
                <a:ea typeface="ＭＳ Ｐゴシック" panose="020B0600070205080204" pitchFamily="34" charset="-128"/>
              </a:rPr>
              <a:t>A college collects data about its students. Which variable is nominal?</a:t>
            </a:r>
          </a:p>
        </p:txBody>
      </p:sp>
      <p:sp>
        <p:nvSpPr>
          <p:cNvPr id="17411" name="Content Placeholder 2"/>
          <p:cNvSpPr>
            <a:spLocks noGrp="1"/>
          </p:cNvSpPr>
          <p:nvPr>
            <p:ph idx="1"/>
          </p:nvPr>
        </p:nvSpPr>
        <p:spPr>
          <a:xfrm>
            <a:off x="2057400" y="1981200"/>
            <a:ext cx="8229600" cy="2819400"/>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Gender</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Age</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GPA</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Number of extracurricular activities</a:t>
            </a:r>
          </a:p>
        </p:txBody>
      </p:sp>
      <p:sp>
        <p:nvSpPr>
          <p:cNvPr id="4" name="Oval 3"/>
          <p:cNvSpPr/>
          <p:nvPr/>
        </p:nvSpPr>
        <p:spPr>
          <a:xfrm>
            <a:off x="2105025" y="2005013"/>
            <a:ext cx="2514600" cy="533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73E2501E-5113-C0EF-3032-1144DC715D52}"/>
              </a:ext>
            </a:extLst>
          </p:cNvPr>
          <p:cNvSpPr>
            <a:spLocks noGrp="1"/>
          </p:cNvSpPr>
          <p:nvPr>
            <p:ph type="ctrTitle"/>
          </p:nvPr>
        </p:nvSpPr>
        <p:spPr>
          <a:xfrm>
            <a:off x="5410200" y="2120901"/>
            <a:ext cx="5181600" cy="1470025"/>
          </a:xfrm>
        </p:spPr>
        <p:txBody>
          <a:bodyPr>
            <a:normAutofit fontScale="90000"/>
          </a:bodyPr>
          <a:lstStyle/>
          <a:p>
            <a:r>
              <a:rPr lang="en-US" altLang="en-US">
                <a:ea typeface="ＭＳ Ｐゴシック" panose="020B0600070205080204" pitchFamily="34" charset="-128"/>
              </a:rPr>
              <a:t>Chapter 2</a:t>
            </a:r>
            <a:br>
              <a:rPr lang="en-US" altLang="en-US">
                <a:ea typeface="ＭＳ Ｐゴシック" panose="020B0600070205080204" pitchFamily="34" charset="-128"/>
              </a:rPr>
            </a:br>
            <a:r>
              <a:rPr lang="en-US" altLang="en-US" sz="3600">
                <a:ea typeface="ＭＳ Ｐゴシック" panose="020B0600070205080204" pitchFamily="34" charset="-128"/>
              </a:rPr>
              <a:t>Getting to Know Your Data: Frequency Distributions and Visual Representations of Data</a:t>
            </a:r>
            <a:br>
              <a:rPr lang="en-US" altLang="en-US">
                <a:ea typeface="ＭＳ Ｐゴシック" panose="020B0600070205080204" pitchFamily="34" charset="-128"/>
              </a:rPr>
            </a:br>
            <a:endParaRPr lang="en-US" altLang="en-US">
              <a:ea typeface="ＭＳ Ｐゴシック" panose="020B0600070205080204" pitchFamily="34" charset="-128"/>
            </a:endParaRPr>
          </a:p>
        </p:txBody>
      </p:sp>
      <p:sp>
        <p:nvSpPr>
          <p:cNvPr id="2051" name="Subtitle 2">
            <a:extLst>
              <a:ext uri="{FF2B5EF4-FFF2-40B4-BE49-F238E27FC236}">
                <a16:creationId xmlns:a16="http://schemas.microsoft.com/office/drawing/2014/main" id="{267C515F-8CEF-4208-8126-5762300ED8EE}"/>
              </a:ext>
            </a:extLst>
          </p:cNvPr>
          <p:cNvSpPr>
            <a:spLocks noGrp="1"/>
          </p:cNvSpPr>
          <p:nvPr>
            <p:ph type="subTitle" idx="1"/>
          </p:nvPr>
        </p:nvSpPr>
        <p:spPr>
          <a:xfrm>
            <a:off x="5346700" y="4114800"/>
            <a:ext cx="5168900" cy="1752600"/>
          </a:xfrm>
        </p:spPr>
        <p:txBody>
          <a:bodyPr/>
          <a:lstStyle/>
          <a:p>
            <a:r>
              <a:rPr lang="en-US" altLang="en-US" sz="2800">
                <a:ea typeface="ＭＳ Ｐゴシック" panose="020B0600070205080204" pitchFamily="34" charset="-128"/>
              </a:rPr>
              <a:t>REVIEW SLIDES</a:t>
            </a:r>
          </a:p>
        </p:txBody>
      </p:sp>
      <p:pic>
        <p:nvPicPr>
          <p:cNvPr id="2052" name="Picture 4" descr="C:\Users\mmanzano\Desktop\Picture1.jpg">
            <a:extLst>
              <a:ext uri="{FF2B5EF4-FFF2-40B4-BE49-F238E27FC236}">
                <a16:creationId xmlns:a16="http://schemas.microsoft.com/office/drawing/2014/main" id="{AEE16001-F6D2-E238-AB91-A773031B4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464" y="1066800"/>
            <a:ext cx="3170237"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Footer Placeholder 1">
            <a:extLst>
              <a:ext uri="{FF2B5EF4-FFF2-40B4-BE49-F238E27FC236}">
                <a16:creationId xmlns:a16="http://schemas.microsoft.com/office/drawing/2014/main" id="{D31B187C-5444-D3D7-3F29-95177DBA94C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A22BB-1233-1FB8-0197-68EFE98D63FD}"/>
              </a:ext>
            </a:extLst>
          </p:cNvPr>
          <p:cNvSpPr>
            <a:spLocks noGrp="1"/>
          </p:cNvSpPr>
          <p:nvPr>
            <p:ph type="title"/>
          </p:nvPr>
        </p:nvSpPr>
        <p:spPr/>
        <p:txBody>
          <a:bodyPr/>
          <a:lstStyle/>
          <a:p>
            <a:r>
              <a:rPr lang="en-US" dirty="0"/>
              <a:t>Key terms </a:t>
            </a:r>
          </a:p>
        </p:txBody>
      </p:sp>
      <p:sp>
        <p:nvSpPr>
          <p:cNvPr id="3" name="Content Placeholder 2">
            <a:extLst>
              <a:ext uri="{FF2B5EF4-FFF2-40B4-BE49-F238E27FC236}">
                <a16:creationId xmlns:a16="http://schemas.microsoft.com/office/drawing/2014/main" id="{B7DFFCEF-B6EA-5175-5DC2-07DE2CFFEABF}"/>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Frequency distribution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Cumulative percentage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Percentile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Percent change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Rate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Ratio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Valid percent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Collapsing categories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Bar graph; Pie chart ; Histogram ; Time series chart (how to choose; how to read the graph) </a:t>
            </a:r>
          </a:p>
        </p:txBody>
      </p:sp>
    </p:spTree>
    <p:extLst>
      <p:ext uri="{BB962C8B-B14F-4D97-AF65-F5344CB8AC3E}">
        <p14:creationId xmlns:p14="http://schemas.microsoft.com/office/powerpoint/2010/main" val="1228409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A43FBBD-E77B-4191-F45B-6DD4270BBF0D}"/>
              </a:ext>
            </a:extLst>
          </p:cNvPr>
          <p:cNvSpPr>
            <a:spLocks noGrp="1"/>
          </p:cNvSpPr>
          <p:nvPr>
            <p:ph type="title"/>
          </p:nvPr>
        </p:nvSpPr>
        <p:spPr>
          <a:xfrm>
            <a:off x="838200" y="128587"/>
            <a:ext cx="10515600" cy="1325563"/>
          </a:xfrm>
        </p:spPr>
        <p:txBody>
          <a:bodyPr/>
          <a:lstStyle/>
          <a:p>
            <a:pPr algn="l"/>
            <a:r>
              <a:rPr lang="en-US" altLang="en-US" sz="3600" dirty="0">
                <a:ea typeface="ＭＳ Ｐゴシック" panose="020B0600070205080204" pitchFamily="34" charset="-128"/>
              </a:rPr>
              <a:t>How many people have no children?</a:t>
            </a:r>
          </a:p>
        </p:txBody>
      </p:sp>
      <p:sp>
        <p:nvSpPr>
          <p:cNvPr id="3075" name="Content Placeholder 2">
            <a:extLst>
              <a:ext uri="{FF2B5EF4-FFF2-40B4-BE49-F238E27FC236}">
                <a16:creationId xmlns:a16="http://schemas.microsoft.com/office/drawing/2014/main" id="{79332494-18E6-AC7B-BEA0-DEE769DEA9D4}"/>
              </a:ext>
            </a:extLst>
          </p:cNvPr>
          <p:cNvSpPr>
            <a:spLocks noGrp="1"/>
          </p:cNvSpPr>
          <p:nvPr>
            <p:ph idx="1"/>
          </p:nvPr>
        </p:nvSpPr>
        <p:spPr>
          <a:xfrm>
            <a:off x="7807325" y="2133600"/>
            <a:ext cx="2325688" cy="2895600"/>
          </a:xfrm>
        </p:spPr>
        <p:txBody>
          <a:bodyPr/>
          <a:lstStyle/>
          <a:p>
            <a:pPr marL="914400" lvl="1" indent="-514350">
              <a:lnSpc>
                <a:spcPts val="3838"/>
              </a:lnSpc>
              <a:spcBef>
                <a:spcPts val="1800"/>
              </a:spcBef>
              <a:buFont typeface="Calibri" panose="020F0502020204030204" pitchFamily="34" charset="0"/>
              <a:buAutoNum type="alphaUcPeriod"/>
            </a:pPr>
            <a:r>
              <a:rPr lang="en-US" altLang="en-US" dirty="0">
                <a:ea typeface="ＭＳ Ｐゴシック" panose="020B0600070205080204" pitchFamily="34" charset="-128"/>
              </a:rPr>
              <a:t>797</a:t>
            </a:r>
          </a:p>
          <a:p>
            <a:pPr marL="914400" lvl="1" indent="-514350">
              <a:lnSpc>
                <a:spcPts val="3838"/>
              </a:lnSpc>
              <a:spcBef>
                <a:spcPts val="1800"/>
              </a:spcBef>
              <a:buFont typeface="Calibri" panose="020F0502020204030204" pitchFamily="34" charset="0"/>
              <a:buAutoNum type="alphaUcPeriod"/>
            </a:pPr>
            <a:r>
              <a:rPr lang="en-US" altLang="en-US" dirty="0">
                <a:ea typeface="ＭＳ Ｐゴシック" panose="020B0600070205080204" pitchFamily="34" charset="-128"/>
              </a:rPr>
              <a:t>28</a:t>
            </a:r>
          </a:p>
          <a:p>
            <a:pPr marL="914400" lvl="1" indent="-514350">
              <a:lnSpc>
                <a:spcPts val="3838"/>
              </a:lnSpc>
              <a:spcBef>
                <a:spcPts val="1800"/>
              </a:spcBef>
              <a:buFont typeface="Calibri" panose="020F0502020204030204" pitchFamily="34" charset="0"/>
              <a:buAutoNum type="alphaUcPeriod"/>
            </a:pPr>
            <a:r>
              <a:rPr lang="en-US" altLang="en-US" dirty="0">
                <a:ea typeface="ＭＳ Ｐゴシック" panose="020B0600070205080204" pitchFamily="34" charset="-128"/>
              </a:rPr>
              <a:t>.28</a:t>
            </a:r>
          </a:p>
        </p:txBody>
      </p:sp>
      <p:sp>
        <p:nvSpPr>
          <p:cNvPr id="4" name="Oval 3">
            <a:extLst>
              <a:ext uri="{FF2B5EF4-FFF2-40B4-BE49-F238E27FC236}">
                <a16:creationId xmlns:a16="http://schemas.microsoft.com/office/drawing/2014/main" id="{29DBA892-083D-1FCC-0A89-161BA9A83313}"/>
              </a:ext>
            </a:extLst>
          </p:cNvPr>
          <p:cNvSpPr/>
          <p:nvPr/>
        </p:nvSpPr>
        <p:spPr>
          <a:xfrm>
            <a:off x="7618413" y="2078038"/>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077" name="Picture 1">
            <a:extLst>
              <a:ext uri="{FF2B5EF4-FFF2-40B4-BE49-F238E27FC236}">
                <a16:creationId xmlns:a16="http://schemas.microsoft.com/office/drawing/2014/main" id="{0F100031-A960-EB02-521E-E51E6EA681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1" y="1066800"/>
            <a:ext cx="5788025"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Footer Placeholder 1">
            <a:extLst>
              <a:ext uri="{FF2B5EF4-FFF2-40B4-BE49-F238E27FC236}">
                <a16:creationId xmlns:a16="http://schemas.microsoft.com/office/drawing/2014/main" id="{52382963-E670-2F0B-1BB3-9F17AD83E85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CFAD6737-E8C4-0A65-954F-A54FEC7336BC}"/>
              </a:ext>
            </a:extLst>
          </p:cNvPr>
          <p:cNvSpPr>
            <a:spLocks noGrp="1"/>
          </p:cNvSpPr>
          <p:nvPr>
            <p:ph type="title"/>
          </p:nvPr>
        </p:nvSpPr>
        <p:spPr/>
        <p:txBody>
          <a:bodyPr/>
          <a:lstStyle/>
          <a:p>
            <a:pPr algn="l"/>
            <a:r>
              <a:rPr lang="en-US" altLang="en-US" sz="3600">
                <a:ea typeface="ＭＳ Ｐゴシック" panose="020B0600070205080204" pitchFamily="34" charset="-128"/>
              </a:rPr>
              <a:t>What percentage of people have 8 or more children?</a:t>
            </a:r>
          </a:p>
        </p:txBody>
      </p:sp>
      <p:sp>
        <p:nvSpPr>
          <p:cNvPr id="5123" name="Content Placeholder 2">
            <a:extLst>
              <a:ext uri="{FF2B5EF4-FFF2-40B4-BE49-F238E27FC236}">
                <a16:creationId xmlns:a16="http://schemas.microsoft.com/office/drawing/2014/main" id="{95B10D00-5651-E9D5-CF55-DE38998E751E}"/>
              </a:ext>
            </a:extLst>
          </p:cNvPr>
          <p:cNvSpPr>
            <a:spLocks noGrp="1"/>
          </p:cNvSpPr>
          <p:nvPr>
            <p:ph idx="1"/>
          </p:nvPr>
        </p:nvSpPr>
        <p:spPr>
          <a:xfrm>
            <a:off x="8077200" y="2590800"/>
            <a:ext cx="2325688" cy="2895600"/>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22</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.77</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.008</a:t>
            </a:r>
          </a:p>
        </p:txBody>
      </p:sp>
      <p:sp>
        <p:nvSpPr>
          <p:cNvPr id="4" name="Oval 3">
            <a:extLst>
              <a:ext uri="{FF2B5EF4-FFF2-40B4-BE49-F238E27FC236}">
                <a16:creationId xmlns:a16="http://schemas.microsoft.com/office/drawing/2014/main" id="{7A82A089-9EE8-CD98-21C8-A75FD8A2712A}"/>
              </a:ext>
            </a:extLst>
          </p:cNvPr>
          <p:cNvSpPr/>
          <p:nvPr/>
        </p:nvSpPr>
        <p:spPr>
          <a:xfrm>
            <a:off x="7888288" y="32004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125" name="Picture 1">
            <a:extLst>
              <a:ext uri="{FF2B5EF4-FFF2-40B4-BE49-F238E27FC236}">
                <a16:creationId xmlns:a16="http://schemas.microsoft.com/office/drawing/2014/main" id="{80452C4A-0C63-ABC3-FB90-AC5073733DE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4051" y="1476375"/>
            <a:ext cx="5789613"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Footer Placeholder 1">
            <a:extLst>
              <a:ext uri="{FF2B5EF4-FFF2-40B4-BE49-F238E27FC236}">
                <a16:creationId xmlns:a16="http://schemas.microsoft.com/office/drawing/2014/main" id="{B1F314EF-ADC8-B8C2-77A7-62796F24D30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BA0F8532-7887-0EA3-8C6C-4DA32AFD7745}"/>
              </a:ext>
            </a:extLst>
          </p:cNvPr>
          <p:cNvSpPr>
            <a:spLocks noGrp="1"/>
          </p:cNvSpPr>
          <p:nvPr>
            <p:ph type="title"/>
          </p:nvPr>
        </p:nvSpPr>
        <p:spPr>
          <a:xfrm>
            <a:off x="1965325" y="492125"/>
            <a:ext cx="8229600" cy="1143000"/>
          </a:xfrm>
        </p:spPr>
        <p:txBody>
          <a:bodyPr>
            <a:normAutofit fontScale="90000"/>
          </a:bodyPr>
          <a:lstStyle/>
          <a:p>
            <a:pPr algn="l"/>
            <a:r>
              <a:rPr lang="en-US" altLang="en-US" sz="2800">
                <a:ea typeface="ＭＳ Ｐゴシック" panose="020B0600070205080204" pitchFamily="34" charset="-128"/>
              </a:rPr>
              <a:t>In 2016, 55% of a group felt excited about politics. In 2018, only 40% of that same group felt excited. What is the percent change between 2016 and 2018?</a:t>
            </a:r>
          </a:p>
        </p:txBody>
      </p:sp>
      <p:sp>
        <p:nvSpPr>
          <p:cNvPr id="7171" name="Content Placeholder 2">
            <a:extLst>
              <a:ext uri="{FF2B5EF4-FFF2-40B4-BE49-F238E27FC236}">
                <a16:creationId xmlns:a16="http://schemas.microsoft.com/office/drawing/2014/main" id="{A0509DD6-8B48-4225-A171-A95284300678}"/>
              </a:ext>
            </a:extLst>
          </p:cNvPr>
          <p:cNvSpPr>
            <a:spLocks noGrp="1"/>
          </p:cNvSpPr>
          <p:nvPr>
            <p:ph idx="1"/>
          </p:nvPr>
        </p:nvSpPr>
        <p:spPr>
          <a:xfrm>
            <a:off x="4572000" y="2438400"/>
            <a:ext cx="2325688" cy="2895600"/>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15</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-15</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27.3</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-27.3</a:t>
            </a:r>
          </a:p>
        </p:txBody>
      </p:sp>
      <p:sp>
        <p:nvSpPr>
          <p:cNvPr id="4" name="Oval 3">
            <a:extLst>
              <a:ext uri="{FF2B5EF4-FFF2-40B4-BE49-F238E27FC236}">
                <a16:creationId xmlns:a16="http://schemas.microsoft.com/office/drawing/2014/main" id="{88679B47-831A-B6EF-8F28-E39C7CCAF84C}"/>
              </a:ext>
            </a:extLst>
          </p:cNvPr>
          <p:cNvSpPr/>
          <p:nvPr/>
        </p:nvSpPr>
        <p:spPr>
          <a:xfrm>
            <a:off x="4383088" y="45339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73" name="Footer Placeholder 1">
            <a:extLst>
              <a:ext uri="{FF2B5EF4-FFF2-40B4-BE49-F238E27FC236}">
                <a16:creationId xmlns:a16="http://schemas.microsoft.com/office/drawing/2014/main" id="{6277CA0F-6EAE-6484-E9AE-84210D726F8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ABC9A607-1C4A-3948-6832-4B2C4F674087}"/>
              </a:ext>
            </a:extLst>
          </p:cNvPr>
          <p:cNvSpPr>
            <a:spLocks noGrp="1"/>
          </p:cNvSpPr>
          <p:nvPr>
            <p:ph type="title"/>
          </p:nvPr>
        </p:nvSpPr>
        <p:spPr>
          <a:xfrm>
            <a:off x="1906588" y="485775"/>
            <a:ext cx="8229600" cy="1143000"/>
          </a:xfrm>
        </p:spPr>
        <p:txBody>
          <a:bodyPr/>
          <a:lstStyle/>
          <a:p>
            <a:pPr algn="l"/>
            <a:r>
              <a:rPr lang="en-US" altLang="en-US" sz="3600">
                <a:ea typeface="ＭＳ Ｐゴシック" panose="020B0600070205080204" pitchFamily="34" charset="-128"/>
              </a:rPr>
              <a:t>Are respondents in Turkey or the U.S. more likely to agree that they feel ashamed of their country?</a:t>
            </a:r>
          </a:p>
        </p:txBody>
      </p:sp>
      <p:sp>
        <p:nvSpPr>
          <p:cNvPr id="11267" name="Content Placeholder 2">
            <a:extLst>
              <a:ext uri="{FF2B5EF4-FFF2-40B4-BE49-F238E27FC236}">
                <a16:creationId xmlns:a16="http://schemas.microsoft.com/office/drawing/2014/main" id="{DB7484AA-620B-A341-9FA0-16C0DDE9B9FC}"/>
              </a:ext>
            </a:extLst>
          </p:cNvPr>
          <p:cNvSpPr>
            <a:spLocks noGrp="1"/>
          </p:cNvSpPr>
          <p:nvPr>
            <p:ph idx="1"/>
          </p:nvPr>
        </p:nvSpPr>
        <p:spPr>
          <a:xfrm>
            <a:off x="8534400" y="2487613"/>
            <a:ext cx="2325688" cy="2895600"/>
          </a:xfrm>
        </p:spPr>
        <p:txBody>
          <a:bodyPr/>
          <a:lstStyle/>
          <a:p>
            <a:pPr marL="400050" lvl="1" indent="0">
              <a:lnSpc>
                <a:spcPts val="3838"/>
              </a:lnSpc>
              <a:spcBef>
                <a:spcPts val="1800"/>
              </a:spcBef>
              <a:buNone/>
            </a:pPr>
            <a:r>
              <a:rPr lang="en-US" altLang="en-US">
                <a:ea typeface="ＭＳ Ｐゴシック" panose="020B0600070205080204" pitchFamily="34" charset="-128"/>
              </a:rPr>
              <a:t>A. U.S.</a:t>
            </a:r>
          </a:p>
          <a:p>
            <a:pPr marL="400050" lvl="1" indent="0">
              <a:lnSpc>
                <a:spcPts val="3838"/>
              </a:lnSpc>
              <a:spcBef>
                <a:spcPts val="1800"/>
              </a:spcBef>
              <a:buNone/>
            </a:pPr>
            <a:r>
              <a:rPr lang="en-US" altLang="en-US">
                <a:ea typeface="ＭＳ Ｐゴシック" panose="020B0600070205080204" pitchFamily="34" charset="-128"/>
              </a:rPr>
              <a:t>B. Turkey</a:t>
            </a:r>
          </a:p>
        </p:txBody>
      </p:sp>
      <p:sp>
        <p:nvSpPr>
          <p:cNvPr id="4" name="Oval 3">
            <a:extLst>
              <a:ext uri="{FF2B5EF4-FFF2-40B4-BE49-F238E27FC236}">
                <a16:creationId xmlns:a16="http://schemas.microsoft.com/office/drawing/2014/main" id="{93C8C2A8-872B-AB23-2E28-E293AA90C494}"/>
              </a:ext>
            </a:extLst>
          </p:cNvPr>
          <p:cNvSpPr/>
          <p:nvPr/>
        </p:nvSpPr>
        <p:spPr>
          <a:xfrm>
            <a:off x="8763000" y="2438400"/>
            <a:ext cx="14478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11269" name="Picture 2">
            <a:extLst>
              <a:ext uri="{FF2B5EF4-FFF2-40B4-BE49-F238E27FC236}">
                <a16:creationId xmlns:a16="http://schemas.microsoft.com/office/drawing/2014/main" id="{5D503767-130F-7DF2-4979-8DAC7BFA91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6588" y="2308226"/>
            <a:ext cx="6627812"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Footer Placeholder 1">
            <a:extLst>
              <a:ext uri="{FF2B5EF4-FFF2-40B4-BE49-F238E27FC236}">
                <a16:creationId xmlns:a16="http://schemas.microsoft.com/office/drawing/2014/main" id="{BC841FB5-8ABB-F24D-CFA9-C58A24FB0FA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1" y="2286001"/>
            <a:ext cx="6095999" cy="1647771"/>
          </a:xfrm>
        </p:spPr>
        <p:txBody>
          <a:bodyPr/>
          <a:lstStyle/>
          <a:p>
            <a:pPr algn="l"/>
            <a:r>
              <a:rPr lang="en-US" dirty="0"/>
              <a:t>Chapter 3</a:t>
            </a:r>
            <a:br>
              <a:rPr lang="en-US" dirty="0"/>
            </a:br>
            <a:r>
              <a:rPr lang="en-US" sz="3600" dirty="0"/>
              <a:t>Examining Relationships between Two Variables: Cross-</a:t>
            </a:r>
            <a:br>
              <a:rPr lang="en-US" sz="3600" dirty="0"/>
            </a:br>
            <a:r>
              <a:rPr lang="en-US" sz="3600" dirty="0"/>
              <a:t>Tabulations</a:t>
            </a:r>
            <a:br>
              <a:rPr lang="en-US" sz="3600" dirty="0"/>
            </a:br>
            <a:br>
              <a:rPr lang="en-US" sz="2700" dirty="0"/>
            </a:br>
            <a:br>
              <a:rPr lang="en-US" sz="2700" dirty="0"/>
            </a:br>
            <a:r>
              <a:rPr lang="en-US" sz="2800" dirty="0"/>
              <a:t>REVIEW SLIDES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016227" y="1197769"/>
            <a:ext cx="2610803" cy="3263504"/>
          </a:xfrm>
        </p:spPr>
      </p:pic>
      <p:sp>
        <p:nvSpPr>
          <p:cNvPr id="6" name="Footer Placeholder 5"/>
          <p:cNvSpPr>
            <a:spLocks noGrp="1"/>
          </p:cNvSpPr>
          <p:nvPr>
            <p:ph type="ftr" sz="quarter" idx="11"/>
          </p:nvPr>
        </p:nvSpPr>
        <p:spPr/>
        <p:txBody>
          <a:bodyPr/>
          <a:lstStyle/>
          <a:p>
            <a:r>
              <a:rPr lang="en-US"/>
              <a:t>Copyright (C) 2020 The Rowman &amp; Littlefield Publishing Group, Inc. All Right Reserved</a:t>
            </a:r>
          </a:p>
        </p:txBody>
      </p:sp>
    </p:spTree>
    <p:extLst>
      <p:ext uri="{BB962C8B-B14F-4D97-AF65-F5344CB8AC3E}">
        <p14:creationId xmlns:p14="http://schemas.microsoft.com/office/powerpoint/2010/main" val="670767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CB87D-0E06-B237-2422-A8D262D1EAD3}"/>
              </a:ext>
            </a:extLst>
          </p:cNvPr>
          <p:cNvSpPr>
            <a:spLocks noGrp="1"/>
          </p:cNvSpPr>
          <p:nvPr>
            <p:ph type="ctrTitle"/>
          </p:nvPr>
        </p:nvSpPr>
        <p:spPr/>
        <p:txBody>
          <a:bodyPr/>
          <a:lstStyle/>
          <a:p>
            <a:r>
              <a:rPr lang="en-US" dirty="0"/>
              <a:t>Midterm Review </a:t>
            </a:r>
          </a:p>
        </p:txBody>
      </p:sp>
      <p:sp>
        <p:nvSpPr>
          <p:cNvPr id="3" name="Subtitle 2">
            <a:extLst>
              <a:ext uri="{FF2B5EF4-FFF2-40B4-BE49-F238E27FC236}">
                <a16:creationId xmlns:a16="http://schemas.microsoft.com/office/drawing/2014/main" id="{D809702E-9962-264D-EB62-62393A92297E}"/>
              </a:ext>
            </a:extLst>
          </p:cNvPr>
          <p:cNvSpPr>
            <a:spLocks noGrp="1"/>
          </p:cNvSpPr>
          <p:nvPr>
            <p:ph type="subTitle" idx="1"/>
          </p:nvPr>
        </p:nvSpPr>
        <p:spPr/>
        <p:txBody>
          <a:bodyPr/>
          <a:lstStyle/>
          <a:p>
            <a:r>
              <a:rPr lang="en-US" dirty="0"/>
              <a:t>SBS204</a:t>
            </a:r>
          </a:p>
        </p:txBody>
      </p:sp>
    </p:spTree>
    <p:extLst>
      <p:ext uri="{BB962C8B-B14F-4D97-AF65-F5344CB8AC3E}">
        <p14:creationId xmlns:p14="http://schemas.microsoft.com/office/powerpoint/2010/main" val="3202061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15F7D-1CF4-F8D5-6A5F-34B4A0C6ACC0}"/>
              </a:ext>
            </a:extLst>
          </p:cNvPr>
          <p:cNvSpPr>
            <a:spLocks noGrp="1"/>
          </p:cNvSpPr>
          <p:nvPr>
            <p:ph type="title"/>
          </p:nvPr>
        </p:nvSpPr>
        <p:spPr/>
        <p:txBody>
          <a:bodyPr/>
          <a:lstStyle/>
          <a:p>
            <a:pPr algn="l"/>
            <a:r>
              <a:rPr lang="en-US" dirty="0"/>
              <a:t>Key terms</a:t>
            </a:r>
          </a:p>
        </p:txBody>
      </p:sp>
      <p:sp>
        <p:nvSpPr>
          <p:cNvPr id="3" name="Content Placeholder 2">
            <a:extLst>
              <a:ext uri="{FF2B5EF4-FFF2-40B4-BE49-F238E27FC236}">
                <a16:creationId xmlns:a16="http://schemas.microsoft.com/office/drawing/2014/main" id="{1B8B4243-9271-2992-C507-DE4C947C8012}"/>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Cross tabulations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Row percentage</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Column percentage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Total percentage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Graphical Representations of Bivariate Relationships</a:t>
            </a:r>
          </a:p>
        </p:txBody>
      </p:sp>
      <p:sp>
        <p:nvSpPr>
          <p:cNvPr id="4" name="Footer Placeholder 3">
            <a:extLst>
              <a:ext uri="{FF2B5EF4-FFF2-40B4-BE49-F238E27FC236}">
                <a16:creationId xmlns:a16="http://schemas.microsoft.com/office/drawing/2014/main" id="{C505B1BD-9406-11FE-AB72-0591969711B3}"/>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spTree>
    <p:extLst>
      <p:ext uri="{BB962C8B-B14F-4D97-AF65-F5344CB8AC3E}">
        <p14:creationId xmlns:p14="http://schemas.microsoft.com/office/powerpoint/2010/main" val="2251566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5A3D49F-95B9-1537-B5CF-B2AA3D522DBC}"/>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graphicFrame>
        <p:nvGraphicFramePr>
          <p:cNvPr id="3" name="Table 2">
            <a:extLst>
              <a:ext uri="{FF2B5EF4-FFF2-40B4-BE49-F238E27FC236}">
                <a16:creationId xmlns:a16="http://schemas.microsoft.com/office/drawing/2014/main" id="{33B59160-5CC9-A231-5855-7F35DED35F95}"/>
              </a:ext>
            </a:extLst>
          </p:cNvPr>
          <p:cNvGraphicFramePr>
            <a:graphicFrameLocks noGrp="1"/>
          </p:cNvGraphicFramePr>
          <p:nvPr>
            <p:extLst>
              <p:ext uri="{D42A27DB-BD31-4B8C-83A1-F6EECF244321}">
                <p14:modId xmlns:p14="http://schemas.microsoft.com/office/powerpoint/2010/main" val="2393871400"/>
              </p:ext>
            </p:extLst>
          </p:nvPr>
        </p:nvGraphicFramePr>
        <p:xfrm>
          <a:off x="1894114" y="2015412"/>
          <a:ext cx="7679092" cy="4114796"/>
        </p:xfrm>
        <a:graphic>
          <a:graphicData uri="http://schemas.openxmlformats.org/drawingml/2006/table">
            <a:tbl>
              <a:tblPr firstRow="1" firstCol="1" bandRow="1">
                <a:tableStyleId>{5C22544A-7EE6-4342-B048-85BDC9FD1C3A}</a:tableStyleId>
              </a:tblPr>
              <a:tblGrid>
                <a:gridCol w="2123812">
                  <a:extLst>
                    <a:ext uri="{9D8B030D-6E8A-4147-A177-3AD203B41FA5}">
                      <a16:colId xmlns:a16="http://schemas.microsoft.com/office/drawing/2014/main" val="238607902"/>
                    </a:ext>
                  </a:extLst>
                </a:gridCol>
                <a:gridCol w="1226490">
                  <a:extLst>
                    <a:ext uri="{9D8B030D-6E8A-4147-A177-3AD203B41FA5}">
                      <a16:colId xmlns:a16="http://schemas.microsoft.com/office/drawing/2014/main" val="2515543368"/>
                    </a:ext>
                  </a:extLst>
                </a:gridCol>
                <a:gridCol w="1172380">
                  <a:extLst>
                    <a:ext uri="{9D8B030D-6E8A-4147-A177-3AD203B41FA5}">
                      <a16:colId xmlns:a16="http://schemas.microsoft.com/office/drawing/2014/main" val="4287941981"/>
                    </a:ext>
                  </a:extLst>
                </a:gridCol>
                <a:gridCol w="1767590">
                  <a:extLst>
                    <a:ext uri="{9D8B030D-6E8A-4147-A177-3AD203B41FA5}">
                      <a16:colId xmlns:a16="http://schemas.microsoft.com/office/drawing/2014/main" val="1201587311"/>
                    </a:ext>
                  </a:extLst>
                </a:gridCol>
                <a:gridCol w="1388820">
                  <a:extLst>
                    <a:ext uri="{9D8B030D-6E8A-4147-A177-3AD203B41FA5}">
                      <a16:colId xmlns:a16="http://schemas.microsoft.com/office/drawing/2014/main" val="3810493976"/>
                    </a:ext>
                  </a:extLst>
                </a:gridCol>
              </a:tblGrid>
              <a:tr h="293914">
                <a:tc>
                  <a:txBody>
                    <a:bodyPr/>
                    <a:lstStyle/>
                    <a:p>
                      <a:pPr marL="0" marR="0">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gridSpan="3">
                  <a:txBody>
                    <a:bodyPr/>
                    <a:lstStyle/>
                    <a:p>
                      <a:pPr marL="0" marR="0" algn="ctr">
                        <a:spcBef>
                          <a:spcPts val="0"/>
                        </a:spcBef>
                        <a:spcAft>
                          <a:spcPts val="0"/>
                        </a:spcAft>
                      </a:pPr>
                      <a:r>
                        <a:rPr lang="en-US" sz="1200">
                          <a:effectLst/>
                        </a:rPr>
                        <a:t>Time Spent Working from Home</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320671035"/>
                  </a:ext>
                </a:extLst>
              </a:tr>
              <a:tr h="293914">
                <a:tc>
                  <a:txBody>
                    <a:bodyPr/>
                    <a:lstStyle/>
                    <a:p>
                      <a:pPr marL="0" marR="0">
                        <a:spcBef>
                          <a:spcPts val="0"/>
                        </a:spcBef>
                        <a:spcAft>
                          <a:spcPts val="0"/>
                        </a:spcAft>
                      </a:pPr>
                      <a:r>
                        <a:rPr lang="en-US" sz="1200">
                          <a:effectLst/>
                        </a:rPr>
                        <a:t>Job Satisfaction:</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spcBef>
                          <a:spcPts val="0"/>
                        </a:spcBef>
                        <a:spcAft>
                          <a:spcPts val="0"/>
                        </a:spcAft>
                      </a:pPr>
                      <a:r>
                        <a:rPr lang="en-US" sz="1200">
                          <a:effectLst/>
                        </a:rPr>
                        <a:t>0-20%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spcBef>
                          <a:spcPts val="0"/>
                        </a:spcBef>
                        <a:spcAft>
                          <a:spcPts val="0"/>
                        </a:spcAft>
                      </a:pPr>
                      <a:r>
                        <a:rPr lang="en-US" sz="1200">
                          <a:effectLst/>
                        </a:rPr>
                        <a:t>21-50%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spcBef>
                          <a:spcPts val="0"/>
                        </a:spcBef>
                        <a:spcAft>
                          <a:spcPts val="0"/>
                        </a:spcAft>
                      </a:pPr>
                      <a:r>
                        <a:rPr lang="en-US" sz="1200">
                          <a:effectLst/>
                        </a:rPr>
                        <a:t>More Than 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tc>
                  <a:txBody>
                    <a:bodyPr/>
                    <a:lstStyle/>
                    <a:p>
                      <a:pPr marL="0" marR="0" algn="ctr">
                        <a:spcBef>
                          <a:spcPts val="0"/>
                        </a:spcBef>
                        <a:spcAft>
                          <a:spcPts val="0"/>
                        </a:spcAft>
                      </a:pPr>
                      <a:r>
                        <a:rPr lang="en-US" sz="12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4263981922"/>
                  </a:ext>
                </a:extLst>
              </a:tr>
              <a:tr h="293914">
                <a:tc>
                  <a:txBody>
                    <a:bodyPr/>
                    <a:lstStyle/>
                    <a:p>
                      <a:pPr marL="0" marR="0">
                        <a:spcBef>
                          <a:spcPts val="0"/>
                        </a:spcBef>
                        <a:spcAft>
                          <a:spcPts val="0"/>
                        </a:spcAft>
                      </a:pPr>
                      <a:r>
                        <a:rPr lang="en-US" sz="1200">
                          <a:effectLst/>
                        </a:rPr>
                        <a:t>High</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125.0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175.0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130.0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430.0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74111230"/>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dirty="0">
                          <a:effectLst/>
                        </a:rPr>
                        <a:t>18.5</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43.8</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28.9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51169299"/>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11.5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8.5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59036434"/>
                  </a:ext>
                </a:extLst>
              </a:tr>
              <a:tr h="293914">
                <a:tc>
                  <a:txBody>
                    <a:bodyPr/>
                    <a:lstStyle/>
                    <a:p>
                      <a:pPr marL="0" marR="0">
                        <a:spcBef>
                          <a:spcPts val="0"/>
                        </a:spcBef>
                        <a:spcAft>
                          <a:spcPts val="0"/>
                        </a:spcAft>
                      </a:pPr>
                      <a:r>
                        <a:rPr lang="en-US" sz="1200">
                          <a:effectLst/>
                        </a:rPr>
                        <a:t>Medium</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dirty="0">
                          <a:effectLst/>
                        </a:rPr>
                        <a:t>212.0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125.0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537.0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41766368"/>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31.5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31.3</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44.4</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35.2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00287176"/>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13.9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8.2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13.1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35.2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94479583"/>
                  </a:ext>
                </a:extLst>
              </a:tr>
              <a:tr h="293914">
                <a:tc>
                  <a:txBody>
                    <a:bodyPr/>
                    <a:lstStyle/>
                    <a:p>
                      <a:pPr marL="0" marR="0">
                        <a:spcBef>
                          <a:spcPts val="0"/>
                        </a:spcBef>
                        <a:spcAft>
                          <a:spcPts val="0"/>
                        </a:spcAft>
                      </a:pPr>
                      <a:r>
                        <a:rPr lang="en-US" sz="1200">
                          <a:effectLst/>
                        </a:rPr>
                        <a:t>Low</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337.0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120.0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557.0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66413307"/>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50.0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25.0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26.7</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96859304"/>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22.1</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6.6</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7.9</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36.5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92243970"/>
                  </a:ext>
                </a:extLst>
              </a:tr>
              <a:tr h="293914">
                <a:tc>
                  <a:txBody>
                    <a:bodyPr/>
                    <a:lstStyle/>
                    <a:p>
                      <a:pPr marL="0" marR="0">
                        <a:spcBef>
                          <a:spcPts val="0"/>
                        </a:spcBef>
                        <a:spcAft>
                          <a:spcPts val="0"/>
                        </a:spcAft>
                      </a:pPr>
                      <a:r>
                        <a:rPr lang="en-US" sz="1200">
                          <a:effectLst/>
                        </a:rPr>
                        <a:t>Total</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674.0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450.0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1524.0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50419613"/>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100.0</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4990316"/>
                  </a:ext>
                </a:extLst>
              </a:tr>
              <a:tr h="293914">
                <a:tc>
                  <a:txBody>
                    <a:bodyPr/>
                    <a:lstStyle/>
                    <a:p>
                      <a:endParaRPr lang="en-US" sz="1200">
                        <a:effectLst/>
                        <a:latin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44.2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26.2</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a:effectLst/>
                        </a:rPr>
                        <a:t>29.5</a:t>
                      </a:r>
                      <a:endParaRPr lang="en-US" sz="12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spcBef>
                          <a:spcPts val="0"/>
                        </a:spcBef>
                        <a:spcAft>
                          <a:spcPts val="0"/>
                        </a:spcAft>
                        <a:tabLst>
                          <a:tab pos="182880" algn="dec"/>
                        </a:tabLst>
                      </a:pPr>
                      <a:r>
                        <a:rPr lang="en-US" sz="1200" dirty="0">
                          <a:effectLst/>
                        </a:rPr>
                        <a:t>100</a:t>
                      </a:r>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96601997"/>
                  </a:ext>
                </a:extLst>
              </a:tr>
            </a:tbl>
          </a:graphicData>
        </a:graphic>
      </p:graphicFrame>
      <p:sp>
        <p:nvSpPr>
          <p:cNvPr id="5" name="TextBox 4">
            <a:extLst>
              <a:ext uri="{FF2B5EF4-FFF2-40B4-BE49-F238E27FC236}">
                <a16:creationId xmlns:a16="http://schemas.microsoft.com/office/drawing/2014/main" id="{3B45BDFD-5B4F-1AF3-80B0-C652BFBA2D99}"/>
              </a:ext>
            </a:extLst>
          </p:cNvPr>
          <p:cNvSpPr txBox="1"/>
          <p:nvPr/>
        </p:nvSpPr>
        <p:spPr>
          <a:xfrm>
            <a:off x="2318936" y="1142938"/>
            <a:ext cx="6097554" cy="646331"/>
          </a:xfrm>
          <a:prstGeom prst="rect">
            <a:avLst/>
          </a:prstGeom>
          <a:noFill/>
        </p:spPr>
        <p:txBody>
          <a:bodyPr wrap="square">
            <a:spAutoFit/>
          </a:bodyPr>
          <a:lstStyle/>
          <a:p>
            <a:pPr marL="0" marR="0">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Table TB3.1. Job Satisfaction, by Time Spent Working from Home</a:t>
            </a: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22154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l"/>
            <a:r>
              <a:rPr lang="en-US" altLang="en-US" sz="3600">
                <a:ea typeface="ＭＳ Ｐゴシック" panose="020B0600070205080204" pitchFamily="34" charset="-128"/>
              </a:rPr>
              <a:t>Who is more likely to think that body cameras will make the public more likely to cooperate?</a:t>
            </a:r>
          </a:p>
        </p:txBody>
      </p:sp>
      <p:sp>
        <p:nvSpPr>
          <p:cNvPr id="13315" name="Content Placeholder 2"/>
          <p:cNvSpPr>
            <a:spLocks noGrp="1"/>
          </p:cNvSpPr>
          <p:nvPr>
            <p:ph idx="1"/>
          </p:nvPr>
        </p:nvSpPr>
        <p:spPr>
          <a:xfrm>
            <a:off x="7493001" y="2743201"/>
            <a:ext cx="2746375" cy="2341563"/>
          </a:xfrm>
        </p:spPr>
        <p:txBody>
          <a:bodyPr/>
          <a:lstStyle/>
          <a:p>
            <a:pPr marL="914400" lvl="1" indent="-514350">
              <a:spcBef>
                <a:spcPts val="1800"/>
              </a:spcBef>
              <a:buFont typeface="Calibri" panose="020F0502020204030204" pitchFamily="34" charset="0"/>
              <a:buAutoNum type="alphaUcPeriod"/>
            </a:pPr>
            <a:r>
              <a:rPr lang="en-US" altLang="en-US" sz="2000">
                <a:ea typeface="ＭＳ Ｐゴシック" panose="020B0600070205080204" pitchFamily="34" charset="-128"/>
              </a:rPr>
              <a:t>Members of the general public</a:t>
            </a:r>
          </a:p>
          <a:p>
            <a:pPr marL="914400" lvl="1" indent="-514350">
              <a:spcBef>
                <a:spcPts val="1800"/>
              </a:spcBef>
              <a:buFont typeface="Calibri" panose="020F0502020204030204" pitchFamily="34" charset="0"/>
              <a:buAutoNum type="alphaUcPeriod"/>
            </a:pPr>
            <a:r>
              <a:rPr lang="en-US" altLang="en-US" sz="2000">
                <a:ea typeface="ＭＳ Ｐゴシック" panose="020B0600070205080204" pitchFamily="34" charset="-128"/>
              </a:rPr>
              <a:t>Police officers</a:t>
            </a:r>
          </a:p>
        </p:txBody>
      </p:sp>
      <p:sp>
        <p:nvSpPr>
          <p:cNvPr id="4" name="Oval 3"/>
          <p:cNvSpPr/>
          <p:nvPr/>
        </p:nvSpPr>
        <p:spPr>
          <a:xfrm>
            <a:off x="7521576" y="2613026"/>
            <a:ext cx="2932113" cy="11398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5" name="Rectangle 1"/>
          <p:cNvSpPr>
            <a:spLocks noChangeArrowheads="1"/>
          </p:cNvSpPr>
          <p:nvPr/>
        </p:nvSpPr>
        <p:spPr bwMode="auto">
          <a:xfrm>
            <a:off x="1917700" y="1698625"/>
            <a:ext cx="5741988"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457200" algn="dec"/>
              </a:tabLst>
              <a:defRPr>
                <a:solidFill>
                  <a:schemeClr val="tx1"/>
                </a:solidFill>
                <a:latin typeface="Arial" panose="020B0604020202020204" pitchFamily="34" charset="0"/>
                <a:ea typeface="ＭＳ Ｐゴシック" panose="020B0600070205080204" pitchFamily="34" charset="-128"/>
              </a:defRPr>
            </a:lvl1pPr>
            <a:lvl2pPr>
              <a:tabLst>
                <a:tab pos="457200" algn="dec"/>
              </a:tabLst>
              <a:defRPr>
                <a:solidFill>
                  <a:schemeClr val="tx1"/>
                </a:solidFill>
                <a:latin typeface="Arial" panose="020B0604020202020204" pitchFamily="34" charset="0"/>
                <a:ea typeface="ＭＳ Ｐゴシック" panose="020B0600070205080204" pitchFamily="34" charset="-128"/>
              </a:defRPr>
            </a:lvl2pPr>
            <a:lvl3pPr>
              <a:tabLst>
                <a:tab pos="457200" algn="dec"/>
              </a:tabLst>
              <a:defRPr>
                <a:solidFill>
                  <a:schemeClr val="tx1"/>
                </a:solidFill>
                <a:latin typeface="Arial" panose="020B0604020202020204" pitchFamily="34" charset="0"/>
                <a:ea typeface="ＭＳ Ｐゴシック" panose="020B0600070205080204" pitchFamily="34" charset="-128"/>
              </a:defRPr>
            </a:lvl3pPr>
            <a:lvl4pPr>
              <a:tabLst>
                <a:tab pos="457200" algn="dec"/>
              </a:tabLst>
              <a:defRPr>
                <a:solidFill>
                  <a:schemeClr val="tx1"/>
                </a:solidFill>
                <a:latin typeface="Arial" panose="020B0604020202020204" pitchFamily="34" charset="0"/>
                <a:ea typeface="ＭＳ Ｐゴシック" panose="020B0600070205080204" pitchFamily="34" charset="-128"/>
              </a:defRPr>
            </a:lvl4pPr>
            <a:lvl5pPr>
              <a:tabLst>
                <a:tab pos="457200" algn="dec"/>
              </a:tabLst>
              <a:defRPr>
                <a:solidFill>
                  <a:schemeClr val="tx1"/>
                </a:solidFill>
                <a:latin typeface="Arial" panose="020B0604020202020204" pitchFamily="34" charset="0"/>
                <a:ea typeface="ＭＳ Ｐゴシック" panose="020B0600070205080204" pitchFamily="34" charset="-128"/>
              </a:defRPr>
            </a:lvl5pPr>
            <a:lvl6pPr eaLnBrk="0" fontAlgn="base" hangingPunct="0">
              <a:spcBef>
                <a:spcPct val="0"/>
              </a:spcBef>
              <a:spcAft>
                <a:spcPct val="0"/>
              </a:spcAft>
              <a:tabLst>
                <a:tab pos="457200" algn="dec"/>
              </a:tabLst>
              <a:defRPr>
                <a:solidFill>
                  <a:schemeClr val="tx1"/>
                </a:solidFill>
                <a:latin typeface="Arial" panose="020B0604020202020204" pitchFamily="34" charset="0"/>
                <a:ea typeface="ＭＳ Ｐゴシック" panose="020B0600070205080204" pitchFamily="34" charset="-128"/>
              </a:defRPr>
            </a:lvl6pPr>
            <a:lvl7pPr eaLnBrk="0" fontAlgn="base" hangingPunct="0">
              <a:spcBef>
                <a:spcPct val="0"/>
              </a:spcBef>
              <a:spcAft>
                <a:spcPct val="0"/>
              </a:spcAft>
              <a:tabLst>
                <a:tab pos="457200" algn="dec"/>
              </a:tabLst>
              <a:defRPr>
                <a:solidFill>
                  <a:schemeClr val="tx1"/>
                </a:solidFill>
                <a:latin typeface="Arial" panose="020B0604020202020204" pitchFamily="34" charset="0"/>
                <a:ea typeface="ＭＳ Ｐゴシック" panose="020B0600070205080204" pitchFamily="34" charset="-128"/>
              </a:defRPr>
            </a:lvl7pPr>
            <a:lvl8pPr eaLnBrk="0" fontAlgn="base" hangingPunct="0">
              <a:spcBef>
                <a:spcPct val="0"/>
              </a:spcBef>
              <a:spcAft>
                <a:spcPct val="0"/>
              </a:spcAft>
              <a:tabLst>
                <a:tab pos="457200" algn="dec"/>
              </a:tabLst>
              <a:defRPr>
                <a:solidFill>
                  <a:schemeClr val="tx1"/>
                </a:solidFill>
                <a:latin typeface="Arial" panose="020B0604020202020204" pitchFamily="34" charset="0"/>
                <a:ea typeface="ＭＳ Ｐゴシック" panose="020B0600070205080204" pitchFamily="34" charset="-128"/>
              </a:defRPr>
            </a:lvl8pPr>
            <a:lvl9pPr eaLnBrk="0" fontAlgn="base" hangingPunct="0">
              <a:spcBef>
                <a:spcPct val="0"/>
              </a:spcBef>
              <a:spcAft>
                <a:spcPct val="0"/>
              </a:spcAft>
              <a:tabLst>
                <a:tab pos="457200" algn="dec"/>
              </a:tabLst>
              <a:defRPr>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r>
              <a:rPr lang="en-US" altLang="en-US" sz="2000" dirty="0">
                <a:solidFill>
                  <a:prstClr val="black"/>
                </a:solidFill>
                <a:latin typeface="Calibri"/>
                <a:cs typeface="Times New Roman" panose="02020603050405020304" pitchFamily="18" charset="0"/>
              </a:rPr>
              <a:t>Opinions about Effect of Body Cameras on Cooperation from the Public, among Police Officers and the General Public</a:t>
            </a:r>
            <a:endParaRPr lang="en-US" altLang="en-US" sz="1600" dirty="0">
              <a:solidFill>
                <a:prstClr val="black"/>
              </a:solidFill>
            </a:endParaRPr>
          </a:p>
        </p:txBody>
      </p:sp>
      <p:graphicFrame>
        <p:nvGraphicFramePr>
          <p:cNvPr id="8" name="Chart 7"/>
          <p:cNvGraphicFramePr>
            <a:graphicFrameLocks/>
          </p:cNvGraphicFramePr>
          <p:nvPr/>
        </p:nvGraphicFramePr>
        <p:xfrm>
          <a:off x="1592828" y="2590800"/>
          <a:ext cx="5983878"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2" name="Footer Placeholder 1"/>
          <p:cNvSpPr>
            <a:spLocks noGrp="1"/>
          </p:cNvSpPr>
          <p:nvPr>
            <p:ph type="ftr" sz="quarter" idx="11"/>
          </p:nvPr>
        </p:nvSpPr>
        <p:spPr>
          <a:xfrm>
            <a:off x="7721600" y="6400799"/>
            <a:ext cx="3860800" cy="365125"/>
          </a:xfrm>
        </p:spPr>
        <p:txBody>
          <a:bodyPr/>
          <a:lstStyle/>
          <a:p>
            <a:pPr fontAlgn="base">
              <a:spcBef>
                <a:spcPct val="0"/>
              </a:spcBef>
              <a:spcAft>
                <a:spcPct val="0"/>
              </a:spcAft>
              <a:defRPr/>
            </a:pPr>
            <a:r>
              <a:rPr lang="en-US" dirty="0"/>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B9F91982-5D3B-3A74-FB04-8FD31ADD0A3B}"/>
              </a:ext>
            </a:extLst>
          </p:cNvPr>
          <p:cNvSpPr>
            <a:spLocks noGrp="1"/>
          </p:cNvSpPr>
          <p:nvPr>
            <p:ph type="ctrTitle"/>
          </p:nvPr>
        </p:nvSpPr>
        <p:spPr>
          <a:xfrm>
            <a:off x="5181600" y="2130426"/>
            <a:ext cx="4800600" cy="1470025"/>
          </a:xfrm>
        </p:spPr>
        <p:txBody>
          <a:bodyPr/>
          <a:lstStyle/>
          <a:p>
            <a:r>
              <a:rPr lang="en-US" altLang="en-US">
                <a:ea typeface="ＭＳ Ｐゴシック" panose="020B0600070205080204" pitchFamily="34" charset="-128"/>
              </a:rPr>
              <a:t>Chapter 4</a:t>
            </a:r>
            <a:br>
              <a:rPr lang="en-US" altLang="en-US">
                <a:ea typeface="ＭＳ Ｐゴシック" panose="020B0600070205080204" pitchFamily="34" charset="-128"/>
              </a:rPr>
            </a:br>
            <a:r>
              <a:rPr lang="en-US" altLang="en-US" sz="3600">
                <a:ea typeface="ＭＳ Ｐゴシック" panose="020B0600070205080204" pitchFamily="34" charset="-128"/>
              </a:rPr>
              <a:t>Typical Values in a Group: Measures of Central Tendency</a:t>
            </a:r>
            <a:br>
              <a:rPr lang="en-US" altLang="en-US">
                <a:ea typeface="ＭＳ Ｐゴシック" panose="020B0600070205080204" pitchFamily="34" charset="-128"/>
              </a:rPr>
            </a:br>
            <a:endParaRPr lang="en-US" altLang="en-US">
              <a:ea typeface="ＭＳ Ｐゴシック" panose="020B0600070205080204" pitchFamily="34" charset="-128"/>
            </a:endParaRPr>
          </a:p>
        </p:txBody>
      </p:sp>
      <p:sp>
        <p:nvSpPr>
          <p:cNvPr id="2051" name="Subtitle 2">
            <a:extLst>
              <a:ext uri="{FF2B5EF4-FFF2-40B4-BE49-F238E27FC236}">
                <a16:creationId xmlns:a16="http://schemas.microsoft.com/office/drawing/2014/main" id="{947E7B05-4FC3-0ECB-5548-E08A3FBD828A}"/>
              </a:ext>
            </a:extLst>
          </p:cNvPr>
          <p:cNvSpPr>
            <a:spLocks noGrp="1"/>
          </p:cNvSpPr>
          <p:nvPr>
            <p:ph type="subTitle" idx="1"/>
          </p:nvPr>
        </p:nvSpPr>
        <p:spPr>
          <a:xfrm>
            <a:off x="5715000" y="3886200"/>
            <a:ext cx="3962400" cy="1752600"/>
          </a:xfrm>
        </p:spPr>
        <p:txBody>
          <a:bodyPr/>
          <a:lstStyle/>
          <a:p>
            <a:r>
              <a:rPr lang="en-US" altLang="en-US" sz="2800">
                <a:solidFill>
                  <a:schemeClr val="tx1"/>
                </a:solidFill>
                <a:ea typeface="ＭＳ Ｐゴシック" panose="020B0600070205080204" pitchFamily="34" charset="-128"/>
              </a:rPr>
              <a:t>REVIEW SLIDES</a:t>
            </a:r>
          </a:p>
        </p:txBody>
      </p:sp>
      <p:sp>
        <p:nvSpPr>
          <p:cNvPr id="2052" name="Footer Placeholder 1">
            <a:extLst>
              <a:ext uri="{FF2B5EF4-FFF2-40B4-BE49-F238E27FC236}">
                <a16:creationId xmlns:a16="http://schemas.microsoft.com/office/drawing/2014/main" id="{B5EA2C4A-3DE5-30F8-8CE4-FAB1D645C4E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pic>
        <p:nvPicPr>
          <p:cNvPr id="2053" name="Picture 4" descr="C:\Users\mmanzano\Desktop\Picture1.jpg">
            <a:extLst>
              <a:ext uri="{FF2B5EF4-FFF2-40B4-BE49-F238E27FC236}">
                <a16:creationId xmlns:a16="http://schemas.microsoft.com/office/drawing/2014/main" id="{C3FE4EC7-8E29-5A44-6459-BD377D5A1A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143000"/>
            <a:ext cx="2738438" cy="342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7239C-6B63-D3CF-1E93-56CF3494CBA0}"/>
              </a:ext>
            </a:extLst>
          </p:cNvPr>
          <p:cNvSpPr>
            <a:spLocks noGrp="1"/>
          </p:cNvSpPr>
          <p:nvPr>
            <p:ph type="title"/>
          </p:nvPr>
        </p:nvSpPr>
        <p:spPr/>
        <p:txBody>
          <a:bodyPr/>
          <a:lstStyle/>
          <a:p>
            <a:pPr algn="l"/>
            <a:r>
              <a:rPr lang="en-US" dirty="0"/>
              <a:t>Key terms </a:t>
            </a:r>
          </a:p>
        </p:txBody>
      </p:sp>
      <p:sp>
        <p:nvSpPr>
          <p:cNvPr id="3" name="Content Placeholder 2">
            <a:extLst>
              <a:ext uri="{FF2B5EF4-FFF2-40B4-BE49-F238E27FC236}">
                <a16:creationId xmlns:a16="http://schemas.microsoft.com/office/drawing/2014/main" id="{40B544AC-126F-80D3-CF2B-5E89777CDFDB}"/>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Measure of central tendency (related to levels of measurement)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Mean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Mode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Median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Symmetrical distribution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Right skewed vs. left skewed distribution </a:t>
            </a:r>
          </a:p>
        </p:txBody>
      </p:sp>
      <p:sp>
        <p:nvSpPr>
          <p:cNvPr id="4" name="Footer Placeholder 3">
            <a:extLst>
              <a:ext uri="{FF2B5EF4-FFF2-40B4-BE49-F238E27FC236}">
                <a16:creationId xmlns:a16="http://schemas.microsoft.com/office/drawing/2014/main" id="{0089A2E1-E15F-FB85-F164-D3CBC372F734}"/>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spTree>
    <p:extLst>
      <p:ext uri="{BB962C8B-B14F-4D97-AF65-F5344CB8AC3E}">
        <p14:creationId xmlns:p14="http://schemas.microsoft.com/office/powerpoint/2010/main" val="3856059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B27B79AE-FEBB-76EA-5B31-7EBBDC807586}"/>
              </a:ext>
            </a:extLst>
          </p:cNvPr>
          <p:cNvSpPr>
            <a:spLocks noGrp="1"/>
          </p:cNvSpPr>
          <p:nvPr>
            <p:ph type="title"/>
          </p:nvPr>
        </p:nvSpPr>
        <p:spPr/>
        <p:txBody>
          <a:bodyPr/>
          <a:lstStyle/>
          <a:p>
            <a:pPr algn="l"/>
            <a:r>
              <a:rPr lang="en-US" altLang="en-US" sz="3600">
                <a:ea typeface="ＭＳ Ｐゴシック" panose="020B0600070205080204" pitchFamily="34" charset="-128"/>
              </a:rPr>
              <a:t>Can we report the mean for this variable?</a:t>
            </a:r>
          </a:p>
        </p:txBody>
      </p:sp>
      <p:sp>
        <p:nvSpPr>
          <p:cNvPr id="3075" name="Content Placeholder 2">
            <a:extLst>
              <a:ext uri="{FF2B5EF4-FFF2-40B4-BE49-F238E27FC236}">
                <a16:creationId xmlns:a16="http://schemas.microsoft.com/office/drawing/2014/main" id="{0CE76551-6753-2DD5-04C3-AA25071E35B5}"/>
              </a:ext>
            </a:extLst>
          </p:cNvPr>
          <p:cNvSpPr>
            <a:spLocks noGrp="1"/>
          </p:cNvSpPr>
          <p:nvPr>
            <p:ph idx="1"/>
          </p:nvPr>
        </p:nvSpPr>
        <p:spPr>
          <a:xfrm>
            <a:off x="4818064" y="4400551"/>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98297EA0-0891-28C5-D688-93E3DDBEF844}"/>
              </a:ext>
            </a:extLst>
          </p:cNvPr>
          <p:cNvSpPr/>
          <p:nvPr/>
        </p:nvSpPr>
        <p:spPr>
          <a:xfrm>
            <a:off x="4876800" y="50292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3077" name="Title 1">
            <a:extLst>
              <a:ext uri="{FF2B5EF4-FFF2-40B4-BE49-F238E27FC236}">
                <a16:creationId xmlns:a16="http://schemas.microsoft.com/office/drawing/2014/main" id="{35C9B741-477B-E07C-894C-353EBA27548A}"/>
              </a:ext>
            </a:extLst>
          </p:cNvPr>
          <p:cNvSpPr txBox="1">
            <a:spLocks/>
          </p:cNvSpPr>
          <p:nvPr/>
        </p:nvSpPr>
        <p:spPr bwMode="auto">
          <a:xfrm>
            <a:off x="1981200" y="1828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Favorite kind of cuisine: </a:t>
            </a:r>
          </a:p>
          <a:p>
            <a:pPr eaLnBrk="0" fontAlgn="base" hangingPunct="0">
              <a:spcBef>
                <a:spcPct val="0"/>
              </a:spcBef>
              <a:spcAft>
                <a:spcPct val="0"/>
              </a:spcAft>
              <a:buNone/>
            </a:pPr>
            <a:r>
              <a:rPr lang="en-US" altLang="en-US" b="1">
                <a:solidFill>
                  <a:prstClr val="black"/>
                </a:solidFill>
              </a:rPr>
              <a:t>(1) Indian, (2) Italian, (3) Mexican, (4) Thai, (5) Chinese, (6) Other </a:t>
            </a:r>
          </a:p>
        </p:txBody>
      </p:sp>
      <p:sp>
        <p:nvSpPr>
          <p:cNvPr id="3078" name="Footer Placeholder 1">
            <a:extLst>
              <a:ext uri="{FF2B5EF4-FFF2-40B4-BE49-F238E27FC236}">
                <a16:creationId xmlns:a16="http://schemas.microsoft.com/office/drawing/2014/main" id="{07533F3F-7B4B-8A9C-9F9E-9E201F3F694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43085534-FB27-0EF6-077E-E512829DF501}"/>
              </a:ext>
            </a:extLst>
          </p:cNvPr>
          <p:cNvSpPr>
            <a:spLocks noGrp="1"/>
          </p:cNvSpPr>
          <p:nvPr>
            <p:ph type="title"/>
          </p:nvPr>
        </p:nvSpPr>
        <p:spPr/>
        <p:txBody>
          <a:bodyPr/>
          <a:lstStyle/>
          <a:p>
            <a:pPr algn="l"/>
            <a:r>
              <a:rPr lang="en-US" altLang="en-US" sz="3600">
                <a:ea typeface="ＭＳ Ｐゴシック" panose="020B0600070205080204" pitchFamily="34" charset="-128"/>
              </a:rPr>
              <a:t>Can we report the mode for this variable?</a:t>
            </a:r>
          </a:p>
        </p:txBody>
      </p:sp>
      <p:sp>
        <p:nvSpPr>
          <p:cNvPr id="5123" name="Content Placeholder 2">
            <a:extLst>
              <a:ext uri="{FF2B5EF4-FFF2-40B4-BE49-F238E27FC236}">
                <a16:creationId xmlns:a16="http://schemas.microsoft.com/office/drawing/2014/main" id="{95592D1D-032A-CE0F-9D05-22BE39211AFE}"/>
              </a:ext>
            </a:extLst>
          </p:cNvPr>
          <p:cNvSpPr>
            <a:spLocks noGrp="1"/>
          </p:cNvSpPr>
          <p:nvPr>
            <p:ph idx="1"/>
          </p:nvPr>
        </p:nvSpPr>
        <p:spPr>
          <a:xfrm>
            <a:off x="4818064" y="4400551"/>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9FB42C2C-8E2E-B2BE-70BC-F76FA3949690}"/>
              </a:ext>
            </a:extLst>
          </p:cNvPr>
          <p:cNvSpPr/>
          <p:nvPr/>
        </p:nvSpPr>
        <p:spPr>
          <a:xfrm>
            <a:off x="4722813" y="43434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5125" name="Title 1">
            <a:extLst>
              <a:ext uri="{FF2B5EF4-FFF2-40B4-BE49-F238E27FC236}">
                <a16:creationId xmlns:a16="http://schemas.microsoft.com/office/drawing/2014/main" id="{A18F551C-476B-5BC1-1CC6-FA08F0A406DC}"/>
              </a:ext>
            </a:extLst>
          </p:cNvPr>
          <p:cNvSpPr txBox="1">
            <a:spLocks/>
          </p:cNvSpPr>
          <p:nvPr/>
        </p:nvSpPr>
        <p:spPr bwMode="auto">
          <a:xfrm>
            <a:off x="1981200" y="1828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Favorite kind of cuisine: </a:t>
            </a:r>
          </a:p>
          <a:p>
            <a:pPr eaLnBrk="0" fontAlgn="base" hangingPunct="0">
              <a:spcBef>
                <a:spcPct val="0"/>
              </a:spcBef>
              <a:spcAft>
                <a:spcPct val="0"/>
              </a:spcAft>
              <a:buNone/>
            </a:pPr>
            <a:r>
              <a:rPr lang="en-US" altLang="en-US" b="1">
                <a:solidFill>
                  <a:prstClr val="black"/>
                </a:solidFill>
              </a:rPr>
              <a:t>(1) Indian, (2) Italian, (3) Mexican, (4) Thai, (5) Chinese, (6) Other </a:t>
            </a:r>
          </a:p>
        </p:txBody>
      </p:sp>
      <p:sp>
        <p:nvSpPr>
          <p:cNvPr id="5126" name="Footer Placeholder 1">
            <a:extLst>
              <a:ext uri="{FF2B5EF4-FFF2-40B4-BE49-F238E27FC236}">
                <a16:creationId xmlns:a16="http://schemas.microsoft.com/office/drawing/2014/main" id="{2FC2AE1F-86DE-BA8B-DB41-F03E27E759F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5E946C1A-6F0F-6A1A-C8FD-CABE8BD83737}"/>
              </a:ext>
            </a:extLst>
          </p:cNvPr>
          <p:cNvSpPr>
            <a:spLocks noGrp="1"/>
          </p:cNvSpPr>
          <p:nvPr>
            <p:ph type="title"/>
          </p:nvPr>
        </p:nvSpPr>
        <p:spPr/>
        <p:txBody>
          <a:bodyPr/>
          <a:lstStyle/>
          <a:p>
            <a:pPr algn="l"/>
            <a:r>
              <a:rPr lang="en-US" altLang="en-US" sz="3600">
                <a:ea typeface="ＭＳ Ｐゴシック" panose="020B0600070205080204" pitchFamily="34" charset="-128"/>
              </a:rPr>
              <a:t>Can we report the mean for this variable?</a:t>
            </a:r>
          </a:p>
        </p:txBody>
      </p:sp>
      <p:sp>
        <p:nvSpPr>
          <p:cNvPr id="6147" name="Content Placeholder 2">
            <a:extLst>
              <a:ext uri="{FF2B5EF4-FFF2-40B4-BE49-F238E27FC236}">
                <a16:creationId xmlns:a16="http://schemas.microsoft.com/office/drawing/2014/main" id="{A17A05E4-F3E6-66DB-F994-2DE55E251F5F}"/>
              </a:ext>
            </a:extLst>
          </p:cNvPr>
          <p:cNvSpPr>
            <a:spLocks noGrp="1"/>
          </p:cNvSpPr>
          <p:nvPr>
            <p:ph idx="1"/>
          </p:nvPr>
        </p:nvSpPr>
        <p:spPr>
          <a:xfrm>
            <a:off x="4818064" y="4400551"/>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F236FA73-3AA0-2E6B-3179-232C41DBF717}"/>
              </a:ext>
            </a:extLst>
          </p:cNvPr>
          <p:cNvSpPr/>
          <p:nvPr/>
        </p:nvSpPr>
        <p:spPr>
          <a:xfrm>
            <a:off x="4722813" y="50292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6149" name="Title 1">
            <a:extLst>
              <a:ext uri="{FF2B5EF4-FFF2-40B4-BE49-F238E27FC236}">
                <a16:creationId xmlns:a16="http://schemas.microsoft.com/office/drawing/2014/main" id="{AF1F095B-5DFA-4294-7A2E-F4308AE6A447}"/>
              </a:ext>
            </a:extLst>
          </p:cNvPr>
          <p:cNvSpPr txBox="1">
            <a:spLocks/>
          </p:cNvSpPr>
          <p:nvPr/>
        </p:nvSpPr>
        <p:spPr bwMode="auto">
          <a:xfrm>
            <a:off x="1981200" y="1828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To what extent do you like Italian cuisine: </a:t>
            </a:r>
          </a:p>
          <a:p>
            <a:pPr eaLnBrk="0" fontAlgn="base" hangingPunct="0">
              <a:spcBef>
                <a:spcPct val="0"/>
              </a:spcBef>
              <a:spcAft>
                <a:spcPct val="0"/>
              </a:spcAft>
              <a:buNone/>
            </a:pPr>
            <a:r>
              <a:rPr lang="en-US" altLang="en-US" b="1">
                <a:solidFill>
                  <a:prstClr val="black"/>
                </a:solidFill>
              </a:rPr>
              <a:t>(1) Dislike, (2) Dislike somewhat, (3) Like somewhat, (4) Like</a:t>
            </a:r>
          </a:p>
        </p:txBody>
      </p:sp>
      <p:sp>
        <p:nvSpPr>
          <p:cNvPr id="6150" name="Footer Placeholder 1">
            <a:extLst>
              <a:ext uri="{FF2B5EF4-FFF2-40B4-BE49-F238E27FC236}">
                <a16:creationId xmlns:a16="http://schemas.microsoft.com/office/drawing/2014/main" id="{E8C05CC9-0260-7697-69AF-9DCDDC8132C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3D335524-D0F6-3CBA-A23A-C113E13CD785}"/>
              </a:ext>
            </a:extLst>
          </p:cNvPr>
          <p:cNvSpPr>
            <a:spLocks noGrp="1"/>
          </p:cNvSpPr>
          <p:nvPr>
            <p:ph type="title"/>
          </p:nvPr>
        </p:nvSpPr>
        <p:spPr/>
        <p:txBody>
          <a:bodyPr/>
          <a:lstStyle/>
          <a:p>
            <a:pPr algn="l"/>
            <a:r>
              <a:rPr lang="en-US" altLang="en-US" sz="3600">
                <a:ea typeface="ＭＳ Ｐゴシック" panose="020B0600070205080204" pitchFamily="34" charset="-128"/>
              </a:rPr>
              <a:t>Can we report the median for this variable?</a:t>
            </a:r>
          </a:p>
        </p:txBody>
      </p:sp>
      <p:sp>
        <p:nvSpPr>
          <p:cNvPr id="9219" name="Content Placeholder 2">
            <a:extLst>
              <a:ext uri="{FF2B5EF4-FFF2-40B4-BE49-F238E27FC236}">
                <a16:creationId xmlns:a16="http://schemas.microsoft.com/office/drawing/2014/main" id="{6BF5CB00-4007-43AA-B207-8F15DB66C6F3}"/>
              </a:ext>
            </a:extLst>
          </p:cNvPr>
          <p:cNvSpPr>
            <a:spLocks noGrp="1"/>
          </p:cNvSpPr>
          <p:nvPr>
            <p:ph idx="1"/>
          </p:nvPr>
        </p:nvSpPr>
        <p:spPr>
          <a:xfrm>
            <a:off x="4818064" y="4400551"/>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384F33A0-F0A4-8B7B-8F59-E57E9FD3694F}"/>
              </a:ext>
            </a:extLst>
          </p:cNvPr>
          <p:cNvSpPr/>
          <p:nvPr/>
        </p:nvSpPr>
        <p:spPr>
          <a:xfrm>
            <a:off x="4722813" y="43434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9221" name="Title 1">
            <a:extLst>
              <a:ext uri="{FF2B5EF4-FFF2-40B4-BE49-F238E27FC236}">
                <a16:creationId xmlns:a16="http://schemas.microsoft.com/office/drawing/2014/main" id="{3C8F71D5-A319-D51F-00FE-359313D085D8}"/>
              </a:ext>
            </a:extLst>
          </p:cNvPr>
          <p:cNvSpPr txBox="1">
            <a:spLocks/>
          </p:cNvSpPr>
          <p:nvPr/>
        </p:nvSpPr>
        <p:spPr bwMode="auto">
          <a:xfrm>
            <a:off x="1981200" y="1828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How many days last month did you take an over-the-counter pain reliever?</a:t>
            </a:r>
          </a:p>
        </p:txBody>
      </p:sp>
      <p:sp>
        <p:nvSpPr>
          <p:cNvPr id="9222" name="Footer Placeholder 1">
            <a:extLst>
              <a:ext uri="{FF2B5EF4-FFF2-40B4-BE49-F238E27FC236}">
                <a16:creationId xmlns:a16="http://schemas.microsoft.com/office/drawing/2014/main" id="{24ACFEDE-CB51-3187-6F04-439BAA9433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4C0FFA88-0E4E-38F3-D032-F08020C08D14}"/>
              </a:ext>
            </a:extLst>
          </p:cNvPr>
          <p:cNvSpPr>
            <a:spLocks noGrp="1"/>
          </p:cNvSpPr>
          <p:nvPr>
            <p:ph type="title"/>
          </p:nvPr>
        </p:nvSpPr>
        <p:spPr/>
        <p:txBody>
          <a:bodyPr/>
          <a:lstStyle/>
          <a:p>
            <a:pPr algn="l"/>
            <a:r>
              <a:rPr lang="en-US" altLang="en-US" sz="3600">
                <a:ea typeface="ＭＳ Ｐゴシック" panose="020B0600070205080204" pitchFamily="34" charset="-128"/>
              </a:rPr>
              <a:t>What is the case number for the median in this frequency distribution?</a:t>
            </a:r>
          </a:p>
        </p:txBody>
      </p:sp>
      <p:sp>
        <p:nvSpPr>
          <p:cNvPr id="12291" name="Content Placeholder 2">
            <a:extLst>
              <a:ext uri="{FF2B5EF4-FFF2-40B4-BE49-F238E27FC236}">
                <a16:creationId xmlns:a16="http://schemas.microsoft.com/office/drawing/2014/main" id="{FD0F42D2-5BEE-152C-88D9-84579FFE38A6}"/>
              </a:ext>
            </a:extLst>
          </p:cNvPr>
          <p:cNvSpPr>
            <a:spLocks noGrp="1"/>
          </p:cNvSpPr>
          <p:nvPr>
            <p:ph idx="1"/>
          </p:nvPr>
        </p:nvSpPr>
        <p:spPr>
          <a:xfrm>
            <a:off x="7662864" y="2409826"/>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9</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7</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6.5</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7.5</a:t>
            </a:r>
          </a:p>
        </p:txBody>
      </p:sp>
      <p:sp>
        <p:nvSpPr>
          <p:cNvPr id="4" name="Oval 3">
            <a:extLst>
              <a:ext uri="{FF2B5EF4-FFF2-40B4-BE49-F238E27FC236}">
                <a16:creationId xmlns:a16="http://schemas.microsoft.com/office/drawing/2014/main" id="{96B05503-9DC3-E023-F61E-F63B725385EE}"/>
              </a:ext>
            </a:extLst>
          </p:cNvPr>
          <p:cNvSpPr/>
          <p:nvPr/>
        </p:nvSpPr>
        <p:spPr>
          <a:xfrm>
            <a:off x="7473950" y="2409825"/>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graphicFrame>
        <p:nvGraphicFramePr>
          <p:cNvPr id="5" name="Table 4">
            <a:extLst>
              <a:ext uri="{FF2B5EF4-FFF2-40B4-BE49-F238E27FC236}">
                <a16:creationId xmlns:a16="http://schemas.microsoft.com/office/drawing/2014/main" id="{9D886356-0697-EBA1-AF10-D211089C1A19}"/>
              </a:ext>
            </a:extLst>
          </p:cNvPr>
          <p:cNvGraphicFramePr>
            <a:graphicFrameLocks noGrp="1"/>
          </p:cNvGraphicFramePr>
          <p:nvPr/>
        </p:nvGraphicFramePr>
        <p:xfrm>
          <a:off x="2057400" y="1676401"/>
          <a:ext cx="5126037" cy="3692532"/>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078037">
                  <a:extLst>
                    <a:ext uri="{9D8B030D-6E8A-4147-A177-3AD203B41FA5}">
                      <a16:colId xmlns:a16="http://schemas.microsoft.com/office/drawing/2014/main" val="20002"/>
                    </a:ext>
                  </a:extLst>
                </a:gridCol>
              </a:tblGrid>
              <a:tr h="701013">
                <a:tc>
                  <a:txBody>
                    <a:bodyPr/>
                    <a:lstStyle/>
                    <a:p>
                      <a:pPr algn="l"/>
                      <a:r>
                        <a:rPr lang="en-US" sz="2000" dirty="0">
                          <a:latin typeface="+mn-lt"/>
                        </a:rPr>
                        <a:t>Value</a:t>
                      </a:r>
                    </a:p>
                  </a:txBody>
                  <a:tcPr marT="45710" marB="45710"/>
                </a:tc>
                <a:tc>
                  <a:txBody>
                    <a:bodyPr/>
                    <a:lstStyle/>
                    <a:p>
                      <a:pPr algn="ctr"/>
                      <a:r>
                        <a:rPr lang="en-US" sz="2000" dirty="0">
                          <a:latin typeface="+mn-lt"/>
                        </a:rPr>
                        <a:t>Frequency</a:t>
                      </a:r>
                    </a:p>
                  </a:txBody>
                  <a:tcPr marT="45710" marB="45710"/>
                </a:tc>
                <a:tc>
                  <a:txBody>
                    <a:bodyPr/>
                    <a:lstStyle/>
                    <a:p>
                      <a:pPr algn="ctr"/>
                      <a:r>
                        <a:rPr lang="en-US" sz="2000" dirty="0">
                          <a:latin typeface="+mn-lt"/>
                        </a:rPr>
                        <a:t>Cumulative Frequency</a:t>
                      </a:r>
                    </a:p>
                  </a:txBody>
                  <a:tcPr marT="45710" marB="45710"/>
                </a:tc>
                <a:extLst>
                  <a:ext uri="{0D108BD9-81ED-4DB2-BD59-A6C34878D82A}">
                    <a16:rowId xmlns:a16="http://schemas.microsoft.com/office/drawing/2014/main" val="10000"/>
                  </a:ext>
                </a:extLst>
              </a:tr>
              <a:tr h="370756">
                <a:tc>
                  <a:txBody>
                    <a:bodyPr/>
                    <a:lstStyle/>
                    <a:p>
                      <a:pPr algn="l" fontAlgn="b"/>
                      <a:r>
                        <a:rPr lang="en-US" sz="2000" b="0" i="0" u="none" strike="noStrike" dirty="0">
                          <a:solidFill>
                            <a:srgbClr val="000000"/>
                          </a:solidFill>
                          <a:effectLst/>
                          <a:latin typeface="+mn-lt"/>
                        </a:rPr>
                        <a:t>4</a:t>
                      </a:r>
                    </a:p>
                  </a:txBody>
                  <a:tcPr marL="9525" marR="9525" marT="9523" marB="0" anchor="b"/>
                </a:tc>
                <a:tc>
                  <a:txBody>
                    <a:bodyPr/>
                    <a:lstStyle/>
                    <a:p>
                      <a:pPr algn="ctr" fontAlgn="b"/>
                      <a:r>
                        <a:rPr lang="en-US" sz="2000" b="0" i="0" u="none" strike="noStrike">
                          <a:solidFill>
                            <a:srgbClr val="000000"/>
                          </a:solidFill>
                          <a:effectLst/>
                          <a:latin typeface="+mn-lt"/>
                        </a:rPr>
                        <a:t>1</a:t>
                      </a:r>
                    </a:p>
                  </a:txBody>
                  <a:tcPr marL="9525" marR="9525" marT="9523" marB="0" anchor="b"/>
                </a:tc>
                <a:tc>
                  <a:txBody>
                    <a:bodyPr/>
                    <a:lstStyle/>
                    <a:p>
                      <a:pPr algn="ctr" fontAlgn="b"/>
                      <a:r>
                        <a:rPr lang="en-US" sz="2000" b="0" i="0" u="none" strike="noStrike" dirty="0">
                          <a:solidFill>
                            <a:srgbClr val="000000"/>
                          </a:solidFill>
                          <a:effectLst/>
                          <a:latin typeface="+mn-lt"/>
                        </a:rPr>
                        <a:t>1</a:t>
                      </a:r>
                    </a:p>
                  </a:txBody>
                  <a:tcPr marL="9525" marR="9525" marT="9523" marB="0" anchor="b"/>
                </a:tc>
                <a:extLst>
                  <a:ext uri="{0D108BD9-81ED-4DB2-BD59-A6C34878D82A}">
                    <a16:rowId xmlns:a16="http://schemas.microsoft.com/office/drawing/2014/main" val="10001"/>
                  </a:ext>
                </a:extLst>
              </a:tr>
              <a:tr h="370756">
                <a:tc>
                  <a:txBody>
                    <a:bodyPr/>
                    <a:lstStyle/>
                    <a:p>
                      <a:pPr algn="l" fontAlgn="b"/>
                      <a:r>
                        <a:rPr lang="en-US" sz="2000" b="0" i="0" u="none" strike="noStrike" dirty="0">
                          <a:solidFill>
                            <a:srgbClr val="000000"/>
                          </a:solidFill>
                          <a:effectLst/>
                          <a:latin typeface="+mn-lt"/>
                        </a:rPr>
                        <a:t>5</a:t>
                      </a:r>
                    </a:p>
                  </a:txBody>
                  <a:tcPr marL="9525" marR="9525" marT="9523" marB="0" anchor="b"/>
                </a:tc>
                <a:tc>
                  <a:txBody>
                    <a:bodyPr/>
                    <a:lstStyle/>
                    <a:p>
                      <a:pPr algn="ctr" fontAlgn="b"/>
                      <a:r>
                        <a:rPr lang="en-US" sz="2000" b="0" i="0" u="none" strike="noStrike">
                          <a:solidFill>
                            <a:srgbClr val="000000"/>
                          </a:solidFill>
                          <a:effectLst/>
                          <a:latin typeface="+mn-lt"/>
                        </a:rPr>
                        <a:t>1</a:t>
                      </a:r>
                    </a:p>
                  </a:txBody>
                  <a:tcPr marL="9525" marR="9525" marT="9523" marB="0" anchor="b"/>
                </a:tc>
                <a:tc>
                  <a:txBody>
                    <a:bodyPr/>
                    <a:lstStyle/>
                    <a:p>
                      <a:pPr algn="ctr" fontAlgn="b"/>
                      <a:r>
                        <a:rPr lang="en-US" sz="2000" b="0" i="0" u="none" strike="noStrike" dirty="0">
                          <a:solidFill>
                            <a:srgbClr val="000000"/>
                          </a:solidFill>
                          <a:effectLst/>
                          <a:latin typeface="+mn-lt"/>
                        </a:rPr>
                        <a:t>2</a:t>
                      </a:r>
                    </a:p>
                  </a:txBody>
                  <a:tcPr marL="9525" marR="9525" marT="9523" marB="0" anchor="b"/>
                </a:tc>
                <a:extLst>
                  <a:ext uri="{0D108BD9-81ED-4DB2-BD59-A6C34878D82A}">
                    <a16:rowId xmlns:a16="http://schemas.microsoft.com/office/drawing/2014/main" val="10002"/>
                  </a:ext>
                </a:extLst>
              </a:tr>
              <a:tr h="370756">
                <a:tc>
                  <a:txBody>
                    <a:bodyPr/>
                    <a:lstStyle/>
                    <a:p>
                      <a:pPr algn="l" fontAlgn="b"/>
                      <a:r>
                        <a:rPr lang="en-US" sz="2000" b="0" i="0" u="none" strike="noStrike" dirty="0">
                          <a:solidFill>
                            <a:srgbClr val="000000"/>
                          </a:solidFill>
                          <a:effectLst/>
                          <a:latin typeface="+mn-lt"/>
                        </a:rPr>
                        <a:t>6</a:t>
                      </a:r>
                    </a:p>
                  </a:txBody>
                  <a:tcPr marL="9525" marR="9525" marT="9523" marB="0" anchor="b"/>
                </a:tc>
                <a:tc>
                  <a:txBody>
                    <a:bodyPr/>
                    <a:lstStyle/>
                    <a:p>
                      <a:pPr algn="ctr" fontAlgn="b"/>
                      <a:r>
                        <a:rPr lang="en-US" sz="2000" b="0" i="0" u="none" strike="noStrike">
                          <a:solidFill>
                            <a:srgbClr val="000000"/>
                          </a:solidFill>
                          <a:effectLst/>
                          <a:latin typeface="+mn-lt"/>
                        </a:rPr>
                        <a:t>3</a:t>
                      </a:r>
                    </a:p>
                  </a:txBody>
                  <a:tcPr marL="9525" marR="9525" marT="9523" marB="0" anchor="b"/>
                </a:tc>
                <a:tc>
                  <a:txBody>
                    <a:bodyPr/>
                    <a:lstStyle/>
                    <a:p>
                      <a:pPr algn="ctr" fontAlgn="b"/>
                      <a:r>
                        <a:rPr lang="en-US" sz="2000" b="0" i="0" u="none" strike="noStrike" dirty="0">
                          <a:solidFill>
                            <a:srgbClr val="000000"/>
                          </a:solidFill>
                          <a:effectLst/>
                          <a:latin typeface="+mn-lt"/>
                        </a:rPr>
                        <a:t>5</a:t>
                      </a:r>
                    </a:p>
                  </a:txBody>
                  <a:tcPr marL="9525" marR="9525" marT="9523" marB="0" anchor="b"/>
                </a:tc>
                <a:extLst>
                  <a:ext uri="{0D108BD9-81ED-4DB2-BD59-A6C34878D82A}">
                    <a16:rowId xmlns:a16="http://schemas.microsoft.com/office/drawing/2014/main" val="10003"/>
                  </a:ext>
                </a:extLst>
              </a:tr>
              <a:tr h="370756">
                <a:tc>
                  <a:txBody>
                    <a:bodyPr/>
                    <a:lstStyle/>
                    <a:p>
                      <a:pPr algn="l" fontAlgn="b"/>
                      <a:r>
                        <a:rPr lang="en-US" sz="2000" b="0" i="0" u="none" strike="noStrike" dirty="0">
                          <a:solidFill>
                            <a:srgbClr val="000000"/>
                          </a:solidFill>
                          <a:effectLst/>
                          <a:latin typeface="+mn-lt"/>
                        </a:rPr>
                        <a:t>7</a:t>
                      </a:r>
                    </a:p>
                  </a:txBody>
                  <a:tcPr marL="9525" marR="9525" marT="9523" marB="0" anchor="b"/>
                </a:tc>
                <a:tc>
                  <a:txBody>
                    <a:bodyPr/>
                    <a:lstStyle/>
                    <a:p>
                      <a:pPr algn="ctr" fontAlgn="b"/>
                      <a:r>
                        <a:rPr lang="en-US" sz="2000" b="0" i="0" u="none" strike="noStrike">
                          <a:solidFill>
                            <a:srgbClr val="000000"/>
                          </a:solidFill>
                          <a:effectLst/>
                          <a:latin typeface="+mn-lt"/>
                        </a:rPr>
                        <a:t>7</a:t>
                      </a:r>
                    </a:p>
                  </a:txBody>
                  <a:tcPr marL="9525" marR="9525" marT="9523" marB="0" anchor="b"/>
                </a:tc>
                <a:tc>
                  <a:txBody>
                    <a:bodyPr/>
                    <a:lstStyle/>
                    <a:p>
                      <a:pPr algn="ctr" fontAlgn="b"/>
                      <a:r>
                        <a:rPr lang="en-US" sz="2000" b="0" i="0" u="none" strike="noStrike" dirty="0">
                          <a:solidFill>
                            <a:srgbClr val="000000"/>
                          </a:solidFill>
                          <a:effectLst/>
                          <a:latin typeface="+mn-lt"/>
                        </a:rPr>
                        <a:t>12</a:t>
                      </a:r>
                    </a:p>
                  </a:txBody>
                  <a:tcPr marL="9525" marR="9525" marT="9523" marB="0" anchor="b"/>
                </a:tc>
                <a:extLst>
                  <a:ext uri="{0D108BD9-81ED-4DB2-BD59-A6C34878D82A}">
                    <a16:rowId xmlns:a16="http://schemas.microsoft.com/office/drawing/2014/main" val="10004"/>
                  </a:ext>
                </a:extLst>
              </a:tr>
              <a:tr h="370756">
                <a:tc>
                  <a:txBody>
                    <a:bodyPr/>
                    <a:lstStyle/>
                    <a:p>
                      <a:pPr algn="l" fontAlgn="b"/>
                      <a:r>
                        <a:rPr lang="en-US" sz="2000" b="0" i="0" u="none" strike="noStrike" dirty="0">
                          <a:solidFill>
                            <a:srgbClr val="000000"/>
                          </a:solidFill>
                          <a:effectLst/>
                          <a:latin typeface="+mn-lt"/>
                        </a:rPr>
                        <a:t>8</a:t>
                      </a:r>
                    </a:p>
                  </a:txBody>
                  <a:tcPr marL="9525" marR="9525" marT="9523" marB="0" anchor="b"/>
                </a:tc>
                <a:tc>
                  <a:txBody>
                    <a:bodyPr/>
                    <a:lstStyle/>
                    <a:p>
                      <a:pPr algn="ctr" fontAlgn="b"/>
                      <a:r>
                        <a:rPr lang="en-US" sz="2000" b="0" i="0" u="none" strike="noStrike">
                          <a:solidFill>
                            <a:srgbClr val="000000"/>
                          </a:solidFill>
                          <a:effectLst/>
                          <a:latin typeface="+mn-lt"/>
                        </a:rPr>
                        <a:t>3</a:t>
                      </a:r>
                    </a:p>
                  </a:txBody>
                  <a:tcPr marL="9525" marR="9525" marT="9523" marB="0" anchor="b"/>
                </a:tc>
                <a:tc>
                  <a:txBody>
                    <a:bodyPr/>
                    <a:lstStyle/>
                    <a:p>
                      <a:pPr algn="ctr" fontAlgn="b"/>
                      <a:r>
                        <a:rPr lang="en-US" sz="2000" b="0" i="0" u="none" strike="noStrike" dirty="0">
                          <a:solidFill>
                            <a:srgbClr val="000000"/>
                          </a:solidFill>
                          <a:effectLst/>
                          <a:latin typeface="+mn-lt"/>
                        </a:rPr>
                        <a:t>15</a:t>
                      </a:r>
                    </a:p>
                  </a:txBody>
                  <a:tcPr marL="9525" marR="9525" marT="9523" marB="0" anchor="b"/>
                </a:tc>
                <a:extLst>
                  <a:ext uri="{0D108BD9-81ED-4DB2-BD59-A6C34878D82A}">
                    <a16:rowId xmlns:a16="http://schemas.microsoft.com/office/drawing/2014/main" val="10005"/>
                  </a:ext>
                </a:extLst>
              </a:tr>
              <a:tr h="370756">
                <a:tc>
                  <a:txBody>
                    <a:bodyPr/>
                    <a:lstStyle/>
                    <a:p>
                      <a:pPr algn="l" fontAlgn="b"/>
                      <a:r>
                        <a:rPr lang="en-US" sz="2000" b="0" i="0" u="none" strike="noStrike" dirty="0">
                          <a:solidFill>
                            <a:srgbClr val="000000"/>
                          </a:solidFill>
                          <a:effectLst/>
                          <a:latin typeface="+mn-lt"/>
                        </a:rPr>
                        <a:t>9</a:t>
                      </a:r>
                    </a:p>
                  </a:txBody>
                  <a:tcPr marL="9525" marR="9525" marT="9523" marB="0" anchor="b"/>
                </a:tc>
                <a:tc>
                  <a:txBody>
                    <a:bodyPr/>
                    <a:lstStyle/>
                    <a:p>
                      <a:pPr algn="ctr" fontAlgn="b"/>
                      <a:r>
                        <a:rPr lang="en-US" sz="2000" b="0" i="0" u="none" strike="noStrike">
                          <a:solidFill>
                            <a:srgbClr val="000000"/>
                          </a:solidFill>
                          <a:effectLst/>
                          <a:latin typeface="+mn-lt"/>
                        </a:rPr>
                        <a:t>1</a:t>
                      </a:r>
                    </a:p>
                  </a:txBody>
                  <a:tcPr marL="9525" marR="9525" marT="9523" marB="0" anchor="b"/>
                </a:tc>
                <a:tc>
                  <a:txBody>
                    <a:bodyPr/>
                    <a:lstStyle/>
                    <a:p>
                      <a:pPr algn="ctr" fontAlgn="b"/>
                      <a:r>
                        <a:rPr lang="en-US" sz="2000" b="0" i="0" u="none" strike="noStrike" dirty="0">
                          <a:solidFill>
                            <a:srgbClr val="000000"/>
                          </a:solidFill>
                          <a:effectLst/>
                          <a:latin typeface="+mn-lt"/>
                        </a:rPr>
                        <a:t>16</a:t>
                      </a:r>
                    </a:p>
                  </a:txBody>
                  <a:tcPr marL="9525" marR="9525" marT="9523" marB="0" anchor="b"/>
                </a:tc>
                <a:extLst>
                  <a:ext uri="{0D108BD9-81ED-4DB2-BD59-A6C34878D82A}">
                    <a16:rowId xmlns:a16="http://schemas.microsoft.com/office/drawing/2014/main" val="10006"/>
                  </a:ext>
                </a:extLst>
              </a:tr>
              <a:tr h="370756">
                <a:tc>
                  <a:txBody>
                    <a:bodyPr/>
                    <a:lstStyle/>
                    <a:p>
                      <a:pPr algn="l" fontAlgn="b"/>
                      <a:r>
                        <a:rPr lang="en-US" sz="2000" b="0" i="0" u="none" strike="noStrike" dirty="0">
                          <a:solidFill>
                            <a:srgbClr val="000000"/>
                          </a:solidFill>
                          <a:effectLst/>
                          <a:latin typeface="+mn-lt"/>
                        </a:rPr>
                        <a:t>10</a:t>
                      </a:r>
                    </a:p>
                  </a:txBody>
                  <a:tcPr marL="9525" marR="9525" marT="9523" marB="0" anchor="b"/>
                </a:tc>
                <a:tc>
                  <a:txBody>
                    <a:bodyPr/>
                    <a:lstStyle/>
                    <a:p>
                      <a:pPr algn="ctr" fontAlgn="b"/>
                      <a:r>
                        <a:rPr lang="en-US" sz="2000" b="0" i="0" u="none" strike="noStrike">
                          <a:solidFill>
                            <a:srgbClr val="000000"/>
                          </a:solidFill>
                          <a:effectLst/>
                          <a:latin typeface="+mn-lt"/>
                        </a:rPr>
                        <a:t>1</a:t>
                      </a:r>
                    </a:p>
                  </a:txBody>
                  <a:tcPr marL="9525" marR="9525" marT="9523" marB="0" anchor="b"/>
                </a:tc>
                <a:tc>
                  <a:txBody>
                    <a:bodyPr/>
                    <a:lstStyle/>
                    <a:p>
                      <a:pPr algn="ctr" fontAlgn="b"/>
                      <a:r>
                        <a:rPr lang="en-US" sz="2000" b="0" i="0" u="none" strike="noStrike" dirty="0">
                          <a:solidFill>
                            <a:srgbClr val="000000"/>
                          </a:solidFill>
                          <a:effectLst/>
                          <a:latin typeface="+mn-lt"/>
                        </a:rPr>
                        <a:t>17</a:t>
                      </a:r>
                    </a:p>
                  </a:txBody>
                  <a:tcPr marL="9525" marR="9525" marT="9523" marB="0" anchor="b"/>
                </a:tc>
                <a:extLst>
                  <a:ext uri="{0D108BD9-81ED-4DB2-BD59-A6C34878D82A}">
                    <a16:rowId xmlns:a16="http://schemas.microsoft.com/office/drawing/2014/main" val="10007"/>
                  </a:ext>
                </a:extLst>
              </a:tr>
              <a:tr h="396216">
                <a:tc>
                  <a:txBody>
                    <a:bodyPr/>
                    <a:lstStyle/>
                    <a:p>
                      <a:r>
                        <a:rPr lang="en-US" sz="2000" dirty="0">
                          <a:latin typeface="+mn-lt"/>
                        </a:rPr>
                        <a:t>Total</a:t>
                      </a:r>
                    </a:p>
                  </a:txBody>
                  <a:tcPr marT="45710" marB="45710"/>
                </a:tc>
                <a:tc>
                  <a:txBody>
                    <a:bodyPr/>
                    <a:lstStyle/>
                    <a:p>
                      <a:pPr algn="ctr"/>
                      <a:r>
                        <a:rPr lang="en-US" sz="2000" dirty="0">
                          <a:latin typeface="+mn-lt"/>
                        </a:rPr>
                        <a:t>17</a:t>
                      </a:r>
                    </a:p>
                  </a:txBody>
                  <a:tcPr marT="45710" marB="45710"/>
                </a:tc>
                <a:tc>
                  <a:txBody>
                    <a:bodyPr/>
                    <a:lstStyle/>
                    <a:p>
                      <a:pPr algn="ctr"/>
                      <a:endParaRPr lang="en-US" sz="2000" dirty="0">
                        <a:latin typeface="+mn-lt"/>
                      </a:endParaRPr>
                    </a:p>
                  </a:txBody>
                  <a:tcPr marT="45710" marB="45710"/>
                </a:tc>
                <a:extLst>
                  <a:ext uri="{0D108BD9-81ED-4DB2-BD59-A6C34878D82A}">
                    <a16:rowId xmlns:a16="http://schemas.microsoft.com/office/drawing/2014/main" val="10008"/>
                  </a:ext>
                </a:extLst>
              </a:tr>
            </a:tbl>
          </a:graphicData>
        </a:graphic>
      </p:graphicFrame>
      <p:sp>
        <p:nvSpPr>
          <p:cNvPr id="12335" name="Footer Placeholder 1">
            <a:extLst>
              <a:ext uri="{FF2B5EF4-FFF2-40B4-BE49-F238E27FC236}">
                <a16:creationId xmlns:a16="http://schemas.microsoft.com/office/drawing/2014/main" id="{12B1B61D-BF21-859E-5740-05DD0B7C861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1" y="1433243"/>
            <a:ext cx="5609359" cy="2500529"/>
          </a:xfrm>
        </p:spPr>
        <p:txBody>
          <a:bodyPr/>
          <a:lstStyle/>
          <a:p>
            <a:r>
              <a:rPr lang="en-US" dirty="0"/>
              <a:t>Chapter 1</a:t>
            </a:r>
            <a:br>
              <a:rPr lang="en-US" dirty="0"/>
            </a:br>
            <a:r>
              <a:rPr lang="en-US" sz="3600" dirty="0"/>
              <a:t>Introduction: Using Statistics to Study the Social World</a:t>
            </a:r>
            <a:br>
              <a:rPr lang="en-US" sz="2700" dirty="0"/>
            </a:br>
            <a:br>
              <a:rPr lang="en-US" sz="2700" dirty="0"/>
            </a:br>
            <a:r>
              <a:rPr lang="en-US" sz="2800" dirty="0"/>
              <a:t>REVIEW SLIDES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016227" y="1197769"/>
            <a:ext cx="2610803" cy="3263504"/>
          </a:xfrm>
        </p:spPr>
      </p:pic>
      <p:sp>
        <p:nvSpPr>
          <p:cNvPr id="6" name="Footer Placeholder 5"/>
          <p:cNvSpPr>
            <a:spLocks noGrp="1"/>
          </p:cNvSpPr>
          <p:nvPr>
            <p:ph type="ftr" sz="quarter" idx="11"/>
          </p:nvPr>
        </p:nvSpPr>
        <p:spPr/>
        <p:txBody>
          <a:bodyPr/>
          <a:lstStyle/>
          <a:p>
            <a:r>
              <a:rPr lang="en-US" dirty="0"/>
              <a:t>Copyright (C) 2020 The Rowman &amp; Littlefield Publishing Group, Inc. All Right Reserved</a:t>
            </a:r>
          </a:p>
        </p:txBody>
      </p:sp>
    </p:spTree>
    <p:extLst>
      <p:ext uri="{BB962C8B-B14F-4D97-AF65-F5344CB8AC3E}">
        <p14:creationId xmlns:p14="http://schemas.microsoft.com/office/powerpoint/2010/main" val="23059492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A84D2036-0321-42D3-435F-E17A2073D0E3}"/>
              </a:ext>
            </a:extLst>
          </p:cNvPr>
          <p:cNvSpPr>
            <a:spLocks noGrp="1"/>
          </p:cNvSpPr>
          <p:nvPr>
            <p:ph type="title"/>
          </p:nvPr>
        </p:nvSpPr>
        <p:spPr/>
        <p:txBody>
          <a:bodyPr/>
          <a:lstStyle/>
          <a:p>
            <a:pPr algn="l"/>
            <a:r>
              <a:rPr lang="en-US" altLang="en-US" sz="3600">
                <a:ea typeface="ＭＳ Ｐゴシック" panose="020B0600070205080204" pitchFamily="34" charset="-128"/>
              </a:rPr>
              <a:t>Which measure(s) of central tendency should you report for this distribution?</a:t>
            </a:r>
          </a:p>
        </p:txBody>
      </p:sp>
      <p:sp>
        <p:nvSpPr>
          <p:cNvPr id="5123" name="Content Placeholder 2">
            <a:extLst>
              <a:ext uri="{FF2B5EF4-FFF2-40B4-BE49-F238E27FC236}">
                <a16:creationId xmlns:a16="http://schemas.microsoft.com/office/drawing/2014/main" id="{A99ED0D2-4C04-1E4B-15FE-CDFEA218BCEB}"/>
              </a:ext>
            </a:extLst>
          </p:cNvPr>
          <p:cNvSpPr>
            <a:spLocks noGrp="1"/>
          </p:cNvSpPr>
          <p:nvPr>
            <p:ph idx="1"/>
          </p:nvPr>
        </p:nvSpPr>
        <p:spPr>
          <a:xfrm>
            <a:off x="4781550" y="4767263"/>
            <a:ext cx="2325688" cy="1911350"/>
          </a:xfrm>
        </p:spPr>
        <p:txBody>
          <a:bodyPr/>
          <a:lstStyle/>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Mode</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Median</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Mean</a:t>
            </a:r>
          </a:p>
          <a:p>
            <a:pPr marL="400050" lvl="1" indent="0">
              <a:lnSpc>
                <a:spcPts val="3838"/>
              </a:lnSpc>
              <a:spcBef>
                <a:spcPts val="1800"/>
              </a:spcBef>
              <a:buNone/>
              <a:defRPr/>
            </a:pPr>
            <a:endParaRPr lang="en-US" altLang="en-US" dirty="0">
              <a:ea typeface="ＭＳ Ｐゴシック" panose="020B0600070205080204" pitchFamily="34" charset="-128"/>
            </a:endParaRPr>
          </a:p>
        </p:txBody>
      </p:sp>
      <p:sp>
        <p:nvSpPr>
          <p:cNvPr id="4" name="Oval 3">
            <a:extLst>
              <a:ext uri="{FF2B5EF4-FFF2-40B4-BE49-F238E27FC236}">
                <a16:creationId xmlns:a16="http://schemas.microsoft.com/office/drawing/2014/main" id="{9E4D9646-A189-DAB0-2728-821972A049A5}"/>
              </a:ext>
            </a:extLst>
          </p:cNvPr>
          <p:cNvSpPr/>
          <p:nvPr/>
        </p:nvSpPr>
        <p:spPr>
          <a:xfrm>
            <a:off x="4781550" y="54864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17413" name="Picture 2">
            <a:extLst>
              <a:ext uri="{FF2B5EF4-FFF2-40B4-BE49-F238E27FC236}">
                <a16:creationId xmlns:a16="http://schemas.microsoft.com/office/drawing/2014/main" id="{8AECBE0E-7609-DC28-5261-0C9EA5C232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5601" y="1497013"/>
            <a:ext cx="5584825"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a:extLst>
              <a:ext uri="{FF2B5EF4-FFF2-40B4-BE49-F238E27FC236}">
                <a16:creationId xmlns:a16="http://schemas.microsoft.com/office/drawing/2014/main" id="{93443FCE-626E-1340-BD6F-7460B489D8A9}"/>
              </a:ext>
            </a:extLst>
          </p:cNvPr>
          <p:cNvSpPr/>
          <p:nvPr/>
        </p:nvSpPr>
        <p:spPr>
          <a:xfrm>
            <a:off x="4781550" y="46863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17415" name="Footer Placeholder 1">
            <a:extLst>
              <a:ext uri="{FF2B5EF4-FFF2-40B4-BE49-F238E27FC236}">
                <a16:creationId xmlns:a16="http://schemas.microsoft.com/office/drawing/2014/main" id="{AED85970-7087-38DD-8846-59E01B807ED0}"/>
              </a:ext>
            </a:extLst>
          </p:cNvPr>
          <p:cNvSpPr>
            <a:spLocks noGrp="1"/>
          </p:cNvSpPr>
          <p:nvPr>
            <p:ph type="ftr" sz="quarter" idx="11"/>
          </p:nvPr>
        </p:nvSpPr>
        <p:spPr bwMode="auto">
          <a:xfrm>
            <a:off x="7721600" y="6313488"/>
            <a:ext cx="3860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dirty="0">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7"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C7B0B955-74B2-980D-053A-6E9251D68C1F}"/>
              </a:ext>
            </a:extLst>
          </p:cNvPr>
          <p:cNvSpPr>
            <a:spLocks noGrp="1"/>
          </p:cNvSpPr>
          <p:nvPr>
            <p:ph type="title"/>
          </p:nvPr>
        </p:nvSpPr>
        <p:spPr/>
        <p:txBody>
          <a:bodyPr/>
          <a:lstStyle/>
          <a:p>
            <a:pPr algn="l"/>
            <a:r>
              <a:rPr lang="en-US" altLang="en-US" sz="3600">
                <a:ea typeface="ＭＳ Ｐゴシック" panose="020B0600070205080204" pitchFamily="34" charset="-128"/>
              </a:rPr>
              <a:t>Which measure(s) of central tendency should you report for this distribution?</a:t>
            </a:r>
          </a:p>
        </p:txBody>
      </p:sp>
      <p:sp>
        <p:nvSpPr>
          <p:cNvPr id="5123" name="Content Placeholder 2">
            <a:extLst>
              <a:ext uri="{FF2B5EF4-FFF2-40B4-BE49-F238E27FC236}">
                <a16:creationId xmlns:a16="http://schemas.microsoft.com/office/drawing/2014/main" id="{8D97D3F4-6437-9091-1506-C6C42686FE76}"/>
              </a:ext>
            </a:extLst>
          </p:cNvPr>
          <p:cNvSpPr>
            <a:spLocks noGrp="1"/>
          </p:cNvSpPr>
          <p:nvPr>
            <p:ph idx="1"/>
          </p:nvPr>
        </p:nvSpPr>
        <p:spPr>
          <a:xfrm>
            <a:off x="4781550" y="4767263"/>
            <a:ext cx="2325688" cy="1911350"/>
          </a:xfrm>
        </p:spPr>
        <p:txBody>
          <a:bodyPr/>
          <a:lstStyle/>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Mode</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Median</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Mean</a:t>
            </a:r>
          </a:p>
          <a:p>
            <a:pPr marL="400050" lvl="1" indent="0">
              <a:lnSpc>
                <a:spcPts val="3838"/>
              </a:lnSpc>
              <a:spcBef>
                <a:spcPts val="1800"/>
              </a:spcBef>
              <a:buNone/>
              <a:defRPr/>
            </a:pPr>
            <a:endParaRPr lang="en-US" altLang="en-US" dirty="0">
              <a:ea typeface="ＭＳ Ｐゴシック" panose="020B0600070205080204" pitchFamily="34" charset="-128"/>
            </a:endParaRPr>
          </a:p>
        </p:txBody>
      </p:sp>
      <p:sp>
        <p:nvSpPr>
          <p:cNvPr id="4" name="Oval 3">
            <a:extLst>
              <a:ext uri="{FF2B5EF4-FFF2-40B4-BE49-F238E27FC236}">
                <a16:creationId xmlns:a16="http://schemas.microsoft.com/office/drawing/2014/main" id="{0F7BC196-DD33-6265-CE66-E8AD89B9DCAE}"/>
              </a:ext>
            </a:extLst>
          </p:cNvPr>
          <p:cNvSpPr/>
          <p:nvPr/>
        </p:nvSpPr>
        <p:spPr>
          <a:xfrm>
            <a:off x="4781550" y="5445125"/>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7" name="Oval 6">
            <a:extLst>
              <a:ext uri="{FF2B5EF4-FFF2-40B4-BE49-F238E27FC236}">
                <a16:creationId xmlns:a16="http://schemas.microsoft.com/office/drawing/2014/main" id="{C2D871C6-CCCE-F911-8803-CE18F793DB80}"/>
              </a:ext>
            </a:extLst>
          </p:cNvPr>
          <p:cNvSpPr/>
          <p:nvPr/>
        </p:nvSpPr>
        <p:spPr>
          <a:xfrm>
            <a:off x="4781550" y="46863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graphicFrame>
        <p:nvGraphicFramePr>
          <p:cNvPr id="8" name="Chart 7">
            <a:extLst>
              <a:ext uri="{FF2B5EF4-FFF2-40B4-BE49-F238E27FC236}">
                <a16:creationId xmlns:a16="http://schemas.microsoft.com/office/drawing/2014/main" id="{DB7F11B5-28FE-5954-CB41-9F25102B3635}"/>
              </a:ext>
            </a:extLst>
          </p:cNvPr>
          <p:cNvGraphicFramePr>
            <a:graphicFrameLocks/>
          </p:cNvGraphicFramePr>
          <p:nvPr/>
        </p:nvGraphicFramePr>
        <p:xfrm>
          <a:off x="3429000" y="1531808"/>
          <a:ext cx="4114800" cy="2963992"/>
        </p:xfrm>
        <a:graphic>
          <a:graphicData uri="http://schemas.openxmlformats.org/drawingml/2006/chart">
            <c:chart xmlns:c="http://schemas.openxmlformats.org/drawingml/2006/chart" xmlns:r="http://schemas.openxmlformats.org/officeDocument/2006/relationships" r:id="rId2"/>
          </a:graphicData>
        </a:graphic>
      </p:graphicFrame>
      <p:sp>
        <p:nvSpPr>
          <p:cNvPr id="9" name="Oval 8">
            <a:extLst>
              <a:ext uri="{FF2B5EF4-FFF2-40B4-BE49-F238E27FC236}">
                <a16:creationId xmlns:a16="http://schemas.microsoft.com/office/drawing/2014/main" id="{CC10301B-DFE8-5527-A71F-AEE9F6D85A1D}"/>
              </a:ext>
            </a:extLst>
          </p:cNvPr>
          <p:cNvSpPr/>
          <p:nvPr/>
        </p:nvSpPr>
        <p:spPr>
          <a:xfrm>
            <a:off x="4781550" y="61722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18440" name="Footer Placeholder 1">
            <a:extLst>
              <a:ext uri="{FF2B5EF4-FFF2-40B4-BE49-F238E27FC236}">
                <a16:creationId xmlns:a16="http://schemas.microsoft.com/office/drawing/2014/main" id="{2D2D74AF-AAF8-C1D4-DF91-2A090A5BA9E7}"/>
              </a:ext>
            </a:extLst>
          </p:cNvPr>
          <p:cNvSpPr>
            <a:spLocks noGrp="1"/>
          </p:cNvSpPr>
          <p:nvPr>
            <p:ph type="ftr" sz="quarter" idx="11"/>
          </p:nvPr>
        </p:nvSpPr>
        <p:spPr bwMode="auto">
          <a:xfrm>
            <a:off x="8107285" y="6332537"/>
            <a:ext cx="3860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dirty="0">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7" grpId="0" animBg="1" autoUpdateAnimBg="0"/>
      <p:bldP spid="9"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429E1C68-0E01-115B-7FEA-B30F44E58473}"/>
              </a:ext>
            </a:extLst>
          </p:cNvPr>
          <p:cNvSpPr>
            <a:spLocks noGrp="1"/>
          </p:cNvSpPr>
          <p:nvPr>
            <p:ph type="ctrTitle"/>
          </p:nvPr>
        </p:nvSpPr>
        <p:spPr>
          <a:xfrm>
            <a:off x="5715000" y="762001"/>
            <a:ext cx="4267200" cy="1470025"/>
          </a:xfrm>
        </p:spPr>
        <p:txBody>
          <a:bodyPr/>
          <a:lstStyle/>
          <a:p>
            <a:r>
              <a:rPr lang="en-US" altLang="en-US">
                <a:ea typeface="ＭＳ Ｐゴシック" panose="020B0600070205080204" pitchFamily="34" charset="-128"/>
              </a:rPr>
              <a:t>Chapter 5</a:t>
            </a:r>
          </a:p>
        </p:txBody>
      </p:sp>
      <p:sp>
        <p:nvSpPr>
          <p:cNvPr id="2051" name="Subtitle 2">
            <a:extLst>
              <a:ext uri="{FF2B5EF4-FFF2-40B4-BE49-F238E27FC236}">
                <a16:creationId xmlns:a16="http://schemas.microsoft.com/office/drawing/2014/main" id="{B99AABF7-B2F0-6ADA-D33E-E5406C7D33ED}"/>
              </a:ext>
            </a:extLst>
          </p:cNvPr>
          <p:cNvSpPr>
            <a:spLocks noGrp="1"/>
          </p:cNvSpPr>
          <p:nvPr>
            <p:ph type="subTitle" idx="1"/>
          </p:nvPr>
        </p:nvSpPr>
        <p:spPr>
          <a:xfrm>
            <a:off x="4800600" y="3886201"/>
            <a:ext cx="6019800" cy="1933575"/>
          </a:xfrm>
        </p:spPr>
        <p:txBody>
          <a:bodyPr/>
          <a:lstStyle/>
          <a:p>
            <a:r>
              <a:rPr lang="en-US" altLang="en-US" sz="2800">
                <a:solidFill>
                  <a:schemeClr val="tx1"/>
                </a:solidFill>
                <a:ea typeface="ＭＳ Ｐゴシック" panose="020B0600070205080204" pitchFamily="34" charset="-128"/>
              </a:rPr>
              <a:t>Review Slides</a:t>
            </a:r>
          </a:p>
        </p:txBody>
      </p:sp>
      <p:sp>
        <p:nvSpPr>
          <p:cNvPr id="2052" name="Footer Placeholder 1">
            <a:extLst>
              <a:ext uri="{FF2B5EF4-FFF2-40B4-BE49-F238E27FC236}">
                <a16:creationId xmlns:a16="http://schemas.microsoft.com/office/drawing/2014/main" id="{9E107E81-19D3-B073-8CDB-D5F3C601861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
        <p:nvSpPr>
          <p:cNvPr id="3" name="Rectangle 2">
            <a:extLst>
              <a:ext uri="{FF2B5EF4-FFF2-40B4-BE49-F238E27FC236}">
                <a16:creationId xmlns:a16="http://schemas.microsoft.com/office/drawing/2014/main" id="{C5685A22-FAF0-3277-D7EF-3F442F85BD6A}"/>
              </a:ext>
            </a:extLst>
          </p:cNvPr>
          <p:cNvSpPr/>
          <p:nvPr/>
        </p:nvSpPr>
        <p:spPr>
          <a:xfrm>
            <a:off x="5410200" y="1887539"/>
            <a:ext cx="4648200" cy="1754187"/>
          </a:xfrm>
          <a:prstGeom prst="rect">
            <a:avLst/>
          </a:prstGeom>
        </p:spPr>
        <p:txBody>
          <a:bodyPr>
            <a:spAutoFit/>
          </a:bodyPr>
          <a:lstStyle/>
          <a:p>
            <a:pPr algn="ctr" eaLnBrk="0" fontAlgn="base" hangingPunct="0">
              <a:spcBef>
                <a:spcPct val="0"/>
              </a:spcBef>
              <a:spcAft>
                <a:spcPct val="0"/>
              </a:spcAft>
              <a:defRPr/>
            </a:pPr>
            <a:r>
              <a:rPr lang="en-US" sz="3600" dirty="0">
                <a:solidFill>
                  <a:prstClr val="black"/>
                </a:solidFill>
                <a:latin typeface="Calibri"/>
                <a:ea typeface="ＭＳ Ｐゴシック" panose="020B0600070205080204" pitchFamily="34" charset="-128"/>
              </a:rPr>
              <a:t>The Diversity of Values in a Group: Measures of Variability</a:t>
            </a:r>
          </a:p>
        </p:txBody>
      </p:sp>
      <p:pic>
        <p:nvPicPr>
          <p:cNvPr id="2054" name="Picture 4" descr="C:\Users\mmanzano\Desktop\Picture1.jpg">
            <a:extLst>
              <a:ext uri="{FF2B5EF4-FFF2-40B4-BE49-F238E27FC236}">
                <a16:creationId xmlns:a16="http://schemas.microsoft.com/office/drawing/2014/main" id="{903EA172-AF42-A9AD-50EA-51CBF1B1C0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1" y="920751"/>
            <a:ext cx="2949575" cy="368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FF05B-BDFA-D988-C3A8-9DA785B049FB}"/>
              </a:ext>
            </a:extLst>
          </p:cNvPr>
          <p:cNvSpPr>
            <a:spLocks noGrp="1"/>
          </p:cNvSpPr>
          <p:nvPr>
            <p:ph type="title"/>
          </p:nvPr>
        </p:nvSpPr>
        <p:spPr/>
        <p:txBody>
          <a:bodyPr/>
          <a:lstStyle/>
          <a:p>
            <a:pPr algn="l"/>
            <a:r>
              <a:rPr lang="en-US" dirty="0"/>
              <a:t>Key terms </a:t>
            </a:r>
          </a:p>
        </p:txBody>
      </p:sp>
      <p:sp>
        <p:nvSpPr>
          <p:cNvPr id="3" name="Content Placeholder 2">
            <a:extLst>
              <a:ext uri="{FF2B5EF4-FFF2-40B4-BE49-F238E27FC236}">
                <a16:creationId xmlns:a16="http://schemas.microsoft.com/office/drawing/2014/main" id="{F076657F-97B5-96D5-8013-94C3F12E7D40}"/>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Range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Interquartile rage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Variance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Standard deviation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Why is standard deviation useful?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Kurtosis </a:t>
            </a:r>
          </a:p>
        </p:txBody>
      </p:sp>
      <p:sp>
        <p:nvSpPr>
          <p:cNvPr id="4" name="Footer Placeholder 3">
            <a:extLst>
              <a:ext uri="{FF2B5EF4-FFF2-40B4-BE49-F238E27FC236}">
                <a16:creationId xmlns:a16="http://schemas.microsoft.com/office/drawing/2014/main" id="{0D3F639C-02F5-A4D4-4853-A4E7DE9F8490}"/>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spTree>
    <p:extLst>
      <p:ext uri="{BB962C8B-B14F-4D97-AF65-F5344CB8AC3E}">
        <p14:creationId xmlns:p14="http://schemas.microsoft.com/office/powerpoint/2010/main" val="936840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1AE991E7-B052-77AF-1177-76A0E4DD2487}"/>
              </a:ext>
            </a:extLst>
          </p:cNvPr>
          <p:cNvSpPr>
            <a:spLocks noGrp="1"/>
          </p:cNvSpPr>
          <p:nvPr>
            <p:ph type="title"/>
          </p:nvPr>
        </p:nvSpPr>
        <p:spPr>
          <a:xfrm>
            <a:off x="1900238" y="838200"/>
            <a:ext cx="8229600" cy="1143000"/>
          </a:xfrm>
        </p:spPr>
        <p:txBody>
          <a:bodyPr/>
          <a:lstStyle/>
          <a:p>
            <a:pPr algn="l"/>
            <a:r>
              <a:rPr lang="en-US" altLang="en-US" sz="3600">
                <a:ea typeface="ＭＳ Ｐゴシック" panose="020B0600070205080204" pitchFamily="34" charset="-128"/>
              </a:rPr>
              <a:t>For this variable, should you give the distance between the highest and lowest values when describing the IQR?</a:t>
            </a:r>
          </a:p>
        </p:txBody>
      </p:sp>
      <p:sp>
        <p:nvSpPr>
          <p:cNvPr id="3075" name="Content Placeholder 2">
            <a:extLst>
              <a:ext uri="{FF2B5EF4-FFF2-40B4-BE49-F238E27FC236}">
                <a16:creationId xmlns:a16="http://schemas.microsoft.com/office/drawing/2014/main" id="{1F65CD1C-CAD5-3AAB-E79F-6C293AA29A03}"/>
              </a:ext>
            </a:extLst>
          </p:cNvPr>
          <p:cNvSpPr>
            <a:spLocks noGrp="1"/>
          </p:cNvSpPr>
          <p:nvPr>
            <p:ph idx="1"/>
          </p:nvPr>
        </p:nvSpPr>
        <p:spPr>
          <a:xfrm>
            <a:off x="4818064" y="4400551"/>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97376F83-2C04-82E6-A672-8D1BB648604E}"/>
              </a:ext>
            </a:extLst>
          </p:cNvPr>
          <p:cNvSpPr/>
          <p:nvPr/>
        </p:nvSpPr>
        <p:spPr>
          <a:xfrm>
            <a:off x="4629150" y="43942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3077" name="Title 1">
            <a:extLst>
              <a:ext uri="{FF2B5EF4-FFF2-40B4-BE49-F238E27FC236}">
                <a16:creationId xmlns:a16="http://schemas.microsoft.com/office/drawing/2014/main" id="{BA0B4247-5807-7D4C-AF78-8F38C98F46B5}"/>
              </a:ext>
            </a:extLst>
          </p:cNvPr>
          <p:cNvSpPr txBox="1">
            <a:spLocks/>
          </p:cNvSpPr>
          <p:nvPr/>
        </p:nvSpPr>
        <p:spPr bwMode="auto">
          <a:xfrm>
            <a:off x="1865313" y="2514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How many days last month did you interact with one or more children?</a:t>
            </a:r>
          </a:p>
        </p:txBody>
      </p:sp>
      <p:sp>
        <p:nvSpPr>
          <p:cNvPr id="3078" name="Footer Placeholder 1">
            <a:extLst>
              <a:ext uri="{FF2B5EF4-FFF2-40B4-BE49-F238E27FC236}">
                <a16:creationId xmlns:a16="http://schemas.microsoft.com/office/drawing/2014/main" id="{1630D9DB-0652-8D21-4B11-A5A7841CE25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7EDF5C30-04AA-F589-31EE-562CEBF62932}"/>
              </a:ext>
            </a:extLst>
          </p:cNvPr>
          <p:cNvSpPr>
            <a:spLocks noGrp="1"/>
          </p:cNvSpPr>
          <p:nvPr>
            <p:ph type="title"/>
          </p:nvPr>
        </p:nvSpPr>
        <p:spPr>
          <a:xfrm>
            <a:off x="1900238" y="838200"/>
            <a:ext cx="8229600" cy="1143000"/>
          </a:xfrm>
        </p:spPr>
        <p:txBody>
          <a:bodyPr/>
          <a:lstStyle/>
          <a:p>
            <a:pPr algn="l"/>
            <a:r>
              <a:rPr lang="en-US" altLang="en-US" sz="3600">
                <a:ea typeface="ＭＳ Ｐゴシック" panose="020B0600070205080204" pitchFamily="34" charset="-128"/>
              </a:rPr>
              <a:t>For this variable, should you give the distance between the highest and lowest values when describing the IQR?</a:t>
            </a:r>
          </a:p>
        </p:txBody>
      </p:sp>
      <p:sp>
        <p:nvSpPr>
          <p:cNvPr id="4099" name="Content Placeholder 2">
            <a:extLst>
              <a:ext uri="{FF2B5EF4-FFF2-40B4-BE49-F238E27FC236}">
                <a16:creationId xmlns:a16="http://schemas.microsoft.com/office/drawing/2014/main" id="{6AF7FA1C-0A82-ADE1-B9C2-17A445671D2D}"/>
              </a:ext>
            </a:extLst>
          </p:cNvPr>
          <p:cNvSpPr>
            <a:spLocks noGrp="1"/>
          </p:cNvSpPr>
          <p:nvPr>
            <p:ph idx="1"/>
          </p:nvPr>
        </p:nvSpPr>
        <p:spPr>
          <a:xfrm>
            <a:off x="4852989" y="4619626"/>
            <a:ext cx="2325687"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36DEFD5A-51DC-B307-10F6-A84F34F1DF5F}"/>
              </a:ext>
            </a:extLst>
          </p:cNvPr>
          <p:cNvSpPr/>
          <p:nvPr/>
        </p:nvSpPr>
        <p:spPr>
          <a:xfrm>
            <a:off x="4664075" y="52578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4101" name="Title 1">
            <a:extLst>
              <a:ext uri="{FF2B5EF4-FFF2-40B4-BE49-F238E27FC236}">
                <a16:creationId xmlns:a16="http://schemas.microsoft.com/office/drawing/2014/main" id="{73DFF135-8CBF-925E-47EA-860D074889EA}"/>
              </a:ext>
            </a:extLst>
          </p:cNvPr>
          <p:cNvSpPr txBox="1">
            <a:spLocks/>
          </p:cNvSpPr>
          <p:nvPr/>
        </p:nvSpPr>
        <p:spPr bwMode="auto">
          <a:xfrm>
            <a:off x="1900238" y="290512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0" fontAlgn="base" hangingPunct="0">
              <a:spcBef>
                <a:spcPct val="0"/>
              </a:spcBef>
              <a:spcAft>
                <a:spcPct val="0"/>
              </a:spcAft>
              <a:buNone/>
            </a:pPr>
            <a:r>
              <a:rPr lang="en-US" altLang="en-US" b="1">
                <a:solidFill>
                  <a:prstClr val="black"/>
                </a:solidFill>
              </a:rPr>
              <a:t>How often last month did you interact with one or more children? (1) Not at all, (2) 1 or 2 times, (3) 3 to 5 times, (4) 6 to 8 times, (5) More than 8 times</a:t>
            </a:r>
          </a:p>
        </p:txBody>
      </p:sp>
      <p:sp>
        <p:nvSpPr>
          <p:cNvPr id="4102" name="Footer Placeholder 1">
            <a:extLst>
              <a:ext uri="{FF2B5EF4-FFF2-40B4-BE49-F238E27FC236}">
                <a16:creationId xmlns:a16="http://schemas.microsoft.com/office/drawing/2014/main" id="{20ADAF59-55A9-CA77-FECA-6ACD2609B10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C03DAF0B-7468-E16A-5F60-0FC4D5FD9E28}"/>
              </a:ext>
            </a:extLst>
          </p:cNvPr>
          <p:cNvSpPr>
            <a:spLocks noGrp="1"/>
          </p:cNvSpPr>
          <p:nvPr>
            <p:ph type="title"/>
          </p:nvPr>
        </p:nvSpPr>
        <p:spPr>
          <a:xfrm>
            <a:off x="1900238" y="838200"/>
            <a:ext cx="8229600" cy="1143000"/>
          </a:xfrm>
        </p:spPr>
        <p:txBody>
          <a:bodyPr/>
          <a:lstStyle/>
          <a:p>
            <a:pPr algn="l"/>
            <a:r>
              <a:rPr lang="en-US" altLang="en-US" sz="3600">
                <a:ea typeface="ＭＳ Ｐゴシック" panose="020B0600070205080204" pitchFamily="34" charset="-128"/>
              </a:rPr>
              <a:t>Is a woman who is 6 feet tall taller than a 6-foot-tall man in an absolute sense?</a:t>
            </a:r>
          </a:p>
        </p:txBody>
      </p:sp>
      <p:sp>
        <p:nvSpPr>
          <p:cNvPr id="5123" name="Content Placeholder 2">
            <a:extLst>
              <a:ext uri="{FF2B5EF4-FFF2-40B4-BE49-F238E27FC236}">
                <a16:creationId xmlns:a16="http://schemas.microsoft.com/office/drawing/2014/main" id="{92C86181-1DDD-258E-4E46-DAE24A3E661E}"/>
              </a:ext>
            </a:extLst>
          </p:cNvPr>
          <p:cNvSpPr>
            <a:spLocks noGrp="1"/>
          </p:cNvSpPr>
          <p:nvPr>
            <p:ph idx="1"/>
          </p:nvPr>
        </p:nvSpPr>
        <p:spPr>
          <a:xfrm>
            <a:off x="4800600" y="3048001"/>
            <a:ext cx="2325688"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Yes</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a:t>
            </a:r>
          </a:p>
        </p:txBody>
      </p:sp>
      <p:sp>
        <p:nvSpPr>
          <p:cNvPr id="4" name="Oval 3">
            <a:extLst>
              <a:ext uri="{FF2B5EF4-FFF2-40B4-BE49-F238E27FC236}">
                <a16:creationId xmlns:a16="http://schemas.microsoft.com/office/drawing/2014/main" id="{6A944CE1-D5C3-F215-F1E5-385C4965CEA6}"/>
              </a:ext>
            </a:extLst>
          </p:cNvPr>
          <p:cNvSpPr/>
          <p:nvPr/>
        </p:nvSpPr>
        <p:spPr>
          <a:xfrm>
            <a:off x="4611688" y="3686175"/>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5125" name="Footer Placeholder 1">
            <a:extLst>
              <a:ext uri="{FF2B5EF4-FFF2-40B4-BE49-F238E27FC236}">
                <a16:creationId xmlns:a16="http://schemas.microsoft.com/office/drawing/2014/main" id="{483E9CAD-5AE1-C441-15C3-1DCF41525EE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229200D2-0627-AEDE-E2CD-657863354560}"/>
              </a:ext>
            </a:extLst>
          </p:cNvPr>
          <p:cNvSpPr>
            <a:spLocks noGrp="1"/>
          </p:cNvSpPr>
          <p:nvPr>
            <p:ph type="title"/>
          </p:nvPr>
        </p:nvSpPr>
        <p:spPr>
          <a:xfrm>
            <a:off x="2058988" y="1676400"/>
            <a:ext cx="8229600" cy="1143000"/>
          </a:xfrm>
        </p:spPr>
        <p:txBody>
          <a:bodyPr/>
          <a:lstStyle/>
          <a:p>
            <a:pPr algn="l"/>
            <a:r>
              <a:rPr lang="en-US" altLang="en-US" sz="3600">
                <a:ea typeface="ＭＳ Ｐゴシック" panose="020B0600070205080204" pitchFamily="34" charset="-128"/>
              </a:rPr>
              <a:t>Say the mean height for men is 70 inches (SD = 4 inches), and mean height for  women is 65 inches (SD = 3 inches). How many standard deviations above the mean are a woman and a man who are both 6 feet tall? </a:t>
            </a:r>
          </a:p>
        </p:txBody>
      </p:sp>
      <p:sp>
        <p:nvSpPr>
          <p:cNvPr id="4099" name="Content Placeholder 2">
            <a:extLst>
              <a:ext uri="{FF2B5EF4-FFF2-40B4-BE49-F238E27FC236}">
                <a16:creationId xmlns:a16="http://schemas.microsoft.com/office/drawing/2014/main" id="{6833483B-2F25-A403-DA66-7D3A4E8417FD}"/>
              </a:ext>
            </a:extLst>
          </p:cNvPr>
          <p:cNvSpPr>
            <a:spLocks noGrp="1" noRot="1" noChangeAspect="1" noMove="1" noResize="1" noEditPoints="1" noAdjustHandles="1" noChangeArrowheads="1" noChangeShapeType="1" noTextEdit="1"/>
          </p:cNvSpPr>
          <p:nvPr>
            <p:ph idx="1"/>
          </p:nvPr>
        </p:nvSpPr>
        <p:spPr>
          <a:xfrm>
            <a:off x="3581400" y="4191001"/>
            <a:ext cx="6324600" cy="2341563"/>
          </a:xfrm>
          <a:blipFill rotWithShape="0">
            <a:blip r:embed="rId2"/>
            <a:stretch>
              <a:fillRect t="-2865" r="-482" b="-11979"/>
            </a:stretch>
          </a:blipFill>
        </p:spPr>
        <p:txBody>
          <a:bodyPr/>
          <a:lstStyle/>
          <a:p>
            <a:pPr>
              <a:defRPr/>
            </a:pPr>
            <a:r>
              <a:rPr lang="en-US">
                <a:noFill/>
              </a:rPr>
              <a:t> </a:t>
            </a:r>
          </a:p>
        </p:txBody>
      </p:sp>
      <p:sp>
        <p:nvSpPr>
          <p:cNvPr id="4" name="Oval 3">
            <a:extLst>
              <a:ext uri="{FF2B5EF4-FFF2-40B4-BE49-F238E27FC236}">
                <a16:creationId xmlns:a16="http://schemas.microsoft.com/office/drawing/2014/main" id="{12486355-7EAC-4B54-BFFD-08D31D84D71F}"/>
              </a:ext>
            </a:extLst>
          </p:cNvPr>
          <p:cNvSpPr/>
          <p:nvPr/>
        </p:nvSpPr>
        <p:spPr>
          <a:xfrm>
            <a:off x="3733800" y="3962400"/>
            <a:ext cx="5715000" cy="914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6149" name="Footer Placeholder 1">
            <a:extLst>
              <a:ext uri="{FF2B5EF4-FFF2-40B4-BE49-F238E27FC236}">
                <a16:creationId xmlns:a16="http://schemas.microsoft.com/office/drawing/2014/main" id="{0D94BB94-262E-B0A0-5A1A-153ED1FBCFA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FC9E8DB-5346-5547-53BE-3B3EE27B5186}"/>
              </a:ext>
            </a:extLst>
          </p:cNvPr>
          <p:cNvSpPr>
            <a:spLocks noGrp="1"/>
          </p:cNvSpPr>
          <p:nvPr>
            <p:ph type="title"/>
          </p:nvPr>
        </p:nvSpPr>
        <p:spPr/>
        <p:txBody>
          <a:bodyPr/>
          <a:lstStyle/>
          <a:p>
            <a:pPr algn="l"/>
            <a:r>
              <a:rPr lang="en-US" altLang="en-US" sz="3600">
                <a:ea typeface="ＭＳ Ｐゴシック" panose="020B0600070205080204" pitchFamily="34" charset="-128"/>
              </a:rPr>
              <a:t>For which of these distributions should you report the standard deviation?</a:t>
            </a:r>
          </a:p>
        </p:txBody>
      </p:sp>
      <p:sp>
        <p:nvSpPr>
          <p:cNvPr id="7171" name="Content Placeholder 2">
            <a:extLst>
              <a:ext uri="{FF2B5EF4-FFF2-40B4-BE49-F238E27FC236}">
                <a16:creationId xmlns:a16="http://schemas.microsoft.com/office/drawing/2014/main" id="{B8CE785F-6546-A468-6893-5C4CADF1BC9F}"/>
              </a:ext>
            </a:extLst>
          </p:cNvPr>
          <p:cNvSpPr>
            <a:spLocks noGrp="1"/>
          </p:cNvSpPr>
          <p:nvPr>
            <p:ph idx="1"/>
          </p:nvPr>
        </p:nvSpPr>
        <p:spPr>
          <a:xfrm>
            <a:off x="8001000" y="2895601"/>
            <a:ext cx="2573338" cy="2341563"/>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1</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2</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3</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2 and 3</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All of them</a:t>
            </a:r>
          </a:p>
        </p:txBody>
      </p:sp>
      <p:sp>
        <p:nvSpPr>
          <p:cNvPr id="4" name="Oval 3">
            <a:extLst>
              <a:ext uri="{FF2B5EF4-FFF2-40B4-BE49-F238E27FC236}">
                <a16:creationId xmlns:a16="http://schemas.microsoft.com/office/drawing/2014/main" id="{1C8A1F6D-BDF1-B9AB-B487-D3A3D2F1F4E5}"/>
              </a:ext>
            </a:extLst>
          </p:cNvPr>
          <p:cNvSpPr/>
          <p:nvPr/>
        </p:nvSpPr>
        <p:spPr>
          <a:xfrm>
            <a:off x="7988300" y="276225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7173" name="Picture 5">
            <a:extLst>
              <a:ext uri="{FF2B5EF4-FFF2-40B4-BE49-F238E27FC236}">
                <a16:creationId xmlns:a16="http://schemas.microsoft.com/office/drawing/2014/main" id="{6B1BA737-8E21-84F9-820F-D7643A792320}"/>
              </a:ext>
            </a:extLst>
          </p:cNvPr>
          <p:cNvPicPr>
            <a:picLocks noChangeAspect="1"/>
          </p:cNvPicPr>
          <p:nvPr/>
        </p:nvPicPr>
        <p:blipFill>
          <a:blip r:embed="rId2">
            <a:extLst>
              <a:ext uri="{28A0092B-C50C-407E-A947-70E740481C1C}">
                <a14:useLocalDpi xmlns:a14="http://schemas.microsoft.com/office/drawing/2010/main" val="0"/>
              </a:ext>
            </a:extLst>
          </a:blip>
          <a:srcRect b="7256"/>
          <a:stretch>
            <a:fillRect/>
          </a:stretch>
        </p:blipFill>
        <p:spPr bwMode="auto">
          <a:xfrm>
            <a:off x="1624013" y="2057400"/>
            <a:ext cx="319405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a:extLst>
              <a:ext uri="{FF2B5EF4-FFF2-40B4-BE49-F238E27FC236}">
                <a16:creationId xmlns:a16="http://schemas.microsoft.com/office/drawing/2014/main" id="{D81A83E7-E48C-B22A-04A1-44D299D73673}"/>
              </a:ext>
            </a:extLst>
          </p:cNvPr>
          <p:cNvPicPr>
            <a:picLocks noChangeAspect="1"/>
          </p:cNvPicPr>
          <p:nvPr/>
        </p:nvPicPr>
        <p:blipFill>
          <a:blip r:embed="rId3">
            <a:extLst>
              <a:ext uri="{28A0092B-C50C-407E-A947-70E740481C1C}">
                <a14:useLocalDpi xmlns:a14="http://schemas.microsoft.com/office/drawing/2010/main" val="0"/>
              </a:ext>
            </a:extLst>
          </a:blip>
          <a:srcRect b="9875"/>
          <a:stretch>
            <a:fillRect/>
          </a:stretch>
        </p:blipFill>
        <p:spPr bwMode="auto">
          <a:xfrm>
            <a:off x="4495800" y="1941514"/>
            <a:ext cx="3276600" cy="163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a:extLst>
              <a:ext uri="{FF2B5EF4-FFF2-40B4-BE49-F238E27FC236}">
                <a16:creationId xmlns:a16="http://schemas.microsoft.com/office/drawing/2014/main" id="{72E1B55B-723D-D4A1-E157-A4FD4F99B610}"/>
              </a:ext>
            </a:extLst>
          </p:cNvPr>
          <p:cNvPicPr>
            <a:picLocks noChangeAspect="1"/>
          </p:cNvPicPr>
          <p:nvPr/>
        </p:nvPicPr>
        <p:blipFill>
          <a:blip r:embed="rId4">
            <a:extLst>
              <a:ext uri="{28A0092B-C50C-407E-A947-70E740481C1C}">
                <a14:useLocalDpi xmlns:a14="http://schemas.microsoft.com/office/drawing/2010/main" val="0"/>
              </a:ext>
            </a:extLst>
          </a:blip>
          <a:srcRect b="16023"/>
          <a:stretch>
            <a:fillRect/>
          </a:stretch>
        </p:blipFill>
        <p:spPr bwMode="auto">
          <a:xfrm>
            <a:off x="3429000" y="4202114"/>
            <a:ext cx="2971800" cy="139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E9CB86F5-D8F0-9628-C8BF-E9AE29C4850D}"/>
              </a:ext>
            </a:extLst>
          </p:cNvPr>
          <p:cNvSpPr/>
          <p:nvPr/>
        </p:nvSpPr>
        <p:spPr>
          <a:xfrm>
            <a:off x="1752600" y="2057400"/>
            <a:ext cx="4572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prstClr val="black"/>
                </a:solidFill>
                <a:latin typeface="Calibri"/>
              </a:rPr>
              <a:t>1</a:t>
            </a:r>
          </a:p>
        </p:txBody>
      </p:sp>
      <p:sp>
        <p:nvSpPr>
          <p:cNvPr id="10" name="Rectangle 9">
            <a:extLst>
              <a:ext uri="{FF2B5EF4-FFF2-40B4-BE49-F238E27FC236}">
                <a16:creationId xmlns:a16="http://schemas.microsoft.com/office/drawing/2014/main" id="{7B990EAD-C196-97CC-627D-0364736F0859}"/>
              </a:ext>
            </a:extLst>
          </p:cNvPr>
          <p:cNvSpPr/>
          <p:nvPr/>
        </p:nvSpPr>
        <p:spPr>
          <a:xfrm>
            <a:off x="4648200" y="1941514"/>
            <a:ext cx="527050" cy="5730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prstClr val="black"/>
                </a:solidFill>
                <a:latin typeface="Calibri"/>
              </a:rPr>
              <a:t>2</a:t>
            </a:r>
          </a:p>
        </p:txBody>
      </p:sp>
      <p:sp>
        <p:nvSpPr>
          <p:cNvPr id="11" name="Rectangle 10">
            <a:extLst>
              <a:ext uri="{FF2B5EF4-FFF2-40B4-BE49-F238E27FC236}">
                <a16:creationId xmlns:a16="http://schemas.microsoft.com/office/drawing/2014/main" id="{E029019A-7528-9750-BB32-5417019DE8A0}"/>
              </a:ext>
            </a:extLst>
          </p:cNvPr>
          <p:cNvSpPr/>
          <p:nvPr/>
        </p:nvSpPr>
        <p:spPr>
          <a:xfrm>
            <a:off x="3221038" y="3935413"/>
            <a:ext cx="527050"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r>
              <a:rPr lang="en-US" dirty="0">
                <a:solidFill>
                  <a:prstClr val="black"/>
                </a:solidFill>
                <a:latin typeface="Calibri"/>
              </a:rPr>
              <a:t>3</a:t>
            </a:r>
          </a:p>
        </p:txBody>
      </p:sp>
      <p:sp>
        <p:nvSpPr>
          <p:cNvPr id="7179" name="Footer Placeholder 2">
            <a:extLst>
              <a:ext uri="{FF2B5EF4-FFF2-40B4-BE49-F238E27FC236}">
                <a16:creationId xmlns:a16="http://schemas.microsoft.com/office/drawing/2014/main" id="{0B5AEE1F-C658-5C1A-B49F-CEC3C8F9F1F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D381FBA2-429C-3AE6-9E2C-6BAE7DCDDCD4}"/>
              </a:ext>
            </a:extLst>
          </p:cNvPr>
          <p:cNvSpPr>
            <a:spLocks noGrp="1"/>
          </p:cNvSpPr>
          <p:nvPr>
            <p:ph type="title"/>
          </p:nvPr>
        </p:nvSpPr>
        <p:spPr/>
        <p:txBody>
          <a:bodyPr/>
          <a:lstStyle/>
          <a:p>
            <a:pPr algn="l"/>
            <a:r>
              <a:rPr lang="en-US" altLang="en-US" sz="3600">
                <a:ea typeface="ＭＳ Ｐゴシック" panose="020B0600070205080204" pitchFamily="34" charset="-128"/>
              </a:rPr>
              <a:t>This is the IQR for a set of values. How many values fall in the range marked A?</a:t>
            </a:r>
          </a:p>
        </p:txBody>
      </p:sp>
      <p:sp>
        <p:nvSpPr>
          <p:cNvPr id="8195" name="Content Placeholder 2">
            <a:extLst>
              <a:ext uri="{FF2B5EF4-FFF2-40B4-BE49-F238E27FC236}">
                <a16:creationId xmlns:a16="http://schemas.microsoft.com/office/drawing/2014/main" id="{0A6A39AC-87D6-49B7-D532-18E047564AB2}"/>
              </a:ext>
            </a:extLst>
          </p:cNvPr>
          <p:cNvSpPr>
            <a:spLocks noGrp="1"/>
          </p:cNvSpPr>
          <p:nvPr>
            <p:ph idx="1"/>
          </p:nvPr>
        </p:nvSpPr>
        <p:spPr>
          <a:xfrm>
            <a:off x="3352800" y="4430713"/>
            <a:ext cx="6148388" cy="1828800"/>
          </a:xfrm>
        </p:spPr>
        <p:txBody>
          <a:bodyPr/>
          <a:lstStyle/>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25%</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50%</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There is not enough information to answer the question.</a:t>
            </a:r>
          </a:p>
        </p:txBody>
      </p:sp>
      <p:sp>
        <p:nvSpPr>
          <p:cNvPr id="4" name="Oval 3">
            <a:extLst>
              <a:ext uri="{FF2B5EF4-FFF2-40B4-BE49-F238E27FC236}">
                <a16:creationId xmlns:a16="http://schemas.microsoft.com/office/drawing/2014/main" id="{B55E11D2-8287-B62C-8AAA-611D71EA90C9}"/>
              </a:ext>
            </a:extLst>
          </p:cNvPr>
          <p:cNvSpPr/>
          <p:nvPr/>
        </p:nvSpPr>
        <p:spPr>
          <a:xfrm>
            <a:off x="3155950" y="5097463"/>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8197" name="Picture 22">
            <a:extLst>
              <a:ext uri="{FF2B5EF4-FFF2-40B4-BE49-F238E27FC236}">
                <a16:creationId xmlns:a16="http://schemas.microsoft.com/office/drawing/2014/main" id="{C9369D4A-8F29-7F10-143C-00F0E8EF8E5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905000"/>
            <a:ext cx="54102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Footer Placeholder 1">
            <a:extLst>
              <a:ext uri="{FF2B5EF4-FFF2-40B4-BE49-F238E27FC236}">
                <a16:creationId xmlns:a16="http://schemas.microsoft.com/office/drawing/2014/main" id="{B09275CE-E9DB-A1AB-8F7A-A92799A645E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88B81-D76C-C704-D636-D01D521B3D67}"/>
              </a:ext>
            </a:extLst>
          </p:cNvPr>
          <p:cNvSpPr>
            <a:spLocks noGrp="1"/>
          </p:cNvSpPr>
          <p:nvPr>
            <p:ph type="title"/>
          </p:nvPr>
        </p:nvSpPr>
        <p:spPr/>
        <p:txBody>
          <a:bodyPr/>
          <a:lstStyle/>
          <a:p>
            <a:r>
              <a:rPr lang="en-US" dirty="0"/>
              <a:t>Key terms </a:t>
            </a:r>
          </a:p>
        </p:txBody>
      </p:sp>
      <p:sp>
        <p:nvSpPr>
          <p:cNvPr id="3" name="Content Placeholder 2">
            <a:extLst>
              <a:ext uri="{FF2B5EF4-FFF2-40B4-BE49-F238E27FC236}">
                <a16:creationId xmlns:a16="http://schemas.microsoft.com/office/drawing/2014/main" id="{633032C0-E627-CD8C-5914-4988F013DEBC}"/>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The research process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Hypothesis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Variables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Dependent variable vs. independent variable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Causality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Unit of analysis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Validity &amp; Reliability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Levels of measurement: nominal, ordinal, interval, ratio </a:t>
            </a:r>
          </a:p>
          <a:p>
            <a:pPr marL="0" indent="0">
              <a:buNone/>
            </a:pPr>
            <a:endParaRPr lang="en-US" dirty="0"/>
          </a:p>
        </p:txBody>
      </p:sp>
    </p:spTree>
    <p:extLst>
      <p:ext uri="{BB962C8B-B14F-4D97-AF65-F5344CB8AC3E}">
        <p14:creationId xmlns:p14="http://schemas.microsoft.com/office/powerpoint/2010/main" val="27616742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5D6296EE-94AC-D83C-D9C9-5BD6129B0885}"/>
              </a:ext>
            </a:extLst>
          </p:cNvPr>
          <p:cNvSpPr>
            <a:spLocks noGrp="1"/>
          </p:cNvSpPr>
          <p:nvPr>
            <p:ph type="title"/>
          </p:nvPr>
        </p:nvSpPr>
        <p:spPr>
          <a:xfrm>
            <a:off x="2057400" y="538163"/>
            <a:ext cx="8229600" cy="1143000"/>
          </a:xfrm>
        </p:spPr>
        <p:txBody>
          <a:bodyPr/>
          <a:lstStyle/>
          <a:p>
            <a:pPr algn="l"/>
            <a:r>
              <a:rPr lang="en-US" altLang="en-US" sz="3600">
                <a:ea typeface="ＭＳ Ｐゴシック" panose="020B0600070205080204" pitchFamily="34" charset="-128"/>
              </a:rPr>
              <a:t>This is the IQR for a set of values. How many values, in total, fall in the ranges marked B and C?</a:t>
            </a:r>
          </a:p>
        </p:txBody>
      </p:sp>
      <p:sp>
        <p:nvSpPr>
          <p:cNvPr id="9219" name="Content Placeholder 2">
            <a:extLst>
              <a:ext uri="{FF2B5EF4-FFF2-40B4-BE49-F238E27FC236}">
                <a16:creationId xmlns:a16="http://schemas.microsoft.com/office/drawing/2014/main" id="{F1F9F88B-7856-8052-8060-CDDACF20A1EC}"/>
              </a:ext>
            </a:extLst>
          </p:cNvPr>
          <p:cNvSpPr>
            <a:spLocks noGrp="1"/>
          </p:cNvSpPr>
          <p:nvPr>
            <p:ph idx="1"/>
          </p:nvPr>
        </p:nvSpPr>
        <p:spPr>
          <a:xfrm>
            <a:off x="3352800" y="4430713"/>
            <a:ext cx="6148388" cy="1828800"/>
          </a:xfrm>
        </p:spPr>
        <p:txBody>
          <a:bodyPr/>
          <a:lstStyle/>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25%</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50%</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There is not enough information to answer the question.</a:t>
            </a:r>
          </a:p>
        </p:txBody>
      </p:sp>
      <p:sp>
        <p:nvSpPr>
          <p:cNvPr id="4" name="Oval 3">
            <a:extLst>
              <a:ext uri="{FF2B5EF4-FFF2-40B4-BE49-F238E27FC236}">
                <a16:creationId xmlns:a16="http://schemas.microsoft.com/office/drawing/2014/main" id="{563E4F7C-DB9F-5983-AD72-4B9480B389FC}"/>
              </a:ext>
            </a:extLst>
          </p:cNvPr>
          <p:cNvSpPr/>
          <p:nvPr/>
        </p:nvSpPr>
        <p:spPr>
          <a:xfrm>
            <a:off x="3155950" y="5097463"/>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9221" name="Picture 20">
            <a:extLst>
              <a:ext uri="{FF2B5EF4-FFF2-40B4-BE49-F238E27FC236}">
                <a16:creationId xmlns:a16="http://schemas.microsoft.com/office/drawing/2014/main" id="{C2D8EF4C-B4D7-4464-AB1D-2A33B6F9E4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946276"/>
            <a:ext cx="5638800"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Footer Placeholder 1">
            <a:extLst>
              <a:ext uri="{FF2B5EF4-FFF2-40B4-BE49-F238E27FC236}">
                <a16:creationId xmlns:a16="http://schemas.microsoft.com/office/drawing/2014/main" id="{E37B264D-A395-BD77-0B9C-1E1CDE89CB1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36B33C7C-369F-D44C-E5A7-9F8FCC3AB40D}"/>
              </a:ext>
            </a:extLst>
          </p:cNvPr>
          <p:cNvSpPr>
            <a:spLocks noGrp="1"/>
          </p:cNvSpPr>
          <p:nvPr>
            <p:ph type="title"/>
          </p:nvPr>
        </p:nvSpPr>
        <p:spPr>
          <a:xfrm>
            <a:off x="2057400" y="538163"/>
            <a:ext cx="8229600" cy="1143000"/>
          </a:xfrm>
        </p:spPr>
        <p:txBody>
          <a:bodyPr/>
          <a:lstStyle/>
          <a:p>
            <a:pPr algn="l"/>
            <a:r>
              <a:rPr lang="en-US" altLang="en-US" sz="3600">
                <a:ea typeface="ＭＳ Ｐゴシック" panose="020B0600070205080204" pitchFamily="34" charset="-128"/>
              </a:rPr>
              <a:t>Which distribution has a higher standard deviation?</a:t>
            </a:r>
          </a:p>
        </p:txBody>
      </p:sp>
      <p:sp>
        <p:nvSpPr>
          <p:cNvPr id="10243" name="Content Placeholder 2">
            <a:extLst>
              <a:ext uri="{FF2B5EF4-FFF2-40B4-BE49-F238E27FC236}">
                <a16:creationId xmlns:a16="http://schemas.microsoft.com/office/drawing/2014/main" id="{7445D84D-AC97-17C9-8AF7-639C194F7ADF}"/>
              </a:ext>
            </a:extLst>
          </p:cNvPr>
          <p:cNvSpPr>
            <a:spLocks noGrp="1"/>
          </p:cNvSpPr>
          <p:nvPr>
            <p:ph idx="1"/>
          </p:nvPr>
        </p:nvSpPr>
        <p:spPr>
          <a:xfrm>
            <a:off x="3352800" y="4430713"/>
            <a:ext cx="6148388" cy="1828800"/>
          </a:xfrm>
        </p:spPr>
        <p:txBody>
          <a:bodyPr/>
          <a:lstStyle/>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Dotted distribution</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Solid distribution</a:t>
            </a:r>
          </a:p>
          <a:p>
            <a:pPr marL="914400" lvl="1" indent="-514350">
              <a:lnSpc>
                <a:spcPts val="3838"/>
              </a:lnSpc>
              <a:spcBef>
                <a:spcPts val="1800"/>
              </a:spcBef>
              <a:buFont typeface="Calibri" panose="020F0502020204030204" pitchFamily="34" charset="0"/>
              <a:buAutoNum type="alphaUcPeriod"/>
            </a:pPr>
            <a:r>
              <a:rPr lang="en-US" altLang="en-US" sz="2400">
                <a:ea typeface="ＭＳ Ｐゴシック" panose="020B0600070205080204" pitchFamily="34" charset="-128"/>
              </a:rPr>
              <a:t>There is not enough information to answer the question.</a:t>
            </a:r>
          </a:p>
        </p:txBody>
      </p:sp>
      <p:sp>
        <p:nvSpPr>
          <p:cNvPr id="4" name="Oval 3">
            <a:extLst>
              <a:ext uri="{FF2B5EF4-FFF2-40B4-BE49-F238E27FC236}">
                <a16:creationId xmlns:a16="http://schemas.microsoft.com/office/drawing/2014/main" id="{A9EC06A7-04C7-FAB6-1D8B-D354859645CC}"/>
              </a:ext>
            </a:extLst>
          </p:cNvPr>
          <p:cNvSpPr/>
          <p:nvPr/>
        </p:nvSpPr>
        <p:spPr>
          <a:xfrm>
            <a:off x="3352800" y="4430713"/>
            <a:ext cx="37338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10245" name="Picture 5">
            <a:extLst>
              <a:ext uri="{FF2B5EF4-FFF2-40B4-BE49-F238E27FC236}">
                <a16:creationId xmlns:a16="http://schemas.microsoft.com/office/drawing/2014/main" id="{3A76262C-1907-8733-4CA6-3672C3A39263}"/>
              </a:ext>
            </a:extLst>
          </p:cNvPr>
          <p:cNvPicPr>
            <a:picLocks noChangeAspect="1"/>
          </p:cNvPicPr>
          <p:nvPr/>
        </p:nvPicPr>
        <p:blipFill>
          <a:blip r:embed="rId2">
            <a:extLst>
              <a:ext uri="{28A0092B-C50C-407E-A947-70E740481C1C}">
                <a14:useLocalDpi xmlns:a14="http://schemas.microsoft.com/office/drawing/2010/main" val="0"/>
              </a:ext>
            </a:extLst>
          </a:blip>
          <a:srcRect b="13686"/>
          <a:stretch>
            <a:fillRect/>
          </a:stretch>
        </p:blipFill>
        <p:spPr bwMode="auto">
          <a:xfrm>
            <a:off x="3155951" y="1651001"/>
            <a:ext cx="5330825" cy="268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Footer Placeholder 1">
            <a:extLst>
              <a:ext uri="{FF2B5EF4-FFF2-40B4-BE49-F238E27FC236}">
                <a16:creationId xmlns:a16="http://schemas.microsoft.com/office/drawing/2014/main" id="{6A78CADF-BDAF-8776-0E2A-39A4CB7B8F84}"/>
              </a:ext>
            </a:extLst>
          </p:cNvPr>
          <p:cNvSpPr>
            <a:spLocks noGrp="1"/>
          </p:cNvSpPr>
          <p:nvPr>
            <p:ph type="ftr" sz="quarter" idx="11"/>
          </p:nvPr>
        </p:nvSpPr>
        <p:spPr bwMode="auto">
          <a:xfrm>
            <a:off x="7974121" y="6354762"/>
            <a:ext cx="3860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dirty="0">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5C029AA-8EB4-4CEE-FBC0-4E39150B6F1F}"/>
              </a:ext>
            </a:extLst>
          </p:cNvPr>
          <p:cNvSpPr>
            <a:spLocks noGrp="1"/>
          </p:cNvSpPr>
          <p:nvPr>
            <p:ph type="title"/>
          </p:nvPr>
        </p:nvSpPr>
        <p:spPr/>
        <p:txBody>
          <a:bodyPr/>
          <a:lstStyle/>
          <a:p>
            <a:pPr algn="l"/>
            <a:r>
              <a:rPr lang="en-US" altLang="en-US" sz="3600">
                <a:ea typeface="ＭＳ Ｐゴシック" panose="020B0600070205080204" pitchFamily="34" charset="-128"/>
              </a:rPr>
              <a:t>Which measure(s) of variability should you report for this distribution?</a:t>
            </a:r>
          </a:p>
        </p:txBody>
      </p:sp>
      <p:sp>
        <p:nvSpPr>
          <p:cNvPr id="5123" name="Content Placeholder 2">
            <a:extLst>
              <a:ext uri="{FF2B5EF4-FFF2-40B4-BE49-F238E27FC236}">
                <a16:creationId xmlns:a16="http://schemas.microsoft.com/office/drawing/2014/main" id="{21D2DC70-A84D-8A83-7319-46D25ED4BEF6}"/>
              </a:ext>
            </a:extLst>
          </p:cNvPr>
          <p:cNvSpPr>
            <a:spLocks noGrp="1"/>
          </p:cNvSpPr>
          <p:nvPr>
            <p:ph idx="1"/>
          </p:nvPr>
        </p:nvSpPr>
        <p:spPr>
          <a:xfrm>
            <a:off x="3733800" y="4767263"/>
            <a:ext cx="4419600" cy="1911350"/>
          </a:xfrm>
        </p:spPr>
        <p:txBody>
          <a:bodyPr/>
          <a:lstStyle/>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Range</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IQR</a:t>
            </a:r>
          </a:p>
          <a:p>
            <a:pPr marL="914400" lvl="1" indent="-514350">
              <a:lnSpc>
                <a:spcPts val="3838"/>
              </a:lnSpc>
              <a:spcBef>
                <a:spcPts val="1800"/>
              </a:spcBef>
              <a:buFont typeface="Calibri" panose="020F0502020204030204" pitchFamily="34" charset="0"/>
              <a:buAutoNum type="alphaUcPeriod"/>
              <a:defRPr/>
            </a:pPr>
            <a:r>
              <a:rPr lang="en-US" altLang="en-US" dirty="0">
                <a:ea typeface="ＭＳ Ｐゴシック" panose="020B0600070205080204" pitchFamily="34" charset="-128"/>
              </a:rPr>
              <a:t>Standard deviation</a:t>
            </a:r>
          </a:p>
          <a:p>
            <a:pPr marL="400050" lvl="1" indent="0">
              <a:lnSpc>
                <a:spcPts val="3838"/>
              </a:lnSpc>
              <a:spcBef>
                <a:spcPts val="1800"/>
              </a:spcBef>
              <a:buNone/>
              <a:defRPr/>
            </a:pPr>
            <a:endParaRPr lang="en-US" altLang="en-US" dirty="0">
              <a:ea typeface="ＭＳ Ｐゴシック" panose="020B0600070205080204" pitchFamily="34" charset="-128"/>
            </a:endParaRPr>
          </a:p>
        </p:txBody>
      </p:sp>
      <p:sp>
        <p:nvSpPr>
          <p:cNvPr id="4" name="Oval 3">
            <a:extLst>
              <a:ext uri="{FF2B5EF4-FFF2-40B4-BE49-F238E27FC236}">
                <a16:creationId xmlns:a16="http://schemas.microsoft.com/office/drawing/2014/main" id="{B98C648A-8249-B599-57CD-429A4638F263}"/>
              </a:ext>
            </a:extLst>
          </p:cNvPr>
          <p:cNvSpPr/>
          <p:nvPr/>
        </p:nvSpPr>
        <p:spPr>
          <a:xfrm>
            <a:off x="3810000" y="5459413"/>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pic>
        <p:nvPicPr>
          <p:cNvPr id="11269" name="Picture 2">
            <a:extLst>
              <a:ext uri="{FF2B5EF4-FFF2-40B4-BE49-F238E27FC236}">
                <a16:creationId xmlns:a16="http://schemas.microsoft.com/office/drawing/2014/main" id="{9690D225-A509-6FFD-7333-40FDCC70BE1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95601" y="1497013"/>
            <a:ext cx="5584825"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Footer Placeholder 1">
            <a:extLst>
              <a:ext uri="{FF2B5EF4-FFF2-40B4-BE49-F238E27FC236}">
                <a16:creationId xmlns:a16="http://schemas.microsoft.com/office/drawing/2014/main" id="{3042B2CC-3B6E-0C54-FC68-A1171D916A38}"/>
              </a:ext>
            </a:extLst>
          </p:cNvPr>
          <p:cNvSpPr>
            <a:spLocks noGrp="1"/>
          </p:cNvSpPr>
          <p:nvPr>
            <p:ph type="ftr" sz="quarter" idx="11"/>
          </p:nvPr>
        </p:nvSpPr>
        <p:spPr bwMode="auto">
          <a:xfrm>
            <a:off x="7991876" y="6400799"/>
            <a:ext cx="3860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dirty="0">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3AC3D5D8-DEBB-BE2D-A517-1DD06CFD7960}"/>
              </a:ext>
            </a:extLst>
          </p:cNvPr>
          <p:cNvSpPr>
            <a:spLocks noGrp="1"/>
          </p:cNvSpPr>
          <p:nvPr>
            <p:ph type="title"/>
          </p:nvPr>
        </p:nvSpPr>
        <p:spPr>
          <a:xfrm>
            <a:off x="2133600" y="234950"/>
            <a:ext cx="8229600" cy="1143000"/>
          </a:xfrm>
        </p:spPr>
        <p:txBody>
          <a:bodyPr/>
          <a:lstStyle/>
          <a:p>
            <a:pPr algn="l"/>
            <a:r>
              <a:rPr lang="en-US" altLang="en-US" sz="3600">
                <a:ea typeface="ＭＳ Ｐゴシック" panose="020B0600070205080204" pitchFamily="34" charset="-128"/>
              </a:rPr>
              <a:t>Which measure(s) of variability should you report for this distribution?</a:t>
            </a:r>
          </a:p>
        </p:txBody>
      </p:sp>
      <p:graphicFrame>
        <p:nvGraphicFramePr>
          <p:cNvPr id="8" name="Chart 7">
            <a:extLst>
              <a:ext uri="{FF2B5EF4-FFF2-40B4-BE49-F238E27FC236}">
                <a16:creationId xmlns:a16="http://schemas.microsoft.com/office/drawing/2014/main" id="{9FB5EB33-C9F5-3FE8-FCC9-82F88B163841}"/>
              </a:ext>
            </a:extLst>
          </p:cNvPr>
          <p:cNvGraphicFramePr>
            <a:graphicFrameLocks/>
          </p:cNvGraphicFramePr>
          <p:nvPr/>
        </p:nvGraphicFramePr>
        <p:xfrm>
          <a:off x="3429000" y="1531808"/>
          <a:ext cx="4114800" cy="2963992"/>
        </p:xfrm>
        <a:graphic>
          <a:graphicData uri="http://schemas.openxmlformats.org/drawingml/2006/chart">
            <c:chart xmlns:c="http://schemas.openxmlformats.org/drawingml/2006/chart" xmlns:r="http://schemas.openxmlformats.org/officeDocument/2006/relationships" r:id="rId2"/>
          </a:graphicData>
        </a:graphic>
      </p:graphicFrame>
      <p:sp>
        <p:nvSpPr>
          <p:cNvPr id="10" name="Content Placeholder 2">
            <a:extLst>
              <a:ext uri="{FF2B5EF4-FFF2-40B4-BE49-F238E27FC236}">
                <a16:creationId xmlns:a16="http://schemas.microsoft.com/office/drawing/2014/main" id="{77EE4F7E-4DCF-F8EE-4932-B0EEA7923B6F}"/>
              </a:ext>
            </a:extLst>
          </p:cNvPr>
          <p:cNvSpPr txBox="1">
            <a:spLocks/>
          </p:cNvSpPr>
          <p:nvPr/>
        </p:nvSpPr>
        <p:spPr bwMode="auto">
          <a:xfrm>
            <a:off x="3810000" y="4724400"/>
            <a:ext cx="4419600"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1" indent="-514350">
              <a:lnSpc>
                <a:spcPts val="3838"/>
              </a:lnSpc>
              <a:spcBef>
                <a:spcPts val="1800"/>
              </a:spcBef>
              <a:buFont typeface="Calibri" panose="020F0502020204030204" pitchFamily="34" charset="0"/>
              <a:buAutoNum type="alphaUcPeriod"/>
              <a:defRPr/>
            </a:pPr>
            <a:r>
              <a:rPr lang="en-US" altLang="en-US" dirty="0">
                <a:solidFill>
                  <a:prstClr val="black"/>
                </a:solidFill>
                <a:latin typeface="Calibri"/>
                <a:ea typeface="ＭＳ Ｐゴシック" panose="020B0600070205080204" pitchFamily="34" charset="-128"/>
              </a:rPr>
              <a:t>Range</a:t>
            </a:r>
          </a:p>
          <a:p>
            <a:pPr marL="914400" lvl="1" indent="-514350">
              <a:lnSpc>
                <a:spcPts val="3838"/>
              </a:lnSpc>
              <a:spcBef>
                <a:spcPts val="1800"/>
              </a:spcBef>
              <a:buFont typeface="Calibri" panose="020F0502020204030204" pitchFamily="34" charset="0"/>
              <a:buAutoNum type="alphaUcPeriod"/>
              <a:defRPr/>
            </a:pPr>
            <a:r>
              <a:rPr lang="en-US" altLang="en-US" dirty="0">
                <a:solidFill>
                  <a:prstClr val="black"/>
                </a:solidFill>
                <a:latin typeface="Calibri"/>
                <a:ea typeface="ＭＳ Ｐゴシック" panose="020B0600070205080204" pitchFamily="34" charset="-128"/>
              </a:rPr>
              <a:t>IQR</a:t>
            </a:r>
          </a:p>
          <a:p>
            <a:pPr marL="914400" lvl="1" indent="-514350">
              <a:lnSpc>
                <a:spcPts val="3838"/>
              </a:lnSpc>
              <a:spcBef>
                <a:spcPts val="1800"/>
              </a:spcBef>
              <a:buFont typeface="Calibri" panose="020F0502020204030204" pitchFamily="34" charset="0"/>
              <a:buAutoNum type="alphaUcPeriod"/>
              <a:defRPr/>
            </a:pPr>
            <a:r>
              <a:rPr lang="en-US" altLang="en-US" dirty="0">
                <a:solidFill>
                  <a:prstClr val="black"/>
                </a:solidFill>
                <a:latin typeface="Calibri"/>
                <a:ea typeface="ＭＳ Ｐゴシック" panose="020B0600070205080204" pitchFamily="34" charset="-128"/>
              </a:rPr>
              <a:t>Standard deviation</a:t>
            </a:r>
          </a:p>
          <a:p>
            <a:pPr marL="400050" lvl="1" indent="0">
              <a:lnSpc>
                <a:spcPts val="3838"/>
              </a:lnSpc>
              <a:spcBef>
                <a:spcPts val="1800"/>
              </a:spcBef>
              <a:buNone/>
              <a:defRPr/>
            </a:pPr>
            <a:endParaRPr lang="en-US" altLang="en-US" dirty="0">
              <a:solidFill>
                <a:prstClr val="black"/>
              </a:solidFill>
              <a:latin typeface="Calibri"/>
              <a:ea typeface="ＭＳ Ｐゴシック" panose="020B0600070205080204" pitchFamily="34" charset="-128"/>
            </a:endParaRPr>
          </a:p>
        </p:txBody>
      </p:sp>
      <p:sp>
        <p:nvSpPr>
          <p:cNvPr id="11" name="Oval 10">
            <a:extLst>
              <a:ext uri="{FF2B5EF4-FFF2-40B4-BE49-F238E27FC236}">
                <a16:creationId xmlns:a16="http://schemas.microsoft.com/office/drawing/2014/main" id="{3B740FD0-529A-E884-AB58-B1034DF2B99D}"/>
              </a:ext>
            </a:extLst>
          </p:cNvPr>
          <p:cNvSpPr/>
          <p:nvPr/>
        </p:nvSpPr>
        <p:spPr>
          <a:xfrm>
            <a:off x="3810000" y="5384800"/>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12" name="Oval 11">
            <a:extLst>
              <a:ext uri="{FF2B5EF4-FFF2-40B4-BE49-F238E27FC236}">
                <a16:creationId xmlns:a16="http://schemas.microsoft.com/office/drawing/2014/main" id="{E673A654-42A2-AB41-6101-E437ECE4D7B0}"/>
              </a:ext>
            </a:extLst>
          </p:cNvPr>
          <p:cNvSpPr/>
          <p:nvPr/>
        </p:nvSpPr>
        <p:spPr>
          <a:xfrm>
            <a:off x="3810000" y="4625975"/>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13" name="Oval 12">
            <a:extLst>
              <a:ext uri="{FF2B5EF4-FFF2-40B4-BE49-F238E27FC236}">
                <a16:creationId xmlns:a16="http://schemas.microsoft.com/office/drawing/2014/main" id="{279317F7-8F57-2FA5-B36B-8DE7BE97FA71}"/>
              </a:ext>
            </a:extLst>
          </p:cNvPr>
          <p:cNvSpPr/>
          <p:nvPr/>
        </p:nvSpPr>
        <p:spPr>
          <a:xfrm>
            <a:off x="3810000" y="6111875"/>
            <a:ext cx="4038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n-US">
              <a:solidFill>
                <a:prstClr val="white"/>
              </a:solidFill>
              <a:latin typeface="Calibri"/>
            </a:endParaRPr>
          </a:p>
        </p:txBody>
      </p:sp>
      <p:sp>
        <p:nvSpPr>
          <p:cNvPr id="12296" name="Footer Placeholder 1">
            <a:extLst>
              <a:ext uri="{FF2B5EF4-FFF2-40B4-BE49-F238E27FC236}">
                <a16:creationId xmlns:a16="http://schemas.microsoft.com/office/drawing/2014/main" id="{57B68B8F-E614-0CEA-B6A6-D7095FAE2D7E}"/>
              </a:ext>
            </a:extLst>
          </p:cNvPr>
          <p:cNvSpPr>
            <a:spLocks noGrp="1"/>
          </p:cNvSpPr>
          <p:nvPr>
            <p:ph type="ftr" sz="quarter" idx="11"/>
          </p:nvPr>
        </p:nvSpPr>
        <p:spPr bwMode="auto">
          <a:xfrm>
            <a:off x="8229600" y="6432550"/>
            <a:ext cx="38608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dirty="0">
                <a:solidFill>
                  <a:srgbClr val="898989"/>
                </a:solidFill>
                <a:latin typeface="Calibri" panose="020F0502020204030204" pitchFamily="34" charset="0"/>
              </a:rPr>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2" grpId="0" animBg="1" autoUpdateAnimBg="0"/>
      <p:bldP spid="13"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56535F99-003B-7F23-4DA2-BBC4B1A81D13}"/>
              </a:ext>
            </a:extLst>
          </p:cNvPr>
          <p:cNvSpPr>
            <a:spLocks noGrp="1"/>
          </p:cNvSpPr>
          <p:nvPr>
            <p:ph type="ctrTitle"/>
          </p:nvPr>
        </p:nvSpPr>
        <p:spPr>
          <a:xfrm>
            <a:off x="4953000" y="2122489"/>
            <a:ext cx="5105400" cy="1470025"/>
          </a:xfrm>
        </p:spPr>
        <p:txBody>
          <a:bodyPr/>
          <a:lstStyle/>
          <a:p>
            <a:r>
              <a:rPr lang="en-US" altLang="en-US">
                <a:ea typeface="ＭＳ Ｐゴシック" panose="020B0600070205080204" pitchFamily="34" charset="-128"/>
              </a:rPr>
              <a:t>Chapter 6</a:t>
            </a:r>
            <a:br>
              <a:rPr lang="en-US" altLang="en-US">
                <a:ea typeface="ＭＳ Ｐゴシック" panose="020B0600070205080204" pitchFamily="34" charset="-128"/>
              </a:rPr>
            </a:br>
            <a:r>
              <a:rPr lang="en-US" altLang="en-US" sz="3600">
                <a:ea typeface="ＭＳ Ｐゴシック" panose="020B0600070205080204" pitchFamily="34" charset="-128"/>
              </a:rPr>
              <a:t>Probability and the Normal Distribution</a:t>
            </a:r>
            <a:br>
              <a:rPr lang="en-US" altLang="en-US">
                <a:ea typeface="ＭＳ Ｐゴシック" panose="020B0600070205080204" pitchFamily="34" charset="-128"/>
              </a:rPr>
            </a:br>
            <a:endParaRPr lang="en-US" altLang="en-US">
              <a:ea typeface="ＭＳ Ｐゴシック" panose="020B0600070205080204" pitchFamily="34" charset="-128"/>
            </a:endParaRPr>
          </a:p>
        </p:txBody>
      </p:sp>
      <p:sp>
        <p:nvSpPr>
          <p:cNvPr id="2051" name="Subtitle 2">
            <a:extLst>
              <a:ext uri="{FF2B5EF4-FFF2-40B4-BE49-F238E27FC236}">
                <a16:creationId xmlns:a16="http://schemas.microsoft.com/office/drawing/2014/main" id="{F694DA91-2099-B6A3-EED2-BFF819FC8557}"/>
              </a:ext>
            </a:extLst>
          </p:cNvPr>
          <p:cNvSpPr>
            <a:spLocks noGrp="1"/>
          </p:cNvSpPr>
          <p:nvPr>
            <p:ph type="subTitle" idx="1"/>
          </p:nvPr>
        </p:nvSpPr>
        <p:spPr>
          <a:xfrm>
            <a:off x="5170488" y="3771900"/>
            <a:ext cx="4876800" cy="1752600"/>
          </a:xfrm>
        </p:spPr>
        <p:txBody>
          <a:bodyPr/>
          <a:lstStyle/>
          <a:p>
            <a:r>
              <a:rPr lang="en-US" altLang="en-US" sz="2800">
                <a:solidFill>
                  <a:schemeClr val="tx1"/>
                </a:solidFill>
                <a:ea typeface="ＭＳ Ｐゴシック" panose="020B0600070205080204" pitchFamily="34" charset="-128"/>
              </a:rPr>
              <a:t>REVIEW SLIDES</a:t>
            </a:r>
          </a:p>
        </p:txBody>
      </p:sp>
      <p:sp>
        <p:nvSpPr>
          <p:cNvPr id="2052" name="Footer Placeholder 1">
            <a:extLst>
              <a:ext uri="{FF2B5EF4-FFF2-40B4-BE49-F238E27FC236}">
                <a16:creationId xmlns:a16="http://schemas.microsoft.com/office/drawing/2014/main" id="{1CFACE3E-C12F-C6E2-A532-607D3BF4B3A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pic>
        <p:nvPicPr>
          <p:cNvPr id="2053" name="Picture 4" descr="C:\Users\mmanzano\Desktop\Picture1.jpg">
            <a:extLst>
              <a:ext uri="{FF2B5EF4-FFF2-40B4-BE49-F238E27FC236}">
                <a16:creationId xmlns:a16="http://schemas.microsoft.com/office/drawing/2014/main" id="{361DB0B3-8532-81CA-5D70-9272968B43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066800"/>
            <a:ext cx="286543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897DE-2AC0-ECB0-3FF2-82CC8ACD12D2}"/>
              </a:ext>
            </a:extLst>
          </p:cNvPr>
          <p:cNvSpPr>
            <a:spLocks noGrp="1"/>
          </p:cNvSpPr>
          <p:nvPr>
            <p:ph type="title"/>
          </p:nvPr>
        </p:nvSpPr>
        <p:spPr/>
        <p:txBody>
          <a:bodyPr/>
          <a:lstStyle/>
          <a:p>
            <a:pPr algn="l"/>
            <a:r>
              <a:rPr lang="en-US" dirty="0"/>
              <a:t>Key terms </a:t>
            </a:r>
          </a:p>
        </p:txBody>
      </p:sp>
      <p:sp>
        <p:nvSpPr>
          <p:cNvPr id="3" name="Content Placeholder 2">
            <a:extLst>
              <a:ext uri="{FF2B5EF4-FFF2-40B4-BE49-F238E27FC236}">
                <a16:creationId xmlns:a16="http://schemas.microsoft.com/office/drawing/2014/main" id="{D71003B0-47C7-761A-7098-181E70A2B8E0}"/>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Full Description of normal distribution (shape, percentage under the curve, etc.)</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The empirical rule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z-score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transforming raw score to z</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transforming z to raw score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calculate probability of randomly selecting a raw score greater, equal to, or below certain value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finding the raw score associated with a percentile </a:t>
            </a:r>
          </a:p>
        </p:txBody>
      </p:sp>
      <p:sp>
        <p:nvSpPr>
          <p:cNvPr id="4" name="Footer Placeholder 3">
            <a:extLst>
              <a:ext uri="{FF2B5EF4-FFF2-40B4-BE49-F238E27FC236}">
                <a16:creationId xmlns:a16="http://schemas.microsoft.com/office/drawing/2014/main" id="{34AFE340-E727-2EFB-7EA0-994C13AE92BC}"/>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spTree>
    <p:extLst>
      <p:ext uri="{BB962C8B-B14F-4D97-AF65-F5344CB8AC3E}">
        <p14:creationId xmlns:p14="http://schemas.microsoft.com/office/powerpoint/2010/main" val="28163501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Example: Probability of Randomly Selecting an IQ Score Greater than 120</a:t>
            </a:r>
          </a:p>
        </p:txBody>
      </p:sp>
      <mc:AlternateContent xmlns:mc="http://schemas.openxmlformats.org/markup-compatibility/2006" xmlns:a14="http://schemas.microsoft.com/office/drawing/2010/main">
        <mc:Choice Requires="a14">
          <p:sp>
            <p:nvSpPr>
              <p:cNvPr id="5" name="Rectangle 4"/>
              <p:cNvSpPr/>
              <p:nvPr/>
            </p:nvSpPr>
            <p:spPr>
              <a:xfrm>
                <a:off x="7417838" y="2287848"/>
                <a:ext cx="4581330" cy="3167470"/>
              </a:xfrm>
              <a:prstGeom prst="rect">
                <a:avLst/>
              </a:prstGeom>
            </p:spPr>
            <p:txBody>
              <a:bodyPr wrap="square">
                <a:spAutoFit/>
              </a:bodyPr>
              <a:lstStyle/>
              <a:p>
                <a:pPr marL="285750" marR="0" lvl="0" indent="-285750">
                  <a:lnSpc>
                    <a:spcPct val="107000"/>
                  </a:lnSpc>
                  <a:spcBef>
                    <a:spcPts val="0"/>
                  </a:spcBef>
                  <a:spcAft>
                    <a:spcPts val="0"/>
                  </a:spcAft>
                  <a:buFont typeface="Arial" panose="020B0604020202020204" pitchFamily="34" charset="0"/>
                  <a:buChar char="•"/>
                </a:pPr>
                <a:r>
                  <a:rPr lang="en-US" dirty="0"/>
                  <a:t>z = </a:t>
                </a:r>
                <a14:m>
                  <m:oMath xmlns:m="http://schemas.openxmlformats.org/officeDocument/2006/math">
                    <m:f>
                      <m:fPr>
                        <m:ctrlPr>
                          <a:rPr lang="en-US" i="1">
                            <a:latin typeface="Cambria Math" panose="02040503050406030204" pitchFamily="18" charset="0"/>
                          </a:rPr>
                        </m:ctrlPr>
                      </m:fPr>
                      <m:num>
                        <m:r>
                          <a:rPr lang="en-US" i="0">
                            <a:latin typeface="Cambria Math" panose="02040503050406030204" pitchFamily="18" charset="0"/>
                          </a:rPr>
                          <m:t>120</m:t>
                        </m:r>
                        <m:r>
                          <a:rPr lang="en-US" b="0" i="0" smtClean="0">
                            <a:latin typeface="Cambria Math" panose="02040503050406030204" pitchFamily="18" charset="0"/>
                          </a:rPr>
                          <m:t> </m:t>
                        </m:r>
                        <m:r>
                          <a:rPr lang="en-US" i="0" baseline="-25000">
                            <a:latin typeface="Cambria Math" panose="02040503050406030204" pitchFamily="18" charset="0"/>
                          </a:rPr>
                          <m:t> </m:t>
                        </m:r>
                        <m:r>
                          <a:rPr lang="en-US" i="0">
                            <a:latin typeface="Cambria Math" panose="02040503050406030204" pitchFamily="18" charset="0"/>
                          </a:rPr>
                          <m:t>−</m:t>
                        </m:r>
                        <m:r>
                          <a:rPr lang="en-US" b="0" i="0" smtClean="0">
                            <a:latin typeface="Cambria Math" panose="02040503050406030204" pitchFamily="18" charset="0"/>
                          </a:rPr>
                          <m:t> </m:t>
                        </m:r>
                        <m:r>
                          <a:rPr lang="en-US" i="0">
                            <a:latin typeface="Cambria Math" panose="02040503050406030204" pitchFamily="18" charset="0"/>
                          </a:rPr>
                          <m:t>100</m:t>
                        </m:r>
                      </m:num>
                      <m:den>
                        <m:r>
                          <a:rPr lang="en-US" i="0">
                            <a:latin typeface="Cambria Math" panose="02040503050406030204" pitchFamily="18" charset="0"/>
                          </a:rPr>
                          <m:t>15</m:t>
                        </m:r>
                      </m:den>
                    </m:f>
                  </m:oMath>
                </a14:m>
                <a:r>
                  <a:rPr lang="en-US" dirty="0"/>
                  <a:t> = </a:t>
                </a:r>
                <a14:m>
                  <m:oMath xmlns:m="http://schemas.openxmlformats.org/officeDocument/2006/math">
                    <m:f>
                      <m:fPr>
                        <m:ctrlPr>
                          <a:rPr lang="en-US" i="1">
                            <a:latin typeface="Cambria Math" panose="02040503050406030204" pitchFamily="18" charset="0"/>
                          </a:rPr>
                        </m:ctrlPr>
                      </m:fPr>
                      <m:num>
                        <m:r>
                          <a:rPr lang="en-US" i="0">
                            <a:latin typeface="Cambria Math" panose="02040503050406030204" pitchFamily="18" charset="0"/>
                          </a:rPr>
                          <m:t>20</m:t>
                        </m:r>
                      </m:num>
                      <m:den>
                        <m:r>
                          <a:rPr lang="en-US" i="0">
                            <a:latin typeface="Cambria Math" panose="02040503050406030204" pitchFamily="18" charset="0"/>
                          </a:rPr>
                          <m:t>15</m:t>
                        </m:r>
                      </m:den>
                    </m:f>
                  </m:oMath>
                </a14:m>
                <a:r>
                  <a:rPr lang="en-US" dirty="0"/>
                  <a:t> = 1.33</a:t>
                </a:r>
              </a:p>
              <a:p>
                <a:pPr marR="0" lvl="0">
                  <a:lnSpc>
                    <a:spcPct val="107000"/>
                  </a:lnSpc>
                  <a:spcBef>
                    <a:spcPts val="0"/>
                  </a:spcBef>
                  <a:spcAft>
                    <a:spcPts val="0"/>
                  </a:spcAft>
                </a:pPr>
                <a:endParaRPr lang="en-US" dirty="0"/>
              </a:p>
              <a:p>
                <a:pPr marL="285750" marR="0" lvl="0" indent="-285750">
                  <a:lnSpc>
                    <a:spcPct val="107000"/>
                  </a:lnSpc>
                  <a:spcBef>
                    <a:spcPts val="0"/>
                  </a:spcBef>
                  <a:spcAft>
                    <a:spcPts val="0"/>
                  </a:spcAft>
                  <a:buFont typeface="Arial" panose="020B0604020202020204" pitchFamily="34" charset="0"/>
                  <a:buChar char="•"/>
                </a:pPr>
                <a:r>
                  <a:rPr lang="en-US" dirty="0"/>
                  <a:t>In the normal table (Appendix A, p656),   “p-value” that corresponds with z-score of 1.33 is .0918.</a:t>
                </a:r>
              </a:p>
              <a:p>
                <a:pPr marL="285750" marR="0" lvl="0" indent="-285750">
                  <a:lnSpc>
                    <a:spcPct val="107000"/>
                  </a:lnSpc>
                  <a:spcBef>
                    <a:spcPts val="0"/>
                  </a:spcBef>
                  <a:spcAft>
                    <a:spcPts val="0"/>
                  </a:spcAft>
                  <a:buFont typeface="Arial" panose="020B0604020202020204" pitchFamily="34" charset="0"/>
                  <a:buChar char="•"/>
                </a:pPr>
                <a:endParaRPr lang="en-US" dirty="0">
                  <a:effectLst/>
                  <a:ea typeface="Calibri" panose="020F0502020204030204" pitchFamily="34" charset="0"/>
                  <a:cs typeface="Times New Roman" panose="02020603050405020304" pitchFamily="18" charset="0"/>
                </a:endParaRPr>
              </a:p>
              <a:p>
                <a:pPr marL="285750" marR="0" lvl="0" indent="-285750">
                  <a:lnSpc>
                    <a:spcPct val="107000"/>
                  </a:lnSpc>
                  <a:spcBef>
                    <a:spcPts val="0"/>
                  </a:spcBef>
                  <a:spcAft>
                    <a:spcPts val="0"/>
                  </a:spcAft>
                  <a:buFont typeface="Arial" panose="020B0604020202020204" pitchFamily="34" charset="0"/>
                  <a:buChar char="•"/>
                </a:pPr>
                <a:r>
                  <a:rPr lang="en-US" dirty="0">
                    <a:ea typeface="Calibri" panose="020F0502020204030204" pitchFamily="34" charset="0"/>
                    <a:cs typeface="Times New Roman" panose="02020603050405020304" pitchFamily="18" charset="0"/>
                  </a:rPr>
                  <a:t>9.2% of scores fall above 120.</a:t>
                </a:r>
              </a:p>
              <a:p>
                <a:pPr marL="285750" marR="0" lvl="0" indent="-285750">
                  <a:lnSpc>
                    <a:spcPct val="107000"/>
                  </a:lnSpc>
                  <a:spcBef>
                    <a:spcPts val="0"/>
                  </a:spcBef>
                  <a:spcAft>
                    <a:spcPts val="0"/>
                  </a:spcAft>
                  <a:buFont typeface="Arial" panose="020B0604020202020204" pitchFamily="34" charset="0"/>
                  <a:buChar char="•"/>
                </a:pPr>
                <a:endParaRPr lang="en-US" dirty="0">
                  <a:effectLst/>
                  <a:ea typeface="Calibri" panose="020F0502020204030204" pitchFamily="34" charset="0"/>
                  <a:cs typeface="Times New Roman" panose="02020603050405020304" pitchFamily="18" charset="0"/>
                </a:endParaRPr>
              </a:p>
              <a:p>
                <a:pPr marL="285750" marR="0" lvl="0" indent="-285750">
                  <a:lnSpc>
                    <a:spcPct val="107000"/>
                  </a:lnSpc>
                  <a:spcBef>
                    <a:spcPts val="0"/>
                  </a:spcBef>
                  <a:spcAft>
                    <a:spcPts val="0"/>
                  </a:spcAft>
                  <a:buFont typeface="Arial" panose="020B0604020202020204" pitchFamily="34" charset="0"/>
                  <a:buChar char="•"/>
                </a:pPr>
                <a:r>
                  <a:rPr lang="en-US" dirty="0">
                    <a:ea typeface="Calibri" panose="020F0502020204030204" pitchFamily="34" charset="0"/>
                    <a:cs typeface="Times New Roman" panose="02020603050405020304" pitchFamily="18" charset="0"/>
                  </a:rPr>
                  <a:t>Probability of randomly selecting an IQ score greater than 120 is .092.</a:t>
                </a:r>
                <a:endParaRPr lang="en-US" dirty="0">
                  <a:effectLst/>
                  <a:ea typeface="Calibri" panose="020F0502020204030204" pitchFamily="34"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7417838" y="2287848"/>
                <a:ext cx="4581330" cy="3167470"/>
              </a:xfrm>
              <a:prstGeom prst="rect">
                <a:avLst/>
              </a:prstGeom>
              <a:blipFill>
                <a:blip r:embed="rId3"/>
                <a:stretch>
                  <a:fillRect l="-932" b="-2115"/>
                </a:stretch>
              </a:blipFill>
            </p:spPr>
            <p:txBody>
              <a:bodyPr/>
              <a:lstStyle/>
              <a:p>
                <a:r>
                  <a:rPr lang="en-US">
                    <a:noFill/>
                  </a:rPr>
                  <a:t> </a:t>
                </a:r>
              </a:p>
            </p:txBody>
          </p:sp>
        </mc:Fallback>
      </mc:AlternateContent>
      <p:pic>
        <p:nvPicPr>
          <p:cNvPr id="3" name="Picture 2"/>
          <p:cNvPicPr>
            <a:picLocks noChangeAspect="1"/>
          </p:cNvPicPr>
          <p:nvPr/>
        </p:nvPicPr>
        <p:blipFill>
          <a:blip r:embed="rId4"/>
          <a:stretch>
            <a:fillRect/>
          </a:stretch>
        </p:blipFill>
        <p:spPr>
          <a:xfrm>
            <a:off x="623596" y="1818303"/>
            <a:ext cx="6575266" cy="4563836"/>
          </a:xfrm>
          <a:prstGeom prst="rect">
            <a:avLst/>
          </a:prstGeom>
        </p:spPr>
      </p:pic>
      <p:sp>
        <p:nvSpPr>
          <p:cNvPr id="4" name="Footer Placeholder 3"/>
          <p:cNvSpPr>
            <a:spLocks noGrp="1"/>
          </p:cNvSpPr>
          <p:nvPr>
            <p:ph type="ftr" sz="quarter" idx="11"/>
          </p:nvPr>
        </p:nvSpPr>
        <p:spPr/>
        <p:txBody>
          <a:bodyPr/>
          <a:lstStyle/>
          <a:p>
            <a:r>
              <a:rPr lang="en-US"/>
              <a:t>Copyright (C) 2020 The Rowman &amp; Littlefield Publishing Group, Inc. All Right Reserved</a:t>
            </a:r>
            <a:endParaRPr lang="en-US" dirty="0"/>
          </a:p>
        </p:txBody>
      </p:sp>
    </p:spTree>
    <p:extLst>
      <p:ext uri="{BB962C8B-B14F-4D97-AF65-F5344CB8AC3E}">
        <p14:creationId xmlns:p14="http://schemas.microsoft.com/office/powerpoint/2010/main" val="339155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Example: Probability of Randomly Selecting an IQ Score between the mean and 120</a:t>
            </a:r>
          </a:p>
        </p:txBody>
      </p:sp>
      <p:sp>
        <p:nvSpPr>
          <p:cNvPr id="5" name="Rectangle 4"/>
          <p:cNvSpPr/>
          <p:nvPr/>
        </p:nvSpPr>
        <p:spPr>
          <a:xfrm>
            <a:off x="7455160" y="2987644"/>
            <a:ext cx="4581330" cy="2759602"/>
          </a:xfrm>
          <a:prstGeom prst="rect">
            <a:avLst/>
          </a:prstGeom>
        </p:spPr>
        <p:txBody>
          <a:bodyPr wrap="square">
            <a:spAutoFit/>
          </a:bodyPr>
          <a:lstStyle/>
          <a:p>
            <a:pPr marR="0" lvl="0">
              <a:lnSpc>
                <a:spcPct val="107000"/>
              </a:lnSpc>
              <a:spcBef>
                <a:spcPts val="0"/>
              </a:spcBef>
              <a:spcAft>
                <a:spcPts val="0"/>
              </a:spcAft>
            </a:pPr>
            <a:endParaRPr lang="en-US" dirty="0"/>
          </a:p>
          <a:p>
            <a:pPr marL="285750" marR="0" lvl="0" indent="-285750">
              <a:lnSpc>
                <a:spcPct val="107000"/>
              </a:lnSpc>
              <a:spcBef>
                <a:spcPts val="0"/>
              </a:spcBef>
              <a:spcAft>
                <a:spcPts val="0"/>
              </a:spcAft>
              <a:buFont typeface="Arial" panose="020B0604020202020204" pitchFamily="34" charset="0"/>
              <a:buChar char="•"/>
            </a:pPr>
            <a:r>
              <a:rPr lang="en-US" dirty="0"/>
              <a:t>.5 - .092 = .408</a:t>
            </a:r>
          </a:p>
          <a:p>
            <a:pPr marL="285750" marR="0" lvl="0" indent="-285750">
              <a:lnSpc>
                <a:spcPct val="107000"/>
              </a:lnSpc>
              <a:spcBef>
                <a:spcPts val="0"/>
              </a:spcBef>
              <a:spcAft>
                <a:spcPts val="0"/>
              </a:spcAft>
              <a:buFont typeface="Arial" panose="020B0604020202020204" pitchFamily="34" charset="0"/>
              <a:buChar char="•"/>
            </a:pPr>
            <a:endParaRPr lang="en-US" dirty="0">
              <a:effectLst/>
              <a:ea typeface="Calibri" panose="020F0502020204030204" pitchFamily="34" charset="0"/>
              <a:cs typeface="Times New Roman" panose="02020603050405020304" pitchFamily="18" charset="0"/>
            </a:endParaRPr>
          </a:p>
          <a:p>
            <a:pPr marL="285750" marR="0" lvl="0" indent="-285750">
              <a:lnSpc>
                <a:spcPct val="107000"/>
              </a:lnSpc>
              <a:spcBef>
                <a:spcPts val="0"/>
              </a:spcBef>
              <a:spcAft>
                <a:spcPts val="0"/>
              </a:spcAft>
              <a:buFont typeface="Arial" panose="020B0604020202020204" pitchFamily="34" charset="0"/>
              <a:buChar char="•"/>
            </a:pPr>
            <a:r>
              <a:rPr lang="en-US" dirty="0">
                <a:ea typeface="Calibri" panose="020F0502020204030204" pitchFamily="34" charset="0"/>
                <a:cs typeface="Times New Roman" panose="02020603050405020304" pitchFamily="18" charset="0"/>
              </a:rPr>
              <a:t>40.8% of scores fall between the mean and 120.</a:t>
            </a:r>
          </a:p>
          <a:p>
            <a:pPr marL="285750" marR="0" lvl="0" indent="-285750">
              <a:lnSpc>
                <a:spcPct val="107000"/>
              </a:lnSpc>
              <a:spcBef>
                <a:spcPts val="0"/>
              </a:spcBef>
              <a:spcAft>
                <a:spcPts val="0"/>
              </a:spcAft>
              <a:buFont typeface="Arial" panose="020B0604020202020204" pitchFamily="34" charset="0"/>
              <a:buChar char="•"/>
            </a:pPr>
            <a:endParaRPr lang="en-US" dirty="0">
              <a:effectLst/>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US" dirty="0">
                <a:ea typeface="Calibri" panose="020F0502020204030204" pitchFamily="34" charset="0"/>
                <a:cs typeface="Times New Roman" panose="02020603050405020304" pitchFamily="18" charset="0"/>
              </a:rPr>
              <a:t>Probability of randomly selecting an IQ score between the mean and 120 is .408.</a:t>
            </a:r>
          </a:p>
          <a:p>
            <a:pPr marR="0" lvl="0">
              <a:lnSpc>
                <a:spcPct val="107000"/>
              </a:lnSpc>
              <a:spcBef>
                <a:spcPts val="0"/>
              </a:spcBef>
              <a:spcAft>
                <a:spcPts val="0"/>
              </a:spcAft>
            </a:pPr>
            <a:endParaRPr lang="en-US" dirty="0">
              <a:effectLst/>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701466" y="1810139"/>
            <a:ext cx="6753694" cy="4836095"/>
          </a:xfrm>
          <a:prstGeom prst="rect">
            <a:avLst/>
          </a:prstGeom>
        </p:spPr>
      </p:pic>
      <p:sp>
        <p:nvSpPr>
          <p:cNvPr id="3" name="Footer Placeholder 2"/>
          <p:cNvSpPr>
            <a:spLocks noGrp="1"/>
          </p:cNvSpPr>
          <p:nvPr>
            <p:ph type="ftr" sz="quarter" idx="11"/>
          </p:nvPr>
        </p:nvSpPr>
        <p:spPr/>
        <p:txBody>
          <a:bodyPr/>
          <a:lstStyle/>
          <a:p>
            <a:r>
              <a:rPr lang="en-US"/>
              <a:t>Copyright (C) 2020 The Rowman &amp; Littlefield Publishing Group, Inc. All Right Reserved</a:t>
            </a:r>
            <a:endParaRPr lang="en-US" dirty="0"/>
          </a:p>
        </p:txBody>
      </p:sp>
    </p:spTree>
    <p:extLst>
      <p:ext uri="{BB962C8B-B14F-4D97-AF65-F5344CB8AC3E}">
        <p14:creationId xmlns:p14="http://schemas.microsoft.com/office/powerpoint/2010/main" val="4035727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Example: Probability of Randomly Selecting an IQ Score between 90 and 120</a:t>
            </a:r>
          </a:p>
        </p:txBody>
      </p:sp>
      <mc:AlternateContent xmlns:mc="http://schemas.openxmlformats.org/markup-compatibility/2006" xmlns:a14="http://schemas.microsoft.com/office/drawing/2010/main">
        <mc:Choice Requires="a14">
          <p:sp>
            <p:nvSpPr>
              <p:cNvPr id="5" name="Rectangle 4"/>
              <p:cNvSpPr/>
              <p:nvPr/>
            </p:nvSpPr>
            <p:spPr>
              <a:xfrm>
                <a:off x="7450850" y="1886632"/>
                <a:ext cx="4581330" cy="4281878"/>
              </a:xfrm>
              <a:prstGeom prst="rect">
                <a:avLst/>
              </a:prstGeom>
            </p:spPr>
            <p:txBody>
              <a:bodyPr wrap="square">
                <a:spAutoFit/>
              </a:bodyPr>
              <a:lstStyle/>
              <a:p>
                <a:pPr marR="0" lvl="0">
                  <a:lnSpc>
                    <a:spcPct val="107000"/>
                  </a:lnSpc>
                  <a:spcBef>
                    <a:spcPts val="0"/>
                  </a:spcBef>
                  <a:spcAft>
                    <a:spcPts val="0"/>
                  </a:spcAft>
                </a:pPr>
                <a:endParaRPr lang="en-US" sz="1600" dirty="0"/>
              </a:p>
              <a:p>
                <a:pPr marL="285750" marR="0" lvl="0" indent="-285750">
                  <a:lnSpc>
                    <a:spcPct val="107000"/>
                  </a:lnSpc>
                  <a:spcBef>
                    <a:spcPts val="0"/>
                  </a:spcBef>
                  <a:spcAft>
                    <a:spcPts val="0"/>
                  </a:spcAft>
                  <a:buFont typeface="Arial" panose="020B0604020202020204" pitchFamily="34" charset="0"/>
                  <a:buChar char="•"/>
                </a:pPr>
                <a:r>
                  <a:rPr lang="en-US" sz="1600" dirty="0"/>
                  <a:t>z-score associated with score of 90:  z = </a:t>
                </a:r>
                <a14:m>
                  <m:oMath xmlns:m="http://schemas.openxmlformats.org/officeDocument/2006/math">
                    <m:f>
                      <m:fPr>
                        <m:ctrlPr>
                          <a:rPr lang="en-US" sz="1600" i="1">
                            <a:latin typeface="Cambria Math" panose="02040503050406030204" pitchFamily="18" charset="0"/>
                          </a:rPr>
                        </m:ctrlPr>
                      </m:fPr>
                      <m:num>
                        <m:r>
                          <a:rPr lang="en-US" sz="1600" i="0">
                            <a:latin typeface="Cambria Math" panose="02040503050406030204" pitchFamily="18" charset="0"/>
                          </a:rPr>
                          <m:t>90</m:t>
                        </m:r>
                        <m:r>
                          <a:rPr lang="en-US" sz="1600" i="0" baseline="-25000">
                            <a:latin typeface="Cambria Math" panose="02040503050406030204" pitchFamily="18" charset="0"/>
                          </a:rPr>
                          <m:t> </m:t>
                        </m:r>
                        <m:r>
                          <a:rPr lang="en-US" sz="1600" i="0">
                            <a:latin typeface="Cambria Math" panose="02040503050406030204" pitchFamily="18" charset="0"/>
                          </a:rPr>
                          <m:t>−100</m:t>
                        </m:r>
                      </m:num>
                      <m:den>
                        <m:r>
                          <a:rPr lang="en-US" sz="1600" i="0">
                            <a:latin typeface="Cambria Math" panose="02040503050406030204" pitchFamily="18" charset="0"/>
                          </a:rPr>
                          <m:t>15</m:t>
                        </m:r>
                      </m:den>
                    </m:f>
                  </m:oMath>
                </a14:m>
                <a:r>
                  <a:rPr lang="en-US" sz="1600" dirty="0"/>
                  <a:t> = </a:t>
                </a:r>
                <a14:m>
                  <m:oMath xmlns:m="http://schemas.openxmlformats.org/officeDocument/2006/math">
                    <m:f>
                      <m:fPr>
                        <m:ctrlPr>
                          <a:rPr lang="en-US" sz="1600" i="1">
                            <a:latin typeface="Cambria Math" panose="02040503050406030204" pitchFamily="18" charset="0"/>
                          </a:rPr>
                        </m:ctrlPr>
                      </m:fPr>
                      <m:num>
                        <m:r>
                          <a:rPr lang="en-US" sz="1600" i="0">
                            <a:latin typeface="Cambria Math" panose="02040503050406030204" pitchFamily="18" charset="0"/>
                          </a:rPr>
                          <m:t>−10</m:t>
                        </m:r>
                      </m:num>
                      <m:den>
                        <m:r>
                          <a:rPr lang="en-US" sz="1600" i="0">
                            <a:latin typeface="Cambria Math" panose="02040503050406030204" pitchFamily="18" charset="0"/>
                          </a:rPr>
                          <m:t>15</m:t>
                        </m:r>
                      </m:den>
                    </m:f>
                  </m:oMath>
                </a14:m>
                <a:r>
                  <a:rPr lang="en-US" sz="1600" dirty="0"/>
                  <a:t> = -.67; p-value = .251</a:t>
                </a:r>
              </a:p>
              <a:p>
                <a:pPr marR="0" lvl="0">
                  <a:lnSpc>
                    <a:spcPct val="107000"/>
                  </a:lnSpc>
                  <a:spcBef>
                    <a:spcPts val="0"/>
                  </a:spcBef>
                  <a:spcAft>
                    <a:spcPts val="0"/>
                  </a:spcAft>
                </a:pPr>
                <a:endParaRPr lang="en-US" sz="1600" dirty="0"/>
              </a:p>
              <a:p>
                <a:pPr marL="285750" marR="0" lvl="0" indent="-285750">
                  <a:lnSpc>
                    <a:spcPct val="107000"/>
                  </a:lnSpc>
                  <a:spcBef>
                    <a:spcPts val="0"/>
                  </a:spcBef>
                  <a:spcAft>
                    <a:spcPts val="0"/>
                  </a:spcAft>
                  <a:buFont typeface="Arial" panose="020B0604020202020204" pitchFamily="34" charset="0"/>
                  <a:buChar char="•"/>
                </a:pPr>
                <a:r>
                  <a:rPr lang="en-US" sz="1600" dirty="0"/>
                  <a:t>Area between 9 and the mean: .5 - .251 = .249</a:t>
                </a:r>
              </a:p>
              <a:p>
                <a:pPr marR="0" lvl="0">
                  <a:lnSpc>
                    <a:spcPct val="107000"/>
                  </a:lnSpc>
                  <a:spcBef>
                    <a:spcPts val="0"/>
                  </a:spcBef>
                  <a:spcAft>
                    <a:spcPts val="0"/>
                  </a:spcAft>
                </a:pPr>
                <a:endParaRPr lang="en-US" sz="1600" dirty="0"/>
              </a:p>
              <a:p>
                <a:pPr marL="285750" marR="0" lvl="0" indent="-285750">
                  <a:lnSpc>
                    <a:spcPct val="107000"/>
                  </a:lnSpc>
                  <a:spcBef>
                    <a:spcPts val="0"/>
                  </a:spcBef>
                  <a:spcAft>
                    <a:spcPts val="0"/>
                  </a:spcAft>
                  <a:buFont typeface="Arial" panose="020B0604020202020204" pitchFamily="34" charset="0"/>
                  <a:buChar char="•"/>
                </a:pPr>
                <a:r>
                  <a:rPr lang="en-US" sz="1600" dirty="0"/>
                  <a:t>z-score associated with score of 120: z = </a:t>
                </a:r>
                <a14:m>
                  <m:oMath xmlns:m="http://schemas.openxmlformats.org/officeDocument/2006/math">
                    <m:f>
                      <m:fPr>
                        <m:ctrlPr>
                          <a:rPr lang="en-US" sz="1600" i="1">
                            <a:latin typeface="Cambria Math" panose="02040503050406030204" pitchFamily="18" charset="0"/>
                          </a:rPr>
                        </m:ctrlPr>
                      </m:fPr>
                      <m:num>
                        <m:r>
                          <a:rPr lang="en-US" sz="1600" i="0">
                            <a:latin typeface="Cambria Math" panose="02040503050406030204" pitchFamily="18" charset="0"/>
                          </a:rPr>
                          <m:t>120</m:t>
                        </m:r>
                        <m:r>
                          <a:rPr lang="en-US" sz="1600" i="0" baseline="-25000">
                            <a:latin typeface="Cambria Math" panose="02040503050406030204" pitchFamily="18" charset="0"/>
                          </a:rPr>
                          <m:t> </m:t>
                        </m:r>
                        <m:r>
                          <a:rPr lang="en-US" sz="1600" i="0">
                            <a:latin typeface="Cambria Math" panose="02040503050406030204" pitchFamily="18" charset="0"/>
                          </a:rPr>
                          <m:t>−100</m:t>
                        </m:r>
                      </m:num>
                      <m:den>
                        <m:r>
                          <a:rPr lang="en-US" sz="1600" i="0">
                            <a:latin typeface="Cambria Math" panose="02040503050406030204" pitchFamily="18" charset="0"/>
                          </a:rPr>
                          <m:t>15</m:t>
                        </m:r>
                      </m:den>
                    </m:f>
                  </m:oMath>
                </a14:m>
                <a:r>
                  <a:rPr lang="en-US" sz="1600" dirty="0"/>
                  <a:t> = </a:t>
                </a:r>
                <a14:m>
                  <m:oMath xmlns:m="http://schemas.openxmlformats.org/officeDocument/2006/math">
                    <m:f>
                      <m:fPr>
                        <m:ctrlPr>
                          <a:rPr lang="en-US" sz="1600" i="1">
                            <a:latin typeface="Cambria Math" panose="02040503050406030204" pitchFamily="18" charset="0"/>
                          </a:rPr>
                        </m:ctrlPr>
                      </m:fPr>
                      <m:num>
                        <m:r>
                          <a:rPr lang="en-US" sz="1600" i="0">
                            <a:latin typeface="Cambria Math" panose="02040503050406030204" pitchFamily="18" charset="0"/>
                          </a:rPr>
                          <m:t>20</m:t>
                        </m:r>
                      </m:num>
                      <m:den>
                        <m:r>
                          <a:rPr lang="en-US" sz="1600" i="0">
                            <a:latin typeface="Cambria Math" panose="02040503050406030204" pitchFamily="18" charset="0"/>
                          </a:rPr>
                          <m:t>15</m:t>
                        </m:r>
                      </m:den>
                    </m:f>
                  </m:oMath>
                </a14:m>
                <a:r>
                  <a:rPr lang="en-US" sz="1600" dirty="0"/>
                  <a:t> = 1.33; p-value = .092</a:t>
                </a:r>
                <a:endParaRPr lang="en-US" sz="1600" dirty="0">
                  <a:effectLst/>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US" sz="1600" dirty="0">
                  <a:ea typeface="Calibri" panose="020F0502020204030204" pitchFamily="34" charset="0"/>
                  <a:cs typeface="Times New Roman" panose="02020603050405020304" pitchFamily="18" charset="0"/>
                </a:endParaRPr>
              </a:p>
              <a:p>
                <a:pPr marL="285750" marR="0" lvl="0" indent="-285750">
                  <a:lnSpc>
                    <a:spcPct val="107000"/>
                  </a:lnSpc>
                  <a:spcBef>
                    <a:spcPts val="0"/>
                  </a:spcBef>
                  <a:spcAft>
                    <a:spcPts val="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Area between mean and 120: .5 - .092 = .408</a:t>
                </a:r>
              </a:p>
              <a:p>
                <a:pPr>
                  <a:lnSpc>
                    <a:spcPct val="107000"/>
                  </a:lnSpc>
                </a:pPr>
                <a:endParaRPr lang="en-US" sz="1600" dirty="0">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US" sz="1600" dirty="0">
                    <a:ea typeface="Calibri" panose="020F0502020204030204" pitchFamily="34" charset="0"/>
                    <a:cs typeface="Times New Roman" panose="02020603050405020304" pitchFamily="18" charset="0"/>
                  </a:rPr>
                  <a:t>Probability of randomly selecting an IQ score between 90 and 120 is .249 + .408 = .657</a:t>
                </a:r>
              </a:p>
              <a:p>
                <a:pPr marR="0" lvl="0">
                  <a:lnSpc>
                    <a:spcPct val="107000"/>
                  </a:lnSpc>
                  <a:spcBef>
                    <a:spcPts val="0"/>
                  </a:spcBef>
                  <a:spcAft>
                    <a:spcPts val="0"/>
                  </a:spcAft>
                </a:pPr>
                <a:endParaRPr lang="en-US" sz="1600" dirty="0">
                  <a:effectLst/>
                  <a:ea typeface="Calibri" panose="020F0502020204030204" pitchFamily="34"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7450850" y="1886632"/>
                <a:ext cx="4581330" cy="4281878"/>
              </a:xfrm>
              <a:prstGeom prst="rect">
                <a:avLst/>
              </a:prstGeom>
              <a:blipFill rotWithShape="0">
                <a:blip r:embed="rId2"/>
                <a:stretch>
                  <a:fillRect l="-532"/>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838200" y="1964882"/>
            <a:ext cx="6612650" cy="4472204"/>
          </a:xfrm>
          <a:prstGeom prst="rect">
            <a:avLst/>
          </a:prstGeom>
        </p:spPr>
      </p:pic>
      <p:sp>
        <p:nvSpPr>
          <p:cNvPr id="4" name="Footer Placeholder 3"/>
          <p:cNvSpPr>
            <a:spLocks noGrp="1"/>
          </p:cNvSpPr>
          <p:nvPr>
            <p:ph type="ftr" sz="quarter" idx="11"/>
          </p:nvPr>
        </p:nvSpPr>
        <p:spPr/>
        <p:txBody>
          <a:bodyPr/>
          <a:lstStyle/>
          <a:p>
            <a:r>
              <a:rPr lang="en-US"/>
              <a:t>Copyright (C) 2020 The Rowman &amp; Littlefield Publishing Group, Inc. All Right Reserved</a:t>
            </a:r>
            <a:endParaRPr lang="en-US" dirty="0"/>
          </a:p>
        </p:txBody>
      </p:sp>
    </p:spTree>
    <p:extLst>
      <p:ext uri="{BB962C8B-B14F-4D97-AF65-F5344CB8AC3E}">
        <p14:creationId xmlns:p14="http://schemas.microsoft.com/office/powerpoint/2010/main" val="22423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9" end="9"/>
                                            </p:txEl>
                                          </p:spTgt>
                                        </p:tgtEl>
                                        <p:attrNameLst>
                                          <p:attrName>style.visibility</p:attrName>
                                        </p:attrNameLst>
                                      </p:cBhvr>
                                      <p:to>
                                        <p:strVal val="visible"/>
                                      </p:to>
                                    </p:set>
                                    <p:animEffect transition="in" filter="fade">
                                      <p:cBhvr>
                                        <p:cTn id="35" dur="1000"/>
                                        <p:tgtEl>
                                          <p:spTgt spid="5">
                                            <p:txEl>
                                              <p:pRg st="9" end="9"/>
                                            </p:txEl>
                                          </p:spTgt>
                                        </p:tgtEl>
                                      </p:cBhvr>
                                    </p:animEffect>
                                    <p:anim calcmode="lin" valueType="num">
                                      <p:cBhvr>
                                        <p:cTn id="36"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Example: Probability of Randomly Selecting an IQ Score at or below 120</a:t>
            </a:r>
          </a:p>
        </p:txBody>
      </p:sp>
      <p:sp>
        <p:nvSpPr>
          <p:cNvPr id="5" name="Rectangle 4"/>
          <p:cNvSpPr/>
          <p:nvPr/>
        </p:nvSpPr>
        <p:spPr>
          <a:xfrm>
            <a:off x="7516164" y="2506160"/>
            <a:ext cx="4581330" cy="3042821"/>
          </a:xfrm>
          <a:prstGeom prst="rect">
            <a:avLst/>
          </a:prstGeom>
        </p:spPr>
        <p:txBody>
          <a:bodyPr wrap="square">
            <a:spAutoFit/>
          </a:bodyPr>
          <a:lstStyle/>
          <a:p>
            <a:pPr marR="0" lvl="0">
              <a:lnSpc>
                <a:spcPct val="107000"/>
              </a:lnSpc>
              <a:spcBef>
                <a:spcPts val="0"/>
              </a:spcBef>
              <a:spcAft>
                <a:spcPts val="0"/>
              </a:spcAft>
            </a:pPr>
            <a:endParaRPr lang="en-US" dirty="0"/>
          </a:p>
          <a:p>
            <a:pPr marL="285750" marR="0" lvl="0" indent="-285750">
              <a:lnSpc>
                <a:spcPct val="107000"/>
              </a:lnSpc>
              <a:spcBef>
                <a:spcPts val="0"/>
              </a:spcBef>
              <a:spcAft>
                <a:spcPts val="0"/>
              </a:spcAft>
              <a:buFont typeface="Arial" panose="020B0604020202020204" pitchFamily="34" charset="0"/>
              <a:buChar char="•"/>
            </a:pPr>
            <a:r>
              <a:rPr lang="en-US" dirty="0"/>
              <a:t>Probability of a score below the mean: .5</a:t>
            </a:r>
          </a:p>
          <a:p>
            <a:pPr marR="0" lvl="0">
              <a:lnSpc>
                <a:spcPct val="107000"/>
              </a:lnSpc>
              <a:spcBef>
                <a:spcPts val="0"/>
              </a:spcBef>
              <a:spcAft>
                <a:spcPts val="0"/>
              </a:spcAft>
            </a:pPr>
            <a:endParaRPr lang="en-US" dirty="0"/>
          </a:p>
          <a:p>
            <a:pPr marL="285750" marR="0" lvl="0" indent="-285750">
              <a:lnSpc>
                <a:spcPct val="107000"/>
              </a:lnSpc>
              <a:spcBef>
                <a:spcPts val="0"/>
              </a:spcBef>
              <a:spcAft>
                <a:spcPts val="0"/>
              </a:spcAft>
              <a:buFont typeface="Arial" panose="020B0604020202020204" pitchFamily="34" charset="0"/>
              <a:buChar char="•"/>
            </a:pPr>
            <a:r>
              <a:rPr lang="en-US" dirty="0"/>
              <a:t>Probability of a score between mean and 120: .408 (found earlier)</a:t>
            </a:r>
          </a:p>
          <a:p>
            <a:pPr marR="0" lvl="0">
              <a:lnSpc>
                <a:spcPct val="107000"/>
              </a:lnSpc>
              <a:spcBef>
                <a:spcPts val="0"/>
              </a:spcBef>
              <a:spcAft>
                <a:spcPts val="0"/>
              </a:spcAft>
            </a:pPr>
            <a:endParaRPr lang="en-US" dirty="0"/>
          </a:p>
          <a:p>
            <a:pPr marL="285750" marR="0" lvl="0" indent="-285750">
              <a:lnSpc>
                <a:spcPct val="107000"/>
              </a:lnSpc>
              <a:spcBef>
                <a:spcPts val="0"/>
              </a:spcBef>
              <a:spcAft>
                <a:spcPts val="0"/>
              </a:spcAft>
              <a:buFont typeface="Arial" panose="020B0604020202020204" pitchFamily="34" charset="0"/>
              <a:buChar char="•"/>
            </a:pPr>
            <a:r>
              <a:rPr lang="en-US" dirty="0"/>
              <a:t>Probability of a score falling at or below 120: .5 + .408 = .908</a:t>
            </a:r>
            <a:endParaRPr lang="en-US" dirty="0">
              <a:effectLst/>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US" dirty="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US" dirty="0">
              <a:effectLst/>
              <a:ea typeface="Calibri" panose="020F0502020204030204" pitchFamily="34"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393124" y="2001921"/>
            <a:ext cx="7057726" cy="4051300"/>
          </a:xfrm>
          <a:prstGeom prst="rect">
            <a:avLst/>
          </a:prstGeom>
        </p:spPr>
      </p:pic>
      <p:sp>
        <p:nvSpPr>
          <p:cNvPr id="3" name="Footer Placeholder 2"/>
          <p:cNvSpPr>
            <a:spLocks noGrp="1"/>
          </p:cNvSpPr>
          <p:nvPr>
            <p:ph type="ftr" sz="quarter" idx="11"/>
          </p:nvPr>
        </p:nvSpPr>
        <p:spPr/>
        <p:txBody>
          <a:bodyPr/>
          <a:lstStyle/>
          <a:p>
            <a:r>
              <a:rPr lang="en-US"/>
              <a:t>Copyright (C) 2020 The Rowman &amp; Littlefield Publishing Group, Inc. All Right Reserved</a:t>
            </a:r>
            <a:endParaRPr lang="en-US" dirty="0"/>
          </a:p>
        </p:txBody>
      </p:sp>
    </p:spTree>
    <p:extLst>
      <p:ext uri="{BB962C8B-B14F-4D97-AF65-F5344CB8AC3E}">
        <p14:creationId xmlns:p14="http://schemas.microsoft.com/office/powerpoint/2010/main" val="2568646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981200" y="381000"/>
            <a:ext cx="8229600" cy="1143000"/>
          </a:xfrm>
        </p:spPr>
        <p:txBody>
          <a:bodyPr/>
          <a:lstStyle/>
          <a:p>
            <a:pPr algn="l"/>
            <a:r>
              <a:rPr lang="en-US" altLang="en-US" sz="2800">
                <a:ea typeface="ＭＳ Ｐゴシック" panose="020B0600070205080204" pitchFamily="34" charset="-128"/>
              </a:rPr>
              <a:t>A researcher hypothesizes that as age increases, so does social conservatism.</a:t>
            </a:r>
          </a:p>
        </p:txBody>
      </p:sp>
      <p:sp>
        <p:nvSpPr>
          <p:cNvPr id="4099" name="Content Placeholder 2"/>
          <p:cNvSpPr>
            <a:spLocks noGrp="1"/>
          </p:cNvSpPr>
          <p:nvPr>
            <p:ph idx="1"/>
          </p:nvPr>
        </p:nvSpPr>
        <p:spPr>
          <a:xfrm>
            <a:off x="2057400" y="2332038"/>
            <a:ext cx="8229600" cy="4525962"/>
          </a:xfrm>
        </p:spPr>
        <p:txBody>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Age</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Social Conservatism</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Not enough information</a:t>
            </a:r>
          </a:p>
        </p:txBody>
      </p:sp>
      <p:sp>
        <p:nvSpPr>
          <p:cNvPr id="4" name="Oval 3"/>
          <p:cNvSpPr/>
          <p:nvPr/>
        </p:nvSpPr>
        <p:spPr>
          <a:xfrm>
            <a:off x="2209800" y="2971800"/>
            <a:ext cx="41910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01" name="Title 1"/>
          <p:cNvSpPr txBox="1">
            <a:spLocks/>
          </p:cNvSpPr>
          <p:nvPr/>
        </p:nvSpPr>
        <p:spPr bwMode="auto">
          <a:xfrm>
            <a:off x="1981200" y="12493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2800" b="1"/>
              <a:t>What is the dependent variable?</a:t>
            </a:r>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Finding the IQ Score Associated with the 90</a:t>
            </a:r>
            <a:r>
              <a:rPr lang="en-US" baseline="30000" dirty="0"/>
              <a:t>th</a:t>
            </a:r>
            <a:r>
              <a:rPr lang="en-US" dirty="0"/>
              <a:t> percentile</a:t>
            </a:r>
          </a:p>
        </p:txBody>
      </p:sp>
      <mc:AlternateContent xmlns:mc="http://schemas.openxmlformats.org/markup-compatibility/2006" xmlns:a14="http://schemas.microsoft.com/office/drawing/2010/main">
        <mc:Choice Requires="a14">
          <p:sp>
            <p:nvSpPr>
              <p:cNvPr id="5" name="Rectangle 4"/>
              <p:cNvSpPr/>
              <p:nvPr/>
            </p:nvSpPr>
            <p:spPr>
              <a:xfrm>
                <a:off x="7782916" y="2414191"/>
                <a:ext cx="4066962" cy="2427524"/>
              </a:xfrm>
              <a:prstGeom prst="rect">
                <a:avLst/>
              </a:prstGeom>
            </p:spPr>
            <p:txBody>
              <a:bodyPr wrap="square">
                <a:spAutoFit/>
              </a:bodyPr>
              <a:lstStyle/>
              <a:p>
                <a:pPr marR="0" lvl="0">
                  <a:lnSpc>
                    <a:spcPct val="107000"/>
                  </a:lnSpc>
                  <a:spcBef>
                    <a:spcPts val="0"/>
                  </a:spcBef>
                  <a:spcAft>
                    <a:spcPts val="0"/>
                  </a:spcAft>
                </a:pPr>
                <a:endParaRPr lang="en-US" dirty="0"/>
              </a:p>
              <a:p>
                <a:pPr marL="285750" lvl="0" indent="-285750">
                  <a:buFont typeface="Arial" panose="020B0604020202020204" pitchFamily="34" charset="0"/>
                  <a:buChar char="•"/>
                </a:pPr>
                <a:r>
                  <a:rPr lang="pl-PL" dirty="0"/>
                  <a:t>z = </a:t>
                </a:r>
                <a14:m>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𝑦</m:t>
                        </m:r>
                        <m:r>
                          <a:rPr lang="en-US" b="0" i="1" smtClean="0">
                            <a:latin typeface="Cambria Math" panose="02040503050406030204" pitchFamily="18" charset="0"/>
                            <a:ea typeface="Cambria Math" panose="02040503050406030204" pitchFamily="18" charset="0"/>
                          </a:rPr>
                          <m:t> − </m:t>
                        </m:r>
                        <m:r>
                          <a:rPr lang="en-US" b="0" i="1" smtClean="0">
                            <a:latin typeface="Cambria Math" panose="02040503050406030204" pitchFamily="18" charset="0"/>
                            <a:ea typeface="Cambria Math" panose="02040503050406030204" pitchFamily="18" charset="0"/>
                          </a:rPr>
                          <m:t>𝜇</m:t>
                        </m:r>
                      </m:num>
                      <m:den>
                        <m:r>
                          <a:rPr lang="en-US" b="0" i="1" smtClean="0">
                            <a:latin typeface="Cambria Math" panose="02040503050406030204" pitchFamily="18" charset="0"/>
                            <a:ea typeface="Cambria Math" panose="02040503050406030204" pitchFamily="18" charset="0"/>
                          </a:rPr>
                          <m:t>𝜎</m:t>
                        </m:r>
                      </m:den>
                    </m:f>
                  </m:oMath>
                </a14:m>
                <a:r>
                  <a:rPr lang="en-US" dirty="0">
                    <a:sym typeface="Wingdings" panose="05000000000000000000" pitchFamily="2" charset="2"/>
                  </a:rPr>
                  <a:t> </a:t>
                </a:r>
                <a:r>
                  <a:rPr lang="en-US" dirty="0"/>
                  <a:t> </a:t>
                </a:r>
                <a:r>
                  <a:rPr lang="pl-PL" dirty="0"/>
                  <a:t>y</a:t>
                </a:r>
                <a:r>
                  <a:rPr lang="pl-PL" baseline="-25000" dirty="0"/>
                  <a:t> </a:t>
                </a:r>
                <a:r>
                  <a:rPr lang="pl-PL" dirty="0"/>
                  <a:t>= </a:t>
                </a:r>
                <a:r>
                  <a:rPr lang="en-US" dirty="0">
                    <a:sym typeface="Symbol" panose="05050102010706020507" pitchFamily="18" charset="2"/>
                  </a:rPr>
                  <a:t></a:t>
                </a:r>
                <a:r>
                  <a:rPr lang="pl-PL" dirty="0"/>
                  <a:t> + </a:t>
                </a:r>
                <a:r>
                  <a:rPr lang="en-US" dirty="0"/>
                  <a:t>σ</a:t>
                </a:r>
                <a:r>
                  <a:rPr lang="pl-PL" dirty="0"/>
                  <a:t>(z)</a:t>
                </a:r>
                <a:endParaRPr lang="en-US" dirty="0"/>
              </a:p>
              <a:p>
                <a:pPr lvl="0"/>
                <a:endParaRPr lang="en-US" dirty="0"/>
              </a:p>
              <a:p>
                <a:pPr marL="285750" lvl="0" indent="-285750">
                  <a:buFont typeface="Arial" panose="020B0604020202020204" pitchFamily="34" charset="0"/>
                  <a:buChar char="•"/>
                </a:pPr>
                <a:r>
                  <a:rPr lang="pl-PL" dirty="0"/>
                  <a:t>y</a:t>
                </a:r>
                <a:r>
                  <a:rPr lang="pl-PL" baseline="-25000" dirty="0"/>
                  <a:t> </a:t>
                </a:r>
                <a:r>
                  <a:rPr lang="pl-PL" dirty="0"/>
                  <a:t>= 100 + (1.29 </a:t>
                </a:r>
                <a:r>
                  <a:rPr lang="en-US" dirty="0"/>
                  <a:t>×</a:t>
                </a:r>
                <a:r>
                  <a:rPr lang="pl-PL" dirty="0"/>
                  <a:t> 15) = 119.35</a:t>
                </a:r>
                <a:endParaRPr lang="en-US" dirty="0"/>
              </a:p>
              <a:p>
                <a:pPr lvl="0"/>
                <a:endParaRPr lang="en-US" dirty="0"/>
              </a:p>
              <a:p>
                <a:pPr marL="285750" lvl="0" indent="-285750">
                  <a:buFont typeface="Arial" panose="020B0604020202020204" pitchFamily="34" charset="0"/>
                  <a:buChar char="•"/>
                </a:pPr>
                <a:r>
                  <a:rPr lang="en-US" dirty="0"/>
                  <a:t>The IQ score associated with the 90th percentile is 119.35.</a:t>
                </a:r>
              </a:p>
              <a:p>
                <a:pPr marR="0" lvl="0">
                  <a:lnSpc>
                    <a:spcPct val="107000"/>
                  </a:lnSpc>
                  <a:spcBef>
                    <a:spcPts val="0"/>
                  </a:spcBef>
                  <a:spcAft>
                    <a:spcPts val="0"/>
                  </a:spcAft>
                </a:pP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7782916" y="2414191"/>
                <a:ext cx="4066962" cy="2427524"/>
              </a:xfrm>
              <a:prstGeom prst="rect">
                <a:avLst/>
              </a:prstGeom>
              <a:blipFill rotWithShape="0">
                <a:blip r:embed="rId3"/>
                <a:stretch>
                  <a:fillRect l="-1049"/>
                </a:stretch>
              </a:blipFill>
            </p:spPr>
            <p:txBody>
              <a:bodyPr/>
              <a:lstStyle/>
              <a:p>
                <a:r>
                  <a:rPr lang="en-US">
                    <a:noFill/>
                  </a:rPr>
                  <a:t> </a:t>
                </a:r>
              </a:p>
            </p:txBody>
          </p:sp>
        </mc:Fallback>
      </mc:AlternateContent>
      <p:pic>
        <p:nvPicPr>
          <p:cNvPr id="7" name="Picture 6"/>
          <p:cNvPicPr>
            <a:picLocks noChangeAspect="1"/>
          </p:cNvPicPr>
          <p:nvPr/>
        </p:nvPicPr>
        <p:blipFill>
          <a:blip r:embed="rId4"/>
          <a:stretch>
            <a:fillRect/>
          </a:stretch>
        </p:blipFill>
        <p:spPr>
          <a:xfrm>
            <a:off x="513960" y="1690688"/>
            <a:ext cx="7278605" cy="4704605"/>
          </a:xfrm>
          <a:prstGeom prst="rect">
            <a:avLst/>
          </a:prstGeom>
        </p:spPr>
      </p:pic>
      <p:sp>
        <p:nvSpPr>
          <p:cNvPr id="3" name="Footer Placeholder 2"/>
          <p:cNvSpPr>
            <a:spLocks noGrp="1"/>
          </p:cNvSpPr>
          <p:nvPr>
            <p:ph type="ftr" sz="quarter" idx="11"/>
          </p:nvPr>
        </p:nvSpPr>
        <p:spPr/>
        <p:txBody>
          <a:bodyPr/>
          <a:lstStyle/>
          <a:p>
            <a:r>
              <a:rPr lang="en-US"/>
              <a:t>Copyright (C) 2020 The Rowman &amp; Littlefield Publishing Group, Inc. All Right Reserved</a:t>
            </a:r>
            <a:endParaRPr lang="en-US" dirty="0"/>
          </a:p>
        </p:txBody>
      </p:sp>
    </p:spTree>
    <p:extLst>
      <p:ext uri="{BB962C8B-B14F-4D97-AF65-F5344CB8AC3E}">
        <p14:creationId xmlns:p14="http://schemas.microsoft.com/office/powerpoint/2010/main" val="9560347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E1431E75-F55A-1E67-4FF7-838451B893E6}"/>
              </a:ext>
            </a:extLst>
          </p:cNvPr>
          <p:cNvSpPr>
            <a:spLocks noGrp="1"/>
          </p:cNvSpPr>
          <p:nvPr>
            <p:ph type="ctrTitle"/>
          </p:nvPr>
        </p:nvSpPr>
        <p:spPr>
          <a:xfrm>
            <a:off x="5486400" y="2133601"/>
            <a:ext cx="4495800" cy="1470025"/>
          </a:xfrm>
        </p:spPr>
        <p:txBody>
          <a:bodyPr/>
          <a:lstStyle/>
          <a:p>
            <a:r>
              <a:rPr lang="en-US" altLang="en-US">
                <a:ea typeface="ＭＳ Ｐゴシック" panose="020B0600070205080204" pitchFamily="34" charset="-128"/>
              </a:rPr>
              <a:t>Chapter 7</a:t>
            </a:r>
            <a:br>
              <a:rPr lang="en-US" altLang="en-US">
                <a:ea typeface="ＭＳ Ｐゴシック" panose="020B0600070205080204" pitchFamily="34" charset="-128"/>
              </a:rPr>
            </a:br>
            <a:r>
              <a:rPr lang="en-US" altLang="en-US" sz="3600">
                <a:ea typeface="ＭＳ Ｐゴシック" panose="020B0600070205080204" pitchFamily="34" charset="-128"/>
              </a:rPr>
              <a:t>From Sample to Population: Sampling Distributions and the Central Limit</a:t>
            </a:r>
            <a:br>
              <a:rPr lang="en-US" altLang="en-US">
                <a:ea typeface="ＭＳ Ｐゴシック" panose="020B0600070205080204" pitchFamily="34" charset="-128"/>
              </a:rPr>
            </a:br>
            <a:r>
              <a:rPr lang="en-US" altLang="en-US" sz="3600">
                <a:ea typeface="ＭＳ Ｐゴシック" panose="020B0600070205080204" pitchFamily="34" charset="-128"/>
              </a:rPr>
              <a:t>Theorem</a:t>
            </a:r>
            <a:br>
              <a:rPr lang="en-US" altLang="en-US">
                <a:ea typeface="ＭＳ Ｐゴシック" panose="020B0600070205080204" pitchFamily="34" charset="-128"/>
              </a:rPr>
            </a:br>
            <a:endParaRPr lang="en-US" altLang="en-US">
              <a:ea typeface="ＭＳ Ｐゴシック" panose="020B0600070205080204" pitchFamily="34" charset="-128"/>
            </a:endParaRPr>
          </a:p>
        </p:txBody>
      </p:sp>
      <p:sp>
        <p:nvSpPr>
          <p:cNvPr id="2051" name="Subtitle 2">
            <a:extLst>
              <a:ext uri="{FF2B5EF4-FFF2-40B4-BE49-F238E27FC236}">
                <a16:creationId xmlns:a16="http://schemas.microsoft.com/office/drawing/2014/main" id="{90A85193-7E2B-415F-AEE3-66D951151184}"/>
              </a:ext>
            </a:extLst>
          </p:cNvPr>
          <p:cNvSpPr>
            <a:spLocks noGrp="1"/>
          </p:cNvSpPr>
          <p:nvPr>
            <p:ph type="subTitle" idx="1"/>
          </p:nvPr>
        </p:nvSpPr>
        <p:spPr>
          <a:xfrm>
            <a:off x="5715000" y="4572000"/>
            <a:ext cx="4038600" cy="1752600"/>
          </a:xfrm>
        </p:spPr>
        <p:txBody>
          <a:bodyPr/>
          <a:lstStyle/>
          <a:p>
            <a:r>
              <a:rPr lang="en-US" altLang="en-US" sz="2800">
                <a:solidFill>
                  <a:schemeClr val="tx1"/>
                </a:solidFill>
                <a:ea typeface="ＭＳ Ｐゴシック" panose="020B0600070205080204" pitchFamily="34" charset="-128"/>
              </a:rPr>
              <a:t>REVIEW SLIDES</a:t>
            </a:r>
          </a:p>
        </p:txBody>
      </p:sp>
      <p:sp>
        <p:nvSpPr>
          <p:cNvPr id="2052" name="Footer Placeholder 1">
            <a:extLst>
              <a:ext uri="{FF2B5EF4-FFF2-40B4-BE49-F238E27FC236}">
                <a16:creationId xmlns:a16="http://schemas.microsoft.com/office/drawing/2014/main" id="{F2E14AC9-3940-D6E8-762F-FAAB9379ECA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pPr>
            <a:r>
              <a:rPr lang="en-US" altLang="en-US">
                <a:solidFill>
                  <a:srgbClr val="898989"/>
                </a:solidFill>
                <a:latin typeface="Calibri" panose="020F0502020204030204" pitchFamily="34" charset="0"/>
              </a:rPr>
              <a:t>Copyright (C) 2020 The Rowman &amp; Littlefield Publishing Group, Inc. All Right Reserved</a:t>
            </a:r>
          </a:p>
        </p:txBody>
      </p:sp>
      <p:pic>
        <p:nvPicPr>
          <p:cNvPr id="2053" name="Picture 4" descr="C:\Users\mmanzano\Desktop\Picture1.jpg">
            <a:extLst>
              <a:ext uri="{FF2B5EF4-FFF2-40B4-BE49-F238E27FC236}">
                <a16:creationId xmlns:a16="http://schemas.microsoft.com/office/drawing/2014/main" id="{ED69D0E8-3F51-0F2F-8F2F-7D14496F2D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4900" y="990600"/>
            <a:ext cx="3048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3100B-643F-E153-526A-260776A7EA9C}"/>
              </a:ext>
            </a:extLst>
          </p:cNvPr>
          <p:cNvSpPr>
            <a:spLocks noGrp="1"/>
          </p:cNvSpPr>
          <p:nvPr>
            <p:ph type="title"/>
          </p:nvPr>
        </p:nvSpPr>
        <p:spPr/>
        <p:txBody>
          <a:bodyPr/>
          <a:lstStyle/>
          <a:p>
            <a:pPr algn="l"/>
            <a:r>
              <a:rPr lang="en-US" dirty="0"/>
              <a:t>Key terms </a:t>
            </a:r>
          </a:p>
        </p:txBody>
      </p:sp>
      <p:sp>
        <p:nvSpPr>
          <p:cNvPr id="3" name="Content Placeholder 2">
            <a:extLst>
              <a:ext uri="{FF2B5EF4-FFF2-40B4-BE49-F238E27FC236}">
                <a16:creationId xmlns:a16="http://schemas.microsoft.com/office/drawing/2014/main" id="{13C9EF31-96A5-5AA8-1E92-EE4C19F5BBF5}"/>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sampling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probability sampling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sampling error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parameter vs. statistic</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sampling distribution </a:t>
            </a:r>
          </a:p>
          <a:p>
            <a:pPr marL="0" marR="0">
              <a:lnSpc>
                <a:spcPct val="107000"/>
              </a:lnSpc>
              <a:spcBef>
                <a:spcPts val="0"/>
              </a:spcBef>
              <a:spcAft>
                <a:spcPts val="800"/>
              </a:spcAft>
            </a:pPr>
            <a:r>
              <a:rPr lang="en-US" sz="1800" dirty="0">
                <a:effectLst/>
                <a:latin typeface="Calibri" panose="020F0502020204030204" pitchFamily="34" charset="0"/>
                <a:ea typeface="DengXian" panose="02010600030101010101" pitchFamily="2" charset="-122"/>
                <a:cs typeface="Times New Roman" panose="02020603050405020304" pitchFamily="18" charset="0"/>
              </a:rPr>
              <a:t>the central limit theorem (full understanding) </a:t>
            </a:r>
          </a:p>
          <a:p>
            <a:r>
              <a:rPr lang="en-US" sz="1800" dirty="0">
                <a:effectLst/>
                <a:latin typeface="Calibri" panose="020F0502020204030204" pitchFamily="34" charset="0"/>
                <a:ea typeface="DengXian" panose="02010600030101010101" pitchFamily="2" charset="-122"/>
                <a:cs typeface="Times New Roman" panose="02020603050405020304" pitchFamily="18" charset="0"/>
              </a:rPr>
              <a:t>calculating probability of randomly selecting a sample of which the mean is above/below certain value </a:t>
            </a:r>
            <a:endParaRPr lang="en-US" dirty="0"/>
          </a:p>
        </p:txBody>
      </p:sp>
      <p:sp>
        <p:nvSpPr>
          <p:cNvPr id="4" name="Footer Placeholder 3">
            <a:extLst>
              <a:ext uri="{FF2B5EF4-FFF2-40B4-BE49-F238E27FC236}">
                <a16:creationId xmlns:a16="http://schemas.microsoft.com/office/drawing/2014/main" id="{860B839F-88B5-FC61-228E-3D8A53018338}"/>
              </a:ext>
            </a:extLst>
          </p:cNvPr>
          <p:cNvSpPr>
            <a:spLocks noGrp="1"/>
          </p:cNvSpPr>
          <p:nvPr>
            <p:ph type="ftr" sz="quarter" idx="11"/>
          </p:nvPr>
        </p:nvSpPr>
        <p:spPr/>
        <p:txBody>
          <a:bodyPr/>
          <a:lstStyle/>
          <a:p>
            <a:pPr>
              <a:defRPr/>
            </a:pPr>
            <a:r>
              <a:rPr lang="en-US"/>
              <a:t>Copyright (C) 2020 The Rowman &amp; Littlefield Publishing Group, Inc. All Right Reserved</a:t>
            </a:r>
          </a:p>
        </p:txBody>
      </p:sp>
    </p:spTree>
    <p:extLst>
      <p:ext uri="{BB962C8B-B14F-4D97-AF65-F5344CB8AC3E}">
        <p14:creationId xmlns:p14="http://schemas.microsoft.com/office/powerpoint/2010/main" val="26636161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How likely is it that we would randomly get a sample of which the mean is above 3.58?</a:t>
            </a:r>
          </a:p>
        </p:txBody>
      </p:sp>
      <p:pic>
        <p:nvPicPr>
          <p:cNvPr id="4" name="Content Placeholder 3"/>
          <p:cNvPicPr>
            <a:picLocks noGrp="1" noChangeAspect="1"/>
          </p:cNvPicPr>
          <p:nvPr>
            <p:ph idx="1"/>
          </p:nvPr>
        </p:nvPicPr>
        <p:blipFill>
          <a:blip r:embed="rId2"/>
          <a:stretch>
            <a:fillRect/>
          </a:stretch>
        </p:blipFill>
        <p:spPr>
          <a:xfrm>
            <a:off x="1524000" y="2288014"/>
            <a:ext cx="5159416" cy="3263504"/>
          </a:xfrm>
          <a:prstGeom prst="rect">
            <a:avLst/>
          </a:prstGeom>
        </p:spPr>
      </p:pic>
      <mc:AlternateContent xmlns:mc="http://schemas.openxmlformats.org/markup-compatibility/2006">
        <mc:Choice xmlns:a14="http://schemas.microsoft.com/office/drawing/2010/main" Requires="a14">
          <p:sp>
            <p:nvSpPr>
              <p:cNvPr id="5" name="Rectangle 4"/>
              <p:cNvSpPr/>
              <p:nvPr/>
            </p:nvSpPr>
            <p:spPr>
              <a:xfrm>
                <a:off x="4232031" y="2519792"/>
                <a:ext cx="1749670" cy="784830"/>
              </a:xfrm>
              <a:prstGeom prst="rect">
                <a:avLst/>
              </a:prstGeom>
            </p:spPr>
            <p:txBody>
              <a:bodyPr wrap="square">
                <a:spAutoFit/>
              </a:bodyPr>
              <a:lstStyle/>
              <a:p>
                <a:pPr marL="685800" lvl="2" defTabSz="685800"/>
                <a:r>
                  <a:rPr lang="en-US" sz="1500" dirty="0">
                    <a:solidFill>
                      <a:prstClr val="black"/>
                    </a:solidFill>
                    <a:latin typeface="Calibri" panose="020F0502020204030204"/>
                  </a:rPr>
                  <a:t>µ = 3.32; </a:t>
                </a:r>
              </a:p>
              <a:p>
                <a:pPr marL="685800" lvl="2" defTabSz="685800"/>
                <a14:m>
                  <m:oMathPara xmlns:m="http://schemas.openxmlformats.org/officeDocument/2006/math">
                    <m:oMathParaPr>
                      <m:jc m:val="centerGroup"/>
                    </m:oMathParaPr>
                    <m:oMath xmlns:m="http://schemas.openxmlformats.org/officeDocument/2006/math">
                      <m:acc>
                        <m:accPr>
                          <m:chr m:val="̅"/>
                          <m:ctrlPr>
                            <a:rPr lang="en-US" sz="1500" i="1" dirty="0">
                              <a:solidFill>
                                <a:prstClr val="black"/>
                              </a:solidFill>
                              <a:latin typeface="Cambria Math" panose="02040503050406030204" pitchFamily="18" charset="0"/>
                            </a:rPr>
                          </m:ctrlPr>
                        </m:accPr>
                        <m:e>
                          <m:r>
                            <a:rPr lang="en-US" sz="1500" i="1" dirty="0">
                              <a:solidFill>
                                <a:prstClr val="black"/>
                              </a:solidFill>
                              <a:latin typeface="Cambria Math"/>
                            </a:rPr>
                            <m:t>𝑦</m:t>
                          </m:r>
                        </m:e>
                      </m:acc>
                      <m:r>
                        <a:rPr lang="en-US" sz="1500" i="1" dirty="0">
                          <a:solidFill>
                            <a:prstClr val="black"/>
                          </a:solidFill>
                          <a:latin typeface="Cambria Math"/>
                        </a:rPr>
                        <m:t>=3.58 </m:t>
                      </m:r>
                    </m:oMath>
                  </m:oMathPara>
                </a14:m>
                <a:endParaRPr lang="en-US" sz="1500" dirty="0">
                  <a:solidFill>
                    <a:prstClr val="black"/>
                  </a:solidFill>
                  <a:latin typeface="Calibri" panose="020F0502020204030204"/>
                </a:endParaRPr>
              </a:p>
              <a:p>
                <a:pPr marL="685800" lvl="2" defTabSz="685800"/>
                <a:endParaRPr lang="en-US" sz="1500" dirty="0">
                  <a:solidFill>
                    <a:prstClr val="black"/>
                  </a:solidFill>
                  <a:latin typeface="Calibri" panose="020F0502020204030204"/>
                </a:endParaRPr>
              </a:p>
            </p:txBody>
          </p:sp>
        </mc:Choice>
        <mc:Fallback>
          <p:sp>
            <p:nvSpPr>
              <p:cNvPr id="5" name="Rectangle 4"/>
              <p:cNvSpPr>
                <a:spLocks noRot="1" noChangeAspect="1" noMove="1" noResize="1" noEditPoints="1" noAdjustHandles="1" noChangeArrowheads="1" noChangeShapeType="1" noTextEdit="1"/>
              </p:cNvSpPr>
              <p:nvPr/>
            </p:nvSpPr>
            <p:spPr>
              <a:xfrm>
                <a:off x="4232031" y="2519792"/>
                <a:ext cx="1749670" cy="784830"/>
              </a:xfrm>
              <a:prstGeom prst="rect">
                <a:avLst/>
              </a:prstGeom>
              <a:blipFill>
                <a:blip r:embed="rId3"/>
                <a:stretch>
                  <a:fillRect t="-155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p:cNvSpPr/>
              <p:nvPr/>
            </p:nvSpPr>
            <p:spPr>
              <a:xfrm>
                <a:off x="5981700" y="2212549"/>
                <a:ext cx="4572000" cy="3465885"/>
              </a:xfrm>
              <a:prstGeom prst="rect">
                <a:avLst/>
              </a:prstGeom>
            </p:spPr>
            <p:txBody>
              <a:bodyPr>
                <a:spAutoFit/>
              </a:bodyPr>
              <a:lstStyle/>
              <a:p>
                <a:pPr marL="942975" lvl="2" indent="-257175" defTabSz="685800">
                  <a:buFontTx/>
                  <a:buAutoNum type="arabicPeriod"/>
                </a:pPr>
                <a:r>
                  <a:rPr lang="en-US" sz="1500" dirty="0">
                    <a:solidFill>
                      <a:prstClr val="black"/>
                    </a:solidFill>
                    <a:latin typeface="Calibri" panose="020F0502020204030204"/>
                  </a:rPr>
                  <a:t>Find the standard error: SE = </a:t>
                </a:r>
                <a14:m>
                  <m:oMath xmlns:m="http://schemas.openxmlformats.org/officeDocument/2006/math">
                    <m:f>
                      <m:fPr>
                        <m:ctrlPr>
                          <a:rPr lang="en-US" sz="1500" i="1">
                            <a:solidFill>
                              <a:prstClr val="black"/>
                            </a:solidFill>
                            <a:latin typeface="Cambria Math" panose="02040503050406030204" pitchFamily="18" charset="0"/>
                          </a:rPr>
                        </m:ctrlPr>
                      </m:fPr>
                      <m:num>
                        <m:r>
                          <a:rPr lang="en-US" sz="1500" i="1">
                            <a:solidFill>
                              <a:prstClr val="black"/>
                            </a:solidFill>
                            <a:latin typeface="Cambria Math"/>
                          </a:rPr>
                          <m:t>2.94</m:t>
                        </m:r>
                      </m:num>
                      <m:den>
                        <m:rad>
                          <m:radPr>
                            <m:degHide m:val="on"/>
                            <m:ctrlPr>
                              <a:rPr lang="en-US" sz="1500" i="1">
                                <a:solidFill>
                                  <a:prstClr val="black"/>
                                </a:solidFill>
                                <a:latin typeface="Cambria Math" panose="02040503050406030204" pitchFamily="18" charset="0"/>
                              </a:rPr>
                            </m:ctrlPr>
                          </m:radPr>
                          <m:deg/>
                          <m:e>
                            <m:r>
                              <a:rPr lang="en-US" sz="1500" i="1">
                                <a:solidFill>
                                  <a:prstClr val="black"/>
                                </a:solidFill>
                                <a:latin typeface="Cambria Math"/>
                              </a:rPr>
                              <m:t>200</m:t>
                            </m:r>
                          </m:e>
                        </m:rad>
                      </m:den>
                    </m:f>
                  </m:oMath>
                </a14:m>
                <a:r>
                  <a:rPr lang="en-US" sz="1500" dirty="0">
                    <a:solidFill>
                      <a:prstClr val="black"/>
                    </a:solidFill>
                    <a:latin typeface="Calibri" panose="020F0502020204030204"/>
                  </a:rPr>
                  <a:t> = .21</a:t>
                </a:r>
              </a:p>
              <a:p>
                <a:pPr marL="685800" lvl="2" defTabSz="685800"/>
                <a:endParaRPr lang="en-US" sz="1350" dirty="0">
                  <a:solidFill>
                    <a:prstClr val="black"/>
                  </a:solidFill>
                  <a:latin typeface="Calibri" panose="020F0502020204030204"/>
                </a:endParaRPr>
              </a:p>
              <a:p>
                <a:pPr marL="685800" lvl="2" defTabSz="685800"/>
                <a:r>
                  <a:rPr lang="en-US" sz="1500" dirty="0">
                    <a:solidFill>
                      <a:prstClr val="black"/>
                    </a:solidFill>
                    <a:latin typeface="Calibri" panose="020F0502020204030204"/>
                  </a:rPr>
                  <a:t>2. Calculate the z-score associated with the sample mean of 3.58: </a:t>
                </a:r>
                <a14:m>
                  <m:oMath xmlns:m="http://schemas.openxmlformats.org/officeDocument/2006/math">
                    <m:r>
                      <a:rPr lang="en-US" sz="1500" i="1">
                        <a:solidFill>
                          <a:prstClr val="black"/>
                        </a:solidFill>
                        <a:latin typeface="Cambria Math"/>
                      </a:rPr>
                      <m:t>𝑧</m:t>
                    </m:r>
                    <m:r>
                      <a:rPr lang="en-US" sz="1500" i="1">
                        <a:solidFill>
                          <a:prstClr val="black"/>
                        </a:solidFill>
                        <a:latin typeface="Cambria Math"/>
                      </a:rPr>
                      <m:t>= </m:t>
                    </m:r>
                    <m:f>
                      <m:fPr>
                        <m:ctrlPr>
                          <a:rPr lang="en-US" sz="1500" i="1">
                            <a:solidFill>
                              <a:prstClr val="black"/>
                            </a:solidFill>
                            <a:latin typeface="Cambria Math" panose="02040503050406030204" pitchFamily="18" charset="0"/>
                          </a:rPr>
                        </m:ctrlPr>
                      </m:fPr>
                      <m:num>
                        <m:acc>
                          <m:accPr>
                            <m:chr m:val="̅"/>
                            <m:ctrlPr>
                              <a:rPr lang="en-US" sz="1500" i="1">
                                <a:solidFill>
                                  <a:prstClr val="black"/>
                                </a:solidFill>
                                <a:latin typeface="Cambria Math" panose="02040503050406030204" pitchFamily="18" charset="0"/>
                              </a:rPr>
                            </m:ctrlPr>
                          </m:accPr>
                          <m:e>
                            <m:r>
                              <a:rPr lang="en-US" sz="1500" i="1">
                                <a:solidFill>
                                  <a:prstClr val="black"/>
                                </a:solidFill>
                                <a:latin typeface="Cambria Math"/>
                              </a:rPr>
                              <m:t>𝑦</m:t>
                            </m:r>
                            <m:r>
                              <a:rPr lang="en-US" sz="1500" i="1">
                                <a:solidFill>
                                  <a:prstClr val="black"/>
                                </a:solidFill>
                                <a:latin typeface="Cambria Math"/>
                              </a:rPr>
                              <m:t> </m:t>
                            </m:r>
                          </m:e>
                        </m:acc>
                        <m:r>
                          <a:rPr lang="en-US" sz="1500" i="1">
                            <a:solidFill>
                              <a:prstClr val="black"/>
                            </a:solidFill>
                            <a:latin typeface="Cambria Math"/>
                          </a:rPr>
                          <m:t>− </m:t>
                        </m:r>
                        <m:r>
                          <a:rPr lang="en-US" sz="1500">
                            <a:solidFill>
                              <a:prstClr val="black"/>
                            </a:solidFill>
                            <a:latin typeface="Cambria Math"/>
                          </a:rPr>
                          <m:t>µ</m:t>
                        </m:r>
                        <m:r>
                          <a:rPr lang="en-US" sz="1500" i="1">
                            <a:solidFill>
                              <a:prstClr val="black"/>
                            </a:solidFill>
                            <a:latin typeface="Cambria Math"/>
                          </a:rPr>
                          <m:t> </m:t>
                        </m:r>
                      </m:num>
                      <m:den>
                        <m:r>
                          <a:rPr lang="en-US" sz="1500" i="1">
                            <a:solidFill>
                              <a:prstClr val="black"/>
                            </a:solidFill>
                            <a:latin typeface="Cambria Math"/>
                          </a:rPr>
                          <m:t>𝑆𝐸</m:t>
                        </m:r>
                      </m:den>
                    </m:f>
                  </m:oMath>
                </a14:m>
                <a:r>
                  <a:rPr lang="en-US" sz="1500" dirty="0">
                    <a:solidFill>
                      <a:prstClr val="black"/>
                    </a:solidFill>
                    <a:latin typeface="Calibri" panose="020F0502020204030204"/>
                  </a:rPr>
                  <a:t> = </a:t>
                </a:r>
                <a14:m>
                  <m:oMath xmlns:m="http://schemas.openxmlformats.org/officeDocument/2006/math">
                    <m:f>
                      <m:fPr>
                        <m:ctrlPr>
                          <a:rPr lang="en-US" sz="1500" i="1">
                            <a:solidFill>
                              <a:prstClr val="black"/>
                            </a:solidFill>
                            <a:latin typeface="Cambria Math" panose="02040503050406030204" pitchFamily="18" charset="0"/>
                          </a:rPr>
                        </m:ctrlPr>
                      </m:fPr>
                      <m:num>
                        <m:r>
                          <a:rPr lang="en-US" sz="1500" i="1">
                            <a:solidFill>
                              <a:prstClr val="black"/>
                            </a:solidFill>
                            <a:latin typeface="Cambria Math"/>
                          </a:rPr>
                          <m:t>3.58 − </m:t>
                        </m:r>
                        <m:r>
                          <a:rPr lang="en-US" sz="1500">
                            <a:solidFill>
                              <a:prstClr val="black"/>
                            </a:solidFill>
                            <a:latin typeface="Cambria Math"/>
                          </a:rPr>
                          <m:t>3.32</m:t>
                        </m:r>
                        <m:r>
                          <a:rPr lang="en-US" sz="1500" i="1">
                            <a:solidFill>
                              <a:prstClr val="black"/>
                            </a:solidFill>
                            <a:latin typeface="Cambria Math"/>
                          </a:rPr>
                          <m:t> </m:t>
                        </m:r>
                      </m:num>
                      <m:den>
                        <m:r>
                          <a:rPr lang="en-US" sz="1500" i="1">
                            <a:solidFill>
                              <a:prstClr val="black"/>
                            </a:solidFill>
                            <a:latin typeface="Cambria Math"/>
                          </a:rPr>
                          <m:t>.21</m:t>
                        </m:r>
                      </m:den>
                    </m:f>
                  </m:oMath>
                </a14:m>
                <a:r>
                  <a:rPr lang="en-US" sz="1500" dirty="0">
                    <a:solidFill>
                      <a:prstClr val="black"/>
                    </a:solidFill>
                    <a:latin typeface="Calibri" panose="020F0502020204030204"/>
                  </a:rPr>
                  <a:t> = 1.24</a:t>
                </a:r>
              </a:p>
              <a:p>
                <a:pPr marL="685800" lvl="2" defTabSz="685800"/>
                <a:endParaRPr lang="en-US" sz="1350" dirty="0">
                  <a:solidFill>
                    <a:prstClr val="black"/>
                  </a:solidFill>
                  <a:latin typeface="Calibri" panose="020F0502020204030204"/>
                </a:endParaRPr>
              </a:p>
              <a:p>
                <a:pPr marL="685800" lvl="2" defTabSz="685800"/>
                <a:r>
                  <a:rPr lang="en-US" sz="1500" dirty="0">
                    <a:solidFill>
                      <a:prstClr val="black"/>
                    </a:solidFill>
                    <a:latin typeface="Calibri" panose="020F0502020204030204"/>
                  </a:rPr>
                  <a:t>3. Our sample mean is 1.24 z-scores above the population mean. </a:t>
                </a:r>
              </a:p>
              <a:p>
                <a:pPr marL="685800" lvl="2" defTabSz="685800"/>
                <a:endParaRPr lang="en-US" sz="1350" dirty="0">
                  <a:solidFill>
                    <a:prstClr val="black"/>
                  </a:solidFill>
                  <a:latin typeface="Calibri" panose="020F0502020204030204"/>
                </a:endParaRPr>
              </a:p>
              <a:p>
                <a:pPr marL="685800" lvl="2" defTabSz="685800"/>
                <a:r>
                  <a:rPr lang="en-US" sz="1500" dirty="0">
                    <a:solidFill>
                      <a:prstClr val="black"/>
                    </a:solidFill>
                    <a:latin typeface="Calibri" panose="020F0502020204030204"/>
                  </a:rPr>
                  <a:t>4. Looking the z-score up in the normal table, we see a probability of .1075. That is, with a population mean of 3.32, there is a 10.8% chance of getting a sample with a mean above 3.58.</a:t>
                </a:r>
                <a:endParaRPr lang="en-US" sz="1350" dirty="0">
                  <a:solidFill>
                    <a:prstClr val="black"/>
                  </a:solidFill>
                  <a:latin typeface="Calibri" panose="020F0502020204030204"/>
                </a:endParaRPr>
              </a:p>
            </p:txBody>
          </p:sp>
        </mc:Choice>
        <mc:Fallback>
          <p:sp>
            <p:nvSpPr>
              <p:cNvPr id="3" name="Rectangle 2"/>
              <p:cNvSpPr>
                <a:spLocks noRot="1" noChangeAspect="1" noMove="1" noResize="1" noEditPoints="1" noAdjustHandles="1" noChangeArrowheads="1" noChangeShapeType="1" noTextEdit="1"/>
              </p:cNvSpPr>
              <p:nvPr/>
            </p:nvSpPr>
            <p:spPr>
              <a:xfrm>
                <a:off x="5981700" y="2212549"/>
                <a:ext cx="4572000" cy="3465885"/>
              </a:xfrm>
              <a:prstGeom prst="rect">
                <a:avLst/>
              </a:prstGeom>
              <a:blipFill>
                <a:blip r:embed="rId4"/>
                <a:stretch>
                  <a:fillRect b="-879"/>
                </a:stretch>
              </a:blipFill>
            </p:spPr>
            <p:txBody>
              <a:bodyPr/>
              <a:lstStyle/>
              <a:p>
                <a:r>
                  <a:rPr lang="en-US">
                    <a:noFill/>
                  </a:rPr>
                  <a:t> </a:t>
                </a:r>
              </a:p>
            </p:txBody>
          </p:sp>
        </mc:Fallback>
      </mc:AlternateContent>
      <p:sp>
        <p:nvSpPr>
          <p:cNvPr id="6" name="Footer Placeholder 5"/>
          <p:cNvSpPr>
            <a:spLocks noGrp="1"/>
          </p:cNvSpPr>
          <p:nvPr>
            <p:ph type="ftr" sz="quarter" idx="11"/>
          </p:nvPr>
        </p:nvSpPr>
        <p:spPr/>
        <p:txBody>
          <a:bodyPr/>
          <a:lstStyle/>
          <a:p>
            <a:pPr defTabSz="685800"/>
            <a:r>
              <a:rPr lang="en-US">
                <a:solidFill>
                  <a:prstClr val="black">
                    <a:tint val="75000"/>
                  </a:prstClr>
                </a:solidFill>
                <a:latin typeface="Calibri" panose="020F0502020204030204"/>
              </a:rPr>
              <a:t>Copyright (C) 2020 The Rowman &amp; Littlefield Publishing Group, Inc. All Right Reserved</a:t>
            </a:r>
          </a:p>
        </p:txBody>
      </p:sp>
    </p:spTree>
    <p:extLst>
      <p:ext uri="{BB962C8B-B14F-4D97-AF65-F5344CB8AC3E}">
        <p14:creationId xmlns:p14="http://schemas.microsoft.com/office/powerpoint/2010/main" val="2569612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981200" y="533400"/>
            <a:ext cx="8229600" cy="1143000"/>
          </a:xfrm>
        </p:spPr>
        <p:txBody>
          <a:bodyPr>
            <a:normAutofit fontScale="90000"/>
          </a:bodyPr>
          <a:lstStyle/>
          <a:p>
            <a:pPr algn="l"/>
            <a:r>
              <a:rPr lang="en-US" altLang="en-US" sz="2400">
                <a:ea typeface="ＭＳ Ｐゴシック" panose="020B0600070205080204" pitchFamily="34" charset="-128"/>
              </a:rPr>
              <a:t>The researcher measures social conservatism with three categories on a survey: “not at all socially conservative,” “somewhat socially conservative,” and “very socially conservative.”</a:t>
            </a:r>
          </a:p>
        </p:txBody>
      </p:sp>
      <p:sp>
        <p:nvSpPr>
          <p:cNvPr id="4099" name="Content Placeholder 2"/>
          <p:cNvSpPr>
            <a:spLocks noGrp="1"/>
          </p:cNvSpPr>
          <p:nvPr>
            <p:ph idx="1"/>
          </p:nvPr>
        </p:nvSpPr>
        <p:spPr>
          <a:xfrm>
            <a:off x="4343400" y="2881313"/>
            <a:ext cx="3124200" cy="4525962"/>
          </a:xfrm>
        </p:spPr>
        <p:txBody>
          <a:bodyPr/>
          <a:lstStyle/>
          <a:p>
            <a:pPr marL="914400" lvl="1" indent="-514350">
              <a:lnSpc>
                <a:spcPts val="3838"/>
              </a:lnSpc>
              <a:spcBef>
                <a:spcPts val="1800"/>
              </a:spcBef>
              <a:buFont typeface="Calibri" panose="020F0502020204030204" pitchFamily="34" charset="0"/>
              <a:buAutoNum type="alphaUcPeriod"/>
              <a:defRPr/>
            </a:pPr>
            <a:r>
              <a:rPr lang="en-US" altLang="en-US" sz="2000" dirty="0">
                <a:ea typeface="ＭＳ Ｐゴシック" panose="020B0600070205080204" pitchFamily="34" charset="-128"/>
              </a:rPr>
              <a:t>Nominal</a:t>
            </a:r>
          </a:p>
          <a:p>
            <a:pPr marL="914400" lvl="1" indent="-514350">
              <a:lnSpc>
                <a:spcPts val="3838"/>
              </a:lnSpc>
              <a:spcBef>
                <a:spcPts val="1800"/>
              </a:spcBef>
              <a:buFont typeface="Calibri" panose="020F0502020204030204" pitchFamily="34" charset="0"/>
              <a:buAutoNum type="alphaUcPeriod"/>
              <a:defRPr/>
            </a:pPr>
            <a:r>
              <a:rPr lang="en-US" altLang="en-US" sz="2000" dirty="0">
                <a:ea typeface="ＭＳ Ｐゴシック" panose="020B0600070205080204" pitchFamily="34" charset="-128"/>
              </a:rPr>
              <a:t>Ordinal</a:t>
            </a:r>
          </a:p>
          <a:p>
            <a:pPr marL="914400" lvl="1" indent="-514350">
              <a:lnSpc>
                <a:spcPts val="3838"/>
              </a:lnSpc>
              <a:spcBef>
                <a:spcPts val="1800"/>
              </a:spcBef>
              <a:buFont typeface="Calibri" panose="020F0502020204030204" pitchFamily="34" charset="0"/>
              <a:buAutoNum type="alphaUcPeriod"/>
              <a:defRPr/>
            </a:pPr>
            <a:r>
              <a:rPr lang="en-US" altLang="en-US" sz="2000" dirty="0">
                <a:ea typeface="ＭＳ Ｐゴシック" panose="020B0600070205080204" pitchFamily="34" charset="-128"/>
              </a:rPr>
              <a:t>Interval</a:t>
            </a:r>
          </a:p>
          <a:p>
            <a:pPr marL="914400" lvl="1" indent="-514350">
              <a:lnSpc>
                <a:spcPts val="3838"/>
              </a:lnSpc>
              <a:spcBef>
                <a:spcPts val="1800"/>
              </a:spcBef>
              <a:buFont typeface="Calibri" panose="020F0502020204030204" pitchFamily="34" charset="0"/>
              <a:buAutoNum type="alphaUcPeriod"/>
              <a:defRPr/>
            </a:pPr>
            <a:r>
              <a:rPr lang="en-US" altLang="en-US" sz="2000" dirty="0">
                <a:ea typeface="ＭＳ Ｐゴシック" panose="020B0600070205080204" pitchFamily="34" charset="-128"/>
              </a:rPr>
              <a:t>Ratio</a:t>
            </a:r>
          </a:p>
          <a:p>
            <a:pPr marL="400050" lvl="1" indent="0">
              <a:lnSpc>
                <a:spcPts val="3838"/>
              </a:lnSpc>
              <a:spcBef>
                <a:spcPts val="1800"/>
              </a:spcBef>
              <a:buNone/>
              <a:defRPr/>
            </a:pPr>
            <a:endParaRPr lang="en-US" altLang="en-US" sz="2000" dirty="0">
              <a:ea typeface="ＭＳ Ｐゴシック" panose="020B0600070205080204" pitchFamily="34" charset="-128"/>
            </a:endParaRPr>
          </a:p>
        </p:txBody>
      </p:sp>
      <p:sp>
        <p:nvSpPr>
          <p:cNvPr id="4" name="Oval 3"/>
          <p:cNvSpPr/>
          <p:nvPr/>
        </p:nvSpPr>
        <p:spPr>
          <a:xfrm>
            <a:off x="4419600" y="3595688"/>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5" name="Title 1"/>
          <p:cNvSpPr txBox="1">
            <a:spLocks/>
          </p:cNvSpPr>
          <p:nvPr/>
        </p:nvSpPr>
        <p:spPr bwMode="auto">
          <a:xfrm>
            <a:off x="1981200" y="17383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2000" b="1"/>
              <a:t>What level of measurement is social conservatism?</a:t>
            </a:r>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2009775" y="693738"/>
            <a:ext cx="8229600" cy="1143000"/>
          </a:xfrm>
        </p:spPr>
        <p:txBody>
          <a:bodyPr/>
          <a:lstStyle/>
          <a:p>
            <a:pPr algn="l"/>
            <a:r>
              <a:rPr lang="en-US" altLang="en-US" sz="2400">
                <a:ea typeface="ＭＳ Ｐゴシック" panose="020B0600070205080204" pitchFamily="34" charset="-128"/>
              </a:rPr>
              <a:t>The red dots represent the same person’s responses to the question of how warmly or coldly he felt about the Supreme Court on four different occasions.</a:t>
            </a:r>
          </a:p>
        </p:txBody>
      </p:sp>
      <p:sp>
        <p:nvSpPr>
          <p:cNvPr id="4099" name="Content Placeholder 2"/>
          <p:cNvSpPr>
            <a:spLocks noGrp="1"/>
          </p:cNvSpPr>
          <p:nvPr>
            <p:ph idx="1"/>
          </p:nvPr>
        </p:nvSpPr>
        <p:spPr>
          <a:xfrm>
            <a:off x="5300664" y="2568576"/>
            <a:ext cx="5291137" cy="4525963"/>
          </a:xfrm>
        </p:spPr>
        <p:txBody>
          <a:bodyPr/>
          <a:lstStyle/>
          <a:p>
            <a:pPr marL="914400" lvl="1" indent="-514350">
              <a:spcBef>
                <a:spcPts val="0"/>
              </a:spcBef>
              <a:buFont typeface="Calibri" panose="020F0502020204030204" pitchFamily="34" charset="0"/>
              <a:buAutoNum type="alphaUcPeriod"/>
              <a:defRPr/>
            </a:pPr>
            <a:r>
              <a:rPr lang="en-US" altLang="en-US" sz="2000" dirty="0">
                <a:ea typeface="ＭＳ Ｐゴシック" panose="020B0600070205080204" pitchFamily="34" charset="-128"/>
              </a:rPr>
              <a:t>The responses have high validity and high reliability.</a:t>
            </a:r>
          </a:p>
          <a:p>
            <a:pPr marL="914400" lvl="1" indent="-514350">
              <a:spcBef>
                <a:spcPts val="0"/>
              </a:spcBef>
              <a:buFont typeface="Calibri" panose="020F0502020204030204" pitchFamily="34" charset="0"/>
              <a:buAutoNum type="alphaUcPeriod"/>
              <a:defRPr/>
            </a:pPr>
            <a:endParaRPr lang="en-US" altLang="en-US" sz="2000" dirty="0">
              <a:ea typeface="ＭＳ Ｐゴシック" panose="020B0600070205080204" pitchFamily="34" charset="-128"/>
            </a:endParaRPr>
          </a:p>
          <a:p>
            <a:pPr marL="914400" lvl="1" indent="-514350">
              <a:spcBef>
                <a:spcPts val="0"/>
              </a:spcBef>
              <a:buFont typeface="Calibri" panose="020F0502020204030204" pitchFamily="34" charset="0"/>
              <a:buAutoNum type="alphaUcPeriod"/>
              <a:defRPr/>
            </a:pPr>
            <a:r>
              <a:rPr lang="en-US" altLang="en-US" sz="2000" dirty="0">
                <a:ea typeface="ＭＳ Ｐゴシック" panose="020B0600070205080204" pitchFamily="34" charset="-128"/>
              </a:rPr>
              <a:t>The responses have high validity and low reliability.</a:t>
            </a:r>
          </a:p>
          <a:p>
            <a:pPr marL="914400" lvl="1" indent="-514350">
              <a:spcBef>
                <a:spcPts val="0"/>
              </a:spcBef>
              <a:buFont typeface="Calibri" panose="020F0502020204030204" pitchFamily="34" charset="0"/>
              <a:buAutoNum type="alphaUcPeriod"/>
              <a:defRPr/>
            </a:pPr>
            <a:endParaRPr lang="en-US" altLang="en-US" sz="2000" dirty="0">
              <a:ea typeface="ＭＳ Ｐゴシック" panose="020B0600070205080204" pitchFamily="34" charset="-128"/>
            </a:endParaRPr>
          </a:p>
          <a:p>
            <a:pPr marL="914400" lvl="1" indent="-514350">
              <a:spcBef>
                <a:spcPts val="0"/>
              </a:spcBef>
              <a:buFont typeface="Calibri" panose="020F0502020204030204" pitchFamily="34" charset="0"/>
              <a:buAutoNum type="alphaUcPeriod"/>
              <a:defRPr/>
            </a:pPr>
            <a:r>
              <a:rPr lang="en-US" altLang="en-US" sz="2000" dirty="0">
                <a:ea typeface="ＭＳ Ｐゴシック" panose="020B0600070205080204" pitchFamily="34" charset="-128"/>
              </a:rPr>
              <a:t>The responses have low validity and high reliability.</a:t>
            </a:r>
          </a:p>
          <a:p>
            <a:pPr marL="914400" lvl="1" indent="-514350">
              <a:spcBef>
                <a:spcPts val="0"/>
              </a:spcBef>
              <a:buFont typeface="Calibri" panose="020F0502020204030204" pitchFamily="34" charset="0"/>
              <a:buAutoNum type="alphaUcPeriod"/>
              <a:defRPr/>
            </a:pPr>
            <a:endParaRPr lang="en-US" altLang="en-US" sz="2000" dirty="0">
              <a:ea typeface="ＭＳ Ｐゴシック" panose="020B0600070205080204" pitchFamily="34" charset="-128"/>
            </a:endParaRPr>
          </a:p>
          <a:p>
            <a:pPr marL="914400" lvl="1" indent="-514350">
              <a:spcBef>
                <a:spcPts val="0"/>
              </a:spcBef>
              <a:buFont typeface="Calibri" panose="020F0502020204030204" pitchFamily="34" charset="0"/>
              <a:buAutoNum type="alphaUcPeriod"/>
              <a:defRPr/>
            </a:pPr>
            <a:r>
              <a:rPr lang="en-US" altLang="en-US" sz="2000" dirty="0">
                <a:ea typeface="ＭＳ Ｐゴシック" panose="020B0600070205080204" pitchFamily="34" charset="-128"/>
              </a:rPr>
              <a:t>The responses have low validity and low reliability.</a:t>
            </a:r>
          </a:p>
          <a:p>
            <a:pPr marL="914400" lvl="1" indent="-514350">
              <a:spcBef>
                <a:spcPts val="0"/>
              </a:spcBef>
              <a:buFont typeface="Calibri" panose="020F0502020204030204" pitchFamily="34" charset="0"/>
              <a:buAutoNum type="alphaUcPeriod"/>
              <a:defRPr/>
            </a:pPr>
            <a:endParaRPr lang="en-US" altLang="en-US" sz="2000" dirty="0">
              <a:ea typeface="ＭＳ Ｐゴシック" panose="020B0600070205080204" pitchFamily="34" charset="-128"/>
            </a:endParaRPr>
          </a:p>
          <a:p>
            <a:pPr marL="914400" lvl="1" indent="-514350">
              <a:spcBef>
                <a:spcPts val="0"/>
              </a:spcBef>
              <a:buFont typeface="Calibri" panose="020F0502020204030204" pitchFamily="34" charset="0"/>
              <a:buAutoNum type="alphaUcPeriod"/>
              <a:defRPr/>
            </a:pPr>
            <a:r>
              <a:rPr lang="en-US" altLang="en-US" sz="2000" dirty="0">
                <a:ea typeface="ＭＳ Ｐゴシック" panose="020B0600070205080204" pitchFamily="34" charset="-128"/>
              </a:rPr>
              <a:t>There is not enough information to tell.</a:t>
            </a:r>
          </a:p>
          <a:p>
            <a:pPr marL="400050" lvl="1" indent="0">
              <a:spcBef>
                <a:spcPts val="0"/>
              </a:spcBef>
              <a:buNone/>
              <a:defRPr/>
            </a:pPr>
            <a:endParaRPr lang="en-US" altLang="en-US" sz="2000" dirty="0">
              <a:ea typeface="ＭＳ Ｐゴシック" panose="020B0600070205080204" pitchFamily="34" charset="-128"/>
            </a:endParaRPr>
          </a:p>
        </p:txBody>
      </p:sp>
      <p:sp>
        <p:nvSpPr>
          <p:cNvPr id="4" name="Oval 3"/>
          <p:cNvSpPr/>
          <p:nvPr/>
        </p:nvSpPr>
        <p:spPr>
          <a:xfrm>
            <a:off x="5656264" y="4828598"/>
            <a:ext cx="4935537" cy="914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49" name="Title 1"/>
          <p:cNvSpPr txBox="1">
            <a:spLocks/>
          </p:cNvSpPr>
          <p:nvPr/>
        </p:nvSpPr>
        <p:spPr bwMode="auto">
          <a:xfrm>
            <a:off x="2009775" y="17224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2000" b="1"/>
              <a:t>Which of the following statements is true?</a:t>
            </a:r>
          </a:p>
        </p:txBody>
      </p:sp>
      <p:sp>
        <p:nvSpPr>
          <p:cNvPr id="2" name="Rectangle 1"/>
          <p:cNvSpPr/>
          <p:nvPr/>
        </p:nvSpPr>
        <p:spPr>
          <a:xfrm>
            <a:off x="5181600" y="4495800"/>
            <a:ext cx="3810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15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0050" y="2460625"/>
            <a:ext cx="1677988"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993900" y="1905001"/>
            <a:ext cx="8229600" cy="614363"/>
          </a:xfrm>
        </p:spPr>
        <p:txBody>
          <a:bodyPr/>
          <a:lstStyle/>
          <a:p>
            <a:pPr algn="l"/>
            <a:r>
              <a:rPr lang="en-US" altLang="en-US" sz="2400" b="1">
                <a:ea typeface="ＭＳ Ｐゴシック" panose="020B0600070205080204" pitchFamily="34" charset="-128"/>
              </a:rPr>
              <a:t>What is the level of measurement for this variable?</a:t>
            </a:r>
          </a:p>
        </p:txBody>
      </p:sp>
      <p:sp>
        <p:nvSpPr>
          <p:cNvPr id="7171" name="Content Placeholder 2"/>
          <p:cNvSpPr>
            <a:spLocks noGrp="1"/>
          </p:cNvSpPr>
          <p:nvPr>
            <p:ph idx="1"/>
          </p:nvPr>
        </p:nvSpPr>
        <p:spPr>
          <a:xfrm>
            <a:off x="4038600" y="2971800"/>
            <a:ext cx="3200400" cy="2667000"/>
          </a:xfrm>
        </p:spPr>
        <p:txBody>
          <a:bodyPr>
            <a:normAutofit fontScale="92500"/>
          </a:bodyPr>
          <a:lstStyle/>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Nominal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Ordinal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Interval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Ratio</a:t>
            </a:r>
          </a:p>
        </p:txBody>
      </p:sp>
      <p:sp>
        <p:nvSpPr>
          <p:cNvPr id="4" name="Oval 3"/>
          <p:cNvSpPr/>
          <p:nvPr/>
        </p:nvSpPr>
        <p:spPr>
          <a:xfrm>
            <a:off x="4267200" y="2935288"/>
            <a:ext cx="2514600"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p:nvPr/>
        </p:nvSpPr>
        <p:spPr>
          <a:xfrm>
            <a:off x="1981200" y="914401"/>
            <a:ext cx="8305800" cy="892175"/>
          </a:xfrm>
          <a:prstGeom prst="rect">
            <a:avLst/>
          </a:prstGeom>
        </p:spPr>
        <p:txBody>
          <a:bodyPr>
            <a:spAutoFit/>
          </a:bodyPr>
          <a:lstStyle/>
          <a:p>
            <a:pPr>
              <a:defRPr/>
            </a:pPr>
            <a:r>
              <a:rPr lang="en-US" altLang="en-US" sz="2600" dirty="0"/>
              <a:t>Marital status is measured with the following categories: never married, widowed, divorced, separated, and married.</a:t>
            </a:r>
          </a:p>
        </p:txBody>
      </p:sp>
      <p:sp>
        <p:nvSpPr>
          <p:cNvPr id="3" name="Footer Placeholder 2"/>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981200" y="693738"/>
            <a:ext cx="8229600" cy="1143000"/>
          </a:xfrm>
        </p:spPr>
        <p:txBody>
          <a:bodyPr/>
          <a:lstStyle/>
          <a:p>
            <a:pPr algn="l"/>
            <a:r>
              <a:rPr lang="en-US" altLang="en-US" sz="3200">
                <a:ea typeface="ＭＳ Ｐゴシック" panose="020B0600070205080204" pitchFamily="34" charset="-128"/>
              </a:rPr>
              <a:t>What is the level of measurement for this variable?</a:t>
            </a:r>
          </a:p>
        </p:txBody>
      </p:sp>
      <p:sp>
        <p:nvSpPr>
          <p:cNvPr id="9219" name="Content Placeholder 2"/>
          <p:cNvSpPr>
            <a:spLocks noGrp="1"/>
          </p:cNvSpPr>
          <p:nvPr>
            <p:ph idx="1"/>
          </p:nvPr>
        </p:nvSpPr>
        <p:spPr>
          <a:xfrm>
            <a:off x="1981200" y="1905001"/>
            <a:ext cx="8229600" cy="4525963"/>
          </a:xfrm>
        </p:spPr>
        <p:txBody>
          <a:bodyPr/>
          <a:lstStyle/>
          <a:p>
            <a:pPr marL="0" indent="0">
              <a:lnSpc>
                <a:spcPts val="3838"/>
              </a:lnSpc>
              <a:spcBef>
                <a:spcPts val="1800"/>
              </a:spcBef>
              <a:buNone/>
            </a:pPr>
            <a:r>
              <a:rPr lang="en-US" altLang="en-US" b="1">
                <a:ea typeface="ＭＳ Ｐゴシック" panose="020B0600070205080204" pitchFamily="34" charset="-128"/>
              </a:rPr>
              <a:t>Uninsured rate: </a:t>
            </a:r>
            <a:r>
              <a:rPr lang="en-US" altLang="en-US" i="1">
                <a:ea typeface="ＭＳ Ｐゴシック" panose="020B0600070205080204" pitchFamily="34" charset="-128"/>
              </a:rPr>
              <a:t>percentage of people without health insurance</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Nominal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Ordinal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Interval</a:t>
            </a:r>
          </a:p>
          <a:p>
            <a:pPr marL="914400" lvl="1" indent="-514350">
              <a:lnSpc>
                <a:spcPts val="3838"/>
              </a:lnSpc>
              <a:spcBef>
                <a:spcPts val="1800"/>
              </a:spcBef>
              <a:buFont typeface="Calibri" panose="020F0502020204030204" pitchFamily="34" charset="0"/>
              <a:buAutoNum type="alphaUcPeriod"/>
            </a:pPr>
            <a:r>
              <a:rPr lang="en-US" altLang="en-US">
                <a:ea typeface="ＭＳ Ｐゴシック" panose="020B0600070205080204" pitchFamily="34" charset="-128"/>
              </a:rPr>
              <a:t>Ratio</a:t>
            </a:r>
          </a:p>
        </p:txBody>
      </p:sp>
      <p:sp>
        <p:nvSpPr>
          <p:cNvPr id="4" name="Oval 3"/>
          <p:cNvSpPr/>
          <p:nvPr/>
        </p:nvSpPr>
        <p:spPr>
          <a:xfrm>
            <a:off x="1981200" y="5257800"/>
            <a:ext cx="2514600" cy="5334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Footer Placeholder 1"/>
          <p:cNvSpPr>
            <a:spLocks noGrp="1"/>
          </p:cNvSpPr>
          <p:nvPr>
            <p:ph type="ftr" sz="quarter" idx="11"/>
          </p:nvPr>
        </p:nvSpPr>
        <p:spPr/>
        <p:txBody>
          <a:bodyPr/>
          <a:lstStyle/>
          <a:p>
            <a:pPr>
              <a:defRPr/>
            </a:pPr>
            <a:r>
              <a:rPr lang="en-US"/>
              <a:t>Copyright (C) 2020 The Rowman &amp; Littlefield Publishing Group, Inc. All Right Reserved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1156</TotalTime>
  <Words>2835</Words>
  <Application>Microsoft Office PowerPoint</Application>
  <PresentationFormat>Widescreen</PresentationFormat>
  <Paragraphs>420</Paragraphs>
  <Slides>53</Slides>
  <Notes>5</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53</vt:i4>
      </vt:variant>
    </vt:vector>
  </HeadingPairs>
  <TitlesOfParts>
    <vt:vector size="63" baseType="lpstr">
      <vt:lpstr>ＭＳ Ｐゴシック</vt:lpstr>
      <vt:lpstr>Arial</vt:lpstr>
      <vt:lpstr>Calibri</vt:lpstr>
      <vt:lpstr>Calibri Light</vt:lpstr>
      <vt:lpstr>Cambria Math</vt:lpstr>
      <vt:lpstr>Times New Roman</vt:lpstr>
      <vt:lpstr>Office Theme</vt:lpstr>
      <vt:lpstr>1_Office Theme</vt:lpstr>
      <vt:lpstr>2_Office Theme</vt:lpstr>
      <vt:lpstr>3_Office Theme</vt:lpstr>
      <vt:lpstr>Coming next… </vt:lpstr>
      <vt:lpstr>Midterm Review </vt:lpstr>
      <vt:lpstr>Chapter 1 Introduction: Using Statistics to Study the Social World  REVIEW SLIDES</vt:lpstr>
      <vt:lpstr>Key terms </vt:lpstr>
      <vt:lpstr>A researcher hypothesizes that as age increases, so does social conservatism.</vt:lpstr>
      <vt:lpstr>The researcher measures social conservatism with three categories on a survey: “not at all socially conservative,” “somewhat socially conservative,” and “very socially conservative.”</vt:lpstr>
      <vt:lpstr>The red dots represent the same person’s responses to the question of how warmly or coldly he felt about the Supreme Court on four different occasions.</vt:lpstr>
      <vt:lpstr>What is the level of measurement for this variable?</vt:lpstr>
      <vt:lpstr>What is the level of measurement for this variable?</vt:lpstr>
      <vt:lpstr>What is the level of measurement for this variable?</vt:lpstr>
      <vt:lpstr>What is the level of measurement for this variable?</vt:lpstr>
      <vt:lpstr>A college collects data about its students. Which variable is nominal?</vt:lpstr>
      <vt:lpstr>Chapter 2 Getting to Know Your Data: Frequency Distributions and Visual Representations of Data </vt:lpstr>
      <vt:lpstr>Key terms </vt:lpstr>
      <vt:lpstr>How many people have no children?</vt:lpstr>
      <vt:lpstr>What percentage of people have 8 or more children?</vt:lpstr>
      <vt:lpstr>In 2016, 55% of a group felt excited about politics. In 2018, only 40% of that same group felt excited. What is the percent change between 2016 and 2018?</vt:lpstr>
      <vt:lpstr>Are respondents in Turkey or the U.S. more likely to agree that they feel ashamed of their country?</vt:lpstr>
      <vt:lpstr>Chapter 3 Examining Relationships between Two Variables: Cross- Tabulations   REVIEW SLIDES</vt:lpstr>
      <vt:lpstr>Key terms</vt:lpstr>
      <vt:lpstr>PowerPoint Presentation</vt:lpstr>
      <vt:lpstr>Who is more likely to think that body cameras will make the public more likely to cooperate?</vt:lpstr>
      <vt:lpstr>Chapter 4 Typical Values in a Group: Measures of Central Tendency </vt:lpstr>
      <vt:lpstr>Key terms </vt:lpstr>
      <vt:lpstr>Can we report the mean for this variable?</vt:lpstr>
      <vt:lpstr>Can we report the mode for this variable?</vt:lpstr>
      <vt:lpstr>Can we report the mean for this variable?</vt:lpstr>
      <vt:lpstr>Can we report the median for this variable?</vt:lpstr>
      <vt:lpstr>What is the case number for the median in this frequency distribution?</vt:lpstr>
      <vt:lpstr>Which measure(s) of central tendency should you report for this distribution?</vt:lpstr>
      <vt:lpstr>Which measure(s) of central tendency should you report for this distribution?</vt:lpstr>
      <vt:lpstr>Chapter 5</vt:lpstr>
      <vt:lpstr>Key terms </vt:lpstr>
      <vt:lpstr>For this variable, should you give the distance between the highest and lowest values when describing the IQR?</vt:lpstr>
      <vt:lpstr>For this variable, should you give the distance between the highest and lowest values when describing the IQR?</vt:lpstr>
      <vt:lpstr>Is a woman who is 6 feet tall taller than a 6-foot-tall man in an absolute sense?</vt:lpstr>
      <vt:lpstr>Say the mean height for men is 70 inches (SD = 4 inches), and mean height for  women is 65 inches (SD = 3 inches). How many standard deviations above the mean are a woman and a man who are both 6 feet tall? </vt:lpstr>
      <vt:lpstr>For which of these distributions should you report the standard deviation?</vt:lpstr>
      <vt:lpstr>This is the IQR for a set of values. How many values fall in the range marked A?</vt:lpstr>
      <vt:lpstr>This is the IQR for a set of values. How many values, in total, fall in the ranges marked B and C?</vt:lpstr>
      <vt:lpstr>Which distribution has a higher standard deviation?</vt:lpstr>
      <vt:lpstr>Which measure(s) of variability should you report for this distribution?</vt:lpstr>
      <vt:lpstr>Which measure(s) of variability should you report for this distribution?</vt:lpstr>
      <vt:lpstr>Chapter 6 Probability and the Normal Distribution </vt:lpstr>
      <vt:lpstr>Key terms </vt:lpstr>
      <vt:lpstr>Example: Probability of Randomly Selecting an IQ Score Greater than 120</vt:lpstr>
      <vt:lpstr>Example: Probability of Randomly Selecting an IQ Score between the mean and 120</vt:lpstr>
      <vt:lpstr>Example: Probability of Randomly Selecting an IQ Score between 90 and 120</vt:lpstr>
      <vt:lpstr>Example: Probability of Randomly Selecting an IQ Score at or below 120</vt:lpstr>
      <vt:lpstr>Finding the IQ Score Associated with the 90th percentile</vt:lpstr>
      <vt:lpstr>Chapter 7 From Sample to Population: Sampling Distributions and the Central Limit Theorem </vt:lpstr>
      <vt:lpstr>Key terms </vt:lpstr>
      <vt:lpstr>How likely is it that we would randomly get a sample of which the mean is above 3.58?</vt:lpstr>
    </vt:vector>
  </TitlesOfParts>
  <Company>Birmingham 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Midterm Review </dc:title>
  <dc:creator>Liu, Yingling</dc:creator>
  <cp:lastModifiedBy>Liu, Yingling</cp:lastModifiedBy>
  <cp:revision>2</cp:revision>
  <dcterms:created xsi:type="dcterms:W3CDTF">2023-03-08T20:07:28Z</dcterms:created>
  <dcterms:modified xsi:type="dcterms:W3CDTF">2023-03-09T15:24:23Z</dcterms:modified>
</cp:coreProperties>
</file>