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4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4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61"/>
    <p:restoredTop sz="96255"/>
  </p:normalViewPr>
  <p:slideViewPr>
    <p:cSldViewPr snapToGrid="0">
      <p:cViewPr varScale="1">
        <p:scale>
          <a:sx n="75" d="100"/>
          <a:sy n="75" d="100"/>
        </p:scale>
        <p:origin x="1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CFB33-B9FA-27F9-31C6-2AE3B2B08A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6679C6-CF49-7B0B-E30E-88998D1A4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08E21-A066-3A57-91B1-8E66FFD34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450BA-DFF9-74A1-C8B9-3897AFAF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10EB8-63C2-A42A-D4AB-8FA036ED3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52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9BBB3-5B2F-CE76-1C5B-45D7ABA4D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8EC026-983C-DB65-9A02-A97773E2F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E1281-7EC5-8C62-113A-0D45B5A97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DFBF9-2B08-F441-FC90-2B186E809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F520D-7ACB-2AC3-A86D-70EDD912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4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087F27-1F64-7CF3-EB51-D58E1FDC5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5032A7-067D-2CD4-F9A6-7321F6CBA8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0B227A-2909-3177-5DF1-1398F25FE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926B2D-9F75-D99D-B8AF-742D28FFC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B9086-D594-43F5-7BCA-B3F33D6AE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2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32A5-3A57-7AF2-2D53-57F9EC87F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F0707-05F7-E45A-70EB-7912BCAF8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12FDF-34F5-61B2-2B72-36DB0BF8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61DCB-C725-99D4-BF8A-22C08F2FB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BD500-8C5B-D919-36A8-3B3DAEEDD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3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5262C-8B4B-8084-532A-E55CD901E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0A0A01-7516-8F5E-AEA1-EC3A7593C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7D23B-EF2F-E52F-9AB6-2762BDEF7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0A829-59EA-78AD-17F3-5DF2B74E3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5981-34FD-2C58-A95F-A31B9D59A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76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3CCCC-BBBE-DD9E-D0B4-8FE52720B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C783B-FDC5-7428-1A1C-04D06C978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B329F1-42AB-F2A4-0196-3F189046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187DDE-DA6D-CA68-A612-0CE13EF0B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63A7B7-3B7E-CCE4-6B12-D08C8680B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1637C-16C8-1157-63E6-182A06CBD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87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B5888-D7A7-CBB9-9CDF-3752DF215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8FA56-5C35-EB55-061C-8B8408E82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78D56D-D51E-99FE-7BED-39C9A2B3A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50D822-4D5F-0DAA-5C7B-98AC8433B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BB16BC-F5C5-5BEE-8B03-E1BEF4444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D13DB8-46F5-D2E8-139F-34CD0CBB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25AE95-B189-BC54-A74F-8D871FB60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5C42B7-5EC1-B40D-40B1-E638CA9F6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15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30EF0-5C2D-C7FA-2067-CD7492472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E5B4BD-B74D-2823-4463-EB18B8862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48B8D4-54EA-44EB-8AE6-DF997F006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112641-7FE9-BF99-5C9F-DFF273E20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5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1222BF-5C1B-F0FE-422E-D83E12F1A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69E640-30A8-1B78-CC7A-41E6C86C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96C9D-A2A4-C997-7C67-31D9F919A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16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60CBA-1B84-642E-EDBF-1960A0456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B42D6-EB39-194D-7C4C-2BC9950A4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9027B1-2179-E1D6-3783-DD2CDC5FD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FD515-DAB9-51F6-0EE7-50E60E29A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B2753-22F9-B685-2FDF-63B78356B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9195F-AD55-B1EE-CD89-B821F50E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44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09E87-AEEB-1BDF-1CF9-0D2336E0C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D8A146-DDE3-EA16-B524-CF1487E8AC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DAE40-B80A-292D-2482-B41D440D2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209F7-5FED-3867-0A61-B43AB37C4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372F6F-7F8D-9D9B-F876-24AECE0B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14737-81C0-576E-6E17-6BE358C3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72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A12BAF-F7EC-7EAC-B32C-87E3B88A8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74FBA0-35D2-F0B9-78D7-EAE263DB7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DC30-349C-06AD-AFF1-DFC8DBA882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04E18-271E-FE4A-8288-36A109BA16A3}" type="datetimeFigureOut">
              <a:rPr lang="en-US" smtClean="0"/>
              <a:t>3/10/23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98B4F-CEB5-360F-6D6B-4416CFA8B6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C02D4-46E2-AB5D-5683-F9406EE31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7EE58-A38D-834D-ACED-AFFB40A92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08cBryophytes-U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12_FernLifeCycle-U.jpg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14a_SeedlessVascular-U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03OvuleToSeed_1-U.jpg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07d_Gymnosperms-U.jpg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03OvuleToSeed_3-U.jpg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02PossPlantKingdoms-U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17a_Angiosperms-U.jpg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08FlowerStructure-U.jpg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17d_Angiosperms-U.jpg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6-Sep\Chapter%2030\Unlabeled\30_10_FruitVariations-U.jpg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2FloweringPlant-U.jpg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2FloweringPlant-U.jpg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6SimpleCompoundLeaf-U.jpg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8ThreeTissueSytems-U.jpg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8ThreeTissueSytems-U.jpg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08ThreeTissueSytems-U.jpg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10aParenchymaCells-U.jpg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August\23-Aug\LE35\Unlabeled\35_20StemCrossSection-U.jpg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muthu\Desktop\Manju\CH%2037\Unlabeled\37_02SoilHorizons-U.jpg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muthu\Desktop\Manju\CH%2037\Unlabeled\37_03CationExchange-U.jpg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02PossPlantKingdoms-U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03c_LandPlantTraits-U.jpg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Manjubharkavi\Production\October\21-Oct\Ch%2029\JPEG%20FILES\Unlabeled\29_03d_LandPlantTraits-U.jpg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616FA-1B35-D5E3-0E05-36F9432FA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 115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8DD165-A186-3F80-071D-7C85806FBB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Celebration #2</a:t>
            </a:r>
          </a:p>
          <a:p>
            <a:r>
              <a:rPr lang="en-US" dirty="0"/>
              <a:t>March 10, 2023</a:t>
            </a:r>
          </a:p>
        </p:txBody>
      </p:sp>
    </p:spTree>
    <p:extLst>
      <p:ext uri="{BB962C8B-B14F-4D97-AF65-F5344CB8AC3E}">
        <p14:creationId xmlns:p14="http://schemas.microsoft.com/office/powerpoint/2010/main" val="2066640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87AF6-1DC9-55F3-B389-1184B4F61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852" y="1"/>
            <a:ext cx="4002157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9: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main characteristics do the phyla </a:t>
            </a:r>
            <a:r>
              <a:rPr lang="en-US" dirty="0" err="1"/>
              <a:t>Hepatophyta</a:t>
            </a:r>
            <a:r>
              <a:rPr lang="en-US" dirty="0"/>
              <a:t>, Bryophyta, and </a:t>
            </a:r>
            <a:r>
              <a:rPr lang="en-US" dirty="0" err="1"/>
              <a:t>Anthocerophyta</a:t>
            </a:r>
            <a:r>
              <a:rPr lang="en-US" dirty="0"/>
              <a:t> share?  </a:t>
            </a:r>
            <a:endParaRPr lang="en-US" b="1" dirty="0"/>
          </a:p>
        </p:txBody>
      </p:sp>
      <p:pic>
        <p:nvPicPr>
          <p:cNvPr id="4" name="Picture 3" descr="Close up of a plant&#10;&#10;Description automatically generated with low confidence">
            <a:extLst>
              <a:ext uri="{FF2B5EF4-FFF2-40B4-BE49-F238E27FC236}">
                <a16:creationId xmlns:a16="http://schemas.microsoft.com/office/drawing/2014/main" id="{DF60DEC1-584B-D54B-B943-70F5A2CBC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02" y="731520"/>
            <a:ext cx="7193278" cy="53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99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A330B-7BD1-82DF-DB6F-1230205D7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3839817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10: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Do bryophytes have true roots?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D9F509-9CE5-6930-87BD-F976BB22560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4"/>
          <a:stretch>
            <a:fillRect/>
          </a:stretch>
        </p:blipFill>
        <p:spPr>
          <a:xfrm>
            <a:off x="6279543" y="835152"/>
            <a:ext cx="673608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5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49552-6E53-644B-56AA-3F16E3759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3932583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11: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is the dominant growth form of bryophytes?</a:t>
            </a:r>
            <a:endParaRPr lang="en-US" b="1" dirty="0"/>
          </a:p>
        </p:txBody>
      </p:sp>
      <p:pic>
        <p:nvPicPr>
          <p:cNvPr id="4" name="Picture Placeholder 4">
            <a:extLst>
              <a:ext uri="{FF2B5EF4-FFF2-40B4-BE49-F238E27FC236}">
                <a16:creationId xmlns:a16="http://schemas.microsoft.com/office/drawing/2014/main" id="{8B52DE7F-CF7B-3A62-DACC-FB4574687E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8"/>
          <a:stretch/>
        </p:blipFill>
        <p:spPr>
          <a:xfrm>
            <a:off x="5650032" y="898071"/>
            <a:ext cx="5381027" cy="506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59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83137-CDFE-B2FE-7DC2-76E48B74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3667539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12: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What is the dominant growth form of vascular plants?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BD4281-CF56-0757-102B-C0A68921EAA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4"/>
          <a:stretch>
            <a:fillRect/>
          </a:stretch>
        </p:blipFill>
        <p:spPr>
          <a:xfrm>
            <a:off x="4999846" y="1537252"/>
            <a:ext cx="7192154" cy="433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63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3C7C4-42A5-DA09-335A-411A8FE52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3959087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13:</a:t>
            </a:r>
            <a:br>
              <a:rPr lang="en-US" b="1" dirty="0"/>
            </a:br>
            <a:r>
              <a:rPr lang="en-US" b="1" dirty="0"/>
              <a:t> </a:t>
            </a:r>
            <a:br>
              <a:rPr lang="en-US" b="1" dirty="0"/>
            </a:br>
            <a:r>
              <a:rPr lang="en-US" dirty="0"/>
              <a:t>Provide an example of a derived characteristic of vascular, seedless plants.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12AAFF-49C7-E35E-880C-CC4CB487A3B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"/>
          <a:stretch>
            <a:fillRect/>
          </a:stretch>
        </p:blipFill>
        <p:spPr>
          <a:xfrm>
            <a:off x="5633243" y="1420600"/>
            <a:ext cx="5915496" cy="401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52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78F30-484A-D90A-C00E-3C6FFA604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" y="1035685"/>
            <a:ext cx="10515600" cy="1325563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Question 14: </a:t>
            </a:r>
            <a:r>
              <a:rPr lang="en-US" sz="3200" dirty="0">
                <a:latin typeface="+mn-lt"/>
              </a:rPr>
              <a:t>A botanist discovers a </a:t>
            </a:r>
            <a:r>
              <a:rPr lang="en-US" sz="3200" dirty="0">
                <a:effectLst/>
                <a:latin typeface="+mn-lt"/>
              </a:rPr>
              <a:t>plant in a tropical rain forest. Investigation of its anatomy and life cycle shows the following characteristics: flagellated sperm, xylem with </a:t>
            </a:r>
            <a:r>
              <a:rPr lang="en-US" sz="3200" dirty="0" err="1">
                <a:effectLst/>
                <a:latin typeface="+mn-lt"/>
              </a:rPr>
              <a:t>tracheids</a:t>
            </a:r>
            <a:r>
              <a:rPr lang="en-US" sz="3200" dirty="0">
                <a:effectLst/>
                <a:latin typeface="+mn-lt"/>
              </a:rPr>
              <a:t>, separate gametophyte, sporophyte generations with the sporophyte dominant, and no seeds. To which of the following groups does this plant most likely belong? </a:t>
            </a:r>
            <a:br>
              <a:rPr lang="en-US" sz="3200" dirty="0">
                <a:latin typeface="+mn-lt"/>
              </a:rPr>
            </a:br>
            <a:endParaRPr lang="en-US" sz="32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8F10E-8D40-67AF-FA81-8D048B4DD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56000"/>
            <a:ext cx="10515600" cy="2620962"/>
          </a:xfrm>
        </p:spPr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Mosses</a:t>
            </a:r>
          </a:p>
          <a:p>
            <a:pPr marL="514350" indent="-514350">
              <a:buAutoNum type="alphaUcPeriod"/>
            </a:pPr>
            <a:r>
              <a:rPr lang="en-US" dirty="0"/>
              <a:t>Ferns</a:t>
            </a:r>
          </a:p>
          <a:p>
            <a:pPr marL="514350" indent="-514350">
              <a:buAutoNum type="alphaUcPeriod"/>
            </a:pPr>
            <a:r>
              <a:rPr lang="en-US" dirty="0"/>
              <a:t>Gymnosperms</a:t>
            </a:r>
          </a:p>
          <a:p>
            <a:pPr marL="514350" indent="-514350">
              <a:buAutoNum type="alphaUcPeriod"/>
            </a:pPr>
            <a:r>
              <a:rPr lang="en-US" dirty="0"/>
              <a:t>Flowering plants</a:t>
            </a:r>
          </a:p>
        </p:txBody>
      </p:sp>
    </p:spTree>
    <p:extLst>
      <p:ext uri="{BB962C8B-B14F-4D97-AF65-F5344CB8AC3E}">
        <p14:creationId xmlns:p14="http://schemas.microsoft.com/office/powerpoint/2010/main" val="3521596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1D3C-5810-1ADE-204D-A8B46FB3F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60324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15: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In vascular, seed-bearing plants, where do female gametophytes form?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856A7A-905E-735F-FA1D-60ED40C49D0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9"/>
          <a:stretch>
            <a:fillRect/>
          </a:stretch>
        </p:blipFill>
        <p:spPr>
          <a:xfrm>
            <a:off x="8087362" y="1666240"/>
            <a:ext cx="8546592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98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6C138-534B-AC72-05B7-7DC17A819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749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16: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The ginkgo is part of which seed-bearing plant clade?</a:t>
            </a:r>
            <a:endParaRPr lang="en-US" b="1" dirty="0"/>
          </a:p>
        </p:txBody>
      </p:sp>
      <p:pic>
        <p:nvPicPr>
          <p:cNvPr id="1026" name="Picture 2" descr="Ginkgo Biloba Tree – Green Thumbs Garden">
            <a:extLst>
              <a:ext uri="{FF2B5EF4-FFF2-40B4-BE49-F238E27FC236}">
                <a16:creationId xmlns:a16="http://schemas.microsoft.com/office/drawing/2014/main" id="{65FC9C2C-921F-E094-312D-CA484C6E8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770" y="200025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337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5BC29-6516-C6C8-78E6-3063C1569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9530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17: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Give one reason why seed-bearing plants are better adapted to dry environments.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DF03B0-0683-D264-DDB7-5453A22E43F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273800" y="213360"/>
            <a:ext cx="539496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53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A6D62-5C8A-76B3-E8FD-D5A427444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18: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How does a seed form?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D8ADF-377A-5953-C0CE-C5D57D07E0D5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6" b="3289"/>
          <a:stretch>
            <a:fillRect/>
          </a:stretch>
        </p:blipFill>
        <p:spPr>
          <a:xfrm>
            <a:off x="8199120" y="1188720"/>
            <a:ext cx="2515616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3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D2F73-F5F5-B411-A9C0-387B83EBC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55" y="0"/>
            <a:ext cx="3627783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1: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Name three characteristics that plants share with charophytes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F6E501-539C-DE8F-CA53-55D2E1E67C8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4747061" y="365125"/>
            <a:ext cx="7150608" cy="6431280"/>
          </a:xfrm>
          <a:prstGeom prst="rect">
            <a:avLst/>
          </a:prstGeo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3152DA0D-F764-9221-3780-5709311A8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761369"/>
            <a:ext cx="109004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Red algae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82480F-FD80-0F55-BBDF-A559F409F4A7}"/>
              </a:ext>
            </a:extLst>
          </p:cNvPr>
          <p:cNvSpPr txBox="1"/>
          <p:nvPr/>
        </p:nvSpPr>
        <p:spPr>
          <a:xfrm>
            <a:off x="11578047" y="2007894"/>
            <a:ext cx="256480" cy="1380827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Viridiplantae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ヒラギノ角ゴ Pro W3" charset="-128"/>
              <a:cs typeface="+mn-cs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51F0633F-D7C9-2F62-F541-363C426BD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088" y="1999619"/>
            <a:ext cx="1423467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ANCESTRAL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ALGA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255E42D-20E3-820F-DFDA-B41B7422C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2080581"/>
            <a:ext cx="148758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Chlorophytes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5CB8CD-7726-F5F2-2218-61E6466AE57E}"/>
              </a:ext>
            </a:extLst>
          </p:cNvPr>
          <p:cNvSpPr txBox="1"/>
          <p:nvPr/>
        </p:nvSpPr>
        <p:spPr>
          <a:xfrm>
            <a:off x="11191736" y="3303241"/>
            <a:ext cx="261610" cy="1423467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Streptophyta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9A6925CB-7863-64D5-FE53-0013F2D0E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3429956"/>
            <a:ext cx="1372171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Other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charophytes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E7FBD6D0-E4D2-DF53-F4C3-B9034FF65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4744406"/>
            <a:ext cx="12439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Closest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charophyte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relative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2882F8-9FCC-2B68-5632-93D95E1A6809}"/>
              </a:ext>
            </a:extLst>
          </p:cNvPr>
          <p:cNvSpPr txBox="1"/>
          <p:nvPr/>
        </p:nvSpPr>
        <p:spPr>
          <a:xfrm>
            <a:off x="10761557" y="5788217"/>
            <a:ext cx="256480" cy="820738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Plantae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B854CC73-7CC2-381E-24E1-54B0856C6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6131881"/>
            <a:ext cx="160300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Embryophytes</a:t>
            </a:r>
          </a:p>
        </p:txBody>
      </p:sp>
    </p:spTree>
    <p:extLst>
      <p:ext uri="{BB962C8B-B14F-4D97-AF65-F5344CB8AC3E}">
        <p14:creationId xmlns:p14="http://schemas.microsoft.com/office/powerpoint/2010/main" val="3399114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D5A30-EA1F-9E90-19F2-5270199E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8508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19: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are the key adaptations associated with angiosperms?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8CE5B7-D6E9-6506-554B-AAFEFFADE12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6"/>
          <a:stretch>
            <a:fillRect/>
          </a:stretch>
        </p:blipFill>
        <p:spPr>
          <a:xfrm>
            <a:off x="6405004" y="271272"/>
            <a:ext cx="4639056" cy="631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717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6E2BF-ED0F-CD55-014D-F06BBAEA8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68884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20: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Where are the pollen grains produced in flowers?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8A4B63-2343-B22B-AECA-66CE2C5B795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4"/>
          <a:stretch>
            <a:fillRect/>
          </a:stretch>
        </p:blipFill>
        <p:spPr>
          <a:xfrm>
            <a:off x="4643120" y="521208"/>
            <a:ext cx="7010400" cy="581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47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F5AF6-C729-6806-2B72-F13FD0D0E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21: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Provide one difference between monocots and eudicots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612EC-9A06-E856-D9A4-703C6A8230B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416040" y="213360"/>
            <a:ext cx="551688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8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016E2-FF82-A200-FE07-70B22C132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65836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22: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How do fruits aid in seed dispersal?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39DA2C-6F6E-C725-49A6-2F23EA44DAC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5806440" y="213360"/>
            <a:ext cx="554736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64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2D3E9-D294-C346-2D88-39B47C37F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23: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are the two main organ systems of plants? Why are they considered interdependent?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3C2BE3-ACA8-B949-D0CF-4D01D34637DB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b="2315"/>
          <a:stretch>
            <a:fillRect/>
          </a:stretch>
        </p:blipFill>
        <p:spPr>
          <a:xfrm>
            <a:off x="6934200" y="426719"/>
            <a:ext cx="525780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05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28454-CD63-FEC1-D2D8-4CCEB836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4241800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24: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are the key roles of roots?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82489D-29EF-64EA-85F5-AE91D10D90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784"/>
          <a:stretch/>
        </p:blipFill>
        <p:spPr>
          <a:xfrm>
            <a:off x="6096000" y="1724477"/>
            <a:ext cx="4627923" cy="3409043"/>
          </a:xfrm>
          <a:custGeom>
            <a:avLst/>
            <a:gdLst/>
            <a:ahLst/>
            <a:cxnLst/>
            <a:rect l="l" t="t" r="r" b="b"/>
            <a:pathLst>
              <a:path w="11827082" h="6534092">
                <a:moveTo>
                  <a:pt x="6610089" y="5"/>
                </a:moveTo>
                <a:cubicBezTo>
                  <a:pt x="6763993" y="-277"/>
                  <a:pt x="6862741" y="14300"/>
                  <a:pt x="6956523" y="21390"/>
                </a:cubicBezTo>
                <a:cubicBezTo>
                  <a:pt x="7271939" y="-12207"/>
                  <a:pt x="7581352" y="149"/>
                  <a:pt x="7768349" y="21390"/>
                </a:cubicBezTo>
                <a:lnTo>
                  <a:pt x="7831642" y="23688"/>
                </a:lnTo>
                <a:lnTo>
                  <a:pt x="7886307" y="21390"/>
                </a:lnTo>
                <a:cubicBezTo>
                  <a:pt x="7951978" y="17798"/>
                  <a:pt x="8007622" y="16567"/>
                  <a:pt x="8057445" y="16600"/>
                </a:cubicBezTo>
                <a:lnTo>
                  <a:pt x="8096254" y="17396"/>
                </a:lnTo>
                <a:lnTo>
                  <a:pt x="8199591" y="12947"/>
                </a:lnTo>
                <a:cubicBezTo>
                  <a:pt x="8247971" y="12558"/>
                  <a:pt x="8296272" y="14617"/>
                  <a:pt x="8344260" y="21390"/>
                </a:cubicBezTo>
                <a:lnTo>
                  <a:pt x="8355505" y="22738"/>
                </a:lnTo>
                <a:lnTo>
                  <a:pt x="8462217" y="21390"/>
                </a:lnTo>
                <a:cubicBezTo>
                  <a:pt x="8567700" y="16869"/>
                  <a:pt x="8666620" y="17239"/>
                  <a:pt x="8761697" y="18554"/>
                </a:cubicBezTo>
                <a:lnTo>
                  <a:pt x="8808871" y="19038"/>
                </a:lnTo>
                <a:lnTo>
                  <a:pt x="8941246" y="13930"/>
                </a:lnTo>
                <a:cubicBezTo>
                  <a:pt x="9040199" y="10800"/>
                  <a:pt x="9149474" y="10157"/>
                  <a:pt x="9260166" y="21390"/>
                </a:cubicBezTo>
                <a:lnTo>
                  <a:pt x="9339613" y="26448"/>
                </a:lnTo>
                <a:lnTo>
                  <a:pt x="9432845" y="28493"/>
                </a:lnTo>
                <a:cubicBezTo>
                  <a:pt x="9587011" y="31230"/>
                  <a:pt x="9744909" y="31599"/>
                  <a:pt x="9849954" y="21390"/>
                </a:cubicBezTo>
                <a:cubicBezTo>
                  <a:pt x="10060044" y="972"/>
                  <a:pt x="10204432" y="2657"/>
                  <a:pt x="10425865" y="21390"/>
                </a:cubicBezTo>
                <a:lnTo>
                  <a:pt x="10477895" y="25158"/>
                </a:lnTo>
                <a:lnTo>
                  <a:pt x="10566351" y="27751"/>
                </a:lnTo>
                <a:cubicBezTo>
                  <a:pt x="10727031" y="32755"/>
                  <a:pt x="10877889" y="35639"/>
                  <a:pt x="11001775" y="21390"/>
                </a:cubicBezTo>
                <a:cubicBezTo>
                  <a:pt x="11249546" y="-7108"/>
                  <a:pt x="11434553" y="12510"/>
                  <a:pt x="11813601" y="21390"/>
                </a:cubicBezTo>
                <a:cubicBezTo>
                  <a:pt x="11817928" y="208271"/>
                  <a:pt x="11818867" y="336567"/>
                  <a:pt x="11813601" y="475847"/>
                </a:cubicBezTo>
                <a:cubicBezTo>
                  <a:pt x="11808335" y="615127"/>
                  <a:pt x="11845853" y="1008651"/>
                  <a:pt x="11813601" y="1254916"/>
                </a:cubicBezTo>
                <a:cubicBezTo>
                  <a:pt x="11809570" y="1285699"/>
                  <a:pt x="11806768" y="1314174"/>
                  <a:pt x="11804923" y="1340777"/>
                </a:cubicBezTo>
                <a:lnTo>
                  <a:pt x="11803652" y="1373115"/>
                </a:lnTo>
                <a:lnTo>
                  <a:pt x="11804560" y="1395572"/>
                </a:lnTo>
                <a:cubicBezTo>
                  <a:pt x="11806656" y="1431340"/>
                  <a:pt x="11809600" y="1470662"/>
                  <a:pt x="11813601" y="1514605"/>
                </a:cubicBezTo>
                <a:cubicBezTo>
                  <a:pt x="11829606" y="1690380"/>
                  <a:pt x="11822955" y="1813845"/>
                  <a:pt x="11815628" y="1920902"/>
                </a:cubicBezTo>
                <a:lnTo>
                  <a:pt x="11811346" y="1995660"/>
                </a:lnTo>
                <a:lnTo>
                  <a:pt x="11813868" y="2104640"/>
                </a:lnTo>
                <a:lnTo>
                  <a:pt x="11817197" y="2264365"/>
                </a:lnTo>
                <a:lnTo>
                  <a:pt x="11821465" y="2306631"/>
                </a:lnTo>
                <a:cubicBezTo>
                  <a:pt x="11835170" y="2477814"/>
                  <a:pt x="11818400" y="2578773"/>
                  <a:pt x="11813601" y="2683208"/>
                </a:cubicBezTo>
                <a:cubicBezTo>
                  <a:pt x="11809487" y="2772725"/>
                  <a:pt x="11816027" y="2930030"/>
                  <a:pt x="11816192" y="3070653"/>
                </a:cubicBezTo>
                <a:lnTo>
                  <a:pt x="11813610" y="3202145"/>
                </a:lnTo>
                <a:lnTo>
                  <a:pt x="11813601" y="3267510"/>
                </a:lnTo>
                <a:cubicBezTo>
                  <a:pt x="11811419" y="3587194"/>
                  <a:pt x="11813535" y="3497122"/>
                  <a:pt x="11813601" y="3721967"/>
                </a:cubicBezTo>
                <a:cubicBezTo>
                  <a:pt x="11813617" y="3778178"/>
                  <a:pt x="11814293" y="3835214"/>
                  <a:pt x="11815131" y="3894088"/>
                </a:cubicBezTo>
                <a:lnTo>
                  <a:pt x="11816203" y="3972593"/>
                </a:lnTo>
                <a:lnTo>
                  <a:pt x="11816265" y="3973919"/>
                </a:lnTo>
                <a:cubicBezTo>
                  <a:pt x="11819902" y="4062998"/>
                  <a:pt x="11819694" y="4122248"/>
                  <a:pt x="11818174" y="4171327"/>
                </a:cubicBezTo>
                <a:lnTo>
                  <a:pt x="11817878" y="4178488"/>
                </a:lnTo>
                <a:lnTo>
                  <a:pt x="11818118" y="4277530"/>
                </a:lnTo>
                <a:cubicBezTo>
                  <a:pt x="11817612" y="4347824"/>
                  <a:pt x="11816272" y="4421987"/>
                  <a:pt x="11813601" y="4501036"/>
                </a:cubicBezTo>
                <a:cubicBezTo>
                  <a:pt x="11824398" y="4779554"/>
                  <a:pt x="11834923" y="4895505"/>
                  <a:pt x="11813601" y="5020415"/>
                </a:cubicBezTo>
                <a:cubicBezTo>
                  <a:pt x="11808270" y="5051643"/>
                  <a:pt x="11804885" y="5094410"/>
                  <a:pt x="11802984" y="5145366"/>
                </a:cubicBezTo>
                <a:lnTo>
                  <a:pt x="11802805" y="5153576"/>
                </a:lnTo>
                <a:lnTo>
                  <a:pt x="11813601" y="5280104"/>
                </a:lnTo>
                <a:cubicBezTo>
                  <a:pt x="11848339" y="5545832"/>
                  <a:pt x="11803810" y="5568088"/>
                  <a:pt x="11813601" y="5734561"/>
                </a:cubicBezTo>
                <a:cubicBezTo>
                  <a:pt x="11814825" y="5755370"/>
                  <a:pt x="11815354" y="5777180"/>
                  <a:pt x="11815391" y="5800160"/>
                </a:cubicBezTo>
                <a:lnTo>
                  <a:pt x="11814403" y="5861994"/>
                </a:lnTo>
                <a:lnTo>
                  <a:pt x="11814897" y="5940552"/>
                </a:lnTo>
                <a:cubicBezTo>
                  <a:pt x="11813455" y="6007961"/>
                  <a:pt x="11810716" y="6074118"/>
                  <a:pt x="11808410" y="6139030"/>
                </a:cubicBezTo>
                <a:lnTo>
                  <a:pt x="11805249" y="6294204"/>
                </a:lnTo>
                <a:lnTo>
                  <a:pt x="11806853" y="6377232"/>
                </a:lnTo>
                <a:lnTo>
                  <a:pt x="11813601" y="6513630"/>
                </a:lnTo>
                <a:cubicBezTo>
                  <a:pt x="11755932" y="6520071"/>
                  <a:pt x="11702085" y="6522123"/>
                  <a:pt x="11651008" y="6521869"/>
                </a:cubicBezTo>
                <a:lnTo>
                  <a:pt x="11606878" y="6520178"/>
                </a:lnTo>
                <a:lnTo>
                  <a:pt x="11480359" y="6526470"/>
                </a:lnTo>
                <a:cubicBezTo>
                  <a:pt x="11411497" y="6529079"/>
                  <a:pt x="11340067" y="6529281"/>
                  <a:pt x="11235913" y="6522672"/>
                </a:cubicBezTo>
                <a:lnTo>
                  <a:pt x="11167376" y="6517338"/>
                </a:lnTo>
                <a:lnTo>
                  <a:pt x="11118099" y="6519937"/>
                </a:lnTo>
                <a:cubicBezTo>
                  <a:pt x="11008080" y="6519923"/>
                  <a:pt x="10918905" y="6505169"/>
                  <a:pt x="10779737" y="6513630"/>
                </a:cubicBezTo>
                <a:lnTo>
                  <a:pt x="10756340" y="6513513"/>
                </a:lnTo>
                <a:lnTo>
                  <a:pt x="10748952" y="6514346"/>
                </a:lnTo>
                <a:cubicBezTo>
                  <a:pt x="10725838" y="6516206"/>
                  <a:pt x="10699773" y="6516641"/>
                  <a:pt x="10661780" y="6513630"/>
                </a:cubicBezTo>
                <a:lnTo>
                  <a:pt x="10643067" y="6512943"/>
                </a:lnTo>
                <a:lnTo>
                  <a:pt x="10627638" y="6512866"/>
                </a:lnTo>
                <a:lnTo>
                  <a:pt x="10598539" y="6511309"/>
                </a:lnTo>
                <a:lnTo>
                  <a:pt x="10590670" y="6511020"/>
                </a:lnTo>
                <a:cubicBezTo>
                  <a:pt x="10422654" y="6509230"/>
                  <a:pt x="10114537" y="6525711"/>
                  <a:pt x="9930443" y="6519069"/>
                </a:cubicBezTo>
                <a:lnTo>
                  <a:pt x="9908887" y="6517613"/>
                </a:lnTo>
                <a:lnTo>
                  <a:pt x="9697150" y="6531900"/>
                </a:lnTo>
                <a:cubicBezTo>
                  <a:pt x="9438634" y="6540253"/>
                  <a:pt x="9217380" y="6522684"/>
                  <a:pt x="9038128" y="6513630"/>
                </a:cubicBezTo>
                <a:lnTo>
                  <a:pt x="8901719" y="6509665"/>
                </a:lnTo>
                <a:lnTo>
                  <a:pt x="8766922" y="6512046"/>
                </a:lnTo>
                <a:cubicBezTo>
                  <a:pt x="8694433" y="6513288"/>
                  <a:pt x="8629372" y="6514112"/>
                  <a:pt x="8580175" y="6513630"/>
                </a:cubicBezTo>
                <a:lnTo>
                  <a:pt x="8571277" y="6513524"/>
                </a:lnTo>
                <a:lnTo>
                  <a:pt x="8462217" y="6513630"/>
                </a:lnTo>
                <a:cubicBezTo>
                  <a:pt x="8225188" y="6509968"/>
                  <a:pt x="7780127" y="6525503"/>
                  <a:pt x="7532434" y="6513630"/>
                </a:cubicBezTo>
                <a:lnTo>
                  <a:pt x="7448622" y="6511320"/>
                </a:lnTo>
                <a:lnTo>
                  <a:pt x="7428354" y="6513630"/>
                </a:lnTo>
                <a:cubicBezTo>
                  <a:pt x="7293248" y="6538560"/>
                  <a:pt x="7186080" y="6533261"/>
                  <a:pt x="7078782" y="6523679"/>
                </a:cubicBezTo>
                <a:lnTo>
                  <a:pt x="6973169" y="6513887"/>
                </a:lnTo>
                <a:lnTo>
                  <a:pt x="6954249" y="6514033"/>
                </a:lnTo>
                <a:cubicBezTo>
                  <a:pt x="6918701" y="6514123"/>
                  <a:pt x="6880374" y="6514018"/>
                  <a:pt x="6838566" y="6513630"/>
                </a:cubicBezTo>
                <a:lnTo>
                  <a:pt x="6790865" y="6514652"/>
                </a:lnTo>
                <a:lnTo>
                  <a:pt x="6717520" y="6518204"/>
                </a:lnTo>
                <a:lnTo>
                  <a:pt x="6690736" y="6516798"/>
                </a:lnTo>
                <a:lnTo>
                  <a:pt x="6604647" y="6518643"/>
                </a:lnTo>
                <a:cubicBezTo>
                  <a:pt x="6383546" y="6528740"/>
                  <a:pt x="6188571" y="6547337"/>
                  <a:pt x="5908782" y="6513630"/>
                </a:cubicBezTo>
                <a:lnTo>
                  <a:pt x="5827432" y="6506155"/>
                </a:lnTo>
                <a:lnTo>
                  <a:pt x="5818169" y="6505897"/>
                </a:lnTo>
                <a:cubicBezTo>
                  <a:pt x="5656134" y="6501940"/>
                  <a:pt x="5476891" y="6500561"/>
                  <a:pt x="5360626" y="6513630"/>
                </a:cubicBezTo>
                <a:cubicBezTo>
                  <a:pt x="5244362" y="6526700"/>
                  <a:pt x="5155294" y="6523407"/>
                  <a:pt x="5082581" y="6518492"/>
                </a:cubicBezTo>
                <a:lnTo>
                  <a:pt x="5011539" y="6513612"/>
                </a:lnTo>
                <a:lnTo>
                  <a:pt x="4978999" y="6513630"/>
                </a:lnTo>
                <a:lnTo>
                  <a:pt x="4947560" y="6512597"/>
                </a:lnTo>
                <a:lnTo>
                  <a:pt x="4902673" y="6513630"/>
                </a:lnTo>
                <a:cubicBezTo>
                  <a:pt x="4851834" y="6520217"/>
                  <a:pt x="4795188" y="6523001"/>
                  <a:pt x="4737076" y="6522747"/>
                </a:cubicBezTo>
                <a:lnTo>
                  <a:pt x="4649328" y="6518160"/>
                </a:lnTo>
                <a:lnTo>
                  <a:pt x="4624935" y="6519597"/>
                </a:lnTo>
                <a:cubicBezTo>
                  <a:pt x="4598495" y="6519851"/>
                  <a:pt x="4566987" y="6518389"/>
                  <a:pt x="4521046" y="6513630"/>
                </a:cubicBezTo>
                <a:lnTo>
                  <a:pt x="4456833" y="6510131"/>
                </a:lnTo>
                <a:lnTo>
                  <a:pt x="4343538" y="6512337"/>
                </a:lnTo>
                <a:cubicBezTo>
                  <a:pt x="4260681" y="6514690"/>
                  <a:pt x="4174545" y="6517475"/>
                  <a:pt x="4104725" y="6513630"/>
                </a:cubicBezTo>
                <a:cubicBezTo>
                  <a:pt x="3965085" y="6505941"/>
                  <a:pt x="3802107" y="6535988"/>
                  <a:pt x="3528815" y="6513630"/>
                </a:cubicBezTo>
                <a:lnTo>
                  <a:pt x="3407613" y="6504978"/>
                </a:lnTo>
                <a:lnTo>
                  <a:pt x="3251268" y="6513630"/>
                </a:lnTo>
                <a:cubicBezTo>
                  <a:pt x="3103602" y="6529652"/>
                  <a:pt x="3004932" y="6519904"/>
                  <a:pt x="2867035" y="6513929"/>
                </a:cubicBezTo>
                <a:lnTo>
                  <a:pt x="2840124" y="6513045"/>
                </a:lnTo>
                <a:lnTo>
                  <a:pt x="2834946" y="6513630"/>
                </a:lnTo>
                <a:cubicBezTo>
                  <a:pt x="2691933" y="6538293"/>
                  <a:pt x="2614008" y="6529004"/>
                  <a:pt x="2502859" y="6520536"/>
                </a:cubicBezTo>
                <a:lnTo>
                  <a:pt x="2442001" y="6517197"/>
                </a:lnTo>
                <a:lnTo>
                  <a:pt x="2438245" y="6517313"/>
                </a:lnTo>
                <a:cubicBezTo>
                  <a:pt x="2401807" y="6517985"/>
                  <a:pt x="2368299" y="6518156"/>
                  <a:pt x="2336678" y="6517988"/>
                </a:cubicBezTo>
                <a:lnTo>
                  <a:pt x="2185932" y="6514754"/>
                </a:lnTo>
                <a:lnTo>
                  <a:pt x="1960620" y="6520062"/>
                </a:lnTo>
                <a:cubicBezTo>
                  <a:pt x="1876521" y="6521810"/>
                  <a:pt x="1788378" y="6523022"/>
                  <a:pt x="1701155" y="6522387"/>
                </a:cubicBezTo>
                <a:lnTo>
                  <a:pt x="1589271" y="6518529"/>
                </a:lnTo>
                <a:lnTo>
                  <a:pt x="1539168" y="6519829"/>
                </a:lnTo>
                <a:cubicBezTo>
                  <a:pt x="1395291" y="6522782"/>
                  <a:pt x="1407110" y="6517174"/>
                  <a:pt x="1287620" y="6513630"/>
                </a:cubicBezTo>
                <a:cubicBezTo>
                  <a:pt x="1168131" y="6510087"/>
                  <a:pt x="1041230" y="6513238"/>
                  <a:pt x="932033" y="6514000"/>
                </a:cubicBezTo>
                <a:lnTo>
                  <a:pt x="918750" y="6513952"/>
                </a:lnTo>
                <a:lnTo>
                  <a:pt x="858917" y="6514806"/>
                </a:lnTo>
                <a:cubicBezTo>
                  <a:pt x="826932" y="6514879"/>
                  <a:pt x="792070" y="6514545"/>
                  <a:pt x="753341" y="6513630"/>
                </a:cubicBezTo>
                <a:cubicBezTo>
                  <a:pt x="443511" y="6506311"/>
                  <a:pt x="354936" y="6524642"/>
                  <a:pt x="17841" y="6513630"/>
                </a:cubicBezTo>
                <a:cubicBezTo>
                  <a:pt x="-956" y="6342673"/>
                  <a:pt x="-10467" y="6012653"/>
                  <a:pt x="17841" y="5799484"/>
                </a:cubicBezTo>
                <a:lnTo>
                  <a:pt x="19845" y="5756408"/>
                </a:lnTo>
                <a:lnTo>
                  <a:pt x="17841" y="5734561"/>
                </a:lnTo>
                <a:cubicBezTo>
                  <a:pt x="13149" y="5695472"/>
                  <a:pt x="12578" y="5648752"/>
                  <a:pt x="13918" y="5598323"/>
                </a:cubicBezTo>
                <a:lnTo>
                  <a:pt x="18180" y="5508699"/>
                </a:lnTo>
                <a:lnTo>
                  <a:pt x="16493" y="5477760"/>
                </a:lnTo>
                <a:cubicBezTo>
                  <a:pt x="8966" y="5369709"/>
                  <a:pt x="1889" y="5260695"/>
                  <a:pt x="17841" y="5150260"/>
                </a:cubicBezTo>
                <a:cubicBezTo>
                  <a:pt x="-3463" y="5038150"/>
                  <a:pt x="-2139" y="4857473"/>
                  <a:pt x="6850" y="4650409"/>
                </a:cubicBezTo>
                <a:lnTo>
                  <a:pt x="14633" y="4498670"/>
                </a:lnTo>
                <a:lnTo>
                  <a:pt x="14494" y="4495758"/>
                </a:lnTo>
                <a:cubicBezTo>
                  <a:pt x="12245" y="4421472"/>
                  <a:pt x="13025" y="4335511"/>
                  <a:pt x="14442" y="4243130"/>
                </a:cubicBezTo>
                <a:lnTo>
                  <a:pt x="16801" y="4091152"/>
                </a:lnTo>
                <a:lnTo>
                  <a:pt x="13537" y="4018512"/>
                </a:lnTo>
                <a:lnTo>
                  <a:pt x="17696" y="3920163"/>
                </a:lnTo>
                <a:lnTo>
                  <a:pt x="17841" y="3851812"/>
                </a:lnTo>
                <a:cubicBezTo>
                  <a:pt x="15571" y="3651484"/>
                  <a:pt x="26219" y="3546077"/>
                  <a:pt x="24551" y="3386181"/>
                </a:cubicBezTo>
                <a:lnTo>
                  <a:pt x="24397" y="3379573"/>
                </a:lnTo>
                <a:lnTo>
                  <a:pt x="22173" y="3327681"/>
                </a:lnTo>
                <a:cubicBezTo>
                  <a:pt x="20895" y="3304536"/>
                  <a:pt x="19446" y="3284181"/>
                  <a:pt x="17841" y="3267510"/>
                </a:cubicBezTo>
                <a:cubicBezTo>
                  <a:pt x="8213" y="3167488"/>
                  <a:pt x="-3113" y="2984082"/>
                  <a:pt x="3931" y="2799801"/>
                </a:cubicBezTo>
                <a:lnTo>
                  <a:pt x="4125" y="2797274"/>
                </a:lnTo>
                <a:lnTo>
                  <a:pt x="3717" y="2776150"/>
                </a:lnTo>
                <a:cubicBezTo>
                  <a:pt x="3237" y="2640023"/>
                  <a:pt x="7465" y="2516197"/>
                  <a:pt x="17841" y="2423520"/>
                </a:cubicBezTo>
                <a:cubicBezTo>
                  <a:pt x="20435" y="2400350"/>
                  <a:pt x="22069" y="2375698"/>
                  <a:pt x="22982" y="2349684"/>
                </a:cubicBezTo>
                <a:lnTo>
                  <a:pt x="23157" y="2331991"/>
                </a:lnTo>
                <a:lnTo>
                  <a:pt x="21648" y="2290240"/>
                </a:lnTo>
                <a:cubicBezTo>
                  <a:pt x="18695" y="2240502"/>
                  <a:pt x="15426" y="2193755"/>
                  <a:pt x="14054" y="2150784"/>
                </a:cubicBezTo>
                <a:lnTo>
                  <a:pt x="17291" y="2050968"/>
                </a:lnTo>
                <a:lnTo>
                  <a:pt x="12351" y="1872365"/>
                </a:lnTo>
                <a:cubicBezTo>
                  <a:pt x="11665" y="1799113"/>
                  <a:pt x="12859" y="1722821"/>
                  <a:pt x="17841" y="1644450"/>
                </a:cubicBezTo>
                <a:lnTo>
                  <a:pt x="21169" y="1569934"/>
                </a:lnTo>
                <a:lnTo>
                  <a:pt x="20488" y="1547698"/>
                </a:lnTo>
                <a:cubicBezTo>
                  <a:pt x="19568" y="1516527"/>
                  <a:pt x="18663" y="1483900"/>
                  <a:pt x="17841" y="1449683"/>
                </a:cubicBezTo>
                <a:cubicBezTo>
                  <a:pt x="11271" y="1175953"/>
                  <a:pt x="1415" y="1152151"/>
                  <a:pt x="17841" y="995226"/>
                </a:cubicBezTo>
                <a:lnTo>
                  <a:pt x="19885" y="968921"/>
                </a:lnTo>
                <a:lnTo>
                  <a:pt x="17841" y="930304"/>
                </a:lnTo>
                <a:cubicBezTo>
                  <a:pt x="7442" y="768208"/>
                  <a:pt x="7865" y="285783"/>
                  <a:pt x="17841" y="21390"/>
                </a:cubicBezTo>
                <a:cubicBezTo>
                  <a:pt x="147136" y="10433"/>
                  <a:pt x="296588" y="9602"/>
                  <a:pt x="440468" y="11925"/>
                </a:cubicBezTo>
                <a:lnTo>
                  <a:pt x="473966" y="12726"/>
                </a:lnTo>
                <a:lnTo>
                  <a:pt x="478805" y="12539"/>
                </a:lnTo>
                <a:lnTo>
                  <a:pt x="484496" y="12977"/>
                </a:lnTo>
                <a:lnTo>
                  <a:pt x="648894" y="16905"/>
                </a:lnTo>
                <a:cubicBezTo>
                  <a:pt x="714833" y="18773"/>
                  <a:pt x="776163" y="20559"/>
                  <a:pt x="829667" y="21390"/>
                </a:cubicBezTo>
                <a:lnTo>
                  <a:pt x="916694" y="22693"/>
                </a:lnTo>
                <a:lnTo>
                  <a:pt x="933747" y="21390"/>
                </a:lnTo>
                <a:cubicBezTo>
                  <a:pt x="1086511" y="12604"/>
                  <a:pt x="1591110" y="15003"/>
                  <a:pt x="1863531" y="21390"/>
                </a:cubicBezTo>
                <a:lnTo>
                  <a:pt x="1920387" y="22646"/>
                </a:lnTo>
                <a:lnTo>
                  <a:pt x="2054705" y="24358"/>
                </a:lnTo>
                <a:cubicBezTo>
                  <a:pt x="2107717" y="24456"/>
                  <a:pt x="2161143" y="23719"/>
                  <a:pt x="2217404" y="21390"/>
                </a:cubicBezTo>
                <a:cubicBezTo>
                  <a:pt x="2442445" y="12073"/>
                  <a:pt x="2732199" y="18194"/>
                  <a:pt x="2911273" y="21390"/>
                </a:cubicBezTo>
                <a:lnTo>
                  <a:pt x="3023675" y="20799"/>
                </a:lnTo>
                <a:lnTo>
                  <a:pt x="3093869" y="15816"/>
                </a:lnTo>
                <a:cubicBezTo>
                  <a:pt x="3182922" y="11551"/>
                  <a:pt x="3301373" y="10993"/>
                  <a:pt x="3429365" y="12165"/>
                </a:cubicBezTo>
                <a:lnTo>
                  <a:pt x="3575555" y="14425"/>
                </a:lnTo>
                <a:lnTo>
                  <a:pt x="3605772" y="13210"/>
                </a:lnTo>
                <a:cubicBezTo>
                  <a:pt x="3774503" y="6974"/>
                  <a:pt x="3960371" y="3465"/>
                  <a:pt x="4063093" y="21390"/>
                </a:cubicBezTo>
                <a:lnTo>
                  <a:pt x="4088792" y="24677"/>
                </a:lnTo>
                <a:lnTo>
                  <a:pt x="4129769" y="25744"/>
                </a:lnTo>
                <a:cubicBezTo>
                  <a:pt x="4269845" y="29597"/>
                  <a:pt x="4297423" y="30995"/>
                  <a:pt x="4403088" y="21390"/>
                </a:cubicBezTo>
                <a:cubicBezTo>
                  <a:pt x="4473592" y="10814"/>
                  <a:pt x="4858406" y="-6032"/>
                  <a:pt x="5096956" y="21390"/>
                </a:cubicBezTo>
                <a:lnTo>
                  <a:pt x="5251798" y="27914"/>
                </a:lnTo>
                <a:lnTo>
                  <a:pt x="5332872" y="21390"/>
                </a:lnTo>
                <a:cubicBezTo>
                  <a:pt x="5422885" y="11295"/>
                  <a:pt x="5502187" y="8863"/>
                  <a:pt x="5576462" y="10240"/>
                </a:cubicBezTo>
                <a:lnTo>
                  <a:pt x="5700011" y="17015"/>
                </a:lnTo>
                <a:lnTo>
                  <a:pt x="5761151" y="15143"/>
                </a:lnTo>
                <a:cubicBezTo>
                  <a:pt x="5846776" y="14123"/>
                  <a:pt x="5935566" y="15403"/>
                  <a:pt x="6026740" y="21390"/>
                </a:cubicBezTo>
                <a:lnTo>
                  <a:pt x="6161088" y="29209"/>
                </a:lnTo>
                <a:lnTo>
                  <a:pt x="6262655" y="21390"/>
                </a:lnTo>
                <a:cubicBezTo>
                  <a:pt x="6405549" y="5694"/>
                  <a:pt x="6517747" y="175"/>
                  <a:pt x="6610089" y="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64713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D78B7-F04D-8151-A06A-37FD564CF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263887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25: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is the basic function of a stem?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81B3DF-9AA6-30EB-0C36-2E8D0AFDF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b="2315"/>
          <a:stretch>
            <a:fillRect/>
          </a:stretch>
        </p:blipFill>
        <p:spPr>
          <a:xfrm>
            <a:off x="6934200" y="426719"/>
            <a:ext cx="525780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968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99A67-FA93-3E78-6776-F8E1E13AB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807226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26: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The primary function of leaves is photosynthesis. What other functions do leaves serve?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81A6DC-AED7-4603-97E1-77379C1D10E9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4" b="2372"/>
          <a:stretch>
            <a:fillRect/>
          </a:stretch>
        </p:blipFill>
        <p:spPr>
          <a:xfrm>
            <a:off x="7156174" y="292608"/>
            <a:ext cx="4369242" cy="627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896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3D7E2-7F7B-E0B3-A80F-7373FCAB7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634948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27: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Plants have three tissue systems. Where in a plant will you find dermal tissue?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285F0E-A595-5BFA-38E8-5338DB5216E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282193" y="213360"/>
            <a:ext cx="466344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390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3D7E2-7F7B-E0B3-A80F-7373FCAB7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634948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28: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Plants have three tissue systems. What are the components of vascular tissue?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285F0E-A595-5BFA-38E8-5338DB5216E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282193" y="213360"/>
            <a:ext cx="466344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11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F3789-07A5-D6B4-B6A1-32C85D33D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3972339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2: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did plants need to overcome to move to land?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082CDF-EA70-6E2E-8340-A44E529513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3"/>
          <a:stretch/>
        </p:blipFill>
        <p:spPr>
          <a:xfrm>
            <a:off x="5791200" y="-92248"/>
            <a:ext cx="6497529" cy="704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836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3D7E2-7F7B-E0B3-A80F-7373FCAB7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634948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29: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Plants have three tissue systems. What function does ground tissue serve?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285F0E-A595-5BFA-38E8-5338DB5216E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282193" y="213360"/>
            <a:ext cx="466344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5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7D95E-CBB0-FF52-BCCC-07C5111B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44333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30: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are four things unique to plant cells? </a:t>
            </a:r>
            <a:endParaRPr lang="en-US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027C43E-94CB-B5EF-5D39-94C1874BFB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7927" y="1390379"/>
            <a:ext cx="5250515" cy="407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63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AFEF4-2A5A-FDBE-DD5D-E56FECA76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Question 31: </a:t>
            </a:r>
            <a:r>
              <a:rPr lang="en-US" dirty="0"/>
              <a:t>Which of the following cell types have unevenly thickened primary walls that support young, growing parts of the plant?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449FA-1535-0C3E-AF84-02BA95827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Parenchyma cells</a:t>
            </a:r>
          </a:p>
          <a:p>
            <a:pPr marL="514350" indent="-514350">
              <a:buAutoNum type="alphaUcPeriod"/>
            </a:pPr>
            <a:r>
              <a:rPr lang="en-US" dirty="0"/>
              <a:t>Collenchyma cells</a:t>
            </a:r>
          </a:p>
          <a:p>
            <a:pPr marL="514350" indent="-514350">
              <a:buAutoNum type="alphaUcPeriod"/>
            </a:pPr>
            <a:r>
              <a:rPr lang="en-US" dirty="0"/>
              <a:t>Sclerenchyma cells</a:t>
            </a:r>
          </a:p>
          <a:p>
            <a:pPr marL="514350" indent="-514350">
              <a:buAutoNum type="alphaUcPeriod"/>
            </a:pPr>
            <a:r>
              <a:rPr lang="en-US" dirty="0" err="1"/>
              <a:t>Tracheids</a:t>
            </a:r>
            <a:r>
              <a:rPr lang="en-US" dirty="0"/>
              <a:t> and vessel elements </a:t>
            </a:r>
          </a:p>
        </p:txBody>
      </p:sp>
    </p:spTree>
    <p:extLst>
      <p:ext uri="{BB962C8B-B14F-4D97-AF65-F5344CB8AC3E}">
        <p14:creationId xmlns:p14="http://schemas.microsoft.com/office/powerpoint/2010/main" val="23996597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A2C57-EB7E-7FC9-424B-0AEF233FF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4648200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32: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cell type dominates leaves and fleshy fruit?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F79C60-1F91-9D28-9D5F-D60F7D4F2A4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5"/>
          <a:stretch>
            <a:fillRect/>
          </a:stretch>
        </p:blipFill>
        <p:spPr>
          <a:xfrm>
            <a:off x="5113010" y="842683"/>
            <a:ext cx="7078990" cy="63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602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91817-380E-F252-8C25-266AF436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 33: </a:t>
            </a:r>
            <a:r>
              <a:rPr lang="en-US" dirty="0"/>
              <a:t>Which cell type produces secondary walls in woody plants?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C1A74-407F-8467-BA54-4F1BF2CB5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Parenchyma</a:t>
            </a:r>
          </a:p>
          <a:p>
            <a:pPr marL="514350" indent="-514350">
              <a:buAutoNum type="alphaUcPeriod"/>
            </a:pPr>
            <a:r>
              <a:rPr lang="en-US" dirty="0"/>
              <a:t>Collenchyma</a:t>
            </a:r>
          </a:p>
          <a:p>
            <a:pPr marL="514350" indent="-514350">
              <a:buAutoNum type="alphaUcPeriod"/>
            </a:pPr>
            <a:r>
              <a:rPr lang="en-US" dirty="0"/>
              <a:t>Sclerenchyma</a:t>
            </a:r>
          </a:p>
          <a:p>
            <a:pPr marL="514350" indent="-514350">
              <a:buAutoNum type="alphaUcPeriod"/>
            </a:pPr>
            <a:r>
              <a:rPr lang="en-US" dirty="0" err="1"/>
              <a:t>Tracheids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348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6B6DB-3890-FBA3-2E51-7DE1810CE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881282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34: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Where does growth in the plant take place?</a:t>
            </a:r>
            <a:endParaRPr lang="en-US" b="1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98D0AAD-3E0D-2057-C78F-6F3278E495B2}"/>
              </a:ext>
            </a:extLst>
          </p:cNvPr>
          <p:cNvSpPr/>
          <p:nvPr/>
        </p:nvSpPr>
        <p:spPr>
          <a:xfrm>
            <a:off x="7214211" y="0"/>
            <a:ext cx="2755499" cy="6824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5035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44EBA-E5CF-ECD4-3BF7-7A92D6FF6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777753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35: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Meristems are unspecialized tissues. What is secondary growth, and what kinds of meristems are used for this? </a:t>
            </a:r>
            <a:endParaRPr lang="en-US" b="1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96012DB5-52A9-C23B-FCF7-EE7A065BAE1E}"/>
              </a:ext>
            </a:extLst>
          </p:cNvPr>
          <p:cNvSpPr/>
          <p:nvPr/>
        </p:nvSpPr>
        <p:spPr>
          <a:xfrm>
            <a:off x="7214211" y="0"/>
            <a:ext cx="2755499" cy="6824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061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96233-3045-19F4-ED19-BEE349535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60576" cy="6824872"/>
          </a:xfrm>
        </p:spPr>
        <p:txBody>
          <a:bodyPr>
            <a:normAutofit/>
          </a:bodyPr>
          <a:lstStyle/>
          <a:p>
            <a:r>
              <a:rPr lang="en-US" b="1" dirty="0"/>
              <a:t>Question 36: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What happens in the zone of elongation during primary growth of the root?</a:t>
            </a:r>
            <a:r>
              <a:rPr lang="en-US" b="1" dirty="0"/>
              <a:t>  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1E875C2D-6E57-F763-592C-09D20D5B2957}"/>
              </a:ext>
            </a:extLst>
          </p:cNvPr>
          <p:cNvSpPr/>
          <p:nvPr/>
        </p:nvSpPr>
        <p:spPr>
          <a:xfrm>
            <a:off x="7214211" y="0"/>
            <a:ext cx="2755499" cy="6824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2F02CB79-B5EC-EC23-80F2-5783419DB46B}"/>
              </a:ext>
            </a:extLst>
          </p:cNvPr>
          <p:cNvSpPr/>
          <p:nvPr/>
        </p:nvSpPr>
        <p:spPr>
          <a:xfrm>
            <a:off x="7366611" y="152400"/>
            <a:ext cx="2755499" cy="6824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7869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670B0-5E6F-41F4-03BE-5283ED917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"/>
            <a:ext cx="4684059" cy="6858000"/>
          </a:xfrm>
        </p:spPr>
        <p:txBody>
          <a:bodyPr/>
          <a:lstStyle/>
          <a:p>
            <a:r>
              <a:rPr lang="en-US" b="1" dirty="0"/>
              <a:t>Question 37: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Given this diagram of the leaf, what is the main function associated with Y?</a:t>
            </a:r>
            <a:endParaRPr lang="en-US" b="1" dirty="0"/>
          </a:p>
        </p:txBody>
      </p:sp>
      <p:pic>
        <p:nvPicPr>
          <p:cNvPr id="2049" name="Picture 1" descr="page17image25348336">
            <a:extLst>
              <a:ext uri="{FF2B5EF4-FFF2-40B4-BE49-F238E27FC236}">
                <a16:creationId xmlns:a16="http://schemas.microsoft.com/office/drawing/2014/main" id="{E2F43AAC-8497-967E-AC11-33288F1C2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46277"/>
            <a:ext cx="5844988" cy="556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5485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69855-A4B1-B58B-5AF6-6FDE9E71D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472953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38: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What do we learn from growth rings of a woody plant?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F2B3CE-B263-ABFD-D3A7-DD36F646988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8"/>
          <a:stretch>
            <a:fillRect/>
          </a:stretch>
        </p:blipFill>
        <p:spPr>
          <a:xfrm>
            <a:off x="6604220" y="2294964"/>
            <a:ext cx="6024181" cy="285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17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AD5BA-0DCF-DA30-8333-D41F4F941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696" y="0"/>
            <a:ext cx="4144617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3: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What benefits did land have to offer to plants?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ED8E35-EC21-969D-3245-5EF5550C25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3"/>
          <a:stretch/>
        </p:blipFill>
        <p:spPr>
          <a:xfrm>
            <a:off x="5791200" y="-92248"/>
            <a:ext cx="6497529" cy="704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857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A8A9F-42AF-0516-3B25-AED3748F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/>
          <a:lstStyle/>
          <a:p>
            <a:r>
              <a:rPr lang="en-US" b="1" dirty="0"/>
              <a:t>Question 39: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How does particle size of soil relate to water drainage?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954654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49478-AE5F-DC3D-DB39-F7B434043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40: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Which soil horizon is most important for plant nutrition?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7A9C1A-7302-C1DE-00BD-8961E7B7A22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7"/>
          <a:stretch>
            <a:fillRect/>
          </a:stretch>
        </p:blipFill>
        <p:spPr>
          <a:xfrm>
            <a:off x="6817926" y="390226"/>
            <a:ext cx="5374074" cy="60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5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CBE1D-017F-0660-2930-EBEBB9565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912" y="17929"/>
            <a:ext cx="8718176" cy="68580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Question 41: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Soil particles carry a negative charge, which means that anions are easily lost by leaching. Give an example of an anionic nutrient important to plants.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631668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2D5291-4C26-D3E6-C65D-A43846181F6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"/>
          <a:stretch>
            <a:fillRect/>
          </a:stretch>
        </p:blipFill>
        <p:spPr>
          <a:xfrm>
            <a:off x="3840480" y="171323"/>
            <a:ext cx="8351520" cy="63215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30D497-859A-4B1D-2799-89A8A9A20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4715933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42:</a:t>
            </a:r>
            <a:br>
              <a:rPr lang="en-US" b="1" dirty="0"/>
            </a:br>
            <a:r>
              <a:rPr lang="en-US" b="1" dirty="0"/>
              <a:t> </a:t>
            </a:r>
            <a:br>
              <a:rPr lang="en-US" b="1" dirty="0"/>
            </a:br>
            <a:r>
              <a:rPr lang="en-US" dirty="0"/>
              <a:t>How are cations made available for plants to absorb?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0091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96E6C-4414-4569-F451-5A5D30BF5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43: 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Why is nitrogen limiting for plants? </a:t>
            </a:r>
            <a:endParaRPr lang="en-US" b="1" dirty="0"/>
          </a:p>
        </p:txBody>
      </p:sp>
      <p:pic>
        <p:nvPicPr>
          <p:cNvPr id="4" name="Content Placeholder 5" descr="3307">
            <a:extLst>
              <a:ext uri="{FF2B5EF4-FFF2-40B4-BE49-F238E27FC236}">
                <a16:creationId xmlns:a16="http://schemas.microsoft.com/office/drawing/2014/main" id="{0C9D0CD3-26C5-B905-E9BF-539EA9921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b="3030"/>
          <a:stretch>
            <a:fillRect/>
          </a:stretch>
        </p:blipFill>
        <p:spPr>
          <a:xfrm>
            <a:off x="5931297" y="1524000"/>
            <a:ext cx="5820437" cy="380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06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EFEAC-8D34-AE9B-4871-DC1B81470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110" y="1"/>
            <a:ext cx="4232747" cy="6857999"/>
          </a:xfrm>
        </p:spPr>
        <p:txBody>
          <a:bodyPr>
            <a:normAutofit/>
          </a:bodyPr>
          <a:lstStyle/>
          <a:p>
            <a:r>
              <a:rPr lang="en-US" b="1" dirty="0"/>
              <a:t>Question 4: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Name three of the five derived characteristics of plants, separating them from the charophytes.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197626-59C8-E3E7-EC41-484A5284453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4747061" y="365125"/>
            <a:ext cx="7150608" cy="643128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95F48806-BD0E-DAC4-A4C8-BEBA7BFA0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761369"/>
            <a:ext cx="109004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Red algae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DE529-2F13-6F4F-2ADB-08136555D2F6}"/>
              </a:ext>
            </a:extLst>
          </p:cNvPr>
          <p:cNvSpPr txBox="1"/>
          <p:nvPr/>
        </p:nvSpPr>
        <p:spPr>
          <a:xfrm>
            <a:off x="11578047" y="2007894"/>
            <a:ext cx="256480" cy="1380827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Viridiplantae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ヒラギノ角ゴ Pro W3" charset="-128"/>
              <a:cs typeface="+mn-cs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8315EAA-9B05-E178-29DE-064C67237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088" y="1999619"/>
            <a:ext cx="1423467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ANCESTRAL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ALGA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F0673A96-3FF3-B715-B001-0EEF3B661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2080581"/>
            <a:ext cx="148758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Chlorophytes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BDFB8-75B7-01DE-D5AA-5D5067506F9C}"/>
              </a:ext>
            </a:extLst>
          </p:cNvPr>
          <p:cNvSpPr txBox="1"/>
          <p:nvPr/>
        </p:nvSpPr>
        <p:spPr>
          <a:xfrm>
            <a:off x="11191736" y="3303241"/>
            <a:ext cx="261610" cy="1423467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Streptophyta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3DBBE297-6C31-15CF-E523-8A408A5DC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3429956"/>
            <a:ext cx="1372171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Other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charophytes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E6F333-E081-7E9C-9A59-5138955BB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4744406"/>
            <a:ext cx="12439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Closest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charophyte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relative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E3541E-7957-81C5-3636-2203A5E2ADD6}"/>
              </a:ext>
            </a:extLst>
          </p:cNvPr>
          <p:cNvSpPr txBox="1"/>
          <p:nvPr/>
        </p:nvSpPr>
        <p:spPr>
          <a:xfrm>
            <a:off x="10761557" y="5788217"/>
            <a:ext cx="256480" cy="820738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Plantae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CD515E24-7A49-6700-FC65-BDC167DB8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13" y="6131881"/>
            <a:ext cx="160300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ヒラギノ角ゴ Pro W3" charset="-128"/>
                <a:cs typeface="+mn-cs"/>
              </a:rPr>
              <a:t>Embryophytes</a:t>
            </a:r>
          </a:p>
        </p:txBody>
      </p:sp>
    </p:spTree>
    <p:extLst>
      <p:ext uri="{BB962C8B-B14F-4D97-AF65-F5344CB8AC3E}">
        <p14:creationId xmlns:p14="http://schemas.microsoft.com/office/powerpoint/2010/main" val="2619213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41F70-377F-CABB-DA0B-B167F9B23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1" y="0"/>
            <a:ext cx="3137452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5:</a:t>
            </a:r>
            <a:br>
              <a:rPr lang="en-US" b="1" dirty="0"/>
            </a:br>
            <a:r>
              <a:rPr lang="en-US" b="1" dirty="0"/>
              <a:t> </a:t>
            </a:r>
            <a:br>
              <a:rPr lang="en-US" b="1" dirty="0"/>
            </a:br>
            <a:r>
              <a:rPr lang="en-US" dirty="0"/>
              <a:t>What type of cell directly produces spores by meiosis?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584D58-6506-2EAF-F889-09AB6A783BE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"/>
          <a:stretch>
            <a:fillRect/>
          </a:stretch>
        </p:blipFill>
        <p:spPr>
          <a:xfrm>
            <a:off x="4815708" y="890016"/>
            <a:ext cx="6748272" cy="507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65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FF71F-8E07-5543-A612-656647AE9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3256722" cy="6858000"/>
          </a:xfrm>
        </p:spPr>
        <p:txBody>
          <a:bodyPr>
            <a:normAutofit/>
          </a:bodyPr>
          <a:lstStyle/>
          <a:p>
            <a:r>
              <a:rPr lang="en-US" b="1" dirty="0"/>
              <a:t>Question 6:</a:t>
            </a:r>
            <a:br>
              <a:rPr lang="en-US" b="1" dirty="0"/>
            </a:br>
            <a:br>
              <a:rPr lang="en-US" b="1" dirty="0"/>
            </a:br>
            <a:r>
              <a:rPr lang="en-US" dirty="0"/>
              <a:t>Plants have multicellular gametangia. What are the female gametangia called?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ADC726-DD88-30F5-2DE0-43631D91F04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2"/>
          <a:stretch>
            <a:fillRect/>
          </a:stretch>
        </p:blipFill>
        <p:spPr>
          <a:xfrm>
            <a:off x="5208237" y="1139952"/>
            <a:ext cx="6784848" cy="457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15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C8015-62B9-BC71-D710-F6486A5A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Question 7:</a:t>
            </a:r>
            <a:r>
              <a:rPr lang="en-US" dirty="0"/>
              <a:t> In which of the following structures of plants are apical meristems found?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E73A3-C38F-82B9-1358-563ACE2B1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Only in roots</a:t>
            </a:r>
          </a:p>
          <a:p>
            <a:pPr marL="514350" indent="-514350">
              <a:buAutoNum type="alphaUcPeriod"/>
            </a:pPr>
            <a:r>
              <a:rPr lang="en-US" dirty="0"/>
              <a:t>Only in shoots</a:t>
            </a:r>
          </a:p>
          <a:p>
            <a:pPr marL="514350" indent="-514350">
              <a:buAutoNum type="alphaUcPeriod"/>
            </a:pPr>
            <a:r>
              <a:rPr lang="en-US" dirty="0"/>
              <a:t>In pollen</a:t>
            </a:r>
          </a:p>
          <a:p>
            <a:pPr marL="514350" indent="-514350">
              <a:buAutoNum type="alphaUcPeriod"/>
            </a:pPr>
            <a:r>
              <a:rPr lang="en-US" dirty="0"/>
              <a:t>In both roots and shoots</a:t>
            </a:r>
          </a:p>
        </p:txBody>
      </p:sp>
    </p:spTree>
    <p:extLst>
      <p:ext uri="{BB962C8B-B14F-4D97-AF65-F5344CB8AC3E}">
        <p14:creationId xmlns:p14="http://schemas.microsoft.com/office/powerpoint/2010/main" val="774986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E4FF-9B74-56B0-EC9E-E5987F047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 8:</a:t>
            </a:r>
            <a:r>
              <a:rPr lang="en-US" dirty="0"/>
              <a:t> Which of the following statements is correct about stomata? 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5027B-B018-D0E8-D748-AEF1DC15D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They occur in all plants and define them as a monophyletic group.</a:t>
            </a:r>
          </a:p>
          <a:p>
            <a:pPr marL="514350" indent="-514350">
              <a:buAutoNum type="alphaUcPeriod"/>
            </a:pPr>
            <a:r>
              <a:rPr lang="en-US" dirty="0"/>
              <a:t>They open to allow gas exchange and close to decrease water loss.</a:t>
            </a:r>
          </a:p>
          <a:p>
            <a:pPr marL="514350" indent="-514350">
              <a:buAutoNum type="alphaUcPeriod"/>
            </a:pPr>
            <a:r>
              <a:rPr lang="en-US" dirty="0"/>
              <a:t>They occur in all plants and are the same as pores.</a:t>
            </a:r>
          </a:p>
          <a:p>
            <a:pPr marL="514350" indent="-514350">
              <a:buAutoNum type="alphaUcPeriod"/>
            </a:pPr>
            <a:r>
              <a:rPr lang="en-US" dirty="0"/>
              <a:t>They open to increase both water absorption and gas exchange.</a:t>
            </a:r>
          </a:p>
        </p:txBody>
      </p:sp>
    </p:spTree>
    <p:extLst>
      <p:ext uri="{BB962C8B-B14F-4D97-AF65-F5344CB8AC3E}">
        <p14:creationId xmlns:p14="http://schemas.microsoft.com/office/powerpoint/2010/main" val="481682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878</Words>
  <Application>Microsoft Macintosh PowerPoint</Application>
  <PresentationFormat>Widescreen</PresentationFormat>
  <Paragraphs>96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Office Theme</vt:lpstr>
      <vt:lpstr>BI 115 Review</vt:lpstr>
      <vt:lpstr>Question 1:  Name three characteristics that plants share with charophytes</vt:lpstr>
      <vt:lpstr>Question 2:   What did plants need to overcome to move to land? </vt:lpstr>
      <vt:lpstr>Question 3:   What benefits did land have to offer to plants?</vt:lpstr>
      <vt:lpstr>Question 4:  Name three of the five derived characteristics of plants, separating them from the charophytes.</vt:lpstr>
      <vt:lpstr>Question 5:   What type of cell directly produces spores by meiosis?</vt:lpstr>
      <vt:lpstr>Question 6:  Plants have multicellular gametangia. What are the female gametangia called?</vt:lpstr>
      <vt:lpstr>Question 7: In which of the following structures of plants are apical meristems found?</vt:lpstr>
      <vt:lpstr>Question 8: Which of the following statements is correct about stomata? </vt:lpstr>
      <vt:lpstr>Question 9:   What main characteristics do the phyla Hepatophyta, Bryophyta, and Anthocerophyta share?  </vt:lpstr>
      <vt:lpstr>Question 10:  Do bryophytes have true roots? </vt:lpstr>
      <vt:lpstr>Question 11:  What is the dominant growth form of bryophytes?</vt:lpstr>
      <vt:lpstr>Question 12:   What is the dominant growth form of vascular plants? </vt:lpstr>
      <vt:lpstr>Question 13:   Provide an example of a derived characteristic of vascular, seedless plants.</vt:lpstr>
      <vt:lpstr>Question 14: A botanist discovers a plant in a tropical rain forest. Investigation of its anatomy and life cycle shows the following characteristics: flagellated sperm, xylem with tracheids, separate gametophyte, sporophyte generations with the sporophyte dominant, and no seeds. To which of the following groups does this plant most likely belong?  </vt:lpstr>
      <vt:lpstr>Question 15:   In vascular, seed-bearing plants, where do female gametophytes form?</vt:lpstr>
      <vt:lpstr>Question 16:   The ginkgo is part of which seed-bearing plant clade?</vt:lpstr>
      <vt:lpstr>Question 17:   Give one reason why seed-bearing plants are better adapted to dry environments.</vt:lpstr>
      <vt:lpstr>Question 18:   How does a seed form? </vt:lpstr>
      <vt:lpstr>Question 19:   What are the key adaptations associated with angiosperms? </vt:lpstr>
      <vt:lpstr>Question 20:   Where are the pollen grains produced in flowers?</vt:lpstr>
      <vt:lpstr>Question 21:   Provide one difference between monocots and eudicots</vt:lpstr>
      <vt:lpstr>Question 22:   How do fruits aid in seed dispersal?</vt:lpstr>
      <vt:lpstr>Question 23:   What are the two main organ systems of plants? Why are they considered interdependent?</vt:lpstr>
      <vt:lpstr>Question 24:   What are the key roles of roots? </vt:lpstr>
      <vt:lpstr>Question 25:   What is the basic function of a stem?</vt:lpstr>
      <vt:lpstr>Question 26:  The primary function of leaves is photosynthesis. What other functions do leaves serve?</vt:lpstr>
      <vt:lpstr>Question 27:   Plants have three tissue systems. Where in a plant will you find dermal tissue?</vt:lpstr>
      <vt:lpstr>Question 28:   Plants have three tissue systems. What are the components of vascular tissue?</vt:lpstr>
      <vt:lpstr>Question 29:   Plants have three tissue systems. What function does ground tissue serve?</vt:lpstr>
      <vt:lpstr>Question 30:   What are four things unique to plant cells? </vt:lpstr>
      <vt:lpstr>Question 31: Which of the following cell types have unevenly thickened primary walls that support young, growing parts of the plant?</vt:lpstr>
      <vt:lpstr>Question 32:   What cell type dominates leaves and fleshy fruit? </vt:lpstr>
      <vt:lpstr>Question 33: Which cell type produces secondary walls in woody plants?</vt:lpstr>
      <vt:lpstr>Question 34:   Where does growth in the plant take place?</vt:lpstr>
      <vt:lpstr>Question 35:   Meristems are unspecialized tissues. What is secondary growth, and what kinds of meristems are used for this? </vt:lpstr>
      <vt:lpstr>Question 36:   What happens in the zone of elongation during primary growth of the root?  </vt:lpstr>
      <vt:lpstr>Question 37:   Given this diagram of the leaf, what is the main function associated with Y?</vt:lpstr>
      <vt:lpstr>Question 38:   What do we learn from growth rings of a woody plant?</vt:lpstr>
      <vt:lpstr>Question 39:   How does particle size of soil relate to water drainage?</vt:lpstr>
      <vt:lpstr>Question 40:   Which soil horizon is most important for plant nutrition?</vt:lpstr>
      <vt:lpstr>Question 41:   Soil particles carry a negative charge, which means that anions are easily lost by leaching. Give an example of an anionic nutrient important to plants. </vt:lpstr>
      <vt:lpstr>Question 42:   How are cations made available for plants to absorb? </vt:lpstr>
      <vt:lpstr>Question 43:   Why is nitrogen limiting for plants?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 115 Review</dc:title>
  <dc:creator>Beno, Sarah</dc:creator>
  <cp:lastModifiedBy>Beno, Sarah</cp:lastModifiedBy>
  <cp:revision>1</cp:revision>
  <dcterms:created xsi:type="dcterms:W3CDTF">2023-03-10T14:13:40Z</dcterms:created>
  <dcterms:modified xsi:type="dcterms:W3CDTF">2023-03-10T16:05:42Z</dcterms:modified>
</cp:coreProperties>
</file>