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6" r:id="rId1"/>
    <p:sldMasterId id="2147483804" r:id="rId2"/>
  </p:sldMasterIdLst>
  <p:notesMasterIdLst>
    <p:notesMasterId r:id="rId32"/>
  </p:notesMasterIdLst>
  <p:sldIdLst>
    <p:sldId id="324" r:id="rId3"/>
    <p:sldId id="325" r:id="rId4"/>
    <p:sldId id="326" r:id="rId5"/>
    <p:sldId id="257" r:id="rId6"/>
    <p:sldId id="256" r:id="rId7"/>
    <p:sldId id="258" r:id="rId8"/>
    <p:sldId id="259" r:id="rId9"/>
    <p:sldId id="302" r:id="rId10"/>
    <p:sldId id="303" r:id="rId11"/>
    <p:sldId id="304" r:id="rId12"/>
    <p:sldId id="305" r:id="rId13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315" r:id="rId23"/>
    <p:sldId id="316" r:id="rId24"/>
    <p:sldId id="317" r:id="rId25"/>
    <p:sldId id="318" r:id="rId26"/>
    <p:sldId id="319" r:id="rId27"/>
    <p:sldId id="320" r:id="rId28"/>
    <p:sldId id="321" r:id="rId29"/>
    <p:sldId id="322" r:id="rId30"/>
    <p:sldId id="323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69B5339-DB72-994F-A054-5717A02C6628}">
          <p14:sldIdLst/>
        </p14:section>
        <p14:section name="Untitled Section" id="{FA5FF27B-03AC-4948-98F0-814E6A8B422C}">
          <p14:sldIdLst>
            <p14:sldId id="324"/>
            <p14:sldId id="325"/>
            <p14:sldId id="326"/>
            <p14:sldId id="257"/>
            <p14:sldId id="256"/>
            <p14:sldId id="258"/>
            <p14:sldId id="259"/>
            <p14:sldId id="302"/>
            <p14:sldId id="303"/>
            <p14:sldId id="304"/>
            <p14:sldId id="305"/>
            <p14:sldId id="306"/>
            <p14:sldId id="307"/>
            <p14:sldId id="308"/>
            <p14:sldId id="309"/>
            <p14:sldId id="310"/>
            <p14:sldId id="311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721"/>
  </p:normalViewPr>
  <p:slideViewPr>
    <p:cSldViewPr snapToGrid="0" snapToObjects="1">
      <p:cViewPr varScale="1">
        <p:scale>
          <a:sx n="108" d="100"/>
          <a:sy n="108" d="100"/>
        </p:scale>
        <p:origin x="7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07E3B-E04B-9D4C-9B83-D8516C5A809F}" type="datetimeFigureOut">
              <a:rPr lang="en-US" smtClean="0"/>
              <a:t>1/5/23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6B076-A5EC-8549-8B17-818DD87DE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911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26B076-A5EC-8549-8B17-818DD87DEDA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820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7947-E287-4738-8C82-07CE4F01EF03}" type="datetime2">
              <a:rPr lang="en-US" smtClean="0"/>
              <a:t>Thursday, January 5,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918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January 5, 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48625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January 5,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15875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January 5,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34983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January 5,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038425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January 5,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11759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January 5,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8732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EBD84-71F4-4271-8C46-0D47C0A9B12E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9098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E0CE1-F450-4107-B2CB-17B18F8A3F4A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1357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7947-E287-4738-8C82-07CE4F01EF03}" type="datetime2">
              <a:rPr lang="en-US" smtClean="0"/>
              <a:t>Thursday, January 5,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118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C025-CD7A-4966-867E-81CF82B15267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66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C025-CD7A-4966-867E-81CF82B15267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2988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9929-0719-4517-94D6-FDF7F99E70F6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0356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5673-5512-4AAA-9AEB-E00C61EC65D5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021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38FA-2E87-4873-8BBA-13E447C9A99A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8817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BB40A-97BD-4BFB-B639-0BFF95FDE8B7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4477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E0E3-ECF6-4CFE-8698-AEFEBCECC3C0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589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62FC-960E-4740-921F-B36862979F21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9128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C9E2-CB44-4C05-9BB5-496C18A241E0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7571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EBD84-71F4-4271-8C46-0D47C0A9B12E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3084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E0CE1-F450-4107-B2CB-17B18F8A3F4A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899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9929-0719-4517-94D6-FDF7F99E70F6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170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5673-5512-4AAA-9AEB-E00C61EC65D5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257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38FA-2E87-4873-8BBA-13E447C9A99A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363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BB40A-97BD-4BFB-B639-0BFF95FDE8B7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455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E0E3-ECF6-4CFE-8698-AEFEBCECC3C0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235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62FC-960E-4740-921F-B36862979F21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1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E50BC9E2-CB44-4C05-9BB5-496C18A241E0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909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46CB39B-5F4C-4A7E-9BE3-AAFD45576D16}" type="datetime2">
              <a:rPr lang="en-US" smtClean="0"/>
              <a:t>Thursday, January 5,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9177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CB39B-5F4C-4A7E-9BE3-AAFD45576D16}" type="datetime2">
              <a:rPr lang="en-US" smtClean="0"/>
              <a:t>Thursday, January 5,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6303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5" name="Rectangle 1030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0AC058-4BF0-564F-A19B-73F09C3C5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9077" y="365126"/>
            <a:ext cx="5598135" cy="820738"/>
          </a:xfrm>
        </p:spPr>
        <p:txBody>
          <a:bodyPr>
            <a:normAutofit/>
          </a:bodyPr>
          <a:lstStyle/>
          <a:p>
            <a:r>
              <a:rPr lang="en-US" dirty="0"/>
              <a:t>The Frankfurt School</a:t>
            </a:r>
          </a:p>
        </p:txBody>
      </p:sp>
      <p:pic>
        <p:nvPicPr>
          <p:cNvPr id="1026" name="Picture 2" descr="The Frankfurt School">
            <a:extLst>
              <a:ext uri="{FF2B5EF4-FFF2-40B4-BE49-F238E27FC236}">
                <a16:creationId xmlns:a16="http://schemas.microsoft.com/office/drawing/2014/main" id="{BAD0E040-2B39-8BA7-B873-F2F46BB1F4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" r="31835" b="-2"/>
          <a:stretch/>
        </p:blipFill>
        <p:spPr bwMode="auto"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409575-8C19-6F18-32A0-9C8569532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0123" y="1507166"/>
            <a:ext cx="5727088" cy="4694341"/>
          </a:xfrm>
        </p:spPr>
        <p:txBody>
          <a:bodyPr>
            <a:normAutofit/>
          </a:bodyPr>
          <a:lstStyle/>
          <a:p>
            <a:r>
              <a:rPr lang="en-US" dirty="0"/>
              <a:t>Institute for Social Research, 1923</a:t>
            </a:r>
          </a:p>
          <a:p>
            <a:endParaRPr lang="en-US" dirty="0"/>
          </a:p>
          <a:p>
            <a:r>
              <a:rPr lang="en-US" dirty="0"/>
              <a:t>Founded by Felix Weil and collection of social thinkers</a:t>
            </a:r>
          </a:p>
          <a:p>
            <a:endParaRPr lang="en-US" dirty="0"/>
          </a:p>
          <a:p>
            <a:r>
              <a:rPr lang="en-US" dirty="0"/>
              <a:t>Devoted to a critique of capitalist society and dominant institutions</a:t>
            </a:r>
          </a:p>
          <a:p>
            <a:endParaRPr lang="en-US" dirty="0"/>
          </a:p>
          <a:p>
            <a:r>
              <a:rPr lang="en-US" dirty="0"/>
              <a:t>Draws from Marx, Freud, and German Idealist philosophy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10546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BE782-99FE-DD0D-0A8C-FFD7C13D7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en-US" dirty="0"/>
              <a:t>I- Mechanical Reproduction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7644D9-F3C5-5532-771E-88E1FF829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en-US" sz="4000" dirty="0"/>
              <a:t>Photography transforms art</a:t>
            </a:r>
          </a:p>
          <a:p>
            <a:r>
              <a:rPr lang="en-US" sz="4000" dirty="0"/>
              <a:t>Reproducibility of sound </a:t>
            </a:r>
          </a:p>
          <a:p>
            <a:r>
              <a:rPr lang="en-US" sz="4000" dirty="0"/>
              <a:t>Medium transforms the form of art</a:t>
            </a:r>
          </a:p>
          <a:p>
            <a:endParaRPr lang="en-US" sz="2000" dirty="0"/>
          </a:p>
        </p:txBody>
      </p:sp>
      <p:pic>
        <p:nvPicPr>
          <p:cNvPr id="5" name="Picture 4" descr="A picture containing tripod&#10;&#10;Description automatically generated">
            <a:extLst>
              <a:ext uri="{FF2B5EF4-FFF2-40B4-BE49-F238E27FC236}">
                <a16:creationId xmlns:a16="http://schemas.microsoft.com/office/drawing/2014/main" id="{0262F888-D3FE-225A-2D30-BCE6B5C8F3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1591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298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0AB56-FDFD-5ABB-879E-86B4A77E7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465" y="365125"/>
            <a:ext cx="11249247" cy="985209"/>
          </a:xfrm>
        </p:spPr>
        <p:txBody>
          <a:bodyPr/>
          <a:lstStyle/>
          <a:p>
            <a:r>
              <a:rPr lang="en-US" dirty="0"/>
              <a:t>II. Aura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6FD487-63AC-1FFD-CADC-82C2DC811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287" y="1350334"/>
            <a:ext cx="11401647" cy="5142541"/>
          </a:xfrm>
        </p:spPr>
        <p:txBody>
          <a:bodyPr>
            <a:normAutofit/>
          </a:bodyPr>
          <a:lstStyle/>
          <a:p>
            <a:r>
              <a:rPr lang="en-US" sz="4800" dirty="0"/>
              <a:t>What is missing in mechanically reproduced art? </a:t>
            </a:r>
          </a:p>
          <a:p>
            <a:r>
              <a:rPr lang="en-US" sz="4800" dirty="0"/>
              <a:t>Presence in time and space</a:t>
            </a:r>
          </a:p>
          <a:p>
            <a:r>
              <a:rPr lang="en-US" sz="4800" dirty="0"/>
              <a:t>Authenticity</a:t>
            </a:r>
          </a:p>
          <a:p>
            <a:r>
              <a:rPr lang="en-US" sz="4800" dirty="0"/>
              <a:t>“Aura”</a:t>
            </a:r>
          </a:p>
        </p:txBody>
      </p:sp>
    </p:spTree>
    <p:extLst>
      <p:ext uri="{BB962C8B-B14F-4D97-AF65-F5344CB8AC3E}">
        <p14:creationId xmlns:p14="http://schemas.microsoft.com/office/powerpoint/2010/main" val="3433112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C81BA-660C-8D15-CAF9-E4F309B2F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2317"/>
          </a:xfrm>
        </p:spPr>
        <p:txBody>
          <a:bodyPr>
            <a:normAutofit fontScale="90000"/>
          </a:bodyPr>
          <a:lstStyle/>
          <a:p>
            <a:r>
              <a:rPr lang="en-US" dirty="0"/>
              <a:t>II. Aura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E0CF78-A5BD-CA2D-7386-5D6BB5AFE4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9580"/>
            <a:ext cx="10515600" cy="5465135"/>
          </a:xfrm>
        </p:spPr>
        <p:txBody>
          <a:bodyPr>
            <a:normAutofit lnSpcReduction="10000"/>
          </a:bodyPr>
          <a:lstStyle/>
          <a:p>
            <a:r>
              <a:rPr lang="en-US" sz="4400" dirty="0"/>
              <a:t>“The presence of the original is the prerequisite to the concept of authenticity. Chemical analyzes of the patina of a bronze can help establish this, as does the proof that a given manuscript of the Middle Ages stems from an archive of the fifteenth century. The whole sphere of authenticity is outside technical—and, of course, not only technical—reproducibility.” (3)</a:t>
            </a:r>
          </a:p>
        </p:txBody>
      </p:sp>
    </p:spTree>
    <p:extLst>
      <p:ext uri="{BB962C8B-B14F-4D97-AF65-F5344CB8AC3E}">
        <p14:creationId xmlns:p14="http://schemas.microsoft.com/office/powerpoint/2010/main" val="1537565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24F02-9563-89E4-82F1-28BDBA143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365125"/>
            <a:ext cx="10949763" cy="740661"/>
          </a:xfrm>
        </p:spPr>
        <p:txBody>
          <a:bodyPr/>
          <a:lstStyle/>
          <a:p>
            <a:r>
              <a:rPr lang="en-US" dirty="0"/>
              <a:t>II. Aura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26E19A-5D7A-AE96-F4E4-BF9B977909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037" y="1222744"/>
            <a:ext cx="10949763" cy="5270131"/>
          </a:xfrm>
        </p:spPr>
        <p:txBody>
          <a:bodyPr>
            <a:normAutofit/>
          </a:bodyPr>
          <a:lstStyle/>
          <a:p>
            <a:r>
              <a:rPr lang="en-US" sz="5400" dirty="0"/>
              <a:t>A forgery or copy preserves the original work</a:t>
            </a:r>
          </a:p>
          <a:p>
            <a:r>
              <a:rPr lang="en-US" sz="5400" dirty="0"/>
              <a:t>Mechanically reproduced works have no original</a:t>
            </a:r>
          </a:p>
          <a:p>
            <a:r>
              <a:rPr lang="en-US" sz="5400" dirty="0"/>
              <a:t>Photos, records, films are made </a:t>
            </a:r>
            <a:r>
              <a:rPr lang="en-US" sz="5400" i="1" dirty="0"/>
              <a:t>as</a:t>
            </a:r>
            <a:r>
              <a:rPr lang="en-US" sz="5400" dirty="0"/>
              <a:t> reproducible works</a:t>
            </a:r>
          </a:p>
        </p:txBody>
      </p:sp>
    </p:spTree>
    <p:extLst>
      <p:ext uri="{BB962C8B-B14F-4D97-AF65-F5344CB8AC3E}">
        <p14:creationId xmlns:p14="http://schemas.microsoft.com/office/powerpoint/2010/main" val="2205576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80523-9DDF-2781-CBC6-E909C317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670" y="173739"/>
            <a:ext cx="11472530" cy="772559"/>
          </a:xfrm>
        </p:spPr>
        <p:txBody>
          <a:bodyPr/>
          <a:lstStyle/>
          <a:p>
            <a:r>
              <a:rPr lang="en-US" dirty="0"/>
              <a:t>II. Aura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7F304-106E-FE35-3267-D5F99331CA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670" y="1222744"/>
            <a:ext cx="11472530" cy="5461517"/>
          </a:xfrm>
        </p:spPr>
        <p:txBody>
          <a:bodyPr/>
          <a:lstStyle/>
          <a:p>
            <a:r>
              <a:rPr lang="en-US" sz="4800" dirty="0"/>
              <a:t>The mechanically reproduced work of art ‘withers’ the aura of art</a:t>
            </a:r>
          </a:p>
          <a:p>
            <a:r>
              <a:rPr lang="en-US" sz="4800" dirty="0"/>
              <a:t>Withering of authenticity, tradition, and immediacy</a:t>
            </a:r>
          </a:p>
          <a:p>
            <a:r>
              <a:rPr lang="en-US" sz="4800" dirty="0"/>
              <a:t>Withering of aura in art corresponds to withering of tradition in society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839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5181A-CA97-005E-ADBB-264C55BF9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669" y="365126"/>
            <a:ext cx="11610753" cy="687498"/>
          </a:xfrm>
        </p:spPr>
        <p:txBody>
          <a:bodyPr>
            <a:normAutofit fontScale="90000"/>
          </a:bodyPr>
          <a:lstStyle/>
          <a:p>
            <a:r>
              <a:rPr lang="en-US" dirty="0"/>
              <a:t>III. Sense Perception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AF143C-C825-F821-C144-E1F1B0D33F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669" y="1318436"/>
            <a:ext cx="10939131" cy="5174437"/>
          </a:xfrm>
        </p:spPr>
        <p:txBody>
          <a:bodyPr>
            <a:normAutofit/>
          </a:bodyPr>
          <a:lstStyle/>
          <a:p>
            <a:r>
              <a:rPr lang="en-US" sz="4400" dirty="0"/>
              <a:t>Human sense perception changes throughout history</a:t>
            </a:r>
          </a:p>
          <a:p>
            <a:r>
              <a:rPr lang="en-US" sz="4400" dirty="0"/>
              <a:t>What are social causes of decline of aura? </a:t>
            </a:r>
          </a:p>
          <a:p>
            <a:r>
              <a:rPr lang="en-US" sz="4400" dirty="0"/>
              <a:t>Natural Aura= experience of your distance from nature</a:t>
            </a:r>
          </a:p>
          <a:p>
            <a:r>
              <a:rPr lang="en-US" sz="4400" dirty="0"/>
              <a:t>Mechanically reproduced art reduce distance of nature </a:t>
            </a:r>
          </a:p>
        </p:txBody>
      </p:sp>
    </p:spTree>
    <p:extLst>
      <p:ext uri="{BB962C8B-B14F-4D97-AF65-F5344CB8AC3E}">
        <p14:creationId xmlns:p14="http://schemas.microsoft.com/office/powerpoint/2010/main" val="2685868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1ABE3-AF65-D6BE-61EC-17489EC82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670" y="244549"/>
            <a:ext cx="10939130" cy="701749"/>
          </a:xfrm>
        </p:spPr>
        <p:txBody>
          <a:bodyPr>
            <a:normAutofit/>
          </a:bodyPr>
          <a:lstStyle/>
          <a:p>
            <a:r>
              <a:rPr lang="en-US" dirty="0"/>
              <a:t>IV. The Aura of Tradition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FC8902-6D73-403C-0895-F1553F25C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670" y="1201479"/>
            <a:ext cx="10939130" cy="5291396"/>
          </a:xfrm>
        </p:spPr>
        <p:txBody>
          <a:bodyPr>
            <a:normAutofit/>
          </a:bodyPr>
          <a:lstStyle/>
          <a:p>
            <a:r>
              <a:rPr lang="en-US" sz="4800" dirty="0"/>
              <a:t>Uniqueness of art apart of its embeddedness in tradition</a:t>
            </a:r>
          </a:p>
          <a:p>
            <a:r>
              <a:rPr lang="en-US" sz="4800" dirty="0"/>
              <a:t>Magic-works of art in cult</a:t>
            </a:r>
          </a:p>
          <a:p>
            <a:r>
              <a:rPr lang="en-US" sz="4800" dirty="0"/>
              <a:t>Religion-work of art as ritual</a:t>
            </a:r>
          </a:p>
          <a:p>
            <a:r>
              <a:rPr lang="en-US" sz="4800" dirty="0"/>
              <a:t>Art released from ritual</a:t>
            </a:r>
          </a:p>
        </p:txBody>
      </p:sp>
    </p:spTree>
    <p:extLst>
      <p:ext uri="{BB962C8B-B14F-4D97-AF65-F5344CB8AC3E}">
        <p14:creationId xmlns:p14="http://schemas.microsoft.com/office/powerpoint/2010/main" val="3301238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6EE97-48BA-A710-7D65-673DCE65B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405" y="138223"/>
            <a:ext cx="10960395" cy="1020727"/>
          </a:xfrm>
        </p:spPr>
        <p:txBody>
          <a:bodyPr>
            <a:normAutofit/>
          </a:bodyPr>
          <a:lstStyle/>
          <a:p>
            <a:r>
              <a:rPr lang="en-US" sz="4000" dirty="0"/>
              <a:t>V. Cult Value vs. Exhibition Value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7D85C-A4BE-9909-C22E-CDF14A8382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1158950"/>
            <a:ext cx="11206716" cy="5273748"/>
          </a:xfrm>
        </p:spPr>
        <p:txBody>
          <a:bodyPr>
            <a:normAutofit/>
          </a:bodyPr>
          <a:lstStyle/>
          <a:p>
            <a:r>
              <a:rPr lang="en-US" sz="4800" dirty="0"/>
              <a:t>Cult value= art tied to magic, ritual, and community</a:t>
            </a:r>
          </a:p>
          <a:p>
            <a:r>
              <a:rPr lang="en-US" sz="4800" dirty="0"/>
              <a:t>Exhibition value= new emphasis on aesthetic qualities, beauty, etc.</a:t>
            </a:r>
          </a:p>
          <a:p>
            <a:r>
              <a:rPr lang="en-US" sz="4800" dirty="0"/>
              <a:t>Mechanical reproduction emancipates art from cult</a:t>
            </a:r>
          </a:p>
        </p:txBody>
      </p:sp>
    </p:spTree>
    <p:extLst>
      <p:ext uri="{BB962C8B-B14F-4D97-AF65-F5344CB8AC3E}">
        <p14:creationId xmlns:p14="http://schemas.microsoft.com/office/powerpoint/2010/main" val="2374804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35089-7B85-0631-362C-CF403780F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en-US" dirty="0"/>
              <a:t>VI. Photography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9E3789-7D4B-F347-574D-B9D434979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en-US" sz="3600" dirty="0"/>
              <a:t>Residue of cult value in portraits</a:t>
            </a:r>
          </a:p>
          <a:p>
            <a:r>
              <a:rPr lang="en-US" sz="3600" dirty="0"/>
              <a:t>Photography moves from tradition to exhibition</a:t>
            </a:r>
          </a:p>
          <a:p>
            <a:r>
              <a:rPr lang="en-US" sz="3600" dirty="0"/>
              <a:t>New political significance of photos</a:t>
            </a:r>
          </a:p>
          <a:p>
            <a:endParaRPr lang="en-US" sz="2000" dirty="0"/>
          </a:p>
        </p:txBody>
      </p:sp>
      <p:pic>
        <p:nvPicPr>
          <p:cNvPr id="5" name="Picture 4" descr="A street with buildings on either side&#10;&#10;Description automatically generated with low confidence">
            <a:extLst>
              <a:ext uri="{FF2B5EF4-FFF2-40B4-BE49-F238E27FC236}">
                <a16:creationId xmlns:a16="http://schemas.microsoft.com/office/drawing/2014/main" id="{B4D5534B-2966-A23C-66CC-E9D44F3254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946" r="13486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6783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95C1F-4589-21A8-7AD8-66D72250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609" y="138223"/>
            <a:ext cx="11387470" cy="903769"/>
          </a:xfrm>
        </p:spPr>
        <p:txBody>
          <a:bodyPr>
            <a:normAutofit/>
          </a:bodyPr>
          <a:lstStyle/>
          <a:p>
            <a:r>
              <a:rPr lang="en-US" sz="4000" dirty="0"/>
              <a:t>VII. Painting or Photography?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F0CAEE-9CEF-80B3-37DC-D7EFF4C02C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609" y="1127051"/>
            <a:ext cx="11472531" cy="5507665"/>
          </a:xfrm>
        </p:spPr>
        <p:txBody>
          <a:bodyPr/>
          <a:lstStyle/>
          <a:p>
            <a:r>
              <a:rPr lang="en-US" sz="4400" dirty="0"/>
              <a:t>1900s- debate over relative strengths of painting/photography</a:t>
            </a:r>
          </a:p>
          <a:p>
            <a:r>
              <a:rPr lang="en-US" sz="4400" dirty="0"/>
              <a:t>Painting- retains elements of aura</a:t>
            </a:r>
          </a:p>
          <a:p>
            <a:r>
              <a:rPr lang="en-US" sz="4400" dirty="0"/>
              <a:t>Photography- heightened realism</a:t>
            </a:r>
          </a:p>
          <a:p>
            <a:r>
              <a:rPr lang="en-US" sz="4400" dirty="0"/>
              <a:t>Mechanical reproduction changes function of art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105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5D260-A138-0B1C-253B-D62E1A0F3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9940" y="365124"/>
            <a:ext cx="6172200" cy="720726"/>
          </a:xfrm>
        </p:spPr>
        <p:txBody>
          <a:bodyPr>
            <a:normAutofit/>
          </a:bodyPr>
          <a:lstStyle/>
          <a:p>
            <a:r>
              <a:rPr lang="en-US" dirty="0"/>
              <a:t>The Frankfurt School</a:t>
            </a:r>
          </a:p>
        </p:txBody>
      </p:sp>
      <p:pic>
        <p:nvPicPr>
          <p:cNvPr id="2052" name="Picture 4" descr="Karl Marx - Wikipedia">
            <a:extLst>
              <a:ext uri="{FF2B5EF4-FFF2-40B4-BE49-F238E27FC236}">
                <a16:creationId xmlns:a16="http://schemas.microsoft.com/office/drawing/2014/main" id="{F72BF9CF-3587-4545-C75E-244FB8C4DF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62"/>
          <a:stretch/>
        </p:blipFill>
        <p:spPr bwMode="auto">
          <a:xfrm>
            <a:off x="20" y="10"/>
            <a:ext cx="463971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E7BE87-DAF2-F202-B35B-EC1E4AC698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9940" y="1271588"/>
            <a:ext cx="6317198" cy="5221287"/>
          </a:xfrm>
        </p:spPr>
        <p:txBody>
          <a:bodyPr>
            <a:noAutofit/>
          </a:bodyPr>
          <a:lstStyle/>
          <a:p>
            <a:r>
              <a:rPr lang="en-US" dirty="0"/>
              <a:t>Relation to Marxism…</a:t>
            </a:r>
          </a:p>
          <a:p>
            <a:endParaRPr lang="en-US" dirty="0"/>
          </a:p>
          <a:p>
            <a:r>
              <a:rPr lang="en-US" dirty="0"/>
              <a:t>Society structured through a class “antagonism” between workers and capitalists</a:t>
            </a:r>
          </a:p>
          <a:p>
            <a:endParaRPr lang="en-US" dirty="0"/>
          </a:p>
          <a:p>
            <a:r>
              <a:rPr lang="en-US" dirty="0"/>
              <a:t>Ideology= dominant ideas and representations within society</a:t>
            </a:r>
          </a:p>
          <a:p>
            <a:endParaRPr lang="en-US" dirty="0"/>
          </a:p>
          <a:p>
            <a:r>
              <a:rPr lang="en-US" dirty="0"/>
              <a:t>Cultural ideology justifies the domination of humanity by capitalism</a:t>
            </a:r>
          </a:p>
        </p:txBody>
      </p:sp>
    </p:spTree>
    <p:extLst>
      <p:ext uri="{BB962C8B-B14F-4D97-AF65-F5344CB8AC3E}">
        <p14:creationId xmlns:p14="http://schemas.microsoft.com/office/powerpoint/2010/main" val="3003261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3F593-4233-5668-6AD2-C5D92D9C8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447" y="212651"/>
            <a:ext cx="11695813" cy="882503"/>
          </a:xfrm>
        </p:spPr>
        <p:txBody>
          <a:bodyPr>
            <a:normAutofit/>
          </a:bodyPr>
          <a:lstStyle/>
          <a:p>
            <a:r>
              <a:rPr lang="en-US" sz="3600" dirty="0"/>
              <a:t>VIII. Stage vs. Screen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31BB50-A449-3E54-5CA5-53AF3A0C13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959" y="1297172"/>
            <a:ext cx="11855302" cy="5348177"/>
          </a:xfrm>
        </p:spPr>
        <p:txBody>
          <a:bodyPr>
            <a:normAutofit/>
          </a:bodyPr>
          <a:lstStyle/>
          <a:p>
            <a:r>
              <a:rPr lang="en-US" sz="4800" dirty="0"/>
              <a:t>Stage performance as living organism</a:t>
            </a:r>
          </a:p>
          <a:p>
            <a:r>
              <a:rPr lang="en-US" sz="4800" dirty="0"/>
              <a:t>Editing ends integrity of performance</a:t>
            </a:r>
          </a:p>
          <a:p>
            <a:r>
              <a:rPr lang="en-US" sz="4800" dirty="0"/>
              <a:t>Film- camera replaces audience</a:t>
            </a:r>
          </a:p>
          <a:p>
            <a:r>
              <a:rPr lang="en-US" sz="4800" dirty="0"/>
              <a:t>Audience’s identification is an identification with the camera</a:t>
            </a:r>
          </a:p>
        </p:txBody>
      </p:sp>
    </p:spTree>
    <p:extLst>
      <p:ext uri="{BB962C8B-B14F-4D97-AF65-F5344CB8AC3E}">
        <p14:creationId xmlns:p14="http://schemas.microsoft.com/office/powerpoint/2010/main" val="347484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2EBDC6-7B3B-1F25-496E-3AE4201E9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773369"/>
          </a:xfrm>
        </p:spPr>
        <p:txBody>
          <a:bodyPr anchor="b">
            <a:normAutofit/>
          </a:bodyPr>
          <a:lstStyle/>
          <a:p>
            <a:r>
              <a:rPr lang="en-US" sz="5400" dirty="0"/>
              <a:t>IX. Film and Aura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B5CD2C-0B08-3335-6DD9-0FA0F4AE32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738" y="2872899"/>
            <a:ext cx="4972050" cy="3320668"/>
          </a:xfrm>
        </p:spPr>
        <p:txBody>
          <a:bodyPr>
            <a:normAutofit/>
          </a:bodyPr>
          <a:lstStyle/>
          <a:p>
            <a:r>
              <a:rPr lang="en-US" sz="3200" dirty="0"/>
              <a:t>Mechanically reproduced structure of film transforms actor</a:t>
            </a:r>
          </a:p>
          <a:p>
            <a:r>
              <a:rPr lang="en-US" sz="3200" dirty="0"/>
              <a:t>Manipulation of actor with editing, montage, directing</a:t>
            </a:r>
          </a:p>
          <a:p>
            <a:r>
              <a:rPr lang="en-US" sz="3200" dirty="0"/>
              <a:t>Actor must part with aura</a:t>
            </a:r>
          </a:p>
          <a:p>
            <a:endParaRPr lang="en-US" sz="2400" dirty="0"/>
          </a:p>
        </p:txBody>
      </p:sp>
      <p:pic>
        <p:nvPicPr>
          <p:cNvPr id="5" name="Picture 4" descr="A city street with tall buildings&#10;&#10;Description automatically generated with low confidence">
            <a:extLst>
              <a:ext uri="{FF2B5EF4-FFF2-40B4-BE49-F238E27FC236}">
                <a16:creationId xmlns:a16="http://schemas.microsoft.com/office/drawing/2014/main" id="{53C1D00D-309E-65D3-67CD-309C0BB406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916" r="16114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1278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3884D-C2A3-042D-97FE-C62951497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814" y="180753"/>
            <a:ext cx="11926186" cy="1020727"/>
          </a:xfrm>
        </p:spPr>
        <p:txBody>
          <a:bodyPr>
            <a:normAutofit/>
          </a:bodyPr>
          <a:lstStyle/>
          <a:p>
            <a:r>
              <a:rPr lang="en-US" sz="4000" dirty="0"/>
              <a:t>X. The Mechanical Work of Art as Commodity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B2ABC-A5A9-159F-B1D3-DCA2C4BDEA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814" y="1499191"/>
            <a:ext cx="11759609" cy="5050465"/>
          </a:xfrm>
        </p:spPr>
        <p:txBody>
          <a:bodyPr>
            <a:normAutofit/>
          </a:bodyPr>
          <a:lstStyle/>
          <a:p>
            <a:r>
              <a:rPr lang="en-US" sz="4400" dirty="0"/>
              <a:t>Work of art mediated by market, commodities</a:t>
            </a:r>
          </a:p>
          <a:p>
            <a:r>
              <a:rPr lang="en-US" sz="4400" dirty="0"/>
              <a:t>Alienation of actor from public </a:t>
            </a:r>
          </a:p>
          <a:p>
            <a:r>
              <a:rPr lang="en-US" sz="4400" dirty="0"/>
              <a:t>Alienation of public from art</a:t>
            </a:r>
          </a:p>
          <a:p>
            <a:r>
              <a:rPr lang="en-US" sz="4400" dirty="0"/>
              <a:t>“Spell of personality”</a:t>
            </a:r>
          </a:p>
        </p:txBody>
      </p:sp>
    </p:spTree>
    <p:extLst>
      <p:ext uri="{BB962C8B-B14F-4D97-AF65-F5344CB8AC3E}">
        <p14:creationId xmlns:p14="http://schemas.microsoft.com/office/powerpoint/2010/main" val="359264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3E032-19B5-73CF-3A78-547AFC425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507" y="365125"/>
            <a:ext cx="11206716" cy="900149"/>
          </a:xfrm>
        </p:spPr>
        <p:txBody>
          <a:bodyPr>
            <a:normAutofit/>
          </a:bodyPr>
          <a:lstStyle/>
          <a:p>
            <a:r>
              <a:rPr lang="en-US" sz="4000" dirty="0"/>
              <a:t>X. The Mechanical Work of Art as Commodity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CF200-DE26-01EE-1EBA-8CD488E19D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567" y="1424763"/>
            <a:ext cx="11206716" cy="5068112"/>
          </a:xfrm>
        </p:spPr>
        <p:txBody>
          <a:bodyPr>
            <a:normAutofit/>
          </a:bodyPr>
          <a:lstStyle/>
          <a:p>
            <a:r>
              <a:rPr lang="en-US" sz="4400" dirty="0"/>
              <a:t>Film turns real life into spectacle</a:t>
            </a:r>
          </a:p>
          <a:p>
            <a:r>
              <a:rPr lang="en-US" sz="4400" dirty="0"/>
              <a:t>Enhancement of reality as a work of art</a:t>
            </a:r>
          </a:p>
          <a:p>
            <a:r>
              <a:rPr lang="en-US" sz="4400" dirty="0"/>
              <a:t>Collapse of reader and writer in print media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626354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8CB75-244F-CD38-6B8C-FF5DBC672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019" y="365126"/>
            <a:ext cx="11802139" cy="591804"/>
          </a:xfrm>
        </p:spPr>
        <p:txBody>
          <a:bodyPr>
            <a:normAutofit/>
          </a:bodyPr>
          <a:lstStyle/>
          <a:p>
            <a:r>
              <a:rPr lang="en-US" sz="3600" dirty="0"/>
              <a:t>XI. Film vs. Painting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D167C6-C709-912F-148B-042F4A41AF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019" y="1297172"/>
            <a:ext cx="11419367" cy="5195702"/>
          </a:xfrm>
        </p:spPr>
        <p:txBody>
          <a:bodyPr/>
          <a:lstStyle/>
          <a:p>
            <a:r>
              <a:rPr lang="en-US" sz="4400" dirty="0"/>
              <a:t>How does cameraman compare with painter?</a:t>
            </a:r>
          </a:p>
          <a:p>
            <a:r>
              <a:rPr lang="en-US" sz="4400" dirty="0"/>
              <a:t>Magic – Medicine / Painting- film </a:t>
            </a:r>
          </a:p>
          <a:p>
            <a:r>
              <a:rPr lang="en-US" sz="4400" dirty="0"/>
              <a:t>Cameraman inserts technology into reality </a:t>
            </a:r>
          </a:p>
          <a:p>
            <a:r>
              <a:rPr lang="en-US" sz="4400" dirty="0"/>
              <a:t>Elimination of distance between artist and object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03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A3540-E6E5-FE15-B850-ECEF5382E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447" y="148856"/>
            <a:ext cx="11685181" cy="818707"/>
          </a:xfrm>
        </p:spPr>
        <p:txBody>
          <a:bodyPr>
            <a:normAutofit/>
          </a:bodyPr>
          <a:lstStyle/>
          <a:p>
            <a:r>
              <a:rPr lang="en-US" sz="4000" dirty="0"/>
              <a:t>XII. Transformation of Masses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0C0848-C6DF-F5D7-2306-332FEB8130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507" y="1190847"/>
            <a:ext cx="10992293" cy="4986116"/>
          </a:xfrm>
        </p:spPr>
        <p:txBody>
          <a:bodyPr/>
          <a:lstStyle/>
          <a:p>
            <a:r>
              <a:rPr lang="en-US" sz="4400" dirty="0"/>
              <a:t>Mechanical reproduction changes reaction of masses toward art</a:t>
            </a:r>
          </a:p>
          <a:p>
            <a:r>
              <a:rPr lang="en-US" sz="4400" dirty="0"/>
              <a:t>Traditional art not experienced by mass audiences</a:t>
            </a:r>
          </a:p>
          <a:p>
            <a:r>
              <a:rPr lang="en-US" sz="4400" dirty="0"/>
              <a:t>Mass audiences can have ‘progressive’ or ‘reactionary’ reaction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57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F81CC-4638-C1D2-06C2-6C080B1B4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>
            <a:normAutofit/>
          </a:bodyPr>
          <a:lstStyle/>
          <a:p>
            <a:r>
              <a:rPr lang="en-US" dirty="0"/>
              <a:t>XIII. The Optical Unconscious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4042F8-3A85-EBBE-F674-6C10B1ED8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1" y="2575034"/>
            <a:ext cx="5120113" cy="3462228"/>
          </a:xfrm>
        </p:spPr>
        <p:txBody>
          <a:bodyPr>
            <a:normAutofit/>
          </a:bodyPr>
          <a:lstStyle/>
          <a:p>
            <a:r>
              <a:rPr lang="en-US" sz="3200" dirty="0"/>
              <a:t>Comparison with Freud and the unconscious mind</a:t>
            </a:r>
          </a:p>
          <a:p>
            <a:r>
              <a:rPr lang="en-US" sz="3200" dirty="0"/>
              <a:t>Photography + Film shows an unconscious layer of reality</a:t>
            </a:r>
          </a:p>
          <a:p>
            <a:r>
              <a:rPr lang="en-US" sz="3200" dirty="0"/>
              <a:t>Optical unconscious transforms reality </a:t>
            </a:r>
          </a:p>
        </p:txBody>
      </p:sp>
      <p:pic>
        <p:nvPicPr>
          <p:cNvPr id="5" name="Picture 4" descr="A picture containing sky, person, outdoor&#10;&#10;Description automatically generated">
            <a:extLst>
              <a:ext uri="{FF2B5EF4-FFF2-40B4-BE49-F238E27FC236}">
                <a16:creationId xmlns:a16="http://schemas.microsoft.com/office/drawing/2014/main" id="{391A720B-8F25-0062-CF1D-B65B4A0127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268" r="8745" b="-1"/>
          <a:stretch/>
        </p:blipFill>
        <p:spPr>
          <a:xfrm>
            <a:off x="5878849" y="10"/>
            <a:ext cx="6313150" cy="6857987"/>
          </a:xfrm>
          <a:custGeom>
            <a:avLst/>
            <a:gdLst/>
            <a:ahLst/>
            <a:cxnLst/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54923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6615B-3610-9DDC-8484-D2B8188D3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507" y="365125"/>
            <a:ext cx="11270512" cy="581173"/>
          </a:xfrm>
        </p:spPr>
        <p:txBody>
          <a:bodyPr>
            <a:normAutofit fontScale="90000"/>
          </a:bodyPr>
          <a:lstStyle/>
          <a:p>
            <a:r>
              <a:rPr lang="en-US" dirty="0"/>
              <a:t>XIV. Shock Effect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C89AA9-8928-E97D-0DE7-57CE0BC81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507" y="1212112"/>
            <a:ext cx="11387470" cy="5280763"/>
          </a:xfrm>
        </p:spPr>
        <p:txBody>
          <a:bodyPr/>
          <a:lstStyle/>
          <a:p>
            <a:r>
              <a:rPr lang="en-US" sz="4800" dirty="0"/>
              <a:t>Mechanical art creates new demands in spectator</a:t>
            </a:r>
          </a:p>
          <a:p>
            <a:r>
              <a:rPr lang="en-US" sz="4800" dirty="0"/>
              <a:t>Traditional art produces ‘contemplation’</a:t>
            </a:r>
          </a:p>
          <a:p>
            <a:r>
              <a:rPr lang="en-US" sz="4800" dirty="0"/>
              <a:t>Mechanical art eliminates contemplation and replaces it with shock</a:t>
            </a:r>
          </a:p>
          <a:p>
            <a:pPr marL="0" indent="0">
              <a:buNone/>
            </a:pPr>
            <a:r>
              <a:rPr lang="en-US" sz="4800" dirty="0"/>
              <a:t>Shock- experience of art similar to alienation from world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334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79AA7-F9A0-DC7E-91EB-4E9979E30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85" y="106327"/>
            <a:ext cx="11642651" cy="754910"/>
          </a:xfrm>
        </p:spPr>
        <p:txBody>
          <a:bodyPr/>
          <a:lstStyle/>
          <a:p>
            <a:r>
              <a:rPr lang="en-US" dirty="0"/>
              <a:t>XV. Habit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2B461-3C56-9EA4-D920-EFDAE6551B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85" y="1041992"/>
            <a:ext cx="11162415" cy="5486400"/>
          </a:xfrm>
        </p:spPr>
        <p:txBody>
          <a:bodyPr/>
          <a:lstStyle/>
          <a:p>
            <a:r>
              <a:rPr lang="en-US" sz="4400" dirty="0"/>
              <a:t>Perception as ‘absorption’ </a:t>
            </a:r>
          </a:p>
          <a:p>
            <a:r>
              <a:rPr lang="en-US" sz="4400" dirty="0"/>
              <a:t>Architecture as work of art that is not contemplated, but experienced</a:t>
            </a:r>
          </a:p>
          <a:p>
            <a:r>
              <a:rPr lang="en-US" sz="4400" dirty="0"/>
              <a:t>Habit- process of repetition, use, and appropriation </a:t>
            </a:r>
          </a:p>
          <a:p>
            <a:r>
              <a:rPr lang="en-US" sz="4400" dirty="0"/>
              <a:t>Distraction as the primary mode of habit formation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352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2B1F4-E740-7881-B9FF-BF3B30E1A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711" y="365125"/>
            <a:ext cx="11056089" cy="634335"/>
          </a:xfrm>
        </p:spPr>
        <p:txBody>
          <a:bodyPr>
            <a:normAutofit fontScale="90000"/>
          </a:bodyPr>
          <a:lstStyle/>
          <a:p>
            <a:r>
              <a:rPr lang="en-US" dirty="0"/>
              <a:t>Epilogue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369187-0A49-27D1-95A5-EA171810BA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711" y="1275907"/>
            <a:ext cx="11408735" cy="4901056"/>
          </a:xfrm>
        </p:spPr>
        <p:txBody>
          <a:bodyPr>
            <a:normAutofit/>
          </a:bodyPr>
          <a:lstStyle/>
          <a:p>
            <a:r>
              <a:rPr lang="en-US" sz="4000" dirty="0"/>
              <a:t>Proletarianization of modern man</a:t>
            </a:r>
          </a:p>
          <a:p>
            <a:r>
              <a:rPr lang="en-US" sz="4000" dirty="0"/>
              <a:t>Proletariat transformed by ne modes of perception</a:t>
            </a:r>
          </a:p>
          <a:p>
            <a:r>
              <a:rPr lang="en-US" sz="4000" dirty="0"/>
              <a:t>Fascism gives aesthetic outlet to  masses, while preserving property</a:t>
            </a:r>
          </a:p>
          <a:p>
            <a:r>
              <a:rPr lang="en-US" sz="4000" dirty="0"/>
              <a:t>Transformation of war into an aesthetic </a:t>
            </a:r>
          </a:p>
          <a:p>
            <a:r>
              <a:rPr lang="en-US" sz="4000" dirty="0"/>
              <a:t>Critique as politicization of art</a:t>
            </a:r>
          </a:p>
        </p:txBody>
      </p:sp>
    </p:spTree>
    <p:extLst>
      <p:ext uri="{BB962C8B-B14F-4D97-AF65-F5344CB8AC3E}">
        <p14:creationId xmlns:p14="http://schemas.microsoft.com/office/powerpoint/2010/main" val="2927315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37AC2-2206-F8D4-79BB-762353002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135" y="365126"/>
            <a:ext cx="10985665" cy="315911"/>
          </a:xfrm>
        </p:spPr>
        <p:txBody>
          <a:bodyPr>
            <a:normAutofit fontScale="90000"/>
          </a:bodyPr>
          <a:lstStyle/>
          <a:p>
            <a:r>
              <a:rPr lang="en-US" dirty="0"/>
              <a:t>The Frankfurt School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466D7-4A94-5D97-EE58-57794DBDB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506" y="1080655"/>
            <a:ext cx="11578442" cy="5522026"/>
          </a:xfrm>
        </p:spPr>
        <p:txBody>
          <a:bodyPr>
            <a:normAutofit/>
          </a:bodyPr>
          <a:lstStyle/>
          <a:p>
            <a:r>
              <a:rPr lang="en-US" sz="3200" dirty="0"/>
              <a:t>Max Horkheimer: philosopher, sociologist (</a:t>
            </a:r>
            <a:r>
              <a:rPr lang="en-US" sz="3200" i="1" dirty="0"/>
              <a:t>Eclipse of Reason, </a:t>
            </a:r>
            <a:r>
              <a:rPr lang="en-US" sz="3200" dirty="0"/>
              <a:t>1947)</a:t>
            </a:r>
          </a:p>
          <a:p>
            <a:endParaRPr lang="en-US" sz="3200" dirty="0"/>
          </a:p>
          <a:p>
            <a:r>
              <a:rPr lang="en-US" sz="3200" dirty="0"/>
              <a:t>Theodor W. Adorno: philosopher, sociologist (</a:t>
            </a:r>
            <a:r>
              <a:rPr lang="en-US" sz="3200" i="1" dirty="0"/>
              <a:t>Dialectic of Enlightenment, </a:t>
            </a:r>
            <a:r>
              <a:rPr lang="en-US" sz="3200" dirty="0"/>
              <a:t>1944)</a:t>
            </a:r>
          </a:p>
          <a:p>
            <a:endParaRPr lang="en-US" sz="3200" dirty="0"/>
          </a:p>
          <a:p>
            <a:r>
              <a:rPr lang="en-US" sz="3200" dirty="0"/>
              <a:t>Siegfried </a:t>
            </a:r>
            <a:r>
              <a:rPr lang="en-US" sz="3200" dirty="0" err="1"/>
              <a:t>Kracauer</a:t>
            </a:r>
            <a:r>
              <a:rPr lang="en-US" sz="3200" dirty="0"/>
              <a:t>: cultural critic, philosopher (</a:t>
            </a:r>
            <a:r>
              <a:rPr lang="en-US" sz="3200" i="1" dirty="0"/>
              <a:t>The Mass Ornament </a:t>
            </a:r>
          </a:p>
          <a:p>
            <a:endParaRPr lang="en-US" sz="3200" i="1" dirty="0"/>
          </a:p>
          <a:p>
            <a:r>
              <a:rPr lang="en-US" sz="3200" dirty="0"/>
              <a:t>Herbert Marcuse, philosopher and cultural critic (</a:t>
            </a:r>
            <a:r>
              <a:rPr lang="en-US" sz="3200" i="1" dirty="0"/>
              <a:t>One Dimensional Man) </a:t>
            </a:r>
            <a:r>
              <a:rPr lang="en-US" sz="3200" dirty="0"/>
              <a:t>(1964)</a:t>
            </a:r>
          </a:p>
        </p:txBody>
      </p:sp>
    </p:spTree>
    <p:extLst>
      <p:ext uri="{BB962C8B-B14F-4D97-AF65-F5344CB8AC3E}">
        <p14:creationId xmlns:p14="http://schemas.microsoft.com/office/powerpoint/2010/main" val="3841540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FBBF4-AC40-0329-48F5-9E70FE998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>
            <a:normAutofit/>
          </a:bodyPr>
          <a:lstStyle/>
          <a:p>
            <a:r>
              <a:rPr lang="en-US" dirty="0"/>
              <a:t>Walter Benjamin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0797A-AFE6-86BF-5629-A16B4C855E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1" y="2575033"/>
            <a:ext cx="5120113" cy="3917839"/>
          </a:xfrm>
        </p:spPr>
        <p:txBody>
          <a:bodyPr>
            <a:normAutofit/>
          </a:bodyPr>
          <a:lstStyle/>
          <a:p>
            <a:r>
              <a:rPr lang="en-US" sz="3600" dirty="0"/>
              <a:t>1892-1940</a:t>
            </a:r>
          </a:p>
          <a:p>
            <a:r>
              <a:rPr lang="en-US" sz="3600" dirty="0"/>
              <a:t>Social philosopher, critic</a:t>
            </a:r>
          </a:p>
          <a:p>
            <a:r>
              <a:rPr lang="en-US" sz="3600" dirty="0"/>
              <a:t>Aesthetics= theory of art</a:t>
            </a:r>
          </a:p>
          <a:p>
            <a:pPr marL="0" indent="0">
              <a:buNone/>
            </a:pPr>
            <a:r>
              <a:rPr lang="en-US" sz="1800" dirty="0"/>
              <a:t> </a:t>
            </a:r>
          </a:p>
        </p:txBody>
      </p:sp>
      <p:pic>
        <p:nvPicPr>
          <p:cNvPr id="5" name="Picture 4" descr="A picture containing person, person, glasses, indoor&#10;&#10;Description automatically generated">
            <a:extLst>
              <a:ext uri="{FF2B5EF4-FFF2-40B4-BE49-F238E27FC236}">
                <a16:creationId xmlns:a16="http://schemas.microsoft.com/office/drawing/2014/main" id="{DFD200E8-5436-81F6-4EDB-57D2A3542F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775" r="16024" b="-1"/>
          <a:stretch/>
        </p:blipFill>
        <p:spPr>
          <a:xfrm>
            <a:off x="5986463" y="10"/>
            <a:ext cx="6205536" cy="6857987"/>
          </a:xfrm>
          <a:custGeom>
            <a:avLst/>
            <a:gdLst/>
            <a:ahLst/>
            <a:cxnLst/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26257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E0D1D-7F76-A650-7030-DD32BD450D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4" y="549275"/>
            <a:ext cx="6373812" cy="984885"/>
          </a:xfrm>
        </p:spPr>
        <p:txBody>
          <a:bodyPr wrap="square" anchor="ctr">
            <a:normAutofit/>
          </a:bodyPr>
          <a:lstStyle/>
          <a:p>
            <a:r>
              <a:rPr lang="en-US" sz="4800"/>
              <a:t>Walter Benjamin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56C1C8-80DC-1809-FE61-7AEA5F7E24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57059" y="213756"/>
            <a:ext cx="4884077" cy="1686296"/>
          </a:xfrm>
        </p:spPr>
        <p:txBody>
          <a:bodyPr anchor="ctr">
            <a:normAutofit lnSpcReduction="10000"/>
          </a:bodyPr>
          <a:lstStyle/>
          <a:p>
            <a:pPr algn="r"/>
            <a:r>
              <a:rPr lang="en-US" sz="3600" dirty="0">
                <a:solidFill>
                  <a:schemeClr val="tx1">
                    <a:alpha val="60000"/>
                  </a:schemeClr>
                </a:solidFill>
              </a:rPr>
              <a:t>The Work of Art in the Age of Mechanical Reproduction</a:t>
            </a:r>
          </a:p>
        </p:txBody>
      </p:sp>
      <p:pic>
        <p:nvPicPr>
          <p:cNvPr id="5" name="Picture 4" descr="A group of people taking pictures&#10;&#10;Description automatically generated with low confidence">
            <a:extLst>
              <a:ext uri="{FF2B5EF4-FFF2-40B4-BE49-F238E27FC236}">
                <a16:creationId xmlns:a16="http://schemas.microsoft.com/office/drawing/2014/main" id="{6ECD76CA-9D2A-B24F-67BB-542340053F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1331"/>
          <a:stretch/>
        </p:blipFill>
        <p:spPr>
          <a:xfrm>
            <a:off x="20" y="2083435"/>
            <a:ext cx="12191980" cy="4774564"/>
          </a:xfrm>
          <a:custGeom>
            <a:avLst/>
            <a:gdLst/>
            <a:ahLst/>
            <a:cxnLst/>
            <a:rect l="l" t="t" r="r" b="b"/>
            <a:pathLst>
              <a:path w="12192000" h="4774564">
                <a:moveTo>
                  <a:pt x="0" y="0"/>
                </a:moveTo>
                <a:lnTo>
                  <a:pt x="12192000" y="0"/>
                </a:lnTo>
                <a:lnTo>
                  <a:pt x="12192000" y="4774564"/>
                </a:lnTo>
                <a:lnTo>
                  <a:pt x="0" y="477456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83665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C4361-6FE1-2F7C-23F4-03DCFDE97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140" y="365125"/>
            <a:ext cx="11355572" cy="1325563"/>
          </a:xfrm>
        </p:spPr>
        <p:txBody>
          <a:bodyPr>
            <a:normAutofit/>
          </a:bodyPr>
          <a:lstStyle/>
          <a:p>
            <a:r>
              <a:rPr lang="en-US" sz="3600" dirty="0"/>
              <a:t>The Work of Art in the Age of Mechanical Reproduction-1935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FDFE0-0693-6766-E1CF-9029A6F19F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140" y="1825625"/>
            <a:ext cx="11600120" cy="4787826"/>
          </a:xfrm>
        </p:spPr>
        <p:txBody>
          <a:bodyPr>
            <a:normAutofit/>
          </a:bodyPr>
          <a:lstStyle/>
          <a:p>
            <a:r>
              <a:rPr lang="en-US" sz="4800" dirty="0"/>
              <a:t>What is the relation between art and politics?</a:t>
            </a:r>
          </a:p>
          <a:p>
            <a:r>
              <a:rPr lang="en-US" sz="4800" dirty="0"/>
              <a:t>How has art changed in modernity?</a:t>
            </a:r>
          </a:p>
          <a:p>
            <a:r>
              <a:rPr lang="en-US" sz="4800" dirty="0"/>
              <a:t>How does the medium of art shape perception?</a:t>
            </a:r>
          </a:p>
        </p:txBody>
      </p:sp>
    </p:spTree>
    <p:extLst>
      <p:ext uri="{BB962C8B-B14F-4D97-AF65-F5344CB8AC3E}">
        <p14:creationId xmlns:p14="http://schemas.microsoft.com/office/powerpoint/2010/main" val="1147875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FAD95-F41D-E9D8-DAF6-1D48F2700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321" y="365125"/>
            <a:ext cx="10726479" cy="708763"/>
          </a:xfrm>
        </p:spPr>
        <p:txBody>
          <a:bodyPr/>
          <a:lstStyle/>
          <a:p>
            <a:r>
              <a:rPr lang="en-US" dirty="0"/>
              <a:t>Politics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363B0E-A94E-6F42-E31C-F38036CF6D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321" y="1318436"/>
            <a:ext cx="10726479" cy="5092997"/>
          </a:xfrm>
        </p:spPr>
        <p:txBody>
          <a:bodyPr>
            <a:normAutofit/>
          </a:bodyPr>
          <a:lstStyle/>
          <a:p>
            <a:r>
              <a:rPr lang="en-US" sz="4400" dirty="0"/>
              <a:t>Key contradiction of capitalism: </a:t>
            </a:r>
          </a:p>
          <a:p>
            <a:r>
              <a:rPr lang="en-US" sz="4400" dirty="0"/>
              <a:t>Production and technology may create conditions of revolution</a:t>
            </a:r>
          </a:p>
          <a:p>
            <a:r>
              <a:rPr lang="en-US" sz="4400" dirty="0"/>
              <a:t>Does art play a role in this transformation?</a:t>
            </a:r>
          </a:p>
        </p:txBody>
      </p:sp>
    </p:spTree>
    <p:extLst>
      <p:ext uri="{BB962C8B-B14F-4D97-AF65-F5344CB8AC3E}">
        <p14:creationId xmlns:p14="http://schemas.microsoft.com/office/powerpoint/2010/main" val="1974985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817B13-7762-6248-8458-13E9181A48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647" y="662051"/>
            <a:ext cx="9477153" cy="5548745"/>
          </a:xfrm>
        </p:spPr>
        <p:txBody>
          <a:bodyPr>
            <a:normAutofit/>
          </a:bodyPr>
          <a:lstStyle/>
          <a:p>
            <a:endParaRPr lang="en-US" sz="4800" dirty="0"/>
          </a:p>
          <a:p>
            <a:r>
              <a:rPr lang="en-US" sz="4800" dirty="0"/>
              <a:t>Marxist model of society</a:t>
            </a:r>
          </a:p>
          <a:p>
            <a:r>
              <a:rPr lang="en-US" sz="4800" dirty="0"/>
              <a:t>Base= Economy, Labor, Money</a:t>
            </a:r>
          </a:p>
          <a:p>
            <a:r>
              <a:rPr lang="en-US" sz="4800" dirty="0"/>
              <a:t>Superstructure: Ideas, Culture, Politics</a:t>
            </a:r>
          </a:p>
          <a:p>
            <a:r>
              <a:rPr lang="en-US" sz="4800" dirty="0"/>
              <a:t>Base shapes “superstructure”</a:t>
            </a:r>
          </a:p>
        </p:txBody>
      </p:sp>
    </p:spTree>
    <p:extLst>
      <p:ext uri="{BB962C8B-B14F-4D97-AF65-F5344CB8AC3E}">
        <p14:creationId xmlns:p14="http://schemas.microsoft.com/office/powerpoint/2010/main" val="880471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1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B7DD7A-66AB-8DB8-0453-C784758F5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3788" y="365125"/>
            <a:ext cx="4840010" cy="1807305"/>
          </a:xfrm>
        </p:spPr>
        <p:txBody>
          <a:bodyPr>
            <a:normAutofit/>
          </a:bodyPr>
          <a:lstStyle/>
          <a:p>
            <a:r>
              <a:rPr lang="en-US" dirty="0"/>
              <a:t>I- Mechanical Reproduction</a:t>
            </a:r>
          </a:p>
        </p:txBody>
      </p:sp>
      <p:pic>
        <p:nvPicPr>
          <p:cNvPr id="7" name="Picture 6" descr="A picture containing text, book&#10;&#10;Description automatically generated">
            <a:extLst>
              <a:ext uri="{FF2B5EF4-FFF2-40B4-BE49-F238E27FC236}">
                <a16:creationId xmlns:a16="http://schemas.microsoft.com/office/drawing/2014/main" id="{BDBB1288-E97E-12C1-4A77-B2A3963328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29" r="5640" b="-1"/>
          <a:stretch/>
        </p:blipFill>
        <p:spPr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33D1D7-559C-A669-90CE-2BFAB9C9D6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3788" y="2333297"/>
            <a:ext cx="4840010" cy="3843666"/>
          </a:xfrm>
        </p:spPr>
        <p:txBody>
          <a:bodyPr>
            <a:normAutofit/>
          </a:bodyPr>
          <a:lstStyle/>
          <a:p>
            <a:r>
              <a:rPr lang="en-US" sz="3200" dirty="0"/>
              <a:t>Art has always been ‘reproducible’</a:t>
            </a:r>
          </a:p>
          <a:p>
            <a:r>
              <a:rPr lang="en-US" sz="3200" dirty="0"/>
              <a:t>Greek art- stamping coins</a:t>
            </a:r>
          </a:p>
          <a:p>
            <a:r>
              <a:rPr lang="en-US" sz="3200" dirty="0"/>
              <a:t>Middle Ages-woodcuts, engravings</a:t>
            </a:r>
          </a:p>
          <a:p>
            <a:r>
              <a:rPr lang="en-US" sz="3200" dirty="0"/>
              <a:t>Lithography</a:t>
            </a:r>
          </a:p>
        </p:txBody>
      </p:sp>
    </p:spTree>
    <p:extLst>
      <p:ext uri="{BB962C8B-B14F-4D97-AF65-F5344CB8AC3E}">
        <p14:creationId xmlns:p14="http://schemas.microsoft.com/office/powerpoint/2010/main" val="3821043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8245</TotalTime>
  <Words>892</Words>
  <Application>Microsoft Macintosh PowerPoint</Application>
  <PresentationFormat>Widescreen</PresentationFormat>
  <Paragraphs>140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Calibri Light</vt:lpstr>
      <vt:lpstr>Century Gothic</vt:lpstr>
      <vt:lpstr>Mesh</vt:lpstr>
      <vt:lpstr>Office Theme</vt:lpstr>
      <vt:lpstr>The Frankfurt School</vt:lpstr>
      <vt:lpstr>The Frankfurt School</vt:lpstr>
      <vt:lpstr>The Frankfurt School</vt:lpstr>
      <vt:lpstr>Walter Benjamin</vt:lpstr>
      <vt:lpstr>Walter Benjamin</vt:lpstr>
      <vt:lpstr>The Work of Art in the Age of Mechanical Reproduction-1935</vt:lpstr>
      <vt:lpstr>Politics</vt:lpstr>
      <vt:lpstr>PowerPoint Presentation</vt:lpstr>
      <vt:lpstr>I- Mechanical Reproduction</vt:lpstr>
      <vt:lpstr>I- Mechanical Reproduction</vt:lpstr>
      <vt:lpstr>II. Aura</vt:lpstr>
      <vt:lpstr>II. Aura</vt:lpstr>
      <vt:lpstr>II. Aura</vt:lpstr>
      <vt:lpstr>II. Aura</vt:lpstr>
      <vt:lpstr>III. Sense Perception</vt:lpstr>
      <vt:lpstr>IV. The Aura of Tradition</vt:lpstr>
      <vt:lpstr>V. Cult Value vs. Exhibition Value</vt:lpstr>
      <vt:lpstr>VI. Photography</vt:lpstr>
      <vt:lpstr>VII. Painting or Photography?</vt:lpstr>
      <vt:lpstr>VIII. Stage vs. Screen</vt:lpstr>
      <vt:lpstr>IX. Film and Aura</vt:lpstr>
      <vt:lpstr>X. The Mechanical Work of Art as Commodity</vt:lpstr>
      <vt:lpstr>X. The Mechanical Work of Art as Commodity</vt:lpstr>
      <vt:lpstr>XI. Film vs. Painting</vt:lpstr>
      <vt:lpstr>XII. Transformation of Masses</vt:lpstr>
      <vt:lpstr>XIII. The Optical Unconscious</vt:lpstr>
      <vt:lpstr>XIV. Shock Effect</vt:lpstr>
      <vt:lpstr>XV. Habit</vt:lpstr>
      <vt:lpstr>Epilogue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Walter Benjamin</dc:title>
  <dc:creator>Charles Prusik</dc:creator>
  <cp:lastModifiedBy>Charles Prusik</cp:lastModifiedBy>
  <cp:revision>8</cp:revision>
  <dcterms:created xsi:type="dcterms:W3CDTF">2022-04-19T19:02:55Z</dcterms:created>
  <dcterms:modified xsi:type="dcterms:W3CDTF">2023-01-10T15:44:46Z</dcterms:modified>
</cp:coreProperties>
</file>