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9"/>
  </p:notesMasterIdLst>
  <p:handoutMasterIdLst>
    <p:handoutMasterId r:id="rId90"/>
  </p:handoutMasterIdLst>
  <p:sldIdLst>
    <p:sldId id="290" r:id="rId2"/>
    <p:sldId id="931" r:id="rId3"/>
    <p:sldId id="932" r:id="rId4"/>
    <p:sldId id="814" r:id="rId5"/>
    <p:sldId id="933" r:id="rId6"/>
    <p:sldId id="938" r:id="rId7"/>
    <p:sldId id="821" r:id="rId8"/>
    <p:sldId id="822" r:id="rId9"/>
    <p:sldId id="823" r:id="rId10"/>
    <p:sldId id="824" r:id="rId11"/>
    <p:sldId id="762" r:id="rId12"/>
    <p:sldId id="848" r:id="rId13"/>
    <p:sldId id="833" r:id="rId14"/>
    <p:sldId id="834" r:id="rId15"/>
    <p:sldId id="835" r:id="rId16"/>
    <p:sldId id="836" r:id="rId17"/>
    <p:sldId id="837" r:id="rId18"/>
    <p:sldId id="838" r:id="rId19"/>
    <p:sldId id="839" r:id="rId20"/>
    <p:sldId id="840" r:id="rId21"/>
    <p:sldId id="841" r:id="rId22"/>
    <p:sldId id="843" r:id="rId23"/>
    <p:sldId id="844" r:id="rId24"/>
    <p:sldId id="850" r:id="rId25"/>
    <p:sldId id="851" r:id="rId26"/>
    <p:sldId id="852" r:id="rId27"/>
    <p:sldId id="853" r:id="rId28"/>
    <p:sldId id="854" r:id="rId29"/>
    <p:sldId id="856" r:id="rId30"/>
    <p:sldId id="857" r:id="rId31"/>
    <p:sldId id="279" r:id="rId32"/>
    <p:sldId id="934" r:id="rId33"/>
    <p:sldId id="845" r:id="rId34"/>
    <p:sldId id="846" r:id="rId35"/>
    <p:sldId id="847" r:id="rId36"/>
    <p:sldId id="849" r:id="rId37"/>
    <p:sldId id="858" r:id="rId38"/>
    <p:sldId id="860" r:id="rId39"/>
    <p:sldId id="861" r:id="rId40"/>
    <p:sldId id="283" r:id="rId41"/>
    <p:sldId id="284" r:id="rId42"/>
    <p:sldId id="842" r:id="rId43"/>
    <p:sldId id="873" r:id="rId44"/>
    <p:sldId id="939" r:id="rId45"/>
    <p:sldId id="863" r:id="rId46"/>
    <p:sldId id="864" r:id="rId47"/>
    <p:sldId id="868" r:id="rId48"/>
    <p:sldId id="875" r:id="rId49"/>
    <p:sldId id="865" r:id="rId50"/>
    <p:sldId id="877" r:id="rId51"/>
    <p:sldId id="876" r:id="rId52"/>
    <p:sldId id="874" r:id="rId53"/>
    <p:sldId id="937" r:id="rId54"/>
    <p:sldId id="296" r:id="rId55"/>
    <p:sldId id="871" r:id="rId56"/>
    <p:sldId id="879" r:id="rId57"/>
    <p:sldId id="872" r:id="rId58"/>
    <p:sldId id="880" r:id="rId59"/>
    <p:sldId id="881" r:id="rId60"/>
    <p:sldId id="883" r:id="rId61"/>
    <p:sldId id="884" r:id="rId62"/>
    <p:sldId id="885" r:id="rId63"/>
    <p:sldId id="878" r:id="rId64"/>
    <p:sldId id="882" r:id="rId65"/>
    <p:sldId id="886" r:id="rId66"/>
    <p:sldId id="930" r:id="rId67"/>
    <p:sldId id="870" r:id="rId68"/>
    <p:sldId id="866" r:id="rId69"/>
    <p:sldId id="869" r:id="rId70"/>
    <p:sldId id="867" r:id="rId71"/>
    <p:sldId id="887" r:id="rId72"/>
    <p:sldId id="888" r:id="rId73"/>
    <p:sldId id="889" r:id="rId74"/>
    <p:sldId id="890" r:id="rId75"/>
    <p:sldId id="893" r:id="rId76"/>
    <p:sldId id="894" r:id="rId77"/>
    <p:sldId id="895" r:id="rId78"/>
    <p:sldId id="891" r:id="rId79"/>
    <p:sldId id="892" r:id="rId80"/>
    <p:sldId id="905" r:id="rId81"/>
    <p:sldId id="906" r:id="rId82"/>
    <p:sldId id="908" r:id="rId83"/>
    <p:sldId id="909" r:id="rId84"/>
    <p:sldId id="910" r:id="rId85"/>
    <p:sldId id="911" r:id="rId86"/>
    <p:sldId id="915" r:id="rId87"/>
    <p:sldId id="929"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87815" autoAdjust="0"/>
  </p:normalViewPr>
  <p:slideViewPr>
    <p:cSldViewPr snapToGrid="0">
      <p:cViewPr varScale="1">
        <p:scale>
          <a:sx n="56" d="100"/>
          <a:sy n="56" d="100"/>
        </p:scale>
        <p:origin x="16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DA098A2-5879-D878-C9BC-556C363A4F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7CAF803-EF82-5313-7BFB-AA1836D9DC8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EA6ADE-3E3C-4217-8B80-7358E4F7621E}" type="datetimeFigureOut">
              <a:rPr lang="en-US" smtClean="0"/>
              <a:t>3/14/2023</a:t>
            </a:fld>
            <a:endParaRPr lang="en-US"/>
          </a:p>
        </p:txBody>
      </p:sp>
      <p:sp>
        <p:nvSpPr>
          <p:cNvPr id="4" name="Footer Placeholder 3">
            <a:extLst>
              <a:ext uri="{FF2B5EF4-FFF2-40B4-BE49-F238E27FC236}">
                <a16:creationId xmlns:a16="http://schemas.microsoft.com/office/drawing/2014/main" id="{7408D4EB-9196-BFA0-3217-D396BBF1E23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FAXEL</a:t>
            </a:r>
          </a:p>
        </p:txBody>
      </p:sp>
      <p:sp>
        <p:nvSpPr>
          <p:cNvPr id="5" name="Slide Number Placeholder 4">
            <a:extLst>
              <a:ext uri="{FF2B5EF4-FFF2-40B4-BE49-F238E27FC236}">
                <a16:creationId xmlns:a16="http://schemas.microsoft.com/office/drawing/2014/main" id="{2312AD93-70D3-4FA1-EDB3-662E1BED354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EB9E13A-F8DB-4A09-AAF9-01EA417B5454}" type="slidenum">
              <a:rPr lang="en-US" smtClean="0"/>
              <a:t>‹#›</a:t>
            </a:fld>
            <a:endParaRPr lang="en-US"/>
          </a:p>
        </p:txBody>
      </p:sp>
    </p:spTree>
    <p:extLst>
      <p:ext uri="{BB962C8B-B14F-4D97-AF65-F5344CB8AC3E}">
        <p14:creationId xmlns:p14="http://schemas.microsoft.com/office/powerpoint/2010/main" val="261529420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6DB043-6CE3-4CB2-B6FE-873FE67297B5}" type="datetimeFigureOut">
              <a:rPr lang="en-US" smtClean="0"/>
              <a:t>3/14/2023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FAXEL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FB341-B4B1-4B36-8913-94DF83C8C93F}" type="slidenum">
              <a:rPr lang="en-US" smtClean="0"/>
              <a:t>‹#›</a:t>
            </a:fld>
            <a:endParaRPr lang="en-US"/>
          </a:p>
        </p:txBody>
      </p:sp>
    </p:spTree>
    <p:extLst>
      <p:ext uri="{BB962C8B-B14F-4D97-AF65-F5344CB8AC3E}">
        <p14:creationId xmlns:p14="http://schemas.microsoft.com/office/powerpoint/2010/main" val="191107075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1</a:t>
            </a:fld>
            <a:endParaRPr lang="en-US"/>
          </a:p>
        </p:txBody>
      </p:sp>
      <p:sp>
        <p:nvSpPr>
          <p:cNvPr id="5" name="Footer Placeholder 4">
            <a:extLst>
              <a:ext uri="{FF2B5EF4-FFF2-40B4-BE49-F238E27FC236}">
                <a16:creationId xmlns:a16="http://schemas.microsoft.com/office/drawing/2014/main" id="{853E0711-B933-C247-5E26-81B6592EC82A}"/>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1334408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17</a:t>
            </a:fld>
            <a:endParaRPr lang="en-US"/>
          </a:p>
        </p:txBody>
      </p:sp>
    </p:spTree>
    <p:extLst>
      <p:ext uri="{BB962C8B-B14F-4D97-AF65-F5344CB8AC3E}">
        <p14:creationId xmlns:p14="http://schemas.microsoft.com/office/powerpoint/2010/main" val="1930098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18</a:t>
            </a:fld>
            <a:endParaRPr lang="en-US"/>
          </a:p>
        </p:txBody>
      </p:sp>
    </p:spTree>
    <p:extLst>
      <p:ext uri="{BB962C8B-B14F-4D97-AF65-F5344CB8AC3E}">
        <p14:creationId xmlns:p14="http://schemas.microsoft.com/office/powerpoint/2010/main" val="3285772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19</a:t>
            </a:fld>
            <a:endParaRPr lang="en-US"/>
          </a:p>
        </p:txBody>
      </p:sp>
    </p:spTree>
    <p:extLst>
      <p:ext uri="{BB962C8B-B14F-4D97-AF65-F5344CB8AC3E}">
        <p14:creationId xmlns:p14="http://schemas.microsoft.com/office/powerpoint/2010/main" val="219787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20</a:t>
            </a:fld>
            <a:endParaRPr lang="en-US"/>
          </a:p>
        </p:txBody>
      </p:sp>
    </p:spTree>
    <p:extLst>
      <p:ext uri="{BB962C8B-B14F-4D97-AF65-F5344CB8AC3E}">
        <p14:creationId xmlns:p14="http://schemas.microsoft.com/office/powerpoint/2010/main" val="4140101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Evolution underpins all of the study of biology. This is really important.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21</a:t>
            </a:fld>
            <a:endParaRPr lang="en-US"/>
          </a:p>
        </p:txBody>
      </p:sp>
    </p:spTree>
    <p:extLst>
      <p:ext uri="{BB962C8B-B14F-4D97-AF65-F5344CB8AC3E}">
        <p14:creationId xmlns:p14="http://schemas.microsoft.com/office/powerpoint/2010/main" val="3394048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Evolution underpins all of the study of biology. This is really important.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22</a:t>
            </a:fld>
            <a:endParaRPr lang="en-US"/>
          </a:p>
        </p:txBody>
      </p:sp>
    </p:spTree>
    <p:extLst>
      <p:ext uri="{BB962C8B-B14F-4D97-AF65-F5344CB8AC3E}">
        <p14:creationId xmlns:p14="http://schemas.microsoft.com/office/powerpoint/2010/main" val="461300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Variability, random mutations arise</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27</a:t>
            </a:fld>
            <a:endParaRPr lang="en-US"/>
          </a:p>
        </p:txBody>
      </p:sp>
    </p:spTree>
    <p:extLst>
      <p:ext uri="{BB962C8B-B14F-4D97-AF65-F5344CB8AC3E}">
        <p14:creationId xmlns:p14="http://schemas.microsoft.com/office/powerpoint/2010/main" val="3513171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Due to their unique, different physical traits, some members of the population will be better suited to the competition. This is natural selection. Unequal success of different organisms. Success means living longer and having more offspring. Successful reproduce must happen to pass genes on.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28</a:t>
            </a:fld>
            <a:endParaRPr lang="en-US"/>
          </a:p>
        </p:txBody>
      </p:sp>
    </p:spTree>
    <p:extLst>
      <p:ext uri="{BB962C8B-B14F-4D97-AF65-F5344CB8AC3E}">
        <p14:creationId xmlns:p14="http://schemas.microsoft.com/office/powerpoint/2010/main" val="2066795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traits of an organism will be passed down to the offspring. Darwin didn’t know about genes encoded in DNA. We know that today.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29</a:t>
            </a:fld>
            <a:endParaRPr lang="en-US"/>
          </a:p>
        </p:txBody>
      </p:sp>
    </p:spTree>
    <p:extLst>
      <p:ext uri="{BB962C8B-B14F-4D97-AF65-F5344CB8AC3E}">
        <p14:creationId xmlns:p14="http://schemas.microsoft.com/office/powerpoint/2010/main" val="37136103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Given the heritability of traits, natural selection applied over many generations will result in evolution. Descent with modification. Traits that make organisms better suited to the environment will be passed on more frequently. Over many generations, the population will evolve to have these traits represented in greater numbers.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30</a:t>
            </a:fld>
            <a:endParaRPr lang="en-US"/>
          </a:p>
        </p:txBody>
      </p:sp>
    </p:spTree>
    <p:extLst>
      <p:ext uri="{BB962C8B-B14F-4D97-AF65-F5344CB8AC3E}">
        <p14:creationId xmlns:p14="http://schemas.microsoft.com/office/powerpoint/2010/main" val="1618802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Adaption: book adaption. Adaptation: favorable trait that increases fitness. Term used in biology. </a:t>
            </a:r>
          </a:p>
          <a:p>
            <a:r>
              <a:rPr lang="en-US" dirty="0"/>
              <a:t>https://www.merriam-webster.com/dictionary/adaption</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4</a:t>
            </a:fld>
            <a:endParaRPr lang="en-US"/>
          </a:p>
        </p:txBody>
      </p:sp>
    </p:spTree>
    <p:extLst>
      <p:ext uri="{BB962C8B-B14F-4D97-AF65-F5344CB8AC3E}">
        <p14:creationId xmlns:p14="http://schemas.microsoft.com/office/powerpoint/2010/main" val="3265155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rPr>
              <a:t>Bacterial infection. Take antibiotic. It is effective. It quickly kills the majority of the organisms. Some will by chance have variability that give them antibiotic resistance. Those organisms survive and reproduce, passing on their antibiotic resistant genes. This is natural selection. Each generation, bacteria with antibiotic resistance will make up a larger part of the population. This poses a significant health threat. </a:t>
            </a:r>
          </a:p>
          <a:p>
            <a:endParaRPr lang="en-US" dirty="0">
              <a:latin typeface="Arial"/>
            </a:endParaRPr>
          </a:p>
        </p:txBody>
      </p:sp>
    </p:spTree>
    <p:extLst>
      <p:ext uri="{BB962C8B-B14F-4D97-AF65-F5344CB8AC3E}">
        <p14:creationId xmlns:p14="http://schemas.microsoft.com/office/powerpoint/2010/main" val="1813596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rPr>
              <a:t>Bacterial infection. Take antibiotic. It is effective. It quickly kills the majority of the organisms. Some will by chance have variability that give them antibiotic resistance. Those organisms survive and reproduce, passing on their antibiotic resistant genes. This is natural selection. Each generation, bacteria with antibiotic resistance will make up a larger part of the population. This poses a significant health threat. </a:t>
            </a:r>
          </a:p>
          <a:p>
            <a:endParaRPr lang="en-US" dirty="0">
              <a:latin typeface="Arial"/>
            </a:endParaRPr>
          </a:p>
        </p:txBody>
      </p:sp>
    </p:spTree>
    <p:extLst>
      <p:ext uri="{BB962C8B-B14F-4D97-AF65-F5344CB8AC3E}">
        <p14:creationId xmlns:p14="http://schemas.microsoft.com/office/powerpoint/2010/main" val="424329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enforced our own version of evolution, descent with modification.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37</a:t>
            </a:fld>
            <a:endParaRPr lang="en-US"/>
          </a:p>
        </p:txBody>
      </p:sp>
    </p:spTree>
    <p:extLst>
      <p:ext uri="{BB962C8B-B14F-4D97-AF65-F5344CB8AC3E}">
        <p14:creationId xmlns:p14="http://schemas.microsoft.com/office/powerpoint/2010/main" val="1088982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enforced our own version of evolution, descent with modification.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38</a:t>
            </a:fld>
            <a:endParaRPr lang="en-US"/>
          </a:p>
        </p:txBody>
      </p:sp>
    </p:spTree>
    <p:extLst>
      <p:ext uri="{BB962C8B-B14F-4D97-AF65-F5344CB8AC3E}">
        <p14:creationId xmlns:p14="http://schemas.microsoft.com/office/powerpoint/2010/main" val="3019895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enforced our own version of evolution, descent with modification.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39</a:t>
            </a:fld>
            <a:endParaRPr lang="en-US"/>
          </a:p>
        </p:txBody>
      </p:sp>
    </p:spTree>
    <p:extLst>
      <p:ext uri="{BB962C8B-B14F-4D97-AF65-F5344CB8AC3E}">
        <p14:creationId xmlns:p14="http://schemas.microsoft.com/office/powerpoint/2010/main" val="3186788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rPr>
              <a:t>Figure 7.3-1a Artificial Selection - 1 of 4</a:t>
            </a:r>
          </a:p>
          <a:p>
            <a:endParaRPr lang="en-US" dirty="0">
              <a:latin typeface="Arial"/>
            </a:endParaRPr>
          </a:p>
        </p:txBody>
      </p:sp>
    </p:spTree>
    <p:extLst>
      <p:ext uri="{BB962C8B-B14F-4D97-AF65-F5344CB8AC3E}">
        <p14:creationId xmlns:p14="http://schemas.microsoft.com/office/powerpoint/2010/main" val="18757528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rPr>
              <a:t>Figure 7.3-1b Artificial Selection - 2 of 4</a:t>
            </a:r>
          </a:p>
          <a:p>
            <a:endParaRPr lang="en-US" dirty="0">
              <a:latin typeface="Arial"/>
            </a:endParaRPr>
          </a:p>
        </p:txBody>
      </p:sp>
    </p:spTree>
    <p:extLst>
      <p:ext uri="{BB962C8B-B14F-4D97-AF65-F5344CB8AC3E}">
        <p14:creationId xmlns:p14="http://schemas.microsoft.com/office/powerpoint/2010/main" val="18818065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things that have ever lived on this earth are dead. 90% are extinct. We know this because of fossils.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42</a:t>
            </a:fld>
            <a:endParaRPr lang="en-US"/>
          </a:p>
        </p:txBody>
      </p:sp>
    </p:spTree>
    <p:extLst>
      <p:ext uri="{BB962C8B-B14F-4D97-AF65-F5344CB8AC3E}">
        <p14:creationId xmlns:p14="http://schemas.microsoft.com/office/powerpoint/2010/main" val="2656284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trilobite from the Red Mountain Cut.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43</a:t>
            </a:fld>
            <a:endParaRPr lang="en-US"/>
          </a:p>
        </p:txBody>
      </p:sp>
    </p:spTree>
    <p:extLst>
      <p:ext uri="{BB962C8B-B14F-4D97-AF65-F5344CB8AC3E}">
        <p14:creationId xmlns:p14="http://schemas.microsoft.com/office/powerpoint/2010/main" val="5095599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Tuscaloosa, Alabama</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45</a:t>
            </a:fld>
            <a:endParaRPr lang="en-US"/>
          </a:p>
        </p:txBody>
      </p:sp>
    </p:spTree>
    <p:extLst>
      <p:ext uri="{BB962C8B-B14F-4D97-AF65-F5344CB8AC3E}">
        <p14:creationId xmlns:p14="http://schemas.microsoft.com/office/powerpoint/2010/main" val="4025156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Adaption: book adaption. Adaptation: favorable trait that increases fitness. Term used in biology. </a:t>
            </a:r>
          </a:p>
          <a:p>
            <a:r>
              <a:rPr lang="en-US" dirty="0"/>
              <a:t>https://www.merriam-webster.com/dictionary/adaption</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a:t>
            </a:fld>
            <a:endParaRPr lang="en-US"/>
          </a:p>
        </p:txBody>
      </p:sp>
    </p:spTree>
    <p:extLst>
      <p:ext uri="{BB962C8B-B14F-4D97-AF65-F5344CB8AC3E}">
        <p14:creationId xmlns:p14="http://schemas.microsoft.com/office/powerpoint/2010/main" val="41559523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48</a:t>
            </a:fld>
            <a:endParaRPr lang="en-US"/>
          </a:p>
        </p:txBody>
      </p:sp>
    </p:spTree>
    <p:extLst>
      <p:ext uri="{BB962C8B-B14F-4D97-AF65-F5344CB8AC3E}">
        <p14:creationId xmlns:p14="http://schemas.microsoft.com/office/powerpoint/2010/main" val="1764549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Fossils are remains of life.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49</a:t>
            </a:fld>
            <a:endParaRPr lang="en-US"/>
          </a:p>
        </p:txBody>
      </p:sp>
    </p:spTree>
    <p:extLst>
      <p:ext uri="{BB962C8B-B14F-4D97-AF65-F5344CB8AC3E}">
        <p14:creationId xmlns:p14="http://schemas.microsoft.com/office/powerpoint/2010/main" val="547085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50</a:t>
            </a:fld>
            <a:endParaRPr lang="en-US"/>
          </a:p>
        </p:txBody>
      </p:sp>
    </p:spTree>
    <p:extLst>
      <p:ext uri="{BB962C8B-B14F-4D97-AF65-F5344CB8AC3E}">
        <p14:creationId xmlns:p14="http://schemas.microsoft.com/office/powerpoint/2010/main" val="42466144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Fossilization takes 10,000 to millions of years.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51</a:t>
            </a:fld>
            <a:endParaRPr lang="en-US"/>
          </a:p>
        </p:txBody>
      </p:sp>
    </p:spTree>
    <p:extLst>
      <p:ext uri="{BB962C8B-B14F-4D97-AF65-F5344CB8AC3E}">
        <p14:creationId xmlns:p14="http://schemas.microsoft.com/office/powerpoint/2010/main" val="4213142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Fossil comes from Latin, digging.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52</a:t>
            </a:fld>
            <a:endParaRPr lang="en-US"/>
          </a:p>
        </p:txBody>
      </p:sp>
    </p:spTree>
    <p:extLst>
      <p:ext uri="{BB962C8B-B14F-4D97-AF65-F5344CB8AC3E}">
        <p14:creationId xmlns:p14="http://schemas.microsoft.com/office/powerpoint/2010/main" val="32403823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Found in South Dakota in 1990.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53</a:t>
            </a:fld>
            <a:endParaRPr lang="en-US"/>
          </a:p>
        </p:txBody>
      </p:sp>
    </p:spTree>
    <p:extLst>
      <p:ext uri="{BB962C8B-B14F-4D97-AF65-F5344CB8AC3E}">
        <p14:creationId xmlns:p14="http://schemas.microsoft.com/office/powerpoint/2010/main" val="37057795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rPr>
              <a:t>A dinosaur with feathers. It was this fossil that made scientists realize dinosaurs and birds must be related. </a:t>
            </a:r>
          </a:p>
        </p:txBody>
      </p:sp>
    </p:spTree>
    <p:extLst>
      <p:ext uri="{BB962C8B-B14F-4D97-AF65-F5344CB8AC3E}">
        <p14:creationId xmlns:p14="http://schemas.microsoft.com/office/powerpoint/2010/main" val="7258955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Dinosaur Tracks in Texas, trace fossil</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55</a:t>
            </a:fld>
            <a:endParaRPr lang="en-US"/>
          </a:p>
        </p:txBody>
      </p:sp>
    </p:spTree>
    <p:extLst>
      <p:ext uri="{BB962C8B-B14F-4D97-AF65-F5344CB8AC3E}">
        <p14:creationId xmlns:p14="http://schemas.microsoft.com/office/powerpoint/2010/main" val="1193082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Wet soil, soft tree sap. Feet made impression and hardened. Can measure stride, size, weight, die, and behavior.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56</a:t>
            </a:fld>
            <a:endParaRPr lang="en-US"/>
          </a:p>
        </p:txBody>
      </p:sp>
    </p:spTree>
    <p:extLst>
      <p:ext uri="{BB962C8B-B14F-4D97-AF65-F5344CB8AC3E}">
        <p14:creationId xmlns:p14="http://schemas.microsoft.com/office/powerpoint/2010/main" val="27552661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coprolite? Fossilized poop.</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57</a:t>
            </a:fld>
            <a:endParaRPr lang="en-US"/>
          </a:p>
        </p:txBody>
      </p:sp>
    </p:spTree>
    <p:extLst>
      <p:ext uri="{BB962C8B-B14F-4D97-AF65-F5344CB8AC3E}">
        <p14:creationId xmlns:p14="http://schemas.microsoft.com/office/powerpoint/2010/main" val="575085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https://www.zmescience.com/science/geology/age-of-the-earth/</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a:t>
            </a:fld>
            <a:endParaRPr lang="en-US"/>
          </a:p>
        </p:txBody>
      </p:sp>
    </p:spTree>
    <p:extLst>
      <p:ext uri="{BB962C8B-B14F-4D97-AF65-F5344CB8AC3E}">
        <p14:creationId xmlns:p14="http://schemas.microsoft.com/office/powerpoint/2010/main" val="39482992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58</a:t>
            </a:fld>
            <a:endParaRPr lang="en-US"/>
          </a:p>
        </p:txBody>
      </p:sp>
    </p:spTree>
    <p:extLst>
      <p:ext uri="{BB962C8B-B14F-4D97-AF65-F5344CB8AC3E}">
        <p14:creationId xmlns:p14="http://schemas.microsoft.com/office/powerpoint/2010/main" val="1570978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59</a:t>
            </a:fld>
            <a:endParaRPr lang="en-US"/>
          </a:p>
        </p:txBody>
      </p:sp>
    </p:spTree>
    <p:extLst>
      <p:ext uri="{BB962C8B-B14F-4D97-AF65-F5344CB8AC3E}">
        <p14:creationId xmlns:p14="http://schemas.microsoft.com/office/powerpoint/2010/main" val="3596288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60</a:t>
            </a:fld>
            <a:endParaRPr lang="en-US"/>
          </a:p>
        </p:txBody>
      </p:sp>
    </p:spTree>
    <p:extLst>
      <p:ext uri="{BB962C8B-B14F-4D97-AF65-F5344CB8AC3E}">
        <p14:creationId xmlns:p14="http://schemas.microsoft.com/office/powerpoint/2010/main" val="3106492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Carbon-12 is stable, meaning it never undergoes radioactive decay. Carbon-14 is unstable and undergoes radioactive decay with a half-life of about 5,730 years.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61</a:t>
            </a:fld>
            <a:endParaRPr lang="en-US"/>
          </a:p>
        </p:txBody>
      </p:sp>
    </p:spTree>
    <p:extLst>
      <p:ext uri="{BB962C8B-B14F-4D97-AF65-F5344CB8AC3E}">
        <p14:creationId xmlns:p14="http://schemas.microsoft.com/office/powerpoint/2010/main" val="500580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mass spectrometer-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62</a:t>
            </a:fld>
            <a:endParaRPr lang="en-US"/>
          </a:p>
        </p:txBody>
      </p:sp>
    </p:spTree>
    <p:extLst>
      <p:ext uri="{BB962C8B-B14F-4D97-AF65-F5344CB8AC3E}">
        <p14:creationId xmlns:p14="http://schemas.microsoft.com/office/powerpoint/2010/main" val="34101431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Eons, Eras, periods. Photosynthesis caused huge increase in oxygen on Earth.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64</a:t>
            </a:fld>
            <a:endParaRPr lang="en-US"/>
          </a:p>
        </p:txBody>
      </p:sp>
    </p:spTree>
    <p:extLst>
      <p:ext uri="{BB962C8B-B14F-4D97-AF65-F5344CB8AC3E}">
        <p14:creationId xmlns:p14="http://schemas.microsoft.com/office/powerpoint/2010/main" val="37813787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geologic time is a football field, the Cenozoic Era is one yard. One-billion years is abbreviated as “Ga” for “giga annum. When labeling, think about why divisions </a:t>
            </a:r>
            <a:r>
              <a:rPr lang="en-US" dirty="0" err="1"/>
              <a:t>bt</a:t>
            </a:r>
            <a:r>
              <a:rPr lang="en-US" dirty="0"/>
              <a:t> eras and eons?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66</a:t>
            </a:fld>
            <a:endParaRPr lang="en-US"/>
          </a:p>
        </p:txBody>
      </p:sp>
    </p:spTree>
    <p:extLst>
      <p:ext uri="{BB962C8B-B14F-4D97-AF65-F5344CB8AC3E}">
        <p14:creationId xmlns:p14="http://schemas.microsoft.com/office/powerpoint/2010/main" val="42250372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Triassic period started 252 million years ago after Earth’s largest extinction event in history. It’s also known as the “Great Dying” because it killed 96% of all marine species and an estimated 70% of land species.</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67</a:t>
            </a:fld>
            <a:endParaRPr lang="en-US"/>
          </a:p>
        </p:txBody>
      </p:sp>
    </p:spTree>
    <p:extLst>
      <p:ext uri="{BB962C8B-B14F-4D97-AF65-F5344CB8AC3E}">
        <p14:creationId xmlns:p14="http://schemas.microsoft.com/office/powerpoint/2010/main" val="39548414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Meteorite impact</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68</a:t>
            </a:fld>
            <a:endParaRPr lang="en-US"/>
          </a:p>
        </p:txBody>
      </p:sp>
    </p:spTree>
    <p:extLst>
      <p:ext uri="{BB962C8B-B14F-4D97-AF65-F5344CB8AC3E}">
        <p14:creationId xmlns:p14="http://schemas.microsoft.com/office/powerpoint/2010/main" val="16260655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industry is big in the gulf? Oil</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69</a:t>
            </a:fld>
            <a:endParaRPr lang="en-US"/>
          </a:p>
        </p:txBody>
      </p:sp>
    </p:spTree>
    <p:extLst>
      <p:ext uri="{BB962C8B-B14F-4D97-AF65-F5344CB8AC3E}">
        <p14:creationId xmlns:p14="http://schemas.microsoft.com/office/powerpoint/2010/main" val="3896919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11</a:t>
            </a:fld>
            <a:endParaRPr lang="en-US"/>
          </a:p>
        </p:txBody>
      </p:sp>
    </p:spTree>
    <p:extLst>
      <p:ext uri="{BB962C8B-B14F-4D97-AF65-F5344CB8AC3E}">
        <p14:creationId xmlns:p14="http://schemas.microsoft.com/office/powerpoint/2010/main" val="39551895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K–T boundary, Chicxulub crater discovered in 70s. Asteroid was 10 km wide. Mayan name. earthquakes, tsunamis, dust and debris blocked sun. Most recent big extinction.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70</a:t>
            </a:fld>
            <a:endParaRPr lang="en-US"/>
          </a:p>
        </p:txBody>
      </p:sp>
    </p:spTree>
    <p:extLst>
      <p:ext uri="{BB962C8B-B14F-4D97-AF65-F5344CB8AC3E}">
        <p14:creationId xmlns:p14="http://schemas.microsoft.com/office/powerpoint/2010/main" val="41753210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71</a:t>
            </a:fld>
            <a:endParaRPr lang="en-US"/>
          </a:p>
        </p:txBody>
      </p:sp>
    </p:spTree>
    <p:extLst>
      <p:ext uri="{BB962C8B-B14F-4D97-AF65-F5344CB8AC3E}">
        <p14:creationId xmlns:p14="http://schemas.microsoft.com/office/powerpoint/2010/main" val="26912786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mass extinctions</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72</a:t>
            </a:fld>
            <a:endParaRPr lang="en-US"/>
          </a:p>
        </p:txBody>
      </p:sp>
    </p:spTree>
    <p:extLst>
      <p:ext uri="{BB962C8B-B14F-4D97-AF65-F5344CB8AC3E}">
        <p14:creationId xmlns:p14="http://schemas.microsoft.com/office/powerpoint/2010/main" val="36013411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73</a:t>
            </a:fld>
            <a:endParaRPr lang="en-US"/>
          </a:p>
        </p:txBody>
      </p:sp>
    </p:spTree>
    <p:extLst>
      <p:ext uri="{BB962C8B-B14F-4D97-AF65-F5344CB8AC3E}">
        <p14:creationId xmlns:p14="http://schemas.microsoft.com/office/powerpoint/2010/main" val="14840207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74</a:t>
            </a:fld>
            <a:endParaRPr lang="en-US"/>
          </a:p>
        </p:txBody>
      </p:sp>
    </p:spTree>
    <p:extLst>
      <p:ext uri="{BB962C8B-B14F-4D97-AF65-F5344CB8AC3E}">
        <p14:creationId xmlns:p14="http://schemas.microsoft.com/office/powerpoint/2010/main" val="22150830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75</a:t>
            </a:fld>
            <a:endParaRPr lang="en-US"/>
          </a:p>
        </p:txBody>
      </p:sp>
    </p:spTree>
    <p:extLst>
      <p:ext uri="{BB962C8B-B14F-4D97-AF65-F5344CB8AC3E}">
        <p14:creationId xmlns:p14="http://schemas.microsoft.com/office/powerpoint/2010/main" val="6043832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76</a:t>
            </a:fld>
            <a:endParaRPr lang="en-US"/>
          </a:p>
        </p:txBody>
      </p:sp>
    </p:spTree>
    <p:extLst>
      <p:ext uri="{BB962C8B-B14F-4D97-AF65-F5344CB8AC3E}">
        <p14:creationId xmlns:p14="http://schemas.microsoft.com/office/powerpoint/2010/main" val="13936054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77</a:t>
            </a:fld>
            <a:endParaRPr lang="en-US"/>
          </a:p>
        </p:txBody>
      </p:sp>
    </p:spTree>
    <p:extLst>
      <p:ext uri="{BB962C8B-B14F-4D97-AF65-F5344CB8AC3E}">
        <p14:creationId xmlns:p14="http://schemas.microsoft.com/office/powerpoint/2010/main" val="30712255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Tree of life of mammals. Phylogenetic tree.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78</a:t>
            </a:fld>
            <a:endParaRPr lang="en-US"/>
          </a:p>
        </p:txBody>
      </p:sp>
    </p:spTree>
    <p:extLst>
      <p:ext uri="{BB962C8B-B14F-4D97-AF65-F5344CB8AC3E}">
        <p14:creationId xmlns:p14="http://schemas.microsoft.com/office/powerpoint/2010/main" val="9455791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Early mammals</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79</a:t>
            </a:fld>
            <a:endParaRPr lang="en-US"/>
          </a:p>
        </p:txBody>
      </p:sp>
    </p:spTree>
    <p:extLst>
      <p:ext uri="{BB962C8B-B14F-4D97-AF65-F5344CB8AC3E}">
        <p14:creationId xmlns:p14="http://schemas.microsoft.com/office/powerpoint/2010/main" val="1399064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12</a:t>
            </a:fld>
            <a:endParaRPr lang="en-US"/>
          </a:p>
        </p:txBody>
      </p:sp>
    </p:spTree>
    <p:extLst>
      <p:ext uri="{BB962C8B-B14F-4D97-AF65-F5344CB8AC3E}">
        <p14:creationId xmlns:p14="http://schemas.microsoft.com/office/powerpoint/2010/main" val="1010278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80</a:t>
            </a:fld>
            <a:endParaRPr lang="en-US"/>
          </a:p>
        </p:txBody>
      </p:sp>
    </p:spTree>
    <p:extLst>
      <p:ext uri="{BB962C8B-B14F-4D97-AF65-F5344CB8AC3E}">
        <p14:creationId xmlns:p14="http://schemas.microsoft.com/office/powerpoint/2010/main" val="40603881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81</a:t>
            </a:fld>
            <a:endParaRPr lang="en-US"/>
          </a:p>
        </p:txBody>
      </p:sp>
    </p:spTree>
    <p:extLst>
      <p:ext uri="{BB962C8B-B14F-4D97-AF65-F5344CB8AC3E}">
        <p14:creationId xmlns:p14="http://schemas.microsoft.com/office/powerpoint/2010/main" val="4103014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82</a:t>
            </a:fld>
            <a:endParaRPr lang="en-US"/>
          </a:p>
        </p:txBody>
      </p:sp>
    </p:spTree>
    <p:extLst>
      <p:ext uri="{BB962C8B-B14F-4D97-AF65-F5344CB8AC3E}">
        <p14:creationId xmlns:p14="http://schemas.microsoft.com/office/powerpoint/2010/main" val="15556073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83</a:t>
            </a:fld>
            <a:endParaRPr lang="en-US"/>
          </a:p>
        </p:txBody>
      </p:sp>
    </p:spTree>
    <p:extLst>
      <p:ext uri="{BB962C8B-B14F-4D97-AF65-F5344CB8AC3E}">
        <p14:creationId xmlns:p14="http://schemas.microsoft.com/office/powerpoint/2010/main" val="348015919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84</a:t>
            </a:fld>
            <a:endParaRPr lang="en-US"/>
          </a:p>
        </p:txBody>
      </p:sp>
    </p:spTree>
    <p:extLst>
      <p:ext uri="{BB962C8B-B14F-4D97-AF65-F5344CB8AC3E}">
        <p14:creationId xmlns:p14="http://schemas.microsoft.com/office/powerpoint/2010/main" val="292721327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85</a:t>
            </a:fld>
            <a:endParaRPr lang="en-US"/>
          </a:p>
        </p:txBody>
      </p:sp>
    </p:spTree>
    <p:extLst>
      <p:ext uri="{BB962C8B-B14F-4D97-AF65-F5344CB8AC3E}">
        <p14:creationId xmlns:p14="http://schemas.microsoft.com/office/powerpoint/2010/main" val="34156448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87</a:t>
            </a:fld>
            <a:endParaRPr lang="en-US"/>
          </a:p>
        </p:txBody>
      </p:sp>
    </p:spTree>
    <p:extLst>
      <p:ext uri="{BB962C8B-B14F-4D97-AF65-F5344CB8AC3E}">
        <p14:creationId xmlns:p14="http://schemas.microsoft.com/office/powerpoint/2010/main" val="4056346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Influenced by the scientific changes and culture of the time and his experiences and research travelling, he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13</a:t>
            </a:fld>
            <a:endParaRPr lang="en-US"/>
          </a:p>
        </p:txBody>
      </p:sp>
    </p:spTree>
    <p:extLst>
      <p:ext uri="{BB962C8B-B14F-4D97-AF65-F5344CB8AC3E}">
        <p14:creationId xmlns:p14="http://schemas.microsoft.com/office/powerpoint/2010/main" val="1845299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28 years passed before he published his work. But he was discussing his research with colleagues.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15</a:t>
            </a:fld>
            <a:endParaRPr lang="en-US"/>
          </a:p>
        </p:txBody>
      </p:sp>
    </p:spTree>
    <p:extLst>
      <p:ext uri="{BB962C8B-B14F-4D97-AF65-F5344CB8AC3E}">
        <p14:creationId xmlns:p14="http://schemas.microsoft.com/office/powerpoint/2010/main" val="2075671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16</a:t>
            </a:fld>
            <a:endParaRPr lang="en-US"/>
          </a:p>
        </p:txBody>
      </p:sp>
    </p:spTree>
    <p:extLst>
      <p:ext uri="{BB962C8B-B14F-4D97-AF65-F5344CB8AC3E}">
        <p14:creationId xmlns:p14="http://schemas.microsoft.com/office/powerpoint/2010/main" val="3703768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DD35405-7DAC-4027-B016-4D6A54C76A65}" type="datetime1">
              <a:rPr lang="en-US" smtClean="0"/>
              <a:t>3/14/2023</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1785622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1E733C-A65D-429B-A874-579E32D93CF7}" type="datetime1">
              <a:rPr lang="en-US" smtClean="0"/>
              <a:t>3/14/2023</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674234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C4211F-46D3-4449-863C-D7D70DC928B8}" type="datetime1">
              <a:rPr lang="en-US" smtClean="0"/>
              <a:t>3/14/2023</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776112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0" tIns="0" rIns="0" bIns="0"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r>
              <a:rPr lang="en-US"/>
              <a:t>Faxel</a:t>
            </a:r>
            <a:endParaRP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fld id="{30E222A1-3AFB-499B-A59D-AA11FBFD9820}" type="datetime1">
              <a:rPr lang="en-US" smtClean="0"/>
              <a:t>3/14/2023</a:t>
            </a:fld>
            <a:endParaRPr/>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6"/>
            <a:ext cx="8229600" cy="446795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 </a:t>
            </a:r>
          </a:p>
          <a:p>
            <a:pPr lvl="2"/>
            <a:r>
              <a:rPr lang="en-US" dirty="0"/>
              <a:t>  </a:t>
            </a:r>
          </a:p>
          <a:p>
            <a:pPr lvl="3"/>
            <a:r>
              <a:rPr lang="en-US" dirty="0"/>
              <a:t> </a:t>
            </a:r>
          </a:p>
          <a:p>
            <a:pPr lvl="4"/>
            <a:r>
              <a:rPr lang="en-US" dirty="0"/>
              <a:t> </a:t>
            </a:r>
          </a:p>
        </p:txBody>
      </p:sp>
    </p:spTree>
    <p:extLst>
      <p:ext uri="{BB962C8B-B14F-4D97-AF65-F5344CB8AC3E}">
        <p14:creationId xmlns:p14="http://schemas.microsoft.com/office/powerpoint/2010/main" val="1217313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DA694A-1322-48F1-B771-C8CE475B1D15}" type="datetime1">
              <a:rPr lang="en-US" smtClean="0"/>
              <a:t>3/14/2023</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565042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FB4198-3FA7-489A-B3F6-2A1C22B0B738}" type="datetime1">
              <a:rPr lang="en-US" smtClean="0"/>
              <a:t>3/14/2023</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084744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199A58A-685B-43C4-ADA4-008D2FD9D28F}" type="datetime1">
              <a:rPr lang="en-US" smtClean="0"/>
              <a:t>3/14/2023</a:t>
            </a:fld>
            <a:endParaRPr lang="en-US"/>
          </a:p>
        </p:txBody>
      </p:sp>
      <p:sp>
        <p:nvSpPr>
          <p:cNvPr id="6" name="Footer Placeholder 5"/>
          <p:cNvSpPr>
            <a:spLocks noGrp="1"/>
          </p:cNvSpPr>
          <p:nvPr>
            <p:ph type="ftr" sz="quarter" idx="11"/>
          </p:nvPr>
        </p:nvSpPr>
        <p:spPr/>
        <p:txBody>
          <a:bodyPr/>
          <a:lstStyle/>
          <a:p>
            <a:r>
              <a:rPr lang="en-US"/>
              <a:t>Faxel</a:t>
            </a:r>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255970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CFA607E-A6E3-4AE0-863E-A0FCDC515CE3}" type="datetime1">
              <a:rPr lang="en-US" smtClean="0"/>
              <a:t>3/14/2023</a:t>
            </a:fld>
            <a:endParaRPr lang="en-US"/>
          </a:p>
        </p:txBody>
      </p:sp>
      <p:sp>
        <p:nvSpPr>
          <p:cNvPr id="8" name="Footer Placeholder 7"/>
          <p:cNvSpPr>
            <a:spLocks noGrp="1"/>
          </p:cNvSpPr>
          <p:nvPr>
            <p:ph type="ftr" sz="quarter" idx="11"/>
          </p:nvPr>
        </p:nvSpPr>
        <p:spPr/>
        <p:txBody>
          <a:bodyPr/>
          <a:lstStyle/>
          <a:p>
            <a:r>
              <a:rPr lang="en-US"/>
              <a:t>Faxel</a:t>
            </a:r>
          </a:p>
        </p:txBody>
      </p:sp>
      <p:sp>
        <p:nvSpPr>
          <p:cNvPr id="9" name="Slide Number Placeholder 8"/>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67946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A9D7412-1C54-4B7C-B92C-6B4C52077768}" type="datetime1">
              <a:rPr lang="en-US" smtClean="0"/>
              <a:t>3/14/2023</a:t>
            </a:fld>
            <a:endParaRPr lang="en-US"/>
          </a:p>
        </p:txBody>
      </p:sp>
      <p:sp>
        <p:nvSpPr>
          <p:cNvPr id="4" name="Footer Placeholder 3"/>
          <p:cNvSpPr>
            <a:spLocks noGrp="1"/>
          </p:cNvSpPr>
          <p:nvPr>
            <p:ph type="ftr" sz="quarter" idx="11"/>
          </p:nvPr>
        </p:nvSpPr>
        <p:spPr/>
        <p:txBody>
          <a:bodyPr/>
          <a:lstStyle/>
          <a:p>
            <a:r>
              <a:rPr lang="en-US"/>
              <a:t>Faxel</a:t>
            </a:r>
          </a:p>
        </p:txBody>
      </p:sp>
      <p:sp>
        <p:nvSpPr>
          <p:cNvPr id="5" name="Slide Number Placeholder 4"/>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654912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FFD0FD-2B75-457C-8752-5FD6FDC0E3D5}" type="datetime1">
              <a:rPr lang="en-US" smtClean="0"/>
              <a:t>3/14/2023</a:t>
            </a:fld>
            <a:endParaRPr lang="en-US"/>
          </a:p>
        </p:txBody>
      </p:sp>
      <p:sp>
        <p:nvSpPr>
          <p:cNvPr id="3" name="Footer Placeholder 2"/>
          <p:cNvSpPr>
            <a:spLocks noGrp="1"/>
          </p:cNvSpPr>
          <p:nvPr>
            <p:ph type="ftr" sz="quarter" idx="11"/>
          </p:nvPr>
        </p:nvSpPr>
        <p:spPr/>
        <p:txBody>
          <a:bodyPr/>
          <a:lstStyle/>
          <a:p>
            <a:r>
              <a:rPr lang="en-US"/>
              <a:t>Faxel</a:t>
            </a:r>
          </a:p>
        </p:txBody>
      </p:sp>
      <p:sp>
        <p:nvSpPr>
          <p:cNvPr id="4" name="Slide Number Placeholder 3"/>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433010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BEEA41-F1A4-430E-A647-C756E239E848}" type="datetime1">
              <a:rPr lang="en-US" smtClean="0"/>
              <a:t>3/14/2023</a:t>
            </a:fld>
            <a:endParaRPr lang="en-US"/>
          </a:p>
        </p:txBody>
      </p:sp>
      <p:sp>
        <p:nvSpPr>
          <p:cNvPr id="6" name="Footer Placeholder 5"/>
          <p:cNvSpPr>
            <a:spLocks noGrp="1"/>
          </p:cNvSpPr>
          <p:nvPr>
            <p:ph type="ftr" sz="quarter" idx="11"/>
          </p:nvPr>
        </p:nvSpPr>
        <p:spPr/>
        <p:txBody>
          <a:bodyPr/>
          <a:lstStyle/>
          <a:p>
            <a:r>
              <a:rPr lang="en-US"/>
              <a:t>Faxel</a:t>
            </a:r>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909940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8E8D82E-9648-4D04-BF16-FD08762F12FD}" type="datetime1">
              <a:rPr lang="en-US" smtClean="0"/>
              <a:t>3/14/2023</a:t>
            </a:fld>
            <a:endParaRPr lang="en-US"/>
          </a:p>
        </p:txBody>
      </p:sp>
      <p:sp>
        <p:nvSpPr>
          <p:cNvPr id="6" name="Footer Placeholder 5"/>
          <p:cNvSpPr>
            <a:spLocks noGrp="1"/>
          </p:cNvSpPr>
          <p:nvPr>
            <p:ph type="ftr" sz="quarter" idx="11"/>
          </p:nvPr>
        </p:nvSpPr>
        <p:spPr/>
        <p:txBody>
          <a:bodyPr/>
          <a:lstStyle/>
          <a:p>
            <a:r>
              <a:rPr lang="en-US"/>
              <a:t>Faxel</a:t>
            </a:r>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901270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A8CAB1-81AF-4CBA-AA49-2B7530582143}" type="datetime1">
              <a:rPr lang="en-US" smtClean="0"/>
              <a:t>3/14/2023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Faxel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1AC0C8-AEF6-4F7C-B257-2D98578A3B7C}" type="slidenum">
              <a:rPr lang="en-US" smtClean="0"/>
              <a:t>‹#›</a:t>
            </a:fld>
            <a:endParaRPr lang="en-US"/>
          </a:p>
        </p:txBody>
      </p:sp>
    </p:spTree>
    <p:extLst>
      <p:ext uri="{BB962C8B-B14F-4D97-AF65-F5344CB8AC3E}">
        <p14:creationId xmlns:p14="http://schemas.microsoft.com/office/powerpoint/2010/main" val="38390114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6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7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7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46043" y="586409"/>
            <a:ext cx="7988577" cy="5864087"/>
          </a:xfrm>
        </p:spPr>
        <p:txBody>
          <a:bodyPr>
            <a:noAutofit/>
          </a:bodyPr>
          <a:lstStyle/>
          <a:p>
            <a:pPr algn="ctr"/>
            <a:r>
              <a:rPr lang="en-US" sz="4800" b="1" dirty="0"/>
              <a:t>BI 101: </a:t>
            </a:r>
            <a:br>
              <a:rPr lang="en-US" sz="4800" b="1" dirty="0"/>
            </a:br>
            <a:r>
              <a:rPr lang="en-US" sz="4800" b="1" dirty="0"/>
              <a:t>The Fossil Record and Evolutionary Mechanisms</a:t>
            </a:r>
            <a:br>
              <a:rPr lang="en-US" sz="4800" b="1" dirty="0"/>
            </a:br>
            <a:br>
              <a:rPr lang="en-US" sz="5400" b="1" dirty="0"/>
            </a:br>
            <a:br>
              <a:rPr lang="en-US" sz="5400" b="1" dirty="0"/>
            </a:br>
            <a:br>
              <a:rPr lang="en-US" sz="4800" dirty="0"/>
            </a:br>
            <a:r>
              <a:rPr lang="en-US" sz="2400" dirty="0"/>
              <a:t>Tuesday March 14</a:t>
            </a:r>
            <a:r>
              <a:rPr lang="en-US" sz="2400" baseline="30000" dirty="0"/>
              <a:t>th</a:t>
            </a:r>
            <a:r>
              <a:rPr lang="en-US" sz="2400" dirty="0"/>
              <a:t>, 2023</a:t>
            </a:r>
            <a:br>
              <a:rPr lang="en-US" sz="2400" dirty="0"/>
            </a:br>
            <a:r>
              <a:rPr lang="en-US" sz="2400" dirty="0"/>
              <a:t>SSC 138</a:t>
            </a:r>
            <a:endParaRPr lang="en-US" sz="5400"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102388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Why do we talk about Earth Age when we talk about Evolution?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Geology, chemistry, physics, and biology come together to explain evolution.</a:t>
            </a:r>
          </a:p>
          <a:p>
            <a:r>
              <a:rPr lang="en-US" dirty="0"/>
              <a:t>Evolution by natural selection takes a long time. It takes millions of years.</a:t>
            </a:r>
          </a:p>
          <a:p>
            <a:r>
              <a:rPr lang="en-US" dirty="0"/>
              <a:t>So if the Earth is only </a:t>
            </a:r>
            <a:r>
              <a:rPr lang="en-US" dirty="0">
                <a:latin typeface="Times New Roman" panose="02020603050405020304" pitchFamily="18" charset="0"/>
                <a:cs typeface="Times New Roman" panose="02020603050405020304" pitchFamily="18" charset="0"/>
              </a:rPr>
              <a:t>~</a:t>
            </a:r>
            <a:r>
              <a:rPr lang="en-US" dirty="0">
                <a:cs typeface="Times New Roman" panose="02020603050405020304" pitchFamily="18" charset="0"/>
              </a:rPr>
              <a:t>30,000 years old, then there isn’t time for evolution to occur. </a:t>
            </a:r>
            <a:endParaRPr lang="en-US" dirty="0"/>
          </a:p>
        </p:txBody>
      </p:sp>
    </p:spTree>
    <p:extLst>
      <p:ext uri="{BB962C8B-B14F-4D97-AF65-F5344CB8AC3E}">
        <p14:creationId xmlns:p14="http://schemas.microsoft.com/office/powerpoint/2010/main" val="1488637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EB3E1-EE68-920B-92E0-35ED1E216772}"/>
              </a:ext>
            </a:extLst>
          </p:cNvPr>
          <p:cNvSpPr>
            <a:spLocks noGrp="1"/>
          </p:cNvSpPr>
          <p:nvPr>
            <p:ph type="title"/>
          </p:nvPr>
        </p:nvSpPr>
        <p:spPr/>
        <p:txBody>
          <a:bodyPr/>
          <a:lstStyle/>
          <a:p>
            <a:pPr algn="ctr"/>
            <a:r>
              <a:rPr lang="en-US" dirty="0"/>
              <a:t>Hereditary</a:t>
            </a:r>
          </a:p>
        </p:txBody>
      </p:sp>
      <p:sp>
        <p:nvSpPr>
          <p:cNvPr id="5" name="Content Placeholder 4">
            <a:extLst>
              <a:ext uri="{FF2B5EF4-FFF2-40B4-BE49-F238E27FC236}">
                <a16:creationId xmlns:a16="http://schemas.microsoft.com/office/drawing/2014/main" id="{5BC45E2D-B81E-D30E-2F04-3D6DB933A207}"/>
              </a:ext>
            </a:extLst>
          </p:cNvPr>
          <p:cNvSpPr>
            <a:spLocks noGrp="1"/>
          </p:cNvSpPr>
          <p:nvPr>
            <p:ph sz="half" idx="1"/>
          </p:nvPr>
        </p:nvSpPr>
        <p:spPr/>
        <p:txBody>
          <a:bodyPr>
            <a:normAutofit lnSpcReduction="10000"/>
          </a:bodyPr>
          <a:lstStyle/>
          <a:p>
            <a:r>
              <a:rPr lang="en-US" dirty="0"/>
              <a:t>Yes</a:t>
            </a:r>
          </a:p>
          <a:p>
            <a:r>
              <a:rPr lang="en-US" dirty="0"/>
              <a:t>Dimples</a:t>
            </a:r>
          </a:p>
          <a:p>
            <a:r>
              <a:rPr lang="en-US" dirty="0"/>
              <a:t>Tongue rolling</a:t>
            </a:r>
          </a:p>
          <a:p>
            <a:r>
              <a:rPr lang="en-US" dirty="0"/>
              <a:t>Freckles</a:t>
            </a:r>
          </a:p>
          <a:p>
            <a:r>
              <a:rPr lang="en-US" dirty="0"/>
              <a:t>Green/Red Colorblindness</a:t>
            </a:r>
          </a:p>
          <a:p>
            <a:r>
              <a:rPr lang="en-US" dirty="0"/>
              <a:t>Some diseases like Huntington’s disease, Cystic Fibrosis, Sickle cell disease</a:t>
            </a:r>
          </a:p>
        </p:txBody>
      </p:sp>
      <p:sp>
        <p:nvSpPr>
          <p:cNvPr id="6" name="Content Placeholder 5">
            <a:extLst>
              <a:ext uri="{FF2B5EF4-FFF2-40B4-BE49-F238E27FC236}">
                <a16:creationId xmlns:a16="http://schemas.microsoft.com/office/drawing/2014/main" id="{51573B74-A264-77FE-AD91-D465F6057B3F}"/>
              </a:ext>
            </a:extLst>
          </p:cNvPr>
          <p:cNvSpPr>
            <a:spLocks noGrp="1"/>
          </p:cNvSpPr>
          <p:nvPr>
            <p:ph sz="half" idx="2"/>
          </p:nvPr>
        </p:nvSpPr>
        <p:spPr/>
        <p:txBody>
          <a:bodyPr>
            <a:normAutofit lnSpcReduction="10000"/>
          </a:bodyPr>
          <a:lstStyle/>
          <a:p>
            <a:r>
              <a:rPr lang="en-US" dirty="0"/>
              <a:t>No</a:t>
            </a:r>
          </a:p>
          <a:p>
            <a:r>
              <a:rPr lang="en-US" dirty="0"/>
              <a:t>Language spoken</a:t>
            </a:r>
          </a:p>
          <a:p>
            <a:r>
              <a:rPr lang="en-US" dirty="0"/>
              <a:t>Pierced ears</a:t>
            </a:r>
          </a:p>
          <a:p>
            <a:r>
              <a:rPr lang="en-US" dirty="0"/>
              <a:t>Favorite song</a:t>
            </a:r>
          </a:p>
          <a:p>
            <a:r>
              <a:rPr lang="en-US" dirty="0"/>
              <a:t>Fingernail length</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73440A05-70C9-2DEB-9982-BCF0723CBBD8}"/>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938754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EB3E1-EE68-920B-92E0-35ED1E216772}"/>
              </a:ext>
            </a:extLst>
          </p:cNvPr>
          <p:cNvSpPr>
            <a:spLocks noGrp="1"/>
          </p:cNvSpPr>
          <p:nvPr>
            <p:ph type="title"/>
          </p:nvPr>
        </p:nvSpPr>
        <p:spPr/>
        <p:txBody>
          <a:bodyPr/>
          <a:lstStyle/>
          <a:p>
            <a:pPr algn="ctr"/>
            <a:r>
              <a:rPr lang="en-US" dirty="0"/>
              <a:t>Hereditary</a:t>
            </a:r>
          </a:p>
        </p:txBody>
      </p:sp>
      <p:sp>
        <p:nvSpPr>
          <p:cNvPr id="5" name="Content Placeholder 4">
            <a:extLst>
              <a:ext uri="{FF2B5EF4-FFF2-40B4-BE49-F238E27FC236}">
                <a16:creationId xmlns:a16="http://schemas.microsoft.com/office/drawing/2014/main" id="{5BC45E2D-B81E-D30E-2F04-3D6DB933A207}"/>
              </a:ext>
            </a:extLst>
          </p:cNvPr>
          <p:cNvSpPr>
            <a:spLocks noGrp="1"/>
          </p:cNvSpPr>
          <p:nvPr>
            <p:ph sz="half" idx="1"/>
          </p:nvPr>
        </p:nvSpPr>
        <p:spPr/>
        <p:txBody>
          <a:bodyPr>
            <a:normAutofit lnSpcReduction="10000"/>
          </a:bodyPr>
          <a:lstStyle/>
          <a:p>
            <a:r>
              <a:rPr lang="en-US" dirty="0"/>
              <a:t>Yes</a:t>
            </a:r>
          </a:p>
          <a:p>
            <a:r>
              <a:rPr lang="en-US" dirty="0"/>
              <a:t>Dimples</a:t>
            </a:r>
          </a:p>
          <a:p>
            <a:r>
              <a:rPr lang="en-US" dirty="0"/>
              <a:t>Tongue rolling</a:t>
            </a:r>
          </a:p>
          <a:p>
            <a:r>
              <a:rPr lang="en-US" dirty="0"/>
              <a:t>Freckles</a:t>
            </a:r>
          </a:p>
          <a:p>
            <a:r>
              <a:rPr lang="en-US" dirty="0"/>
              <a:t>Green/Red Colorblindness</a:t>
            </a:r>
          </a:p>
          <a:p>
            <a:r>
              <a:rPr lang="en-US" dirty="0"/>
              <a:t>Some diseases like Huntington’s disease, Cystic Fibrosis, Sickle cell disease</a:t>
            </a:r>
          </a:p>
        </p:txBody>
      </p:sp>
      <p:sp>
        <p:nvSpPr>
          <p:cNvPr id="6" name="Content Placeholder 5">
            <a:extLst>
              <a:ext uri="{FF2B5EF4-FFF2-40B4-BE49-F238E27FC236}">
                <a16:creationId xmlns:a16="http://schemas.microsoft.com/office/drawing/2014/main" id="{51573B74-A264-77FE-AD91-D465F6057B3F}"/>
              </a:ext>
            </a:extLst>
          </p:cNvPr>
          <p:cNvSpPr>
            <a:spLocks noGrp="1"/>
          </p:cNvSpPr>
          <p:nvPr>
            <p:ph sz="half" idx="2"/>
          </p:nvPr>
        </p:nvSpPr>
        <p:spPr/>
        <p:txBody>
          <a:bodyPr>
            <a:normAutofit lnSpcReduction="10000"/>
          </a:bodyPr>
          <a:lstStyle/>
          <a:p>
            <a:r>
              <a:rPr lang="en-US" dirty="0"/>
              <a:t>No</a:t>
            </a:r>
          </a:p>
          <a:p>
            <a:r>
              <a:rPr lang="en-US" dirty="0"/>
              <a:t>Language spoken</a:t>
            </a:r>
          </a:p>
          <a:p>
            <a:r>
              <a:rPr lang="en-US" dirty="0"/>
              <a:t>Pierced ears</a:t>
            </a:r>
          </a:p>
          <a:p>
            <a:r>
              <a:rPr lang="en-US" dirty="0"/>
              <a:t>Favorite song</a:t>
            </a:r>
          </a:p>
          <a:p>
            <a:r>
              <a:rPr lang="en-US" dirty="0"/>
              <a:t>Fingernail length</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73440A05-70C9-2DEB-9982-BCF0723CBBD8}"/>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3" name="TextBox 2">
            <a:extLst>
              <a:ext uri="{FF2B5EF4-FFF2-40B4-BE49-F238E27FC236}">
                <a16:creationId xmlns:a16="http://schemas.microsoft.com/office/drawing/2014/main" id="{E1AF53BD-7741-8518-0024-4097171D2D81}"/>
              </a:ext>
            </a:extLst>
          </p:cNvPr>
          <p:cNvSpPr txBox="1"/>
          <p:nvPr/>
        </p:nvSpPr>
        <p:spPr>
          <a:xfrm>
            <a:off x="1223247" y="2459504"/>
            <a:ext cx="6583205" cy="1938992"/>
          </a:xfrm>
          <a:prstGeom prst="rect">
            <a:avLst/>
          </a:prstGeom>
          <a:solidFill>
            <a:schemeClr val="bg1"/>
          </a:solidFill>
          <a:ln>
            <a:solidFill>
              <a:schemeClr val="tx1"/>
            </a:solidFill>
          </a:ln>
        </p:spPr>
        <p:txBody>
          <a:bodyPr wrap="square" rtlCol="0">
            <a:spAutoFit/>
          </a:bodyPr>
          <a:lstStyle/>
          <a:p>
            <a:pPr algn="ctr"/>
            <a:r>
              <a:rPr lang="en-US" sz="4000" dirty="0"/>
              <a:t>Only traits that are encoded in the genes are passed on to the next generation.</a:t>
            </a:r>
          </a:p>
        </p:txBody>
      </p:sp>
    </p:spTree>
    <p:extLst>
      <p:ext uri="{BB962C8B-B14F-4D97-AF65-F5344CB8AC3E}">
        <p14:creationId xmlns:p14="http://schemas.microsoft.com/office/powerpoint/2010/main" val="151799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Charles Darwin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English naturalist born in 1809</a:t>
            </a:r>
          </a:p>
          <a:p>
            <a:r>
              <a:rPr lang="en-US" dirty="0"/>
              <a:t>At the age of 22, traveled around the globe and collected fossils, plants, and animals for further analysis</a:t>
            </a:r>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411687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Charles Darwin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English naturalist born in 1809</a:t>
            </a:r>
          </a:p>
          <a:p>
            <a:r>
              <a:rPr lang="en-US" dirty="0"/>
              <a:t>At the age of 22, traveled around the globe and collected fossils, plants, and animals for further analysis</a:t>
            </a:r>
          </a:p>
          <a:p>
            <a:r>
              <a:rPr lang="en-US" dirty="0"/>
              <a:t>Influenced by the scientific changes and culture of the time and his experiences and research travelling, he published </a:t>
            </a:r>
            <a:r>
              <a:rPr lang="en-US" i="1" dirty="0"/>
              <a:t>The Origin of Species </a:t>
            </a:r>
            <a:r>
              <a:rPr lang="en-US" dirty="0"/>
              <a:t>in 1859</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277334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Charles Darwin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English naturalist born in 1809</a:t>
            </a:r>
          </a:p>
          <a:p>
            <a:r>
              <a:rPr lang="en-US" dirty="0"/>
              <a:t>At the age of 22, traveled around the globe and collected fossils, plants, and animals for further analysis</a:t>
            </a:r>
          </a:p>
          <a:p>
            <a:r>
              <a:rPr lang="en-US" dirty="0"/>
              <a:t>Influenced by the scientific changes and culture of the time and his experiences and research travelling, he published </a:t>
            </a:r>
            <a:r>
              <a:rPr lang="en-US" i="1" dirty="0"/>
              <a:t>The Origin of Species </a:t>
            </a:r>
            <a:r>
              <a:rPr lang="en-US" dirty="0"/>
              <a:t>in 1859</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pic>
        <p:nvPicPr>
          <p:cNvPr id="6" name="Picture 5">
            <a:extLst>
              <a:ext uri="{FF2B5EF4-FFF2-40B4-BE49-F238E27FC236}">
                <a16:creationId xmlns:a16="http://schemas.microsoft.com/office/drawing/2014/main" id="{093B2E61-0DBD-0A2D-26CA-FFA1D39C1B7E}"/>
              </a:ext>
            </a:extLst>
          </p:cNvPr>
          <p:cNvPicPr>
            <a:picLocks noChangeAspect="1"/>
          </p:cNvPicPr>
          <p:nvPr/>
        </p:nvPicPr>
        <p:blipFill>
          <a:blip r:embed="rId4"/>
          <a:stretch>
            <a:fillRect/>
          </a:stretch>
        </p:blipFill>
        <p:spPr>
          <a:xfrm>
            <a:off x="2268377" y="1236614"/>
            <a:ext cx="4210638" cy="2886478"/>
          </a:xfrm>
          <a:prstGeom prst="rect">
            <a:avLst/>
          </a:prstGeom>
        </p:spPr>
      </p:pic>
      <p:sp>
        <p:nvSpPr>
          <p:cNvPr id="8" name="TextBox 7">
            <a:extLst>
              <a:ext uri="{FF2B5EF4-FFF2-40B4-BE49-F238E27FC236}">
                <a16:creationId xmlns:a16="http://schemas.microsoft.com/office/drawing/2014/main" id="{79D9D4D7-9637-D138-973B-5355AF2ACB89}"/>
              </a:ext>
            </a:extLst>
          </p:cNvPr>
          <p:cNvSpPr txBox="1"/>
          <p:nvPr/>
        </p:nvSpPr>
        <p:spPr>
          <a:xfrm>
            <a:off x="0" y="6611779"/>
            <a:ext cx="6384275" cy="246221"/>
          </a:xfrm>
          <a:prstGeom prst="rect">
            <a:avLst/>
          </a:prstGeom>
          <a:noFill/>
        </p:spPr>
        <p:txBody>
          <a:bodyPr wrap="square">
            <a:spAutoFit/>
          </a:bodyPr>
          <a:lstStyle/>
          <a:p>
            <a:r>
              <a:rPr lang="en-US" sz="1000" dirty="0"/>
              <a:t>https://en.wikipedia.org/wiki/On_the_Origin_of_Species#/media/File:Origin_of_Species_title_page.jpg</a:t>
            </a:r>
          </a:p>
        </p:txBody>
      </p:sp>
    </p:spTree>
    <p:extLst>
      <p:ext uri="{BB962C8B-B14F-4D97-AF65-F5344CB8AC3E}">
        <p14:creationId xmlns:p14="http://schemas.microsoft.com/office/powerpoint/2010/main" val="299896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Charles Darwin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i="1" dirty="0"/>
              <a:t>Origin of the Species </a:t>
            </a:r>
            <a:r>
              <a:rPr lang="en-US" dirty="0"/>
              <a:t>presented a strong argument for evolution by natural selection and the accompanying evidence.</a:t>
            </a:r>
          </a:p>
          <a:p>
            <a:endParaRPr lang="en-US" i="1"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063568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Charles Darwin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i="1" dirty="0"/>
              <a:t>Origin of the Species </a:t>
            </a:r>
            <a:r>
              <a:rPr lang="en-US" dirty="0"/>
              <a:t>presented a strong argument for evolution by natural selection and the accompanying evidence.</a:t>
            </a:r>
          </a:p>
          <a:p>
            <a:r>
              <a:rPr lang="en-US" dirty="0"/>
              <a:t>This was not his only book. He published more than 16.</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709754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Charles Darwin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i="1" dirty="0"/>
              <a:t>Origin of the Species </a:t>
            </a:r>
            <a:r>
              <a:rPr lang="en-US" dirty="0"/>
              <a:t>presented a strong argument for evolution by natural selection and the accompanying evidence.</a:t>
            </a:r>
          </a:p>
          <a:p>
            <a:r>
              <a:rPr lang="en-US" dirty="0"/>
              <a:t>This was not his only book. He published more than 16.</a:t>
            </a:r>
          </a:p>
          <a:p>
            <a:r>
              <a:rPr lang="en-US" dirty="0"/>
              <a:t>In 1871, he published </a:t>
            </a:r>
            <a:r>
              <a:rPr lang="en-US" i="1" dirty="0"/>
              <a:t>The Descent of Man, and Selection in Relation to Sex.</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141422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Charles Darwin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i="1" dirty="0"/>
              <a:t>Origin of the Species </a:t>
            </a:r>
            <a:r>
              <a:rPr lang="en-US" dirty="0"/>
              <a:t>presented a strong argument for evolution by natural selection and the accompanying evidence.</a:t>
            </a:r>
          </a:p>
          <a:p>
            <a:r>
              <a:rPr lang="en-US" dirty="0"/>
              <a:t>This was not his only book. He published more than 16.</a:t>
            </a:r>
          </a:p>
          <a:p>
            <a:r>
              <a:rPr lang="en-US" dirty="0"/>
              <a:t>In 1871, he published </a:t>
            </a:r>
            <a:r>
              <a:rPr lang="en-US" i="1" dirty="0"/>
              <a:t>The Descent of Man, and Selection in Relation to Sex.</a:t>
            </a:r>
          </a:p>
          <a:p>
            <a:r>
              <a:rPr lang="en-US" dirty="0"/>
              <a:t>This book was his first to touch on human evolution. </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4149396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65211-A9FD-6105-6A29-57FAF2B3F08C}"/>
              </a:ext>
            </a:extLst>
          </p:cNvPr>
          <p:cNvSpPr>
            <a:spLocks noGrp="1"/>
          </p:cNvSpPr>
          <p:nvPr>
            <p:ph type="title"/>
          </p:nvPr>
        </p:nvSpPr>
        <p:spPr/>
        <p:txBody>
          <a:bodyPr/>
          <a:lstStyle/>
          <a:p>
            <a:pPr algn="ctr"/>
            <a:r>
              <a:rPr lang="en-US" dirty="0"/>
              <a:t>Quiz 4</a:t>
            </a:r>
          </a:p>
        </p:txBody>
      </p:sp>
      <p:sp>
        <p:nvSpPr>
          <p:cNvPr id="3" name="Content Placeholder 2">
            <a:extLst>
              <a:ext uri="{FF2B5EF4-FFF2-40B4-BE49-F238E27FC236}">
                <a16:creationId xmlns:a16="http://schemas.microsoft.com/office/drawing/2014/main" id="{ED09005E-5008-1073-96A3-66739047546B}"/>
              </a:ext>
            </a:extLst>
          </p:cNvPr>
          <p:cNvSpPr>
            <a:spLocks noGrp="1"/>
          </p:cNvSpPr>
          <p:nvPr>
            <p:ph idx="1"/>
          </p:nvPr>
        </p:nvSpPr>
        <p:spPr/>
        <p:txBody>
          <a:bodyPr/>
          <a:lstStyle/>
          <a:p>
            <a:r>
              <a:rPr lang="en-US" dirty="0"/>
              <a:t>Average: 88</a:t>
            </a:r>
          </a:p>
          <a:p>
            <a:r>
              <a:rPr lang="en-US" dirty="0"/>
              <a:t>Standard deviation: 12</a:t>
            </a:r>
          </a:p>
          <a:p>
            <a:r>
              <a:rPr lang="en-US" dirty="0"/>
              <a:t>Grade Breakdown:</a:t>
            </a:r>
          </a:p>
          <a:p>
            <a:pPr lvl="1"/>
            <a:r>
              <a:rPr lang="en-US" dirty="0"/>
              <a:t>A: 14</a:t>
            </a:r>
          </a:p>
          <a:p>
            <a:pPr lvl="1"/>
            <a:r>
              <a:rPr lang="en-US" dirty="0"/>
              <a:t>B: 5</a:t>
            </a:r>
          </a:p>
          <a:p>
            <a:pPr lvl="1"/>
            <a:r>
              <a:rPr lang="en-US" dirty="0"/>
              <a:t>C: 1</a:t>
            </a:r>
          </a:p>
          <a:p>
            <a:pPr lvl="1"/>
            <a:r>
              <a:rPr lang="en-US" dirty="0"/>
              <a:t>&lt;C: 3</a:t>
            </a:r>
          </a:p>
        </p:txBody>
      </p:sp>
      <p:pic>
        <p:nvPicPr>
          <p:cNvPr id="4" name="Picture 3">
            <a:extLst>
              <a:ext uri="{FF2B5EF4-FFF2-40B4-BE49-F238E27FC236}">
                <a16:creationId xmlns:a16="http://schemas.microsoft.com/office/drawing/2014/main" id="{8DF640A8-0BE3-8D19-024F-AB64C0E39579}"/>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8948074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i="1" dirty="0"/>
              <a:t>Origin of the Species</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Presented two points: </a:t>
            </a:r>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524505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i="1" dirty="0"/>
              <a:t>Origin of the Species</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Presented two points:</a:t>
            </a:r>
          </a:p>
          <a:p>
            <a:pPr lvl="1"/>
            <a:r>
              <a:rPr lang="en-US" sz="2800" dirty="0"/>
              <a:t>The concept of evolution: all living species have descended from a succession of ancestral species, each of which accumulated modifications that helped them survive their habitat  </a:t>
            </a:r>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pic>
        <p:nvPicPr>
          <p:cNvPr id="5" name="Picture 4">
            <a:extLst>
              <a:ext uri="{FF2B5EF4-FFF2-40B4-BE49-F238E27FC236}">
                <a16:creationId xmlns:a16="http://schemas.microsoft.com/office/drawing/2014/main" id="{5B3E3836-6200-9531-9E2A-FA32254C9566}"/>
              </a:ext>
            </a:extLst>
          </p:cNvPr>
          <p:cNvPicPr>
            <a:picLocks noChangeAspect="1"/>
          </p:cNvPicPr>
          <p:nvPr/>
        </p:nvPicPr>
        <p:blipFill>
          <a:blip r:embed="rId4"/>
          <a:stretch>
            <a:fillRect/>
          </a:stretch>
        </p:blipFill>
        <p:spPr>
          <a:xfrm>
            <a:off x="2910862" y="4175393"/>
            <a:ext cx="3322275" cy="1860474"/>
          </a:xfrm>
          <a:prstGeom prst="rect">
            <a:avLst/>
          </a:prstGeom>
        </p:spPr>
      </p:pic>
      <p:sp>
        <p:nvSpPr>
          <p:cNvPr id="7" name="TextBox 6">
            <a:extLst>
              <a:ext uri="{FF2B5EF4-FFF2-40B4-BE49-F238E27FC236}">
                <a16:creationId xmlns:a16="http://schemas.microsoft.com/office/drawing/2014/main" id="{A3A109F4-918E-F2B3-C95E-C908D56F2094}"/>
              </a:ext>
            </a:extLst>
          </p:cNvPr>
          <p:cNvSpPr txBox="1"/>
          <p:nvPr/>
        </p:nvSpPr>
        <p:spPr>
          <a:xfrm>
            <a:off x="0" y="6611779"/>
            <a:ext cx="4572000" cy="246221"/>
          </a:xfrm>
          <a:prstGeom prst="rect">
            <a:avLst/>
          </a:prstGeom>
          <a:noFill/>
        </p:spPr>
        <p:txBody>
          <a:bodyPr wrap="square">
            <a:spAutoFit/>
          </a:bodyPr>
          <a:lstStyle/>
          <a:p>
            <a:r>
              <a:rPr lang="en-US" sz="1000" dirty="0"/>
              <a:t>https://www.britannica.com/science/evolution-scientific-theory</a:t>
            </a:r>
          </a:p>
        </p:txBody>
      </p:sp>
    </p:spTree>
    <p:extLst>
      <p:ext uri="{BB962C8B-B14F-4D97-AF65-F5344CB8AC3E}">
        <p14:creationId xmlns:p14="http://schemas.microsoft.com/office/powerpoint/2010/main" val="2720630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i="1" dirty="0"/>
              <a:t>Origin of the Species</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Presented two points:</a:t>
            </a:r>
          </a:p>
          <a:p>
            <a:pPr lvl="1"/>
            <a:r>
              <a:rPr lang="en-US" sz="2800" dirty="0"/>
              <a:t>The concept of evolution: all living species have descended from a succession of ancestral species, each of which accumulated modifications that helped them survive their habitat  </a:t>
            </a:r>
          </a:p>
          <a:p>
            <a:endParaRPr lang="en-US" dirty="0"/>
          </a:p>
          <a:p>
            <a:endParaRPr lang="en-US" dirty="0"/>
          </a:p>
        </p:txBody>
      </p:sp>
      <p:pic>
        <p:nvPicPr>
          <p:cNvPr id="4" name="Picture 3">
            <a:extLst>
              <a:ext uri="{FF2B5EF4-FFF2-40B4-BE49-F238E27FC236}">
                <a16:creationId xmlns:a16="http://schemas.microsoft.com/office/drawing/2014/main" id="{47275231-692B-DDFB-2B98-973EFE2B8A96}"/>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pic>
        <p:nvPicPr>
          <p:cNvPr id="5" name="Picture 4">
            <a:extLst>
              <a:ext uri="{FF2B5EF4-FFF2-40B4-BE49-F238E27FC236}">
                <a16:creationId xmlns:a16="http://schemas.microsoft.com/office/drawing/2014/main" id="{5B3E3836-6200-9531-9E2A-FA32254C9566}"/>
              </a:ext>
            </a:extLst>
          </p:cNvPr>
          <p:cNvPicPr>
            <a:picLocks noChangeAspect="1"/>
          </p:cNvPicPr>
          <p:nvPr/>
        </p:nvPicPr>
        <p:blipFill>
          <a:blip r:embed="rId4"/>
          <a:stretch>
            <a:fillRect/>
          </a:stretch>
        </p:blipFill>
        <p:spPr>
          <a:xfrm>
            <a:off x="2910862" y="4175393"/>
            <a:ext cx="3322275" cy="1860474"/>
          </a:xfrm>
          <a:prstGeom prst="rect">
            <a:avLst/>
          </a:prstGeom>
        </p:spPr>
      </p:pic>
      <p:sp>
        <p:nvSpPr>
          <p:cNvPr id="7" name="TextBox 6">
            <a:extLst>
              <a:ext uri="{FF2B5EF4-FFF2-40B4-BE49-F238E27FC236}">
                <a16:creationId xmlns:a16="http://schemas.microsoft.com/office/drawing/2014/main" id="{A3A109F4-918E-F2B3-C95E-C908D56F2094}"/>
              </a:ext>
            </a:extLst>
          </p:cNvPr>
          <p:cNvSpPr txBox="1"/>
          <p:nvPr/>
        </p:nvSpPr>
        <p:spPr>
          <a:xfrm>
            <a:off x="0" y="6611779"/>
            <a:ext cx="4572000" cy="246221"/>
          </a:xfrm>
          <a:prstGeom prst="rect">
            <a:avLst/>
          </a:prstGeom>
          <a:noFill/>
        </p:spPr>
        <p:txBody>
          <a:bodyPr wrap="square">
            <a:spAutoFit/>
          </a:bodyPr>
          <a:lstStyle/>
          <a:p>
            <a:r>
              <a:rPr lang="en-US" sz="1000" dirty="0"/>
              <a:t>https://www.britannica.com/science/evolution-scientific-theory</a:t>
            </a:r>
          </a:p>
        </p:txBody>
      </p:sp>
      <p:sp>
        <p:nvSpPr>
          <p:cNvPr id="6" name="TextBox 5">
            <a:extLst>
              <a:ext uri="{FF2B5EF4-FFF2-40B4-BE49-F238E27FC236}">
                <a16:creationId xmlns:a16="http://schemas.microsoft.com/office/drawing/2014/main" id="{76E998DC-E234-D24C-009B-D01A582A5D4F}"/>
              </a:ext>
            </a:extLst>
          </p:cNvPr>
          <p:cNvSpPr txBox="1"/>
          <p:nvPr/>
        </p:nvSpPr>
        <p:spPr>
          <a:xfrm>
            <a:off x="1552198" y="3585795"/>
            <a:ext cx="6039602" cy="830997"/>
          </a:xfrm>
          <a:prstGeom prst="rect">
            <a:avLst/>
          </a:prstGeom>
          <a:solidFill>
            <a:schemeClr val="bg1"/>
          </a:solidFill>
          <a:ln>
            <a:solidFill>
              <a:schemeClr val="tx1"/>
            </a:solidFill>
          </a:ln>
        </p:spPr>
        <p:txBody>
          <a:bodyPr wrap="none" rtlCol="0">
            <a:spAutoFit/>
          </a:bodyPr>
          <a:lstStyle/>
          <a:p>
            <a:r>
              <a:rPr lang="en-US" sz="4800" dirty="0"/>
              <a:t>How does this happen?</a:t>
            </a:r>
          </a:p>
        </p:txBody>
      </p:sp>
    </p:spTree>
    <p:extLst>
      <p:ext uri="{BB962C8B-B14F-4D97-AF65-F5344CB8AC3E}">
        <p14:creationId xmlns:p14="http://schemas.microsoft.com/office/powerpoint/2010/main" val="3963530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245693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process by which organisms with certain traits are more likely to survive and reproduce than other organisms.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8954876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process by which organisms with certain traits are more likely to survive and reproduce than other organisms.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TextBox 4">
            <a:extLst>
              <a:ext uri="{FF2B5EF4-FFF2-40B4-BE49-F238E27FC236}">
                <a16:creationId xmlns:a16="http://schemas.microsoft.com/office/drawing/2014/main" id="{D54E2CA9-A46E-3027-3573-06DE7C105A0C}"/>
              </a:ext>
            </a:extLst>
          </p:cNvPr>
          <p:cNvSpPr txBox="1"/>
          <p:nvPr/>
        </p:nvSpPr>
        <p:spPr>
          <a:xfrm>
            <a:off x="1839817" y="3316077"/>
            <a:ext cx="2254656" cy="400110"/>
          </a:xfrm>
          <a:prstGeom prst="rect">
            <a:avLst/>
          </a:prstGeom>
          <a:noFill/>
        </p:spPr>
        <p:txBody>
          <a:bodyPr wrap="none" rtlCol="0">
            <a:spAutoFit/>
          </a:bodyPr>
          <a:lstStyle/>
          <a:p>
            <a:r>
              <a:rPr lang="en-US" sz="2000" dirty="0"/>
              <a:t>Growing population</a:t>
            </a:r>
          </a:p>
        </p:txBody>
      </p:sp>
      <p:sp>
        <p:nvSpPr>
          <p:cNvPr id="6" name="TextBox 5">
            <a:extLst>
              <a:ext uri="{FF2B5EF4-FFF2-40B4-BE49-F238E27FC236}">
                <a16:creationId xmlns:a16="http://schemas.microsoft.com/office/drawing/2014/main" id="{E65DEEAF-9811-866C-115A-AF958218E66B}"/>
              </a:ext>
            </a:extLst>
          </p:cNvPr>
          <p:cNvSpPr txBox="1"/>
          <p:nvPr/>
        </p:nvSpPr>
        <p:spPr>
          <a:xfrm>
            <a:off x="4346251" y="3316077"/>
            <a:ext cx="2831288" cy="400110"/>
          </a:xfrm>
          <a:prstGeom prst="rect">
            <a:avLst/>
          </a:prstGeom>
          <a:noFill/>
        </p:spPr>
        <p:txBody>
          <a:bodyPr wrap="none" rtlCol="0">
            <a:spAutoFit/>
          </a:bodyPr>
          <a:lstStyle/>
          <a:p>
            <a:r>
              <a:rPr lang="en-US" sz="2000" dirty="0"/>
              <a:t>Limited natural resources</a:t>
            </a:r>
          </a:p>
        </p:txBody>
      </p:sp>
    </p:spTree>
    <p:extLst>
      <p:ext uri="{BB962C8B-B14F-4D97-AF65-F5344CB8AC3E}">
        <p14:creationId xmlns:p14="http://schemas.microsoft.com/office/powerpoint/2010/main" val="1889885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process by which organisms with certain traits are more likely to survive and reproduce than other organisms.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TextBox 4">
            <a:extLst>
              <a:ext uri="{FF2B5EF4-FFF2-40B4-BE49-F238E27FC236}">
                <a16:creationId xmlns:a16="http://schemas.microsoft.com/office/drawing/2014/main" id="{D54E2CA9-A46E-3027-3573-06DE7C105A0C}"/>
              </a:ext>
            </a:extLst>
          </p:cNvPr>
          <p:cNvSpPr txBox="1"/>
          <p:nvPr/>
        </p:nvSpPr>
        <p:spPr>
          <a:xfrm>
            <a:off x="1839817" y="3316077"/>
            <a:ext cx="2254656" cy="400110"/>
          </a:xfrm>
          <a:prstGeom prst="rect">
            <a:avLst/>
          </a:prstGeom>
          <a:noFill/>
        </p:spPr>
        <p:txBody>
          <a:bodyPr wrap="none" rtlCol="0">
            <a:spAutoFit/>
          </a:bodyPr>
          <a:lstStyle/>
          <a:p>
            <a:r>
              <a:rPr lang="en-US" sz="2000" dirty="0"/>
              <a:t>Growing population</a:t>
            </a:r>
          </a:p>
        </p:txBody>
      </p:sp>
      <p:sp>
        <p:nvSpPr>
          <p:cNvPr id="6" name="TextBox 5">
            <a:extLst>
              <a:ext uri="{FF2B5EF4-FFF2-40B4-BE49-F238E27FC236}">
                <a16:creationId xmlns:a16="http://schemas.microsoft.com/office/drawing/2014/main" id="{E65DEEAF-9811-866C-115A-AF958218E66B}"/>
              </a:ext>
            </a:extLst>
          </p:cNvPr>
          <p:cNvSpPr txBox="1"/>
          <p:nvPr/>
        </p:nvSpPr>
        <p:spPr>
          <a:xfrm>
            <a:off x="4346251" y="3316077"/>
            <a:ext cx="2831288" cy="400110"/>
          </a:xfrm>
          <a:prstGeom prst="rect">
            <a:avLst/>
          </a:prstGeom>
          <a:noFill/>
        </p:spPr>
        <p:txBody>
          <a:bodyPr wrap="none" rtlCol="0">
            <a:spAutoFit/>
          </a:bodyPr>
          <a:lstStyle/>
          <a:p>
            <a:r>
              <a:rPr lang="en-US" sz="2000" dirty="0"/>
              <a:t>Limited natural resources</a:t>
            </a:r>
          </a:p>
        </p:txBody>
      </p:sp>
      <p:cxnSp>
        <p:nvCxnSpPr>
          <p:cNvPr id="8" name="Straight Arrow Connector 7">
            <a:extLst>
              <a:ext uri="{FF2B5EF4-FFF2-40B4-BE49-F238E27FC236}">
                <a16:creationId xmlns:a16="http://schemas.microsoft.com/office/drawing/2014/main" id="{5BF21556-E40E-002F-9FE7-4E2ADE6DDFAB}"/>
              </a:ext>
            </a:extLst>
          </p:cNvPr>
          <p:cNvCxnSpPr/>
          <p:nvPr/>
        </p:nvCxnSpPr>
        <p:spPr>
          <a:xfrm>
            <a:off x="3316077" y="3716187"/>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C92293BA-37D8-9398-9F73-50AEDFDBDA52}"/>
              </a:ext>
            </a:extLst>
          </p:cNvPr>
          <p:cNvCxnSpPr>
            <a:cxnSpLocks/>
          </p:cNvCxnSpPr>
          <p:nvPr/>
        </p:nvCxnSpPr>
        <p:spPr>
          <a:xfrm flipH="1">
            <a:off x="4409921" y="3670453"/>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CE06E0E6-4BF8-DDED-2587-996923D6333B}"/>
              </a:ext>
            </a:extLst>
          </p:cNvPr>
          <p:cNvSpPr txBox="1"/>
          <p:nvPr/>
        </p:nvSpPr>
        <p:spPr>
          <a:xfrm>
            <a:off x="2882805" y="4475582"/>
            <a:ext cx="2926891" cy="400110"/>
          </a:xfrm>
          <a:prstGeom prst="rect">
            <a:avLst/>
          </a:prstGeom>
          <a:noFill/>
        </p:spPr>
        <p:txBody>
          <a:bodyPr wrap="none" rtlCol="0">
            <a:spAutoFit/>
          </a:bodyPr>
          <a:lstStyle/>
          <a:p>
            <a:r>
              <a:rPr lang="en-US" sz="2000" dirty="0"/>
              <a:t>Competition in population</a:t>
            </a:r>
          </a:p>
        </p:txBody>
      </p:sp>
    </p:spTree>
    <p:extLst>
      <p:ext uri="{BB962C8B-B14F-4D97-AF65-F5344CB8AC3E}">
        <p14:creationId xmlns:p14="http://schemas.microsoft.com/office/powerpoint/2010/main" val="3902698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process by which organisms with certain traits are more likely to survive and reproduce than other organisms.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TextBox 4">
            <a:extLst>
              <a:ext uri="{FF2B5EF4-FFF2-40B4-BE49-F238E27FC236}">
                <a16:creationId xmlns:a16="http://schemas.microsoft.com/office/drawing/2014/main" id="{D54E2CA9-A46E-3027-3573-06DE7C105A0C}"/>
              </a:ext>
            </a:extLst>
          </p:cNvPr>
          <p:cNvSpPr txBox="1"/>
          <p:nvPr/>
        </p:nvSpPr>
        <p:spPr>
          <a:xfrm>
            <a:off x="1839817" y="3316077"/>
            <a:ext cx="2254656" cy="400110"/>
          </a:xfrm>
          <a:prstGeom prst="rect">
            <a:avLst/>
          </a:prstGeom>
          <a:noFill/>
        </p:spPr>
        <p:txBody>
          <a:bodyPr wrap="none" rtlCol="0">
            <a:spAutoFit/>
          </a:bodyPr>
          <a:lstStyle/>
          <a:p>
            <a:r>
              <a:rPr lang="en-US" sz="2000" dirty="0"/>
              <a:t>Growing population</a:t>
            </a:r>
          </a:p>
        </p:txBody>
      </p:sp>
      <p:sp>
        <p:nvSpPr>
          <p:cNvPr id="6" name="TextBox 5">
            <a:extLst>
              <a:ext uri="{FF2B5EF4-FFF2-40B4-BE49-F238E27FC236}">
                <a16:creationId xmlns:a16="http://schemas.microsoft.com/office/drawing/2014/main" id="{E65DEEAF-9811-866C-115A-AF958218E66B}"/>
              </a:ext>
            </a:extLst>
          </p:cNvPr>
          <p:cNvSpPr txBox="1"/>
          <p:nvPr/>
        </p:nvSpPr>
        <p:spPr>
          <a:xfrm>
            <a:off x="4346251" y="3316077"/>
            <a:ext cx="2831288" cy="400110"/>
          </a:xfrm>
          <a:prstGeom prst="rect">
            <a:avLst/>
          </a:prstGeom>
          <a:noFill/>
        </p:spPr>
        <p:txBody>
          <a:bodyPr wrap="none" rtlCol="0">
            <a:spAutoFit/>
          </a:bodyPr>
          <a:lstStyle/>
          <a:p>
            <a:r>
              <a:rPr lang="en-US" sz="2000" dirty="0"/>
              <a:t>Limited natural resources</a:t>
            </a:r>
          </a:p>
        </p:txBody>
      </p:sp>
      <p:cxnSp>
        <p:nvCxnSpPr>
          <p:cNvPr id="8" name="Straight Arrow Connector 7">
            <a:extLst>
              <a:ext uri="{FF2B5EF4-FFF2-40B4-BE49-F238E27FC236}">
                <a16:creationId xmlns:a16="http://schemas.microsoft.com/office/drawing/2014/main" id="{5BF21556-E40E-002F-9FE7-4E2ADE6DDFAB}"/>
              </a:ext>
            </a:extLst>
          </p:cNvPr>
          <p:cNvCxnSpPr/>
          <p:nvPr/>
        </p:nvCxnSpPr>
        <p:spPr>
          <a:xfrm>
            <a:off x="3316077" y="3716187"/>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C92293BA-37D8-9398-9F73-50AEDFDBDA52}"/>
              </a:ext>
            </a:extLst>
          </p:cNvPr>
          <p:cNvCxnSpPr>
            <a:cxnSpLocks/>
          </p:cNvCxnSpPr>
          <p:nvPr/>
        </p:nvCxnSpPr>
        <p:spPr>
          <a:xfrm flipH="1">
            <a:off x="4409921" y="3670453"/>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CE06E0E6-4BF8-DDED-2587-996923D6333B}"/>
              </a:ext>
            </a:extLst>
          </p:cNvPr>
          <p:cNvSpPr txBox="1"/>
          <p:nvPr/>
        </p:nvSpPr>
        <p:spPr>
          <a:xfrm>
            <a:off x="2882805" y="4475582"/>
            <a:ext cx="2926891" cy="400110"/>
          </a:xfrm>
          <a:prstGeom prst="rect">
            <a:avLst/>
          </a:prstGeom>
          <a:noFill/>
        </p:spPr>
        <p:txBody>
          <a:bodyPr wrap="none" rtlCol="0">
            <a:spAutoFit/>
          </a:bodyPr>
          <a:lstStyle/>
          <a:p>
            <a:r>
              <a:rPr lang="en-US" sz="2000" dirty="0"/>
              <a:t>Competition in population</a:t>
            </a:r>
          </a:p>
        </p:txBody>
      </p:sp>
      <p:sp>
        <p:nvSpPr>
          <p:cNvPr id="7" name="TextBox 6">
            <a:extLst>
              <a:ext uri="{FF2B5EF4-FFF2-40B4-BE49-F238E27FC236}">
                <a16:creationId xmlns:a16="http://schemas.microsoft.com/office/drawing/2014/main" id="{9266A1F0-5317-59F3-BF3D-CFA53CB9801A}"/>
              </a:ext>
            </a:extLst>
          </p:cNvPr>
          <p:cNvSpPr txBox="1"/>
          <p:nvPr/>
        </p:nvSpPr>
        <p:spPr>
          <a:xfrm>
            <a:off x="6437657" y="4475582"/>
            <a:ext cx="1226746" cy="400110"/>
          </a:xfrm>
          <a:prstGeom prst="rect">
            <a:avLst/>
          </a:prstGeom>
          <a:noFill/>
        </p:spPr>
        <p:txBody>
          <a:bodyPr wrap="none" rtlCol="0">
            <a:spAutoFit/>
          </a:bodyPr>
          <a:lstStyle/>
          <a:p>
            <a:r>
              <a:rPr lang="en-US" sz="2000" dirty="0"/>
              <a:t>Variability</a:t>
            </a:r>
          </a:p>
        </p:txBody>
      </p:sp>
    </p:spTree>
    <p:extLst>
      <p:ext uri="{BB962C8B-B14F-4D97-AF65-F5344CB8AC3E}">
        <p14:creationId xmlns:p14="http://schemas.microsoft.com/office/powerpoint/2010/main" val="325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process by which organisms with certain traits are more likely to survive and reproduce than other organisms.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TextBox 4">
            <a:extLst>
              <a:ext uri="{FF2B5EF4-FFF2-40B4-BE49-F238E27FC236}">
                <a16:creationId xmlns:a16="http://schemas.microsoft.com/office/drawing/2014/main" id="{D54E2CA9-A46E-3027-3573-06DE7C105A0C}"/>
              </a:ext>
            </a:extLst>
          </p:cNvPr>
          <p:cNvSpPr txBox="1"/>
          <p:nvPr/>
        </p:nvSpPr>
        <p:spPr>
          <a:xfrm>
            <a:off x="1839817" y="3316077"/>
            <a:ext cx="2254656" cy="400110"/>
          </a:xfrm>
          <a:prstGeom prst="rect">
            <a:avLst/>
          </a:prstGeom>
          <a:noFill/>
        </p:spPr>
        <p:txBody>
          <a:bodyPr wrap="none" rtlCol="0">
            <a:spAutoFit/>
          </a:bodyPr>
          <a:lstStyle/>
          <a:p>
            <a:r>
              <a:rPr lang="en-US" sz="2000" dirty="0"/>
              <a:t>Growing population</a:t>
            </a:r>
          </a:p>
        </p:txBody>
      </p:sp>
      <p:sp>
        <p:nvSpPr>
          <p:cNvPr id="6" name="TextBox 5">
            <a:extLst>
              <a:ext uri="{FF2B5EF4-FFF2-40B4-BE49-F238E27FC236}">
                <a16:creationId xmlns:a16="http://schemas.microsoft.com/office/drawing/2014/main" id="{E65DEEAF-9811-866C-115A-AF958218E66B}"/>
              </a:ext>
            </a:extLst>
          </p:cNvPr>
          <p:cNvSpPr txBox="1"/>
          <p:nvPr/>
        </p:nvSpPr>
        <p:spPr>
          <a:xfrm>
            <a:off x="4346251" y="3316077"/>
            <a:ext cx="2831288" cy="400110"/>
          </a:xfrm>
          <a:prstGeom prst="rect">
            <a:avLst/>
          </a:prstGeom>
          <a:noFill/>
        </p:spPr>
        <p:txBody>
          <a:bodyPr wrap="none" rtlCol="0">
            <a:spAutoFit/>
          </a:bodyPr>
          <a:lstStyle/>
          <a:p>
            <a:r>
              <a:rPr lang="en-US" sz="2000" dirty="0"/>
              <a:t>Limited natural resources</a:t>
            </a:r>
          </a:p>
        </p:txBody>
      </p:sp>
      <p:cxnSp>
        <p:nvCxnSpPr>
          <p:cNvPr id="8" name="Straight Arrow Connector 7">
            <a:extLst>
              <a:ext uri="{FF2B5EF4-FFF2-40B4-BE49-F238E27FC236}">
                <a16:creationId xmlns:a16="http://schemas.microsoft.com/office/drawing/2014/main" id="{5BF21556-E40E-002F-9FE7-4E2ADE6DDFAB}"/>
              </a:ext>
            </a:extLst>
          </p:cNvPr>
          <p:cNvCxnSpPr/>
          <p:nvPr/>
        </p:nvCxnSpPr>
        <p:spPr>
          <a:xfrm>
            <a:off x="3316077" y="3716187"/>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C92293BA-37D8-9398-9F73-50AEDFDBDA52}"/>
              </a:ext>
            </a:extLst>
          </p:cNvPr>
          <p:cNvCxnSpPr>
            <a:cxnSpLocks/>
          </p:cNvCxnSpPr>
          <p:nvPr/>
        </p:nvCxnSpPr>
        <p:spPr>
          <a:xfrm flipH="1">
            <a:off x="4409921" y="3670453"/>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CE06E0E6-4BF8-DDED-2587-996923D6333B}"/>
              </a:ext>
            </a:extLst>
          </p:cNvPr>
          <p:cNvSpPr txBox="1"/>
          <p:nvPr/>
        </p:nvSpPr>
        <p:spPr>
          <a:xfrm>
            <a:off x="2882805" y="4475582"/>
            <a:ext cx="2926891" cy="400110"/>
          </a:xfrm>
          <a:prstGeom prst="rect">
            <a:avLst/>
          </a:prstGeom>
          <a:noFill/>
        </p:spPr>
        <p:txBody>
          <a:bodyPr wrap="none" rtlCol="0">
            <a:spAutoFit/>
          </a:bodyPr>
          <a:lstStyle/>
          <a:p>
            <a:r>
              <a:rPr lang="en-US" sz="2000" dirty="0"/>
              <a:t>Competition in population</a:t>
            </a:r>
          </a:p>
        </p:txBody>
      </p:sp>
      <p:sp>
        <p:nvSpPr>
          <p:cNvPr id="7" name="TextBox 6">
            <a:extLst>
              <a:ext uri="{FF2B5EF4-FFF2-40B4-BE49-F238E27FC236}">
                <a16:creationId xmlns:a16="http://schemas.microsoft.com/office/drawing/2014/main" id="{9266A1F0-5317-59F3-BF3D-CFA53CB9801A}"/>
              </a:ext>
            </a:extLst>
          </p:cNvPr>
          <p:cNvSpPr txBox="1"/>
          <p:nvPr/>
        </p:nvSpPr>
        <p:spPr>
          <a:xfrm>
            <a:off x="6437657" y="4475582"/>
            <a:ext cx="1226746" cy="400110"/>
          </a:xfrm>
          <a:prstGeom prst="rect">
            <a:avLst/>
          </a:prstGeom>
          <a:noFill/>
        </p:spPr>
        <p:txBody>
          <a:bodyPr wrap="none" rtlCol="0">
            <a:spAutoFit/>
          </a:bodyPr>
          <a:lstStyle/>
          <a:p>
            <a:r>
              <a:rPr lang="en-US" sz="2000" dirty="0"/>
              <a:t>Variability</a:t>
            </a:r>
          </a:p>
        </p:txBody>
      </p:sp>
      <p:cxnSp>
        <p:nvCxnSpPr>
          <p:cNvPr id="10" name="Straight Arrow Connector 9">
            <a:extLst>
              <a:ext uri="{FF2B5EF4-FFF2-40B4-BE49-F238E27FC236}">
                <a16:creationId xmlns:a16="http://schemas.microsoft.com/office/drawing/2014/main" id="{E1A1FF75-C1C0-24C7-0483-6AFC471FFA09}"/>
              </a:ext>
            </a:extLst>
          </p:cNvPr>
          <p:cNvCxnSpPr/>
          <p:nvPr/>
        </p:nvCxnSpPr>
        <p:spPr>
          <a:xfrm>
            <a:off x="4990355" y="4901868"/>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348348B0-3150-A1D2-2D74-31D16ADCD194}"/>
              </a:ext>
            </a:extLst>
          </p:cNvPr>
          <p:cNvCxnSpPr>
            <a:cxnSpLocks/>
          </p:cNvCxnSpPr>
          <p:nvPr/>
        </p:nvCxnSpPr>
        <p:spPr>
          <a:xfrm flipH="1">
            <a:off x="6084199" y="4856134"/>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037214BF-6452-EA9C-4FF1-17540D12F0CC}"/>
              </a:ext>
            </a:extLst>
          </p:cNvPr>
          <p:cNvSpPr txBox="1"/>
          <p:nvPr/>
        </p:nvSpPr>
        <p:spPr>
          <a:xfrm>
            <a:off x="4990355" y="5571357"/>
            <a:ext cx="1957972" cy="400110"/>
          </a:xfrm>
          <a:prstGeom prst="rect">
            <a:avLst/>
          </a:prstGeom>
          <a:noFill/>
        </p:spPr>
        <p:txBody>
          <a:bodyPr wrap="none" rtlCol="0">
            <a:spAutoFit/>
          </a:bodyPr>
          <a:lstStyle/>
          <a:p>
            <a:r>
              <a:rPr lang="en-US" sz="2000" dirty="0"/>
              <a:t>Natural selection</a:t>
            </a:r>
          </a:p>
        </p:txBody>
      </p:sp>
    </p:spTree>
    <p:extLst>
      <p:ext uri="{BB962C8B-B14F-4D97-AF65-F5344CB8AC3E}">
        <p14:creationId xmlns:p14="http://schemas.microsoft.com/office/powerpoint/2010/main" val="271839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process by which organisms with certain traits are more likely to survive and reproduce than other organisms.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TextBox 4">
            <a:extLst>
              <a:ext uri="{FF2B5EF4-FFF2-40B4-BE49-F238E27FC236}">
                <a16:creationId xmlns:a16="http://schemas.microsoft.com/office/drawing/2014/main" id="{D54E2CA9-A46E-3027-3573-06DE7C105A0C}"/>
              </a:ext>
            </a:extLst>
          </p:cNvPr>
          <p:cNvSpPr txBox="1"/>
          <p:nvPr/>
        </p:nvSpPr>
        <p:spPr>
          <a:xfrm>
            <a:off x="1839817" y="3316077"/>
            <a:ext cx="2254656" cy="400110"/>
          </a:xfrm>
          <a:prstGeom prst="rect">
            <a:avLst/>
          </a:prstGeom>
          <a:noFill/>
        </p:spPr>
        <p:txBody>
          <a:bodyPr wrap="none" rtlCol="0">
            <a:spAutoFit/>
          </a:bodyPr>
          <a:lstStyle/>
          <a:p>
            <a:r>
              <a:rPr lang="en-US" sz="2000" dirty="0"/>
              <a:t>Growing population</a:t>
            </a:r>
          </a:p>
        </p:txBody>
      </p:sp>
      <p:sp>
        <p:nvSpPr>
          <p:cNvPr id="6" name="TextBox 5">
            <a:extLst>
              <a:ext uri="{FF2B5EF4-FFF2-40B4-BE49-F238E27FC236}">
                <a16:creationId xmlns:a16="http://schemas.microsoft.com/office/drawing/2014/main" id="{E65DEEAF-9811-866C-115A-AF958218E66B}"/>
              </a:ext>
            </a:extLst>
          </p:cNvPr>
          <p:cNvSpPr txBox="1"/>
          <p:nvPr/>
        </p:nvSpPr>
        <p:spPr>
          <a:xfrm>
            <a:off x="4346251" y="3316077"/>
            <a:ext cx="2831288" cy="400110"/>
          </a:xfrm>
          <a:prstGeom prst="rect">
            <a:avLst/>
          </a:prstGeom>
          <a:noFill/>
        </p:spPr>
        <p:txBody>
          <a:bodyPr wrap="none" rtlCol="0">
            <a:spAutoFit/>
          </a:bodyPr>
          <a:lstStyle/>
          <a:p>
            <a:r>
              <a:rPr lang="en-US" sz="2000" dirty="0"/>
              <a:t>Limited natural resources</a:t>
            </a:r>
          </a:p>
        </p:txBody>
      </p:sp>
      <p:cxnSp>
        <p:nvCxnSpPr>
          <p:cNvPr id="8" name="Straight Arrow Connector 7">
            <a:extLst>
              <a:ext uri="{FF2B5EF4-FFF2-40B4-BE49-F238E27FC236}">
                <a16:creationId xmlns:a16="http://schemas.microsoft.com/office/drawing/2014/main" id="{5BF21556-E40E-002F-9FE7-4E2ADE6DDFAB}"/>
              </a:ext>
            </a:extLst>
          </p:cNvPr>
          <p:cNvCxnSpPr/>
          <p:nvPr/>
        </p:nvCxnSpPr>
        <p:spPr>
          <a:xfrm>
            <a:off x="3316077" y="3716187"/>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C92293BA-37D8-9398-9F73-50AEDFDBDA52}"/>
              </a:ext>
            </a:extLst>
          </p:cNvPr>
          <p:cNvCxnSpPr>
            <a:cxnSpLocks/>
          </p:cNvCxnSpPr>
          <p:nvPr/>
        </p:nvCxnSpPr>
        <p:spPr>
          <a:xfrm flipH="1">
            <a:off x="4409921" y="3670453"/>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CE06E0E6-4BF8-DDED-2587-996923D6333B}"/>
              </a:ext>
            </a:extLst>
          </p:cNvPr>
          <p:cNvSpPr txBox="1"/>
          <p:nvPr/>
        </p:nvSpPr>
        <p:spPr>
          <a:xfrm>
            <a:off x="2882805" y="4475582"/>
            <a:ext cx="2926891" cy="400110"/>
          </a:xfrm>
          <a:prstGeom prst="rect">
            <a:avLst/>
          </a:prstGeom>
          <a:noFill/>
        </p:spPr>
        <p:txBody>
          <a:bodyPr wrap="none" rtlCol="0">
            <a:spAutoFit/>
          </a:bodyPr>
          <a:lstStyle/>
          <a:p>
            <a:r>
              <a:rPr lang="en-US" sz="2000" dirty="0"/>
              <a:t>Competition in population</a:t>
            </a:r>
          </a:p>
        </p:txBody>
      </p:sp>
      <p:sp>
        <p:nvSpPr>
          <p:cNvPr id="7" name="TextBox 6">
            <a:extLst>
              <a:ext uri="{FF2B5EF4-FFF2-40B4-BE49-F238E27FC236}">
                <a16:creationId xmlns:a16="http://schemas.microsoft.com/office/drawing/2014/main" id="{9266A1F0-5317-59F3-BF3D-CFA53CB9801A}"/>
              </a:ext>
            </a:extLst>
          </p:cNvPr>
          <p:cNvSpPr txBox="1"/>
          <p:nvPr/>
        </p:nvSpPr>
        <p:spPr>
          <a:xfrm>
            <a:off x="6437657" y="4475582"/>
            <a:ext cx="1226746" cy="400110"/>
          </a:xfrm>
          <a:prstGeom prst="rect">
            <a:avLst/>
          </a:prstGeom>
          <a:noFill/>
        </p:spPr>
        <p:txBody>
          <a:bodyPr wrap="none" rtlCol="0">
            <a:spAutoFit/>
          </a:bodyPr>
          <a:lstStyle/>
          <a:p>
            <a:r>
              <a:rPr lang="en-US" sz="2000" dirty="0"/>
              <a:t>Variability</a:t>
            </a:r>
          </a:p>
        </p:txBody>
      </p:sp>
      <p:cxnSp>
        <p:nvCxnSpPr>
          <p:cNvPr id="10" name="Straight Arrow Connector 9">
            <a:extLst>
              <a:ext uri="{FF2B5EF4-FFF2-40B4-BE49-F238E27FC236}">
                <a16:creationId xmlns:a16="http://schemas.microsoft.com/office/drawing/2014/main" id="{E1A1FF75-C1C0-24C7-0483-6AFC471FFA09}"/>
              </a:ext>
            </a:extLst>
          </p:cNvPr>
          <p:cNvCxnSpPr/>
          <p:nvPr/>
        </p:nvCxnSpPr>
        <p:spPr>
          <a:xfrm>
            <a:off x="4990355" y="4901868"/>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348348B0-3150-A1D2-2D74-31D16ADCD194}"/>
              </a:ext>
            </a:extLst>
          </p:cNvPr>
          <p:cNvCxnSpPr>
            <a:cxnSpLocks/>
          </p:cNvCxnSpPr>
          <p:nvPr/>
        </p:nvCxnSpPr>
        <p:spPr>
          <a:xfrm flipH="1">
            <a:off x="6084199" y="4856134"/>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037214BF-6452-EA9C-4FF1-17540D12F0CC}"/>
              </a:ext>
            </a:extLst>
          </p:cNvPr>
          <p:cNvSpPr txBox="1"/>
          <p:nvPr/>
        </p:nvSpPr>
        <p:spPr>
          <a:xfrm>
            <a:off x="4990355" y="5571357"/>
            <a:ext cx="1957972" cy="400110"/>
          </a:xfrm>
          <a:prstGeom prst="rect">
            <a:avLst/>
          </a:prstGeom>
          <a:noFill/>
        </p:spPr>
        <p:txBody>
          <a:bodyPr wrap="none" rtlCol="0">
            <a:spAutoFit/>
          </a:bodyPr>
          <a:lstStyle/>
          <a:p>
            <a:r>
              <a:rPr lang="en-US" sz="2000" dirty="0"/>
              <a:t>Natural selection</a:t>
            </a:r>
          </a:p>
        </p:txBody>
      </p:sp>
      <p:sp>
        <p:nvSpPr>
          <p:cNvPr id="14" name="TextBox 13">
            <a:extLst>
              <a:ext uri="{FF2B5EF4-FFF2-40B4-BE49-F238E27FC236}">
                <a16:creationId xmlns:a16="http://schemas.microsoft.com/office/drawing/2014/main" id="{813FA83F-726C-48C5-CD03-5F680C631B57}"/>
              </a:ext>
            </a:extLst>
          </p:cNvPr>
          <p:cNvSpPr txBox="1"/>
          <p:nvPr/>
        </p:nvSpPr>
        <p:spPr>
          <a:xfrm>
            <a:off x="7177539" y="5571357"/>
            <a:ext cx="1343701" cy="400110"/>
          </a:xfrm>
          <a:prstGeom prst="rect">
            <a:avLst/>
          </a:prstGeom>
          <a:noFill/>
        </p:spPr>
        <p:txBody>
          <a:bodyPr wrap="none" rtlCol="0">
            <a:spAutoFit/>
          </a:bodyPr>
          <a:lstStyle/>
          <a:p>
            <a:r>
              <a:rPr lang="en-US" sz="2000" dirty="0"/>
              <a:t>Heritability</a:t>
            </a:r>
          </a:p>
        </p:txBody>
      </p:sp>
    </p:spTree>
    <p:extLst>
      <p:ext uri="{BB962C8B-B14F-4D97-AF65-F5344CB8AC3E}">
        <p14:creationId xmlns:p14="http://schemas.microsoft.com/office/powerpoint/2010/main" val="4091122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EC1F2-674B-83F0-3CC7-E3E4D3CD57C7}"/>
              </a:ext>
            </a:extLst>
          </p:cNvPr>
          <p:cNvSpPr>
            <a:spLocks noGrp="1"/>
          </p:cNvSpPr>
          <p:nvPr>
            <p:ph type="title"/>
          </p:nvPr>
        </p:nvSpPr>
        <p:spPr/>
        <p:txBody>
          <a:bodyPr/>
          <a:lstStyle/>
          <a:p>
            <a:pPr algn="ctr"/>
            <a:r>
              <a:rPr lang="en-US" dirty="0"/>
              <a:t>Next Quiz in 2 weeks</a:t>
            </a:r>
          </a:p>
        </p:txBody>
      </p:sp>
      <p:sp>
        <p:nvSpPr>
          <p:cNvPr id="3" name="Content Placeholder 2">
            <a:extLst>
              <a:ext uri="{FF2B5EF4-FFF2-40B4-BE49-F238E27FC236}">
                <a16:creationId xmlns:a16="http://schemas.microsoft.com/office/drawing/2014/main" id="{04A953DA-2028-CB76-EBB1-872089CCA421}"/>
              </a:ext>
            </a:extLst>
          </p:cNvPr>
          <p:cNvSpPr>
            <a:spLocks noGrp="1"/>
          </p:cNvSpPr>
          <p:nvPr>
            <p:ph idx="1"/>
          </p:nvPr>
        </p:nvSpPr>
        <p:spPr/>
        <p:txBody>
          <a:bodyPr/>
          <a:lstStyle/>
          <a:p>
            <a:r>
              <a:rPr lang="en-US" dirty="0"/>
              <a:t>March 28th</a:t>
            </a:r>
          </a:p>
        </p:txBody>
      </p:sp>
    </p:spTree>
    <p:extLst>
      <p:ext uri="{BB962C8B-B14F-4D97-AF65-F5344CB8AC3E}">
        <p14:creationId xmlns:p14="http://schemas.microsoft.com/office/powerpoint/2010/main" val="1232818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Natural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process by which organisms with certain traits are more likely to survive and reproduce than other organisms.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TextBox 4">
            <a:extLst>
              <a:ext uri="{FF2B5EF4-FFF2-40B4-BE49-F238E27FC236}">
                <a16:creationId xmlns:a16="http://schemas.microsoft.com/office/drawing/2014/main" id="{D54E2CA9-A46E-3027-3573-06DE7C105A0C}"/>
              </a:ext>
            </a:extLst>
          </p:cNvPr>
          <p:cNvSpPr txBox="1"/>
          <p:nvPr/>
        </p:nvSpPr>
        <p:spPr>
          <a:xfrm>
            <a:off x="1839817" y="3316077"/>
            <a:ext cx="2254656" cy="400110"/>
          </a:xfrm>
          <a:prstGeom prst="rect">
            <a:avLst/>
          </a:prstGeom>
          <a:noFill/>
        </p:spPr>
        <p:txBody>
          <a:bodyPr wrap="none" rtlCol="0">
            <a:spAutoFit/>
          </a:bodyPr>
          <a:lstStyle/>
          <a:p>
            <a:r>
              <a:rPr lang="en-US" sz="2000" dirty="0"/>
              <a:t>Growing population</a:t>
            </a:r>
          </a:p>
        </p:txBody>
      </p:sp>
      <p:sp>
        <p:nvSpPr>
          <p:cNvPr id="6" name="TextBox 5">
            <a:extLst>
              <a:ext uri="{FF2B5EF4-FFF2-40B4-BE49-F238E27FC236}">
                <a16:creationId xmlns:a16="http://schemas.microsoft.com/office/drawing/2014/main" id="{E65DEEAF-9811-866C-115A-AF958218E66B}"/>
              </a:ext>
            </a:extLst>
          </p:cNvPr>
          <p:cNvSpPr txBox="1"/>
          <p:nvPr/>
        </p:nvSpPr>
        <p:spPr>
          <a:xfrm>
            <a:off x="4346251" y="3316077"/>
            <a:ext cx="2831288" cy="400110"/>
          </a:xfrm>
          <a:prstGeom prst="rect">
            <a:avLst/>
          </a:prstGeom>
          <a:noFill/>
        </p:spPr>
        <p:txBody>
          <a:bodyPr wrap="none" rtlCol="0">
            <a:spAutoFit/>
          </a:bodyPr>
          <a:lstStyle/>
          <a:p>
            <a:r>
              <a:rPr lang="en-US" sz="2000" dirty="0"/>
              <a:t>Limited natural resources</a:t>
            </a:r>
          </a:p>
        </p:txBody>
      </p:sp>
      <p:cxnSp>
        <p:nvCxnSpPr>
          <p:cNvPr id="8" name="Straight Arrow Connector 7">
            <a:extLst>
              <a:ext uri="{FF2B5EF4-FFF2-40B4-BE49-F238E27FC236}">
                <a16:creationId xmlns:a16="http://schemas.microsoft.com/office/drawing/2014/main" id="{5BF21556-E40E-002F-9FE7-4E2ADE6DDFAB}"/>
              </a:ext>
            </a:extLst>
          </p:cNvPr>
          <p:cNvCxnSpPr/>
          <p:nvPr/>
        </p:nvCxnSpPr>
        <p:spPr>
          <a:xfrm>
            <a:off x="3316077" y="3716187"/>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C92293BA-37D8-9398-9F73-50AEDFDBDA52}"/>
              </a:ext>
            </a:extLst>
          </p:cNvPr>
          <p:cNvCxnSpPr>
            <a:cxnSpLocks/>
          </p:cNvCxnSpPr>
          <p:nvPr/>
        </p:nvCxnSpPr>
        <p:spPr>
          <a:xfrm flipH="1">
            <a:off x="4409921" y="3670453"/>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CE06E0E6-4BF8-DDED-2587-996923D6333B}"/>
              </a:ext>
            </a:extLst>
          </p:cNvPr>
          <p:cNvSpPr txBox="1"/>
          <p:nvPr/>
        </p:nvSpPr>
        <p:spPr>
          <a:xfrm>
            <a:off x="2882805" y="4475582"/>
            <a:ext cx="2926891" cy="400110"/>
          </a:xfrm>
          <a:prstGeom prst="rect">
            <a:avLst/>
          </a:prstGeom>
          <a:noFill/>
        </p:spPr>
        <p:txBody>
          <a:bodyPr wrap="none" rtlCol="0">
            <a:spAutoFit/>
          </a:bodyPr>
          <a:lstStyle/>
          <a:p>
            <a:r>
              <a:rPr lang="en-US" sz="2000" dirty="0"/>
              <a:t>Competition in population</a:t>
            </a:r>
          </a:p>
        </p:txBody>
      </p:sp>
      <p:sp>
        <p:nvSpPr>
          <p:cNvPr id="7" name="TextBox 6">
            <a:extLst>
              <a:ext uri="{FF2B5EF4-FFF2-40B4-BE49-F238E27FC236}">
                <a16:creationId xmlns:a16="http://schemas.microsoft.com/office/drawing/2014/main" id="{9266A1F0-5317-59F3-BF3D-CFA53CB9801A}"/>
              </a:ext>
            </a:extLst>
          </p:cNvPr>
          <p:cNvSpPr txBox="1"/>
          <p:nvPr/>
        </p:nvSpPr>
        <p:spPr>
          <a:xfrm>
            <a:off x="6437657" y="4475582"/>
            <a:ext cx="1226746" cy="400110"/>
          </a:xfrm>
          <a:prstGeom prst="rect">
            <a:avLst/>
          </a:prstGeom>
          <a:noFill/>
        </p:spPr>
        <p:txBody>
          <a:bodyPr wrap="none" rtlCol="0">
            <a:spAutoFit/>
          </a:bodyPr>
          <a:lstStyle/>
          <a:p>
            <a:r>
              <a:rPr lang="en-US" sz="2000" dirty="0"/>
              <a:t>Variability</a:t>
            </a:r>
          </a:p>
        </p:txBody>
      </p:sp>
      <p:cxnSp>
        <p:nvCxnSpPr>
          <p:cNvPr id="10" name="Straight Arrow Connector 9">
            <a:extLst>
              <a:ext uri="{FF2B5EF4-FFF2-40B4-BE49-F238E27FC236}">
                <a16:creationId xmlns:a16="http://schemas.microsoft.com/office/drawing/2014/main" id="{E1A1FF75-C1C0-24C7-0483-6AFC471FFA09}"/>
              </a:ext>
            </a:extLst>
          </p:cNvPr>
          <p:cNvCxnSpPr/>
          <p:nvPr/>
        </p:nvCxnSpPr>
        <p:spPr>
          <a:xfrm>
            <a:off x="4990355" y="4901868"/>
            <a:ext cx="694063" cy="6244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348348B0-3150-A1D2-2D74-31D16ADCD194}"/>
              </a:ext>
            </a:extLst>
          </p:cNvPr>
          <p:cNvCxnSpPr>
            <a:cxnSpLocks/>
          </p:cNvCxnSpPr>
          <p:nvPr/>
        </p:nvCxnSpPr>
        <p:spPr>
          <a:xfrm flipH="1">
            <a:off x="6084199" y="4856134"/>
            <a:ext cx="706915" cy="6701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037214BF-6452-EA9C-4FF1-17540D12F0CC}"/>
              </a:ext>
            </a:extLst>
          </p:cNvPr>
          <p:cNvSpPr txBox="1"/>
          <p:nvPr/>
        </p:nvSpPr>
        <p:spPr>
          <a:xfrm>
            <a:off x="4990355" y="5571357"/>
            <a:ext cx="1957972" cy="400110"/>
          </a:xfrm>
          <a:prstGeom prst="rect">
            <a:avLst/>
          </a:prstGeom>
          <a:noFill/>
        </p:spPr>
        <p:txBody>
          <a:bodyPr wrap="none" rtlCol="0">
            <a:spAutoFit/>
          </a:bodyPr>
          <a:lstStyle/>
          <a:p>
            <a:r>
              <a:rPr lang="en-US" sz="2000" dirty="0"/>
              <a:t>Natural selection</a:t>
            </a:r>
          </a:p>
        </p:txBody>
      </p:sp>
      <p:sp>
        <p:nvSpPr>
          <p:cNvPr id="14" name="TextBox 13">
            <a:extLst>
              <a:ext uri="{FF2B5EF4-FFF2-40B4-BE49-F238E27FC236}">
                <a16:creationId xmlns:a16="http://schemas.microsoft.com/office/drawing/2014/main" id="{813FA83F-726C-48C5-CD03-5F680C631B57}"/>
              </a:ext>
            </a:extLst>
          </p:cNvPr>
          <p:cNvSpPr txBox="1"/>
          <p:nvPr/>
        </p:nvSpPr>
        <p:spPr>
          <a:xfrm>
            <a:off x="7177539" y="5571357"/>
            <a:ext cx="1343701" cy="400110"/>
          </a:xfrm>
          <a:prstGeom prst="rect">
            <a:avLst/>
          </a:prstGeom>
          <a:noFill/>
        </p:spPr>
        <p:txBody>
          <a:bodyPr wrap="none" rtlCol="0">
            <a:spAutoFit/>
          </a:bodyPr>
          <a:lstStyle/>
          <a:p>
            <a:r>
              <a:rPr lang="en-US" sz="2000" dirty="0"/>
              <a:t>Heritability</a:t>
            </a:r>
          </a:p>
        </p:txBody>
      </p:sp>
      <p:sp>
        <p:nvSpPr>
          <p:cNvPr id="15" name="TextBox 14">
            <a:extLst>
              <a:ext uri="{FF2B5EF4-FFF2-40B4-BE49-F238E27FC236}">
                <a16:creationId xmlns:a16="http://schemas.microsoft.com/office/drawing/2014/main" id="{4CE2217B-9E71-5385-14FF-72EB6DFD7222}"/>
              </a:ext>
            </a:extLst>
          </p:cNvPr>
          <p:cNvSpPr txBox="1"/>
          <p:nvPr/>
        </p:nvSpPr>
        <p:spPr>
          <a:xfrm>
            <a:off x="6505688" y="6384228"/>
            <a:ext cx="1160511" cy="400110"/>
          </a:xfrm>
          <a:prstGeom prst="rect">
            <a:avLst/>
          </a:prstGeom>
          <a:noFill/>
        </p:spPr>
        <p:txBody>
          <a:bodyPr wrap="none" rtlCol="0">
            <a:spAutoFit/>
          </a:bodyPr>
          <a:lstStyle/>
          <a:p>
            <a:r>
              <a:rPr lang="en-US" sz="2000" dirty="0"/>
              <a:t>Evolution</a:t>
            </a:r>
          </a:p>
        </p:txBody>
      </p:sp>
      <p:cxnSp>
        <p:nvCxnSpPr>
          <p:cNvPr id="16" name="Straight Arrow Connector 15">
            <a:extLst>
              <a:ext uri="{FF2B5EF4-FFF2-40B4-BE49-F238E27FC236}">
                <a16:creationId xmlns:a16="http://schemas.microsoft.com/office/drawing/2014/main" id="{D41835C9-1DE5-83A1-8CB7-211B3BFC7963}"/>
              </a:ext>
            </a:extLst>
          </p:cNvPr>
          <p:cNvCxnSpPr>
            <a:cxnSpLocks/>
          </p:cNvCxnSpPr>
          <p:nvPr/>
        </p:nvCxnSpPr>
        <p:spPr>
          <a:xfrm>
            <a:off x="6449561" y="5948171"/>
            <a:ext cx="418960" cy="38047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D92268A3-3509-B00A-255F-6042A98CC8BA}"/>
              </a:ext>
            </a:extLst>
          </p:cNvPr>
          <p:cNvCxnSpPr>
            <a:cxnSpLocks/>
          </p:cNvCxnSpPr>
          <p:nvPr/>
        </p:nvCxnSpPr>
        <p:spPr>
          <a:xfrm flipH="1">
            <a:off x="7268302" y="6015639"/>
            <a:ext cx="408005" cy="3130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186851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a:t>Figure 7.2-2</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44958" y="475614"/>
            <a:ext cx="8030147" cy="5900927"/>
          </a:xfrm>
          <a:prstGeom prst="rect">
            <a:avLst/>
          </a:prstGeom>
        </p:spPr>
      </p:pic>
      <p:sp>
        <p:nvSpPr>
          <p:cNvPr id="7" name="TextBox 6"/>
          <p:cNvSpPr txBox="1"/>
          <p:nvPr/>
        </p:nvSpPr>
        <p:spPr>
          <a:xfrm>
            <a:off x="2720422" y="790240"/>
            <a:ext cx="489164" cy="120711"/>
          </a:xfrm>
          <a:prstGeom prst="rect">
            <a:avLst/>
          </a:prstGeom>
          <a:noFill/>
        </p:spPr>
        <p:txBody>
          <a:bodyPr wrap="none" lIns="0" tIns="0" rIns="0" bIns="0">
            <a:spAutoFit/>
          </a:bodyPr>
          <a:lstStyle/>
          <a:p>
            <a:pPr fontAlgn="auto">
              <a:spcBef>
                <a:spcPts val="0"/>
              </a:spcBef>
              <a:spcAft>
                <a:spcPts val="0"/>
              </a:spcAft>
              <a:defRPr/>
            </a:pPr>
            <a:r>
              <a:rPr lang="en-IN" sz="820" b="1" dirty="0">
                <a:solidFill>
                  <a:srgbClr val="000000"/>
                </a:solidFill>
                <a:latin typeface="Arial"/>
                <a:cs typeface="+mn-cs"/>
              </a:rPr>
              <a:t>Bacterium</a:t>
            </a:r>
          </a:p>
        </p:txBody>
      </p:sp>
      <p:sp>
        <p:nvSpPr>
          <p:cNvPr id="8" name="TextBox 7"/>
          <p:cNvSpPr txBox="1"/>
          <p:nvPr/>
        </p:nvSpPr>
        <p:spPr>
          <a:xfrm>
            <a:off x="4624745" y="550301"/>
            <a:ext cx="1113269" cy="393907"/>
          </a:xfrm>
          <a:prstGeom prst="rect">
            <a:avLst/>
          </a:prstGeom>
          <a:noFill/>
        </p:spPr>
        <p:txBody>
          <a:bodyPr wrap="none" lIns="0" tIns="0" rIns="0" bIns="0">
            <a:spAutoFit/>
          </a:bodyPr>
          <a:lstStyle/>
          <a:p>
            <a:pPr algn="r" fontAlgn="auto">
              <a:lnSpc>
                <a:spcPts val="1100"/>
              </a:lnSpc>
              <a:spcBef>
                <a:spcPts val="0"/>
              </a:spcBef>
              <a:spcAft>
                <a:spcPts val="0"/>
              </a:spcAft>
              <a:defRPr/>
            </a:pPr>
            <a:r>
              <a:rPr lang="en-IN" sz="820" b="1" dirty="0">
                <a:solidFill>
                  <a:srgbClr val="000000"/>
                </a:solidFill>
                <a:latin typeface="Arial"/>
                <a:cs typeface="+mn-cs"/>
              </a:rPr>
              <a:t>Bacterium with random</a:t>
            </a:r>
          </a:p>
          <a:p>
            <a:pPr algn="r" fontAlgn="auto">
              <a:lnSpc>
                <a:spcPts val="1100"/>
              </a:lnSpc>
              <a:spcBef>
                <a:spcPts val="0"/>
              </a:spcBef>
              <a:spcAft>
                <a:spcPts val="0"/>
              </a:spcAft>
              <a:defRPr/>
            </a:pPr>
            <a:r>
              <a:rPr lang="en-IN" sz="820" b="1" dirty="0">
                <a:solidFill>
                  <a:srgbClr val="000000"/>
                </a:solidFill>
                <a:latin typeface="Arial"/>
                <a:cs typeface="+mn-cs"/>
              </a:rPr>
              <a:t>mutation that confers</a:t>
            </a:r>
          </a:p>
          <a:p>
            <a:pPr algn="r" fontAlgn="auto">
              <a:lnSpc>
                <a:spcPts val="1100"/>
              </a:lnSpc>
              <a:spcBef>
                <a:spcPts val="0"/>
              </a:spcBef>
              <a:spcAft>
                <a:spcPts val="0"/>
              </a:spcAft>
              <a:defRPr/>
            </a:pPr>
            <a:r>
              <a:rPr lang="en-IN" sz="820" b="1" dirty="0">
                <a:solidFill>
                  <a:srgbClr val="000000"/>
                </a:solidFill>
                <a:latin typeface="Arial"/>
                <a:cs typeface="+mn-cs"/>
              </a:rPr>
              <a:t>antibiotic resistance</a:t>
            </a:r>
          </a:p>
        </p:txBody>
      </p:sp>
      <p:sp>
        <p:nvSpPr>
          <p:cNvPr id="9" name="TextBox 8"/>
          <p:cNvSpPr txBox="1"/>
          <p:nvPr/>
        </p:nvSpPr>
        <p:spPr>
          <a:xfrm>
            <a:off x="7271601" y="700641"/>
            <a:ext cx="461623" cy="241423"/>
          </a:xfrm>
          <a:prstGeom prst="rect">
            <a:avLst/>
          </a:prstGeom>
          <a:noFill/>
        </p:spPr>
        <p:txBody>
          <a:bodyPr wrap="none" lIns="0" tIns="0" rIns="0" bIns="0">
            <a:spAutoFit/>
          </a:bodyPr>
          <a:lstStyle/>
          <a:p>
            <a:pPr algn="r" fontAlgn="auto">
              <a:lnSpc>
                <a:spcPts val="1000"/>
              </a:lnSpc>
              <a:spcBef>
                <a:spcPts val="0"/>
              </a:spcBef>
              <a:spcAft>
                <a:spcPts val="0"/>
              </a:spcAft>
              <a:defRPr/>
            </a:pPr>
            <a:r>
              <a:rPr lang="en-IN" sz="820" b="1" dirty="0">
                <a:solidFill>
                  <a:srgbClr val="000000"/>
                </a:solidFill>
                <a:latin typeface="Arial"/>
                <a:cs typeface="+mn-cs"/>
              </a:rPr>
              <a:t>Antibiotic</a:t>
            </a:r>
          </a:p>
          <a:p>
            <a:pPr algn="r" fontAlgn="auto">
              <a:lnSpc>
                <a:spcPts val="1000"/>
              </a:lnSpc>
              <a:spcBef>
                <a:spcPts val="0"/>
              </a:spcBef>
              <a:spcAft>
                <a:spcPts val="0"/>
              </a:spcAft>
              <a:defRPr/>
            </a:pPr>
            <a:r>
              <a:rPr lang="en-IN" sz="820" b="1" dirty="0">
                <a:solidFill>
                  <a:srgbClr val="000000"/>
                </a:solidFill>
                <a:latin typeface="Arial"/>
                <a:cs typeface="+mn-cs"/>
              </a:rPr>
              <a:t>added</a:t>
            </a:r>
          </a:p>
        </p:txBody>
      </p:sp>
      <p:sp>
        <p:nvSpPr>
          <p:cNvPr id="12" name="TextBox 11"/>
          <p:cNvSpPr txBox="1"/>
          <p:nvPr/>
        </p:nvSpPr>
        <p:spPr>
          <a:xfrm>
            <a:off x="5182829" y="5145581"/>
            <a:ext cx="979861" cy="111450"/>
          </a:xfrm>
          <a:prstGeom prst="rect">
            <a:avLst/>
          </a:prstGeom>
          <a:noFill/>
        </p:spPr>
        <p:txBody>
          <a:bodyPr wrap="none" lIns="0" tIns="0" rIns="0" bIns="0">
            <a:spAutoFit/>
          </a:bodyPr>
          <a:lstStyle/>
          <a:p>
            <a:pPr fontAlgn="auto">
              <a:spcBef>
                <a:spcPts val="0"/>
              </a:spcBef>
              <a:spcAft>
                <a:spcPts val="0"/>
              </a:spcAft>
              <a:defRPr/>
            </a:pPr>
            <a:r>
              <a:rPr lang="en-IN" sz="757" b="1" dirty="0">
                <a:solidFill>
                  <a:srgbClr val="000000"/>
                </a:solidFill>
                <a:latin typeface="Arial"/>
                <a:cs typeface="+mn-cs"/>
              </a:rPr>
              <a:t>MANY GENERATIONS</a:t>
            </a:r>
          </a:p>
        </p:txBody>
      </p:sp>
      <p:sp>
        <p:nvSpPr>
          <p:cNvPr id="16" name="Oval 15"/>
          <p:cNvSpPr/>
          <p:nvPr/>
        </p:nvSpPr>
        <p:spPr>
          <a:xfrm>
            <a:off x="2688367" y="2835791"/>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17" name="Oval 16"/>
          <p:cNvSpPr/>
          <p:nvPr/>
        </p:nvSpPr>
        <p:spPr>
          <a:xfrm>
            <a:off x="5362892" y="2838828"/>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18" name="Oval 17"/>
          <p:cNvSpPr/>
          <p:nvPr/>
        </p:nvSpPr>
        <p:spPr>
          <a:xfrm>
            <a:off x="621061" y="6061347"/>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20" name="Oval 19"/>
          <p:cNvSpPr/>
          <p:nvPr/>
        </p:nvSpPr>
        <p:spPr>
          <a:xfrm>
            <a:off x="3293240" y="6063625"/>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21" name="Oval 20"/>
          <p:cNvSpPr/>
          <p:nvPr/>
        </p:nvSpPr>
        <p:spPr>
          <a:xfrm>
            <a:off x="5954334" y="6065902"/>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10" name="TextBox 9"/>
          <p:cNvSpPr txBox="1"/>
          <p:nvPr/>
        </p:nvSpPr>
        <p:spPr>
          <a:xfrm>
            <a:off x="2724975" y="2835666"/>
            <a:ext cx="1936721"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1</a:t>
            </a:r>
            <a:r>
              <a:rPr lang="en-IN" sz="950" b="1" dirty="0">
                <a:solidFill>
                  <a:srgbClr val="000000"/>
                </a:solidFill>
                <a:latin typeface="Arial"/>
                <a:cs typeface="+mn-cs"/>
              </a:rPr>
              <a:t>   POPULATION WITH VARIATION</a:t>
            </a:r>
          </a:p>
        </p:txBody>
      </p:sp>
      <p:sp>
        <p:nvSpPr>
          <p:cNvPr id="11" name="TextBox 10"/>
          <p:cNvSpPr txBox="1"/>
          <p:nvPr/>
        </p:nvSpPr>
        <p:spPr>
          <a:xfrm>
            <a:off x="5404055" y="2831110"/>
            <a:ext cx="1984257"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2</a:t>
            </a:r>
            <a:r>
              <a:rPr lang="en-IN" sz="950" b="1" dirty="0">
                <a:solidFill>
                  <a:srgbClr val="000000"/>
                </a:solidFill>
                <a:latin typeface="Arial"/>
                <a:cs typeface="+mn-cs"/>
              </a:rPr>
              <a:t>   CHANGE IN THE ENVIRONMENT</a:t>
            </a:r>
          </a:p>
        </p:txBody>
      </p:sp>
      <p:sp>
        <p:nvSpPr>
          <p:cNvPr id="13" name="TextBox 12"/>
          <p:cNvSpPr txBox="1"/>
          <p:nvPr/>
        </p:nvSpPr>
        <p:spPr>
          <a:xfrm>
            <a:off x="624753" y="6063432"/>
            <a:ext cx="1919853" cy="318954"/>
          </a:xfrm>
          <a:prstGeom prst="rect">
            <a:avLst/>
          </a:prstGeom>
          <a:noFill/>
        </p:spPr>
        <p:txBody>
          <a:bodyPr wrap="none" lIns="0" tIns="0" rIns="0" bIns="0">
            <a:spAutoFit/>
          </a:bodyPr>
          <a:lstStyle/>
          <a:p>
            <a:pPr fontAlgn="auto">
              <a:lnSpc>
                <a:spcPts val="1262"/>
              </a:lnSpc>
              <a:spcBef>
                <a:spcPts val="0"/>
              </a:spcBef>
              <a:spcAft>
                <a:spcPts val="0"/>
              </a:spcAft>
              <a:defRPr/>
            </a:pPr>
            <a:r>
              <a:rPr lang="en-IN" sz="950" b="1" dirty="0">
                <a:solidFill>
                  <a:srgbClr val="000000"/>
                </a:solidFill>
                <a:latin typeface="Arial"/>
                <a:cs typeface="+mn-cs"/>
              </a:rPr>
              <a:t> </a:t>
            </a:r>
            <a:r>
              <a:rPr lang="en-IN" sz="950" b="1" dirty="0">
                <a:solidFill>
                  <a:schemeClr val="bg1"/>
                </a:solidFill>
                <a:latin typeface="Arial"/>
                <a:cs typeface="+mn-cs"/>
              </a:rPr>
              <a:t>3</a:t>
            </a:r>
            <a:r>
              <a:rPr lang="en-IN" sz="950" b="1" dirty="0">
                <a:solidFill>
                  <a:srgbClr val="000000"/>
                </a:solidFill>
                <a:latin typeface="Arial"/>
                <a:cs typeface="+mn-cs"/>
              </a:rPr>
              <a:t>   ELIMINATION OF INDIVIDUALS</a:t>
            </a:r>
          </a:p>
          <a:p>
            <a:pPr fontAlgn="auto">
              <a:lnSpc>
                <a:spcPts val="1262"/>
              </a:lnSpc>
              <a:spcBef>
                <a:spcPts val="0"/>
              </a:spcBef>
              <a:spcAft>
                <a:spcPts val="0"/>
              </a:spcAft>
              <a:defRPr/>
            </a:pPr>
            <a:r>
              <a:rPr lang="en-IN" sz="950" b="1" dirty="0">
                <a:solidFill>
                  <a:srgbClr val="000000"/>
                </a:solidFill>
                <a:latin typeface="Arial"/>
                <a:cs typeface="+mn-cs"/>
              </a:rPr>
              <a:t>WITH UNDESIRABLE TRAITS</a:t>
            </a:r>
          </a:p>
        </p:txBody>
      </p:sp>
      <p:sp>
        <p:nvSpPr>
          <p:cNvPr id="14" name="TextBox 13"/>
          <p:cNvSpPr txBox="1"/>
          <p:nvPr/>
        </p:nvSpPr>
        <p:spPr>
          <a:xfrm>
            <a:off x="3330899" y="6059019"/>
            <a:ext cx="2030260"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4</a:t>
            </a:r>
            <a:r>
              <a:rPr lang="en-IN" sz="950" b="1" dirty="0">
                <a:solidFill>
                  <a:srgbClr val="000000"/>
                </a:solidFill>
                <a:latin typeface="Arial"/>
                <a:cs typeface="+mn-cs"/>
              </a:rPr>
              <a:t>   REPRODUCTION OF SURVIVORS</a:t>
            </a:r>
          </a:p>
        </p:txBody>
      </p:sp>
      <p:sp>
        <p:nvSpPr>
          <p:cNvPr id="15" name="TextBox 14"/>
          <p:cNvSpPr txBox="1"/>
          <p:nvPr/>
        </p:nvSpPr>
        <p:spPr>
          <a:xfrm>
            <a:off x="5995280" y="6065852"/>
            <a:ext cx="2603762"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5</a:t>
            </a:r>
            <a:r>
              <a:rPr lang="en-IN" sz="950" b="1" dirty="0">
                <a:solidFill>
                  <a:srgbClr val="000000"/>
                </a:solidFill>
                <a:latin typeface="Arial"/>
                <a:cs typeface="+mn-cs"/>
              </a:rPr>
              <a:t>   CHANGE TO THE POPULATION OVER TIME</a:t>
            </a:r>
          </a:p>
        </p:txBody>
      </p:sp>
      <p:sp>
        <p:nvSpPr>
          <p:cNvPr id="19" name="Freeform 18"/>
          <p:cNvSpPr/>
          <p:nvPr/>
        </p:nvSpPr>
        <p:spPr>
          <a:xfrm>
            <a:off x="2719659" y="940413"/>
            <a:ext cx="782661" cy="432518"/>
          </a:xfrm>
          <a:custGeom>
            <a:avLst/>
            <a:gdLst>
              <a:gd name="connsiteX0" fmla="*/ 0 w 818172"/>
              <a:gd name="connsiteY0" fmla="*/ 4813 h 452142"/>
              <a:gd name="connsiteX1" fmla="*/ 534492 w 818172"/>
              <a:gd name="connsiteY1" fmla="*/ 4813 h 452142"/>
              <a:gd name="connsiteX2" fmla="*/ 814095 w 818172"/>
              <a:gd name="connsiteY2" fmla="*/ 452142 h 452142"/>
              <a:gd name="connsiteX3" fmla="*/ 818172 w 818172"/>
              <a:gd name="connsiteY3" fmla="*/ 449600 h 452142"/>
              <a:gd name="connsiteX4" fmla="*/ 537159 w 818172"/>
              <a:gd name="connsiteY4" fmla="*/ 0 h 452142"/>
              <a:gd name="connsiteX5" fmla="*/ 0 w 818172"/>
              <a:gd name="connsiteY5" fmla="*/ 0 h 452142"/>
              <a:gd name="connsiteX6" fmla="*/ 0 w 818172"/>
              <a:gd name="connsiteY6" fmla="*/ 4813 h 45214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18172" h="452142">
                <a:moveTo>
                  <a:pt x="0" y="4813"/>
                </a:moveTo>
                <a:lnTo>
                  <a:pt x="534492" y="4813"/>
                </a:lnTo>
                <a:lnTo>
                  <a:pt x="814095" y="452142"/>
                </a:lnTo>
                <a:lnTo>
                  <a:pt x="818172" y="449600"/>
                </a:lnTo>
                <a:lnTo>
                  <a:pt x="537159" y="0"/>
                </a:lnTo>
                <a:lnTo>
                  <a:pt x="0" y="0"/>
                </a:lnTo>
                <a:lnTo>
                  <a:pt x="0" y="4813"/>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713586" y="934340"/>
            <a:ext cx="794810" cy="444667"/>
          </a:xfrm>
          <a:custGeom>
            <a:avLst/>
            <a:gdLst>
              <a:gd name="connsiteX0" fmla="*/ 6350 w 830872"/>
              <a:gd name="connsiteY0" fmla="*/ 11163 h 464842"/>
              <a:gd name="connsiteX1" fmla="*/ 540842 w 830872"/>
              <a:gd name="connsiteY1" fmla="*/ 11163 h 464842"/>
              <a:gd name="connsiteX2" fmla="*/ 820445 w 830872"/>
              <a:gd name="connsiteY2" fmla="*/ 458492 h 464842"/>
              <a:gd name="connsiteX3" fmla="*/ 824522 w 830872"/>
              <a:gd name="connsiteY3" fmla="*/ 455950 h 464842"/>
              <a:gd name="connsiteX4" fmla="*/ 543509 w 830872"/>
              <a:gd name="connsiteY4" fmla="*/ 6350 h 464842"/>
              <a:gd name="connsiteX5" fmla="*/ 6350 w 830872"/>
              <a:gd name="connsiteY5" fmla="*/ 6350 h 464842"/>
              <a:gd name="connsiteX6" fmla="*/ 6350 w 830872"/>
              <a:gd name="connsiteY6" fmla="*/ 11163 h 46484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30872" h="464842">
                <a:moveTo>
                  <a:pt x="6350" y="11163"/>
                </a:moveTo>
                <a:lnTo>
                  <a:pt x="540842" y="11163"/>
                </a:lnTo>
                <a:lnTo>
                  <a:pt x="820445" y="458492"/>
                </a:lnTo>
                <a:lnTo>
                  <a:pt x="824522" y="455950"/>
                </a:lnTo>
                <a:lnTo>
                  <a:pt x="543509" y="6350"/>
                </a:lnTo>
                <a:lnTo>
                  <a:pt x="6350" y="6350"/>
                </a:lnTo>
                <a:lnTo>
                  <a:pt x="6350" y="11163"/>
                </a:lnTo>
              </a:path>
            </a:pathLst>
          </a:custGeom>
          <a:solidFill>
            <a:srgbClr val="000000">
              <a:alpha val="0"/>
            </a:srgbClr>
          </a:solidFill>
          <a:ln w="12700">
            <a:solidFill>
              <a:srgbClr val="231F2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4119515" y="976155"/>
            <a:ext cx="1623515" cy="397209"/>
          </a:xfrm>
          <a:custGeom>
            <a:avLst/>
            <a:gdLst>
              <a:gd name="connsiteX0" fmla="*/ 3340 w 1697177"/>
              <a:gd name="connsiteY0" fmla="*/ 415231 h 415231"/>
              <a:gd name="connsiteX1" fmla="*/ 427050 w 1697177"/>
              <a:gd name="connsiteY1" fmla="*/ 4800 h 415231"/>
              <a:gd name="connsiteX2" fmla="*/ 1697177 w 1697177"/>
              <a:gd name="connsiteY2" fmla="*/ 4813 h 415231"/>
              <a:gd name="connsiteX3" fmla="*/ 1697177 w 1697177"/>
              <a:gd name="connsiteY3" fmla="*/ 0 h 415231"/>
              <a:gd name="connsiteX4" fmla="*/ 425107 w 1697177"/>
              <a:gd name="connsiteY4" fmla="*/ 0 h 415231"/>
              <a:gd name="connsiteX5" fmla="*/ 0 w 1697177"/>
              <a:gd name="connsiteY5" fmla="*/ 411783 h 415231"/>
              <a:gd name="connsiteX6" fmla="*/ 3340 w 1697177"/>
              <a:gd name="connsiteY6" fmla="*/ 415231 h 4152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97177" h="415231">
                <a:moveTo>
                  <a:pt x="3340" y="415231"/>
                </a:moveTo>
                <a:lnTo>
                  <a:pt x="427050" y="4800"/>
                </a:lnTo>
                <a:lnTo>
                  <a:pt x="1697177" y="4813"/>
                </a:lnTo>
                <a:lnTo>
                  <a:pt x="1697177" y="0"/>
                </a:lnTo>
                <a:lnTo>
                  <a:pt x="425107" y="0"/>
                </a:lnTo>
                <a:lnTo>
                  <a:pt x="0" y="411783"/>
                </a:lnTo>
                <a:lnTo>
                  <a:pt x="3340" y="415231"/>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113441" y="970080"/>
            <a:ext cx="1635664" cy="409358"/>
          </a:xfrm>
          <a:custGeom>
            <a:avLst/>
            <a:gdLst>
              <a:gd name="connsiteX0" fmla="*/ 9690 w 1709877"/>
              <a:gd name="connsiteY0" fmla="*/ 421581 h 427931"/>
              <a:gd name="connsiteX1" fmla="*/ 433400 w 1709877"/>
              <a:gd name="connsiteY1" fmla="*/ 11150 h 427931"/>
              <a:gd name="connsiteX2" fmla="*/ 1703527 w 1709877"/>
              <a:gd name="connsiteY2" fmla="*/ 11163 h 427931"/>
              <a:gd name="connsiteX3" fmla="*/ 1703527 w 1709877"/>
              <a:gd name="connsiteY3" fmla="*/ 6350 h 427931"/>
              <a:gd name="connsiteX4" fmla="*/ 431457 w 1709877"/>
              <a:gd name="connsiteY4" fmla="*/ 6350 h 427931"/>
              <a:gd name="connsiteX5" fmla="*/ 6350 w 1709877"/>
              <a:gd name="connsiteY5" fmla="*/ 418133 h 427931"/>
              <a:gd name="connsiteX6" fmla="*/ 9690 w 1709877"/>
              <a:gd name="connsiteY6" fmla="*/ 421581 h 4279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709877" h="427931">
                <a:moveTo>
                  <a:pt x="9690" y="421581"/>
                </a:moveTo>
                <a:lnTo>
                  <a:pt x="433400" y="11150"/>
                </a:lnTo>
                <a:lnTo>
                  <a:pt x="1703527" y="11163"/>
                </a:lnTo>
                <a:lnTo>
                  <a:pt x="1703527" y="6350"/>
                </a:lnTo>
                <a:lnTo>
                  <a:pt x="431457" y="6350"/>
                </a:lnTo>
                <a:lnTo>
                  <a:pt x="6350" y="418133"/>
                </a:lnTo>
                <a:lnTo>
                  <a:pt x="9690" y="421581"/>
                </a:lnTo>
              </a:path>
            </a:pathLst>
          </a:custGeom>
          <a:solidFill>
            <a:srgbClr val="000000">
              <a:alpha val="0"/>
            </a:srgbClr>
          </a:solidFill>
          <a:ln w="12700">
            <a:solidFill>
              <a:srgbClr val="231F2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7050958" y="976155"/>
            <a:ext cx="671986" cy="261636"/>
          </a:xfrm>
          <a:custGeom>
            <a:avLst/>
            <a:gdLst>
              <a:gd name="connsiteX0" fmla="*/ 3886 w 702475"/>
              <a:gd name="connsiteY0" fmla="*/ 273507 h 273507"/>
              <a:gd name="connsiteX1" fmla="*/ 198132 w 702475"/>
              <a:gd name="connsiteY1" fmla="*/ 4813 h 273507"/>
              <a:gd name="connsiteX2" fmla="*/ 702475 w 702475"/>
              <a:gd name="connsiteY2" fmla="*/ 4813 h 273507"/>
              <a:gd name="connsiteX3" fmla="*/ 702475 w 702475"/>
              <a:gd name="connsiteY3" fmla="*/ 0 h 273507"/>
              <a:gd name="connsiteX4" fmla="*/ 195681 w 702475"/>
              <a:gd name="connsiteY4" fmla="*/ 0 h 273507"/>
              <a:gd name="connsiteX5" fmla="*/ 0 w 702475"/>
              <a:gd name="connsiteY5" fmla="*/ 270687 h 273507"/>
              <a:gd name="connsiteX6" fmla="*/ 3886 w 702475"/>
              <a:gd name="connsiteY6" fmla="*/ 273507 h 2735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02475" h="273507">
                <a:moveTo>
                  <a:pt x="3886" y="273507"/>
                </a:moveTo>
                <a:lnTo>
                  <a:pt x="198132" y="4813"/>
                </a:lnTo>
                <a:lnTo>
                  <a:pt x="702475" y="4813"/>
                </a:lnTo>
                <a:lnTo>
                  <a:pt x="702475" y="0"/>
                </a:lnTo>
                <a:lnTo>
                  <a:pt x="195681" y="0"/>
                </a:lnTo>
                <a:lnTo>
                  <a:pt x="0" y="270687"/>
                </a:lnTo>
                <a:lnTo>
                  <a:pt x="3886" y="27350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7044884" y="970080"/>
            <a:ext cx="684135" cy="273785"/>
          </a:xfrm>
          <a:custGeom>
            <a:avLst/>
            <a:gdLst>
              <a:gd name="connsiteX0" fmla="*/ 10236 w 715175"/>
              <a:gd name="connsiteY0" fmla="*/ 279857 h 286207"/>
              <a:gd name="connsiteX1" fmla="*/ 204482 w 715175"/>
              <a:gd name="connsiteY1" fmla="*/ 11163 h 286207"/>
              <a:gd name="connsiteX2" fmla="*/ 708825 w 715175"/>
              <a:gd name="connsiteY2" fmla="*/ 11163 h 286207"/>
              <a:gd name="connsiteX3" fmla="*/ 708825 w 715175"/>
              <a:gd name="connsiteY3" fmla="*/ 6350 h 286207"/>
              <a:gd name="connsiteX4" fmla="*/ 202031 w 715175"/>
              <a:gd name="connsiteY4" fmla="*/ 6350 h 286207"/>
              <a:gd name="connsiteX5" fmla="*/ 6350 w 715175"/>
              <a:gd name="connsiteY5" fmla="*/ 277037 h 286207"/>
              <a:gd name="connsiteX6" fmla="*/ 10236 w 715175"/>
              <a:gd name="connsiteY6" fmla="*/ 279857 h 2862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15175" h="286207">
                <a:moveTo>
                  <a:pt x="10236" y="279857"/>
                </a:moveTo>
                <a:lnTo>
                  <a:pt x="204482" y="11163"/>
                </a:lnTo>
                <a:lnTo>
                  <a:pt x="708825" y="11163"/>
                </a:lnTo>
                <a:lnTo>
                  <a:pt x="708825" y="6350"/>
                </a:lnTo>
                <a:lnTo>
                  <a:pt x="202031" y="6350"/>
                </a:lnTo>
                <a:lnTo>
                  <a:pt x="6350" y="277037"/>
                </a:lnTo>
                <a:lnTo>
                  <a:pt x="10236" y="279857"/>
                </a:lnTo>
              </a:path>
            </a:pathLst>
          </a:custGeom>
          <a:solidFill>
            <a:srgbClr val="000000">
              <a:alpha val="0"/>
            </a:srgbClr>
          </a:solidFill>
          <a:ln w="12700">
            <a:solidFill>
              <a:srgbClr val="231F2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468340" y="1341931"/>
            <a:ext cx="75492" cy="98696"/>
          </a:xfrm>
          <a:custGeom>
            <a:avLst/>
            <a:gdLst>
              <a:gd name="connsiteX0" fmla="*/ 0 w 78917"/>
              <a:gd name="connsiteY0" fmla="*/ 29604 h 103174"/>
              <a:gd name="connsiteX1" fmla="*/ 78917 w 78917"/>
              <a:gd name="connsiteY1" fmla="*/ 103174 h 103174"/>
              <a:gd name="connsiteX2" fmla="*/ 47358 w 78917"/>
              <a:gd name="connsiteY2" fmla="*/ 0 h 103174"/>
              <a:gd name="connsiteX3" fmla="*/ 0 w 78917"/>
              <a:gd name="connsiteY3" fmla="*/ 29604 h 103174"/>
            </a:gdLst>
            <a:ahLst/>
            <a:cxnLst>
              <a:cxn ang="0">
                <a:pos x="connsiteX0" y="connsiteY0"/>
              </a:cxn>
              <a:cxn ang="1">
                <a:pos x="connsiteX1" y="connsiteY1"/>
              </a:cxn>
              <a:cxn ang="2">
                <a:pos x="connsiteX2" y="connsiteY2"/>
              </a:cxn>
              <a:cxn ang="3">
                <a:pos x="connsiteX3" y="connsiteY3"/>
              </a:cxn>
            </a:cxnLst>
            <a:rect l="l" t="t" r="r" b="b"/>
            <a:pathLst>
              <a:path w="78917" h="103174">
                <a:moveTo>
                  <a:pt x="0" y="29604"/>
                </a:moveTo>
                <a:lnTo>
                  <a:pt x="78917" y="103174"/>
                </a:lnTo>
                <a:lnTo>
                  <a:pt x="47358" y="0"/>
                </a:lnTo>
                <a:lnTo>
                  <a:pt x="0" y="2960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062817" y="1340086"/>
            <a:ext cx="90192" cy="88547"/>
          </a:xfrm>
          <a:custGeom>
            <a:avLst/>
            <a:gdLst>
              <a:gd name="connsiteX0" fmla="*/ 55435 w 94284"/>
              <a:gd name="connsiteY0" fmla="*/ 0 h 92565"/>
              <a:gd name="connsiteX1" fmla="*/ 0 w 94284"/>
              <a:gd name="connsiteY1" fmla="*/ 92565 h 92565"/>
              <a:gd name="connsiteX2" fmla="*/ 94284 w 94284"/>
              <a:gd name="connsiteY2" fmla="*/ 40115 h 92565"/>
              <a:gd name="connsiteX3" fmla="*/ 55435 w 94284"/>
              <a:gd name="connsiteY3" fmla="*/ 0 h 92565"/>
            </a:gdLst>
            <a:ahLst/>
            <a:cxnLst>
              <a:cxn ang="0">
                <a:pos x="connsiteX0" y="connsiteY0"/>
              </a:cxn>
              <a:cxn ang="1">
                <a:pos x="connsiteX1" y="connsiteY1"/>
              </a:cxn>
              <a:cxn ang="2">
                <a:pos x="connsiteX2" y="connsiteY2"/>
              </a:cxn>
              <a:cxn ang="3">
                <a:pos x="connsiteX3" y="connsiteY3"/>
              </a:cxn>
            </a:cxnLst>
            <a:rect l="l" t="t" r="r" b="b"/>
            <a:pathLst>
              <a:path w="94284" h="92565">
                <a:moveTo>
                  <a:pt x="55435" y="0"/>
                </a:moveTo>
                <a:lnTo>
                  <a:pt x="0" y="92565"/>
                </a:lnTo>
                <a:lnTo>
                  <a:pt x="94284" y="40115"/>
                </a:lnTo>
                <a:lnTo>
                  <a:pt x="55435" y="0"/>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005351" y="1206229"/>
            <a:ext cx="80048" cy="96437"/>
          </a:xfrm>
          <a:custGeom>
            <a:avLst/>
            <a:gdLst>
              <a:gd name="connsiteX0" fmla="*/ 38417 w 83680"/>
              <a:gd name="connsiteY0" fmla="*/ 0 h 100812"/>
              <a:gd name="connsiteX1" fmla="*/ 0 w 83680"/>
              <a:gd name="connsiteY1" fmla="*/ 100812 h 100812"/>
              <a:gd name="connsiteX2" fmla="*/ 83680 w 83680"/>
              <a:gd name="connsiteY2" fmla="*/ 32715 h 100812"/>
              <a:gd name="connsiteX3" fmla="*/ 38417 w 83680"/>
              <a:gd name="connsiteY3" fmla="*/ 0 h 100812"/>
            </a:gdLst>
            <a:ahLst/>
            <a:cxnLst>
              <a:cxn ang="0">
                <a:pos x="connsiteX0" y="connsiteY0"/>
              </a:cxn>
              <a:cxn ang="1">
                <a:pos x="connsiteX1" y="connsiteY1"/>
              </a:cxn>
              <a:cxn ang="2">
                <a:pos x="connsiteX2" y="connsiteY2"/>
              </a:cxn>
              <a:cxn ang="3">
                <a:pos x="connsiteX3" y="connsiteY3"/>
              </a:cxn>
            </a:cxnLst>
            <a:rect l="l" t="t" r="r" b="b"/>
            <a:pathLst>
              <a:path w="83680" h="100812">
                <a:moveTo>
                  <a:pt x="38417" y="0"/>
                </a:moveTo>
                <a:lnTo>
                  <a:pt x="0" y="100812"/>
                </a:lnTo>
                <a:lnTo>
                  <a:pt x="83680" y="32715"/>
                </a:lnTo>
                <a:lnTo>
                  <a:pt x="38417" y="0"/>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7983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a:t>Figure 7.2-2</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44958" y="475614"/>
            <a:ext cx="8030147" cy="5900927"/>
          </a:xfrm>
          <a:prstGeom prst="rect">
            <a:avLst/>
          </a:prstGeom>
        </p:spPr>
      </p:pic>
      <p:sp>
        <p:nvSpPr>
          <p:cNvPr id="7" name="TextBox 6"/>
          <p:cNvSpPr txBox="1"/>
          <p:nvPr/>
        </p:nvSpPr>
        <p:spPr>
          <a:xfrm>
            <a:off x="2720422" y="790240"/>
            <a:ext cx="489164" cy="120711"/>
          </a:xfrm>
          <a:prstGeom prst="rect">
            <a:avLst/>
          </a:prstGeom>
          <a:noFill/>
        </p:spPr>
        <p:txBody>
          <a:bodyPr wrap="none" lIns="0" tIns="0" rIns="0" bIns="0">
            <a:spAutoFit/>
          </a:bodyPr>
          <a:lstStyle/>
          <a:p>
            <a:pPr fontAlgn="auto">
              <a:spcBef>
                <a:spcPts val="0"/>
              </a:spcBef>
              <a:spcAft>
                <a:spcPts val="0"/>
              </a:spcAft>
              <a:defRPr/>
            </a:pPr>
            <a:r>
              <a:rPr lang="en-IN" sz="820" b="1" dirty="0">
                <a:solidFill>
                  <a:srgbClr val="000000"/>
                </a:solidFill>
                <a:latin typeface="Arial"/>
                <a:cs typeface="+mn-cs"/>
              </a:rPr>
              <a:t>Bacterium</a:t>
            </a:r>
          </a:p>
        </p:txBody>
      </p:sp>
      <p:sp>
        <p:nvSpPr>
          <p:cNvPr id="8" name="TextBox 7"/>
          <p:cNvSpPr txBox="1"/>
          <p:nvPr/>
        </p:nvSpPr>
        <p:spPr>
          <a:xfrm>
            <a:off x="4624745" y="550301"/>
            <a:ext cx="1113269" cy="393907"/>
          </a:xfrm>
          <a:prstGeom prst="rect">
            <a:avLst/>
          </a:prstGeom>
          <a:noFill/>
        </p:spPr>
        <p:txBody>
          <a:bodyPr wrap="none" lIns="0" tIns="0" rIns="0" bIns="0">
            <a:spAutoFit/>
          </a:bodyPr>
          <a:lstStyle/>
          <a:p>
            <a:pPr algn="r" fontAlgn="auto">
              <a:lnSpc>
                <a:spcPts val="1100"/>
              </a:lnSpc>
              <a:spcBef>
                <a:spcPts val="0"/>
              </a:spcBef>
              <a:spcAft>
                <a:spcPts val="0"/>
              </a:spcAft>
              <a:defRPr/>
            </a:pPr>
            <a:r>
              <a:rPr lang="en-IN" sz="820" b="1" dirty="0">
                <a:solidFill>
                  <a:srgbClr val="000000"/>
                </a:solidFill>
                <a:latin typeface="Arial"/>
                <a:cs typeface="+mn-cs"/>
              </a:rPr>
              <a:t>Bacterium with random</a:t>
            </a:r>
          </a:p>
          <a:p>
            <a:pPr algn="r" fontAlgn="auto">
              <a:lnSpc>
                <a:spcPts val="1100"/>
              </a:lnSpc>
              <a:spcBef>
                <a:spcPts val="0"/>
              </a:spcBef>
              <a:spcAft>
                <a:spcPts val="0"/>
              </a:spcAft>
              <a:defRPr/>
            </a:pPr>
            <a:r>
              <a:rPr lang="en-IN" sz="820" b="1" dirty="0">
                <a:solidFill>
                  <a:srgbClr val="000000"/>
                </a:solidFill>
                <a:latin typeface="Arial"/>
                <a:cs typeface="+mn-cs"/>
              </a:rPr>
              <a:t>mutation that confers</a:t>
            </a:r>
          </a:p>
          <a:p>
            <a:pPr algn="r" fontAlgn="auto">
              <a:lnSpc>
                <a:spcPts val="1100"/>
              </a:lnSpc>
              <a:spcBef>
                <a:spcPts val="0"/>
              </a:spcBef>
              <a:spcAft>
                <a:spcPts val="0"/>
              </a:spcAft>
              <a:defRPr/>
            </a:pPr>
            <a:r>
              <a:rPr lang="en-IN" sz="820" b="1" dirty="0">
                <a:solidFill>
                  <a:srgbClr val="000000"/>
                </a:solidFill>
                <a:latin typeface="Arial"/>
                <a:cs typeface="+mn-cs"/>
              </a:rPr>
              <a:t>antibiotic resistance</a:t>
            </a:r>
          </a:p>
        </p:txBody>
      </p:sp>
      <p:sp>
        <p:nvSpPr>
          <p:cNvPr id="9" name="TextBox 8"/>
          <p:cNvSpPr txBox="1"/>
          <p:nvPr/>
        </p:nvSpPr>
        <p:spPr>
          <a:xfrm>
            <a:off x="7271601" y="700641"/>
            <a:ext cx="461623" cy="241423"/>
          </a:xfrm>
          <a:prstGeom prst="rect">
            <a:avLst/>
          </a:prstGeom>
          <a:noFill/>
        </p:spPr>
        <p:txBody>
          <a:bodyPr wrap="none" lIns="0" tIns="0" rIns="0" bIns="0">
            <a:spAutoFit/>
          </a:bodyPr>
          <a:lstStyle/>
          <a:p>
            <a:pPr algn="r" fontAlgn="auto">
              <a:lnSpc>
                <a:spcPts val="1000"/>
              </a:lnSpc>
              <a:spcBef>
                <a:spcPts val="0"/>
              </a:spcBef>
              <a:spcAft>
                <a:spcPts val="0"/>
              </a:spcAft>
              <a:defRPr/>
            </a:pPr>
            <a:r>
              <a:rPr lang="en-IN" sz="820" b="1" dirty="0">
                <a:solidFill>
                  <a:srgbClr val="000000"/>
                </a:solidFill>
                <a:latin typeface="Arial"/>
                <a:cs typeface="+mn-cs"/>
              </a:rPr>
              <a:t>Antibiotic</a:t>
            </a:r>
          </a:p>
          <a:p>
            <a:pPr algn="r" fontAlgn="auto">
              <a:lnSpc>
                <a:spcPts val="1000"/>
              </a:lnSpc>
              <a:spcBef>
                <a:spcPts val="0"/>
              </a:spcBef>
              <a:spcAft>
                <a:spcPts val="0"/>
              </a:spcAft>
              <a:defRPr/>
            </a:pPr>
            <a:r>
              <a:rPr lang="en-IN" sz="820" b="1" dirty="0">
                <a:solidFill>
                  <a:srgbClr val="000000"/>
                </a:solidFill>
                <a:latin typeface="Arial"/>
                <a:cs typeface="+mn-cs"/>
              </a:rPr>
              <a:t>added</a:t>
            </a:r>
          </a:p>
        </p:txBody>
      </p:sp>
      <p:sp>
        <p:nvSpPr>
          <p:cNvPr id="12" name="TextBox 11"/>
          <p:cNvSpPr txBox="1"/>
          <p:nvPr/>
        </p:nvSpPr>
        <p:spPr>
          <a:xfrm>
            <a:off x="5182829" y="5145581"/>
            <a:ext cx="979861" cy="111450"/>
          </a:xfrm>
          <a:prstGeom prst="rect">
            <a:avLst/>
          </a:prstGeom>
          <a:noFill/>
        </p:spPr>
        <p:txBody>
          <a:bodyPr wrap="none" lIns="0" tIns="0" rIns="0" bIns="0">
            <a:spAutoFit/>
          </a:bodyPr>
          <a:lstStyle/>
          <a:p>
            <a:pPr fontAlgn="auto">
              <a:spcBef>
                <a:spcPts val="0"/>
              </a:spcBef>
              <a:spcAft>
                <a:spcPts val="0"/>
              </a:spcAft>
              <a:defRPr/>
            </a:pPr>
            <a:r>
              <a:rPr lang="en-IN" sz="757" b="1" dirty="0">
                <a:solidFill>
                  <a:srgbClr val="000000"/>
                </a:solidFill>
                <a:latin typeface="Arial"/>
                <a:cs typeface="+mn-cs"/>
              </a:rPr>
              <a:t>MANY GENERATIONS</a:t>
            </a:r>
          </a:p>
        </p:txBody>
      </p:sp>
      <p:sp>
        <p:nvSpPr>
          <p:cNvPr id="16" name="Oval 15"/>
          <p:cNvSpPr/>
          <p:nvPr/>
        </p:nvSpPr>
        <p:spPr>
          <a:xfrm>
            <a:off x="2688367" y="2835791"/>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17" name="Oval 16"/>
          <p:cNvSpPr/>
          <p:nvPr/>
        </p:nvSpPr>
        <p:spPr>
          <a:xfrm>
            <a:off x="5362892" y="2838828"/>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18" name="Oval 17"/>
          <p:cNvSpPr/>
          <p:nvPr/>
        </p:nvSpPr>
        <p:spPr>
          <a:xfrm>
            <a:off x="621061" y="6061347"/>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20" name="Oval 19"/>
          <p:cNvSpPr/>
          <p:nvPr/>
        </p:nvSpPr>
        <p:spPr>
          <a:xfrm>
            <a:off x="3293240" y="6063625"/>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21" name="Oval 20"/>
          <p:cNvSpPr/>
          <p:nvPr/>
        </p:nvSpPr>
        <p:spPr>
          <a:xfrm>
            <a:off x="5954334" y="6065902"/>
            <a:ext cx="157821" cy="157821"/>
          </a:xfrm>
          <a:prstGeom prst="ellipse">
            <a:avLst/>
          </a:prstGeom>
          <a:solidFill>
            <a:schemeClr val="tx1">
              <a:lumMod val="50000"/>
              <a:lumOff val="50000"/>
            </a:schemeClr>
          </a:solidFill>
          <a:ln w="12700">
            <a:noFill/>
          </a:ln>
        </p:spPr>
        <p:style>
          <a:lnRef idx="1">
            <a:schemeClr val="dk1"/>
          </a:lnRef>
          <a:fillRef idx="0">
            <a:schemeClr val="dk1"/>
          </a:fillRef>
          <a:effectRef idx="0">
            <a:schemeClr val="dk1"/>
          </a:effectRef>
          <a:fontRef idx="minor">
            <a:schemeClr val="tx1"/>
          </a:fontRef>
        </p:style>
        <p:txBody>
          <a:bodyPr rtlCol="0" anchor="ctr"/>
          <a:lstStyle/>
          <a:p>
            <a:pPr algn="ctr"/>
            <a:endParaRPr lang="en-IN"/>
          </a:p>
        </p:txBody>
      </p:sp>
      <p:sp>
        <p:nvSpPr>
          <p:cNvPr id="10" name="TextBox 9"/>
          <p:cNvSpPr txBox="1"/>
          <p:nvPr/>
        </p:nvSpPr>
        <p:spPr>
          <a:xfrm>
            <a:off x="2724975" y="2835666"/>
            <a:ext cx="1936721"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1</a:t>
            </a:r>
            <a:r>
              <a:rPr lang="en-IN" sz="950" b="1" dirty="0">
                <a:solidFill>
                  <a:srgbClr val="000000"/>
                </a:solidFill>
                <a:latin typeface="Arial"/>
                <a:cs typeface="+mn-cs"/>
              </a:rPr>
              <a:t>   POPULATION WITH VARIATION</a:t>
            </a:r>
          </a:p>
        </p:txBody>
      </p:sp>
      <p:sp>
        <p:nvSpPr>
          <p:cNvPr id="11" name="TextBox 10"/>
          <p:cNvSpPr txBox="1"/>
          <p:nvPr/>
        </p:nvSpPr>
        <p:spPr>
          <a:xfrm>
            <a:off x="5404055" y="2831110"/>
            <a:ext cx="1984257"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2</a:t>
            </a:r>
            <a:r>
              <a:rPr lang="en-IN" sz="950" b="1" dirty="0">
                <a:solidFill>
                  <a:srgbClr val="000000"/>
                </a:solidFill>
                <a:latin typeface="Arial"/>
                <a:cs typeface="+mn-cs"/>
              </a:rPr>
              <a:t>   CHANGE IN THE ENVIRONMENT</a:t>
            </a:r>
          </a:p>
        </p:txBody>
      </p:sp>
      <p:sp>
        <p:nvSpPr>
          <p:cNvPr id="13" name="TextBox 12"/>
          <p:cNvSpPr txBox="1"/>
          <p:nvPr/>
        </p:nvSpPr>
        <p:spPr>
          <a:xfrm>
            <a:off x="624753" y="6063432"/>
            <a:ext cx="1919853" cy="318954"/>
          </a:xfrm>
          <a:prstGeom prst="rect">
            <a:avLst/>
          </a:prstGeom>
          <a:noFill/>
        </p:spPr>
        <p:txBody>
          <a:bodyPr wrap="none" lIns="0" tIns="0" rIns="0" bIns="0">
            <a:spAutoFit/>
          </a:bodyPr>
          <a:lstStyle/>
          <a:p>
            <a:pPr fontAlgn="auto">
              <a:lnSpc>
                <a:spcPts val="1262"/>
              </a:lnSpc>
              <a:spcBef>
                <a:spcPts val="0"/>
              </a:spcBef>
              <a:spcAft>
                <a:spcPts val="0"/>
              </a:spcAft>
              <a:defRPr/>
            </a:pPr>
            <a:r>
              <a:rPr lang="en-IN" sz="950" b="1" dirty="0">
                <a:solidFill>
                  <a:srgbClr val="000000"/>
                </a:solidFill>
                <a:latin typeface="Arial"/>
                <a:cs typeface="+mn-cs"/>
              </a:rPr>
              <a:t> </a:t>
            </a:r>
            <a:r>
              <a:rPr lang="en-IN" sz="950" b="1" dirty="0">
                <a:solidFill>
                  <a:schemeClr val="bg1"/>
                </a:solidFill>
                <a:latin typeface="Arial"/>
                <a:cs typeface="+mn-cs"/>
              </a:rPr>
              <a:t>3</a:t>
            </a:r>
            <a:r>
              <a:rPr lang="en-IN" sz="950" b="1" dirty="0">
                <a:solidFill>
                  <a:srgbClr val="000000"/>
                </a:solidFill>
                <a:latin typeface="Arial"/>
                <a:cs typeface="+mn-cs"/>
              </a:rPr>
              <a:t>   ELIMINATION OF INDIVIDUALS</a:t>
            </a:r>
          </a:p>
          <a:p>
            <a:pPr fontAlgn="auto">
              <a:lnSpc>
                <a:spcPts val="1262"/>
              </a:lnSpc>
              <a:spcBef>
                <a:spcPts val="0"/>
              </a:spcBef>
              <a:spcAft>
                <a:spcPts val="0"/>
              </a:spcAft>
              <a:defRPr/>
            </a:pPr>
            <a:r>
              <a:rPr lang="en-IN" sz="950" b="1" dirty="0">
                <a:solidFill>
                  <a:srgbClr val="000000"/>
                </a:solidFill>
                <a:latin typeface="Arial"/>
                <a:cs typeface="+mn-cs"/>
              </a:rPr>
              <a:t>WITH UNDESIRABLE TRAITS</a:t>
            </a:r>
          </a:p>
        </p:txBody>
      </p:sp>
      <p:sp>
        <p:nvSpPr>
          <p:cNvPr id="14" name="TextBox 13"/>
          <p:cNvSpPr txBox="1"/>
          <p:nvPr/>
        </p:nvSpPr>
        <p:spPr>
          <a:xfrm>
            <a:off x="3330899" y="6059019"/>
            <a:ext cx="2030260"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4</a:t>
            </a:r>
            <a:r>
              <a:rPr lang="en-IN" sz="950" b="1" dirty="0">
                <a:solidFill>
                  <a:srgbClr val="000000"/>
                </a:solidFill>
                <a:latin typeface="Arial"/>
                <a:cs typeface="+mn-cs"/>
              </a:rPr>
              <a:t>   REPRODUCTION OF SURVIVORS</a:t>
            </a:r>
          </a:p>
        </p:txBody>
      </p:sp>
      <p:sp>
        <p:nvSpPr>
          <p:cNvPr id="15" name="TextBox 14"/>
          <p:cNvSpPr txBox="1"/>
          <p:nvPr/>
        </p:nvSpPr>
        <p:spPr>
          <a:xfrm>
            <a:off x="5995280" y="6065852"/>
            <a:ext cx="2603762" cy="157821"/>
          </a:xfrm>
          <a:prstGeom prst="rect">
            <a:avLst/>
          </a:prstGeom>
          <a:noFill/>
        </p:spPr>
        <p:txBody>
          <a:bodyPr wrap="none" lIns="0" tIns="0" rIns="0" bIns="0">
            <a:spAutoFit/>
          </a:bodyPr>
          <a:lstStyle/>
          <a:p>
            <a:pPr fontAlgn="auto">
              <a:spcBef>
                <a:spcPts val="0"/>
              </a:spcBef>
              <a:spcAft>
                <a:spcPts val="0"/>
              </a:spcAft>
              <a:defRPr/>
            </a:pPr>
            <a:r>
              <a:rPr lang="en-IN" sz="1072" b="1" dirty="0">
                <a:solidFill>
                  <a:schemeClr val="bg1"/>
                </a:solidFill>
                <a:latin typeface="Arial"/>
                <a:cs typeface="+mn-cs"/>
              </a:rPr>
              <a:t>5</a:t>
            </a:r>
            <a:r>
              <a:rPr lang="en-IN" sz="950" b="1" dirty="0">
                <a:solidFill>
                  <a:srgbClr val="000000"/>
                </a:solidFill>
                <a:latin typeface="Arial"/>
                <a:cs typeface="+mn-cs"/>
              </a:rPr>
              <a:t>   CHANGE TO THE POPULATION OVER TIME</a:t>
            </a:r>
          </a:p>
        </p:txBody>
      </p:sp>
      <p:sp>
        <p:nvSpPr>
          <p:cNvPr id="19" name="Freeform 18"/>
          <p:cNvSpPr/>
          <p:nvPr/>
        </p:nvSpPr>
        <p:spPr>
          <a:xfrm>
            <a:off x="2719659" y="940413"/>
            <a:ext cx="782661" cy="432518"/>
          </a:xfrm>
          <a:custGeom>
            <a:avLst/>
            <a:gdLst>
              <a:gd name="connsiteX0" fmla="*/ 0 w 818172"/>
              <a:gd name="connsiteY0" fmla="*/ 4813 h 452142"/>
              <a:gd name="connsiteX1" fmla="*/ 534492 w 818172"/>
              <a:gd name="connsiteY1" fmla="*/ 4813 h 452142"/>
              <a:gd name="connsiteX2" fmla="*/ 814095 w 818172"/>
              <a:gd name="connsiteY2" fmla="*/ 452142 h 452142"/>
              <a:gd name="connsiteX3" fmla="*/ 818172 w 818172"/>
              <a:gd name="connsiteY3" fmla="*/ 449600 h 452142"/>
              <a:gd name="connsiteX4" fmla="*/ 537159 w 818172"/>
              <a:gd name="connsiteY4" fmla="*/ 0 h 452142"/>
              <a:gd name="connsiteX5" fmla="*/ 0 w 818172"/>
              <a:gd name="connsiteY5" fmla="*/ 0 h 452142"/>
              <a:gd name="connsiteX6" fmla="*/ 0 w 818172"/>
              <a:gd name="connsiteY6" fmla="*/ 4813 h 45214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18172" h="452142">
                <a:moveTo>
                  <a:pt x="0" y="4813"/>
                </a:moveTo>
                <a:lnTo>
                  <a:pt x="534492" y="4813"/>
                </a:lnTo>
                <a:lnTo>
                  <a:pt x="814095" y="452142"/>
                </a:lnTo>
                <a:lnTo>
                  <a:pt x="818172" y="449600"/>
                </a:lnTo>
                <a:lnTo>
                  <a:pt x="537159" y="0"/>
                </a:lnTo>
                <a:lnTo>
                  <a:pt x="0" y="0"/>
                </a:lnTo>
                <a:lnTo>
                  <a:pt x="0" y="4813"/>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713586" y="934340"/>
            <a:ext cx="794810" cy="444667"/>
          </a:xfrm>
          <a:custGeom>
            <a:avLst/>
            <a:gdLst>
              <a:gd name="connsiteX0" fmla="*/ 6350 w 830872"/>
              <a:gd name="connsiteY0" fmla="*/ 11163 h 464842"/>
              <a:gd name="connsiteX1" fmla="*/ 540842 w 830872"/>
              <a:gd name="connsiteY1" fmla="*/ 11163 h 464842"/>
              <a:gd name="connsiteX2" fmla="*/ 820445 w 830872"/>
              <a:gd name="connsiteY2" fmla="*/ 458492 h 464842"/>
              <a:gd name="connsiteX3" fmla="*/ 824522 w 830872"/>
              <a:gd name="connsiteY3" fmla="*/ 455950 h 464842"/>
              <a:gd name="connsiteX4" fmla="*/ 543509 w 830872"/>
              <a:gd name="connsiteY4" fmla="*/ 6350 h 464842"/>
              <a:gd name="connsiteX5" fmla="*/ 6350 w 830872"/>
              <a:gd name="connsiteY5" fmla="*/ 6350 h 464842"/>
              <a:gd name="connsiteX6" fmla="*/ 6350 w 830872"/>
              <a:gd name="connsiteY6" fmla="*/ 11163 h 46484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30872" h="464842">
                <a:moveTo>
                  <a:pt x="6350" y="11163"/>
                </a:moveTo>
                <a:lnTo>
                  <a:pt x="540842" y="11163"/>
                </a:lnTo>
                <a:lnTo>
                  <a:pt x="820445" y="458492"/>
                </a:lnTo>
                <a:lnTo>
                  <a:pt x="824522" y="455950"/>
                </a:lnTo>
                <a:lnTo>
                  <a:pt x="543509" y="6350"/>
                </a:lnTo>
                <a:lnTo>
                  <a:pt x="6350" y="6350"/>
                </a:lnTo>
                <a:lnTo>
                  <a:pt x="6350" y="11163"/>
                </a:lnTo>
              </a:path>
            </a:pathLst>
          </a:custGeom>
          <a:solidFill>
            <a:srgbClr val="000000">
              <a:alpha val="0"/>
            </a:srgbClr>
          </a:solidFill>
          <a:ln w="12700">
            <a:solidFill>
              <a:srgbClr val="231F2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4119515" y="976155"/>
            <a:ext cx="1623515" cy="397209"/>
          </a:xfrm>
          <a:custGeom>
            <a:avLst/>
            <a:gdLst>
              <a:gd name="connsiteX0" fmla="*/ 3340 w 1697177"/>
              <a:gd name="connsiteY0" fmla="*/ 415231 h 415231"/>
              <a:gd name="connsiteX1" fmla="*/ 427050 w 1697177"/>
              <a:gd name="connsiteY1" fmla="*/ 4800 h 415231"/>
              <a:gd name="connsiteX2" fmla="*/ 1697177 w 1697177"/>
              <a:gd name="connsiteY2" fmla="*/ 4813 h 415231"/>
              <a:gd name="connsiteX3" fmla="*/ 1697177 w 1697177"/>
              <a:gd name="connsiteY3" fmla="*/ 0 h 415231"/>
              <a:gd name="connsiteX4" fmla="*/ 425107 w 1697177"/>
              <a:gd name="connsiteY4" fmla="*/ 0 h 415231"/>
              <a:gd name="connsiteX5" fmla="*/ 0 w 1697177"/>
              <a:gd name="connsiteY5" fmla="*/ 411783 h 415231"/>
              <a:gd name="connsiteX6" fmla="*/ 3340 w 1697177"/>
              <a:gd name="connsiteY6" fmla="*/ 415231 h 4152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97177" h="415231">
                <a:moveTo>
                  <a:pt x="3340" y="415231"/>
                </a:moveTo>
                <a:lnTo>
                  <a:pt x="427050" y="4800"/>
                </a:lnTo>
                <a:lnTo>
                  <a:pt x="1697177" y="4813"/>
                </a:lnTo>
                <a:lnTo>
                  <a:pt x="1697177" y="0"/>
                </a:lnTo>
                <a:lnTo>
                  <a:pt x="425107" y="0"/>
                </a:lnTo>
                <a:lnTo>
                  <a:pt x="0" y="411783"/>
                </a:lnTo>
                <a:lnTo>
                  <a:pt x="3340" y="415231"/>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113441" y="970080"/>
            <a:ext cx="1635664" cy="409358"/>
          </a:xfrm>
          <a:custGeom>
            <a:avLst/>
            <a:gdLst>
              <a:gd name="connsiteX0" fmla="*/ 9690 w 1709877"/>
              <a:gd name="connsiteY0" fmla="*/ 421581 h 427931"/>
              <a:gd name="connsiteX1" fmla="*/ 433400 w 1709877"/>
              <a:gd name="connsiteY1" fmla="*/ 11150 h 427931"/>
              <a:gd name="connsiteX2" fmla="*/ 1703527 w 1709877"/>
              <a:gd name="connsiteY2" fmla="*/ 11163 h 427931"/>
              <a:gd name="connsiteX3" fmla="*/ 1703527 w 1709877"/>
              <a:gd name="connsiteY3" fmla="*/ 6350 h 427931"/>
              <a:gd name="connsiteX4" fmla="*/ 431457 w 1709877"/>
              <a:gd name="connsiteY4" fmla="*/ 6350 h 427931"/>
              <a:gd name="connsiteX5" fmla="*/ 6350 w 1709877"/>
              <a:gd name="connsiteY5" fmla="*/ 418133 h 427931"/>
              <a:gd name="connsiteX6" fmla="*/ 9690 w 1709877"/>
              <a:gd name="connsiteY6" fmla="*/ 421581 h 4279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709877" h="427931">
                <a:moveTo>
                  <a:pt x="9690" y="421581"/>
                </a:moveTo>
                <a:lnTo>
                  <a:pt x="433400" y="11150"/>
                </a:lnTo>
                <a:lnTo>
                  <a:pt x="1703527" y="11163"/>
                </a:lnTo>
                <a:lnTo>
                  <a:pt x="1703527" y="6350"/>
                </a:lnTo>
                <a:lnTo>
                  <a:pt x="431457" y="6350"/>
                </a:lnTo>
                <a:lnTo>
                  <a:pt x="6350" y="418133"/>
                </a:lnTo>
                <a:lnTo>
                  <a:pt x="9690" y="421581"/>
                </a:lnTo>
              </a:path>
            </a:pathLst>
          </a:custGeom>
          <a:solidFill>
            <a:srgbClr val="000000">
              <a:alpha val="0"/>
            </a:srgbClr>
          </a:solidFill>
          <a:ln w="12700">
            <a:solidFill>
              <a:srgbClr val="231F2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7050958" y="976155"/>
            <a:ext cx="671986" cy="261636"/>
          </a:xfrm>
          <a:custGeom>
            <a:avLst/>
            <a:gdLst>
              <a:gd name="connsiteX0" fmla="*/ 3886 w 702475"/>
              <a:gd name="connsiteY0" fmla="*/ 273507 h 273507"/>
              <a:gd name="connsiteX1" fmla="*/ 198132 w 702475"/>
              <a:gd name="connsiteY1" fmla="*/ 4813 h 273507"/>
              <a:gd name="connsiteX2" fmla="*/ 702475 w 702475"/>
              <a:gd name="connsiteY2" fmla="*/ 4813 h 273507"/>
              <a:gd name="connsiteX3" fmla="*/ 702475 w 702475"/>
              <a:gd name="connsiteY3" fmla="*/ 0 h 273507"/>
              <a:gd name="connsiteX4" fmla="*/ 195681 w 702475"/>
              <a:gd name="connsiteY4" fmla="*/ 0 h 273507"/>
              <a:gd name="connsiteX5" fmla="*/ 0 w 702475"/>
              <a:gd name="connsiteY5" fmla="*/ 270687 h 273507"/>
              <a:gd name="connsiteX6" fmla="*/ 3886 w 702475"/>
              <a:gd name="connsiteY6" fmla="*/ 273507 h 2735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02475" h="273507">
                <a:moveTo>
                  <a:pt x="3886" y="273507"/>
                </a:moveTo>
                <a:lnTo>
                  <a:pt x="198132" y="4813"/>
                </a:lnTo>
                <a:lnTo>
                  <a:pt x="702475" y="4813"/>
                </a:lnTo>
                <a:lnTo>
                  <a:pt x="702475" y="0"/>
                </a:lnTo>
                <a:lnTo>
                  <a:pt x="195681" y="0"/>
                </a:lnTo>
                <a:lnTo>
                  <a:pt x="0" y="270687"/>
                </a:lnTo>
                <a:lnTo>
                  <a:pt x="3886" y="27350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7044884" y="970080"/>
            <a:ext cx="684135" cy="273785"/>
          </a:xfrm>
          <a:custGeom>
            <a:avLst/>
            <a:gdLst>
              <a:gd name="connsiteX0" fmla="*/ 10236 w 715175"/>
              <a:gd name="connsiteY0" fmla="*/ 279857 h 286207"/>
              <a:gd name="connsiteX1" fmla="*/ 204482 w 715175"/>
              <a:gd name="connsiteY1" fmla="*/ 11163 h 286207"/>
              <a:gd name="connsiteX2" fmla="*/ 708825 w 715175"/>
              <a:gd name="connsiteY2" fmla="*/ 11163 h 286207"/>
              <a:gd name="connsiteX3" fmla="*/ 708825 w 715175"/>
              <a:gd name="connsiteY3" fmla="*/ 6350 h 286207"/>
              <a:gd name="connsiteX4" fmla="*/ 202031 w 715175"/>
              <a:gd name="connsiteY4" fmla="*/ 6350 h 286207"/>
              <a:gd name="connsiteX5" fmla="*/ 6350 w 715175"/>
              <a:gd name="connsiteY5" fmla="*/ 277037 h 286207"/>
              <a:gd name="connsiteX6" fmla="*/ 10236 w 715175"/>
              <a:gd name="connsiteY6" fmla="*/ 279857 h 2862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15175" h="286207">
                <a:moveTo>
                  <a:pt x="10236" y="279857"/>
                </a:moveTo>
                <a:lnTo>
                  <a:pt x="204482" y="11163"/>
                </a:lnTo>
                <a:lnTo>
                  <a:pt x="708825" y="11163"/>
                </a:lnTo>
                <a:lnTo>
                  <a:pt x="708825" y="6350"/>
                </a:lnTo>
                <a:lnTo>
                  <a:pt x="202031" y="6350"/>
                </a:lnTo>
                <a:lnTo>
                  <a:pt x="6350" y="277037"/>
                </a:lnTo>
                <a:lnTo>
                  <a:pt x="10236" y="279857"/>
                </a:lnTo>
              </a:path>
            </a:pathLst>
          </a:custGeom>
          <a:solidFill>
            <a:srgbClr val="000000">
              <a:alpha val="0"/>
            </a:srgbClr>
          </a:solidFill>
          <a:ln w="12700">
            <a:solidFill>
              <a:srgbClr val="231F2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468340" y="1341931"/>
            <a:ext cx="75492" cy="98696"/>
          </a:xfrm>
          <a:custGeom>
            <a:avLst/>
            <a:gdLst>
              <a:gd name="connsiteX0" fmla="*/ 0 w 78917"/>
              <a:gd name="connsiteY0" fmla="*/ 29604 h 103174"/>
              <a:gd name="connsiteX1" fmla="*/ 78917 w 78917"/>
              <a:gd name="connsiteY1" fmla="*/ 103174 h 103174"/>
              <a:gd name="connsiteX2" fmla="*/ 47358 w 78917"/>
              <a:gd name="connsiteY2" fmla="*/ 0 h 103174"/>
              <a:gd name="connsiteX3" fmla="*/ 0 w 78917"/>
              <a:gd name="connsiteY3" fmla="*/ 29604 h 103174"/>
            </a:gdLst>
            <a:ahLst/>
            <a:cxnLst>
              <a:cxn ang="0">
                <a:pos x="connsiteX0" y="connsiteY0"/>
              </a:cxn>
              <a:cxn ang="1">
                <a:pos x="connsiteX1" y="connsiteY1"/>
              </a:cxn>
              <a:cxn ang="2">
                <a:pos x="connsiteX2" y="connsiteY2"/>
              </a:cxn>
              <a:cxn ang="3">
                <a:pos x="connsiteX3" y="connsiteY3"/>
              </a:cxn>
            </a:cxnLst>
            <a:rect l="l" t="t" r="r" b="b"/>
            <a:pathLst>
              <a:path w="78917" h="103174">
                <a:moveTo>
                  <a:pt x="0" y="29604"/>
                </a:moveTo>
                <a:lnTo>
                  <a:pt x="78917" y="103174"/>
                </a:lnTo>
                <a:lnTo>
                  <a:pt x="47358" y="0"/>
                </a:lnTo>
                <a:lnTo>
                  <a:pt x="0" y="2960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062817" y="1340086"/>
            <a:ext cx="90192" cy="88547"/>
          </a:xfrm>
          <a:custGeom>
            <a:avLst/>
            <a:gdLst>
              <a:gd name="connsiteX0" fmla="*/ 55435 w 94284"/>
              <a:gd name="connsiteY0" fmla="*/ 0 h 92565"/>
              <a:gd name="connsiteX1" fmla="*/ 0 w 94284"/>
              <a:gd name="connsiteY1" fmla="*/ 92565 h 92565"/>
              <a:gd name="connsiteX2" fmla="*/ 94284 w 94284"/>
              <a:gd name="connsiteY2" fmla="*/ 40115 h 92565"/>
              <a:gd name="connsiteX3" fmla="*/ 55435 w 94284"/>
              <a:gd name="connsiteY3" fmla="*/ 0 h 92565"/>
            </a:gdLst>
            <a:ahLst/>
            <a:cxnLst>
              <a:cxn ang="0">
                <a:pos x="connsiteX0" y="connsiteY0"/>
              </a:cxn>
              <a:cxn ang="1">
                <a:pos x="connsiteX1" y="connsiteY1"/>
              </a:cxn>
              <a:cxn ang="2">
                <a:pos x="connsiteX2" y="connsiteY2"/>
              </a:cxn>
              <a:cxn ang="3">
                <a:pos x="connsiteX3" y="connsiteY3"/>
              </a:cxn>
            </a:cxnLst>
            <a:rect l="l" t="t" r="r" b="b"/>
            <a:pathLst>
              <a:path w="94284" h="92565">
                <a:moveTo>
                  <a:pt x="55435" y="0"/>
                </a:moveTo>
                <a:lnTo>
                  <a:pt x="0" y="92565"/>
                </a:lnTo>
                <a:lnTo>
                  <a:pt x="94284" y="40115"/>
                </a:lnTo>
                <a:lnTo>
                  <a:pt x="55435" y="0"/>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005351" y="1206229"/>
            <a:ext cx="80048" cy="96437"/>
          </a:xfrm>
          <a:custGeom>
            <a:avLst/>
            <a:gdLst>
              <a:gd name="connsiteX0" fmla="*/ 38417 w 83680"/>
              <a:gd name="connsiteY0" fmla="*/ 0 h 100812"/>
              <a:gd name="connsiteX1" fmla="*/ 0 w 83680"/>
              <a:gd name="connsiteY1" fmla="*/ 100812 h 100812"/>
              <a:gd name="connsiteX2" fmla="*/ 83680 w 83680"/>
              <a:gd name="connsiteY2" fmla="*/ 32715 h 100812"/>
              <a:gd name="connsiteX3" fmla="*/ 38417 w 83680"/>
              <a:gd name="connsiteY3" fmla="*/ 0 h 100812"/>
            </a:gdLst>
            <a:ahLst/>
            <a:cxnLst>
              <a:cxn ang="0">
                <a:pos x="connsiteX0" y="connsiteY0"/>
              </a:cxn>
              <a:cxn ang="1">
                <a:pos x="connsiteX1" y="connsiteY1"/>
              </a:cxn>
              <a:cxn ang="2">
                <a:pos x="connsiteX2" y="connsiteY2"/>
              </a:cxn>
              <a:cxn ang="3">
                <a:pos x="connsiteX3" y="connsiteY3"/>
              </a:cxn>
            </a:cxnLst>
            <a:rect l="l" t="t" r="r" b="b"/>
            <a:pathLst>
              <a:path w="83680" h="100812">
                <a:moveTo>
                  <a:pt x="38417" y="0"/>
                </a:moveTo>
                <a:lnTo>
                  <a:pt x="0" y="100812"/>
                </a:lnTo>
                <a:lnTo>
                  <a:pt x="83680" y="32715"/>
                </a:lnTo>
                <a:lnTo>
                  <a:pt x="38417" y="0"/>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Picture 1">
            <a:extLst>
              <a:ext uri="{FF2B5EF4-FFF2-40B4-BE49-F238E27FC236}">
                <a16:creationId xmlns:a16="http://schemas.microsoft.com/office/drawing/2014/main" id="{4A279B45-EA38-52E2-BF99-21E32229BB1A}"/>
              </a:ext>
            </a:extLst>
          </p:cNvPr>
          <p:cNvPicPr>
            <a:picLocks noChangeAspect="1"/>
          </p:cNvPicPr>
          <p:nvPr/>
        </p:nvPicPr>
        <p:blipFill>
          <a:blip r:embed="rId4"/>
          <a:stretch>
            <a:fillRect/>
          </a:stretch>
        </p:blipFill>
        <p:spPr>
          <a:xfrm>
            <a:off x="1755688" y="377984"/>
            <a:ext cx="5632624" cy="5632624"/>
          </a:xfrm>
          <a:prstGeom prst="rect">
            <a:avLst/>
          </a:prstGeom>
        </p:spPr>
      </p:pic>
    </p:spTree>
    <p:extLst>
      <p:ext uri="{BB962C8B-B14F-4D97-AF65-F5344CB8AC3E}">
        <p14:creationId xmlns:p14="http://schemas.microsoft.com/office/powerpoint/2010/main" val="2811989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Evolution is not…</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835487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Evolution is not…</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An individual does not evolve, but a population does.</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4604161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Evolution is not…</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An individual does not evolve, but a population does.</a:t>
            </a:r>
          </a:p>
          <a:p>
            <a:r>
              <a:rPr lang="en-US" dirty="0"/>
              <a:t>There is no goal in evolution. Natural selection cannot anticipate what an organism will need in the future. Organisms are just trying to survive and reproduce.</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4281027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Artificial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7274892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Artificial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selective breeding of domesticated crops and animals.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1820099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Artificial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selective breeding of domesticated crops and animals.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632655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00873-DD74-EF8D-586D-98EAAE1A37DE}"/>
              </a:ext>
            </a:extLst>
          </p:cNvPr>
          <p:cNvSpPr>
            <a:spLocks noGrp="1"/>
          </p:cNvSpPr>
          <p:nvPr>
            <p:ph type="title"/>
          </p:nvPr>
        </p:nvSpPr>
        <p:spPr/>
        <p:txBody>
          <a:bodyPr/>
          <a:lstStyle/>
          <a:p>
            <a:pPr algn="ctr"/>
            <a:r>
              <a:rPr lang="en-US" dirty="0"/>
              <a:t>Artificial Selection</a:t>
            </a:r>
          </a:p>
        </p:txBody>
      </p:sp>
      <p:sp>
        <p:nvSpPr>
          <p:cNvPr id="3" name="Content Placeholder 2">
            <a:extLst>
              <a:ext uri="{FF2B5EF4-FFF2-40B4-BE49-F238E27FC236}">
                <a16:creationId xmlns:a16="http://schemas.microsoft.com/office/drawing/2014/main" id="{5B8C683F-7023-EC97-DCAA-0103FBC8A7EC}"/>
              </a:ext>
            </a:extLst>
          </p:cNvPr>
          <p:cNvSpPr>
            <a:spLocks noGrp="1"/>
          </p:cNvSpPr>
          <p:nvPr>
            <p:ph idx="1"/>
          </p:nvPr>
        </p:nvSpPr>
        <p:spPr/>
        <p:txBody>
          <a:bodyPr/>
          <a:lstStyle/>
          <a:p>
            <a:r>
              <a:rPr lang="en-US" dirty="0"/>
              <a:t>The selective breeding of domesticated crops and animals. </a:t>
            </a:r>
          </a:p>
        </p:txBody>
      </p:sp>
      <p:pic>
        <p:nvPicPr>
          <p:cNvPr id="4" name="Picture 3">
            <a:extLst>
              <a:ext uri="{FF2B5EF4-FFF2-40B4-BE49-F238E27FC236}">
                <a16:creationId xmlns:a16="http://schemas.microsoft.com/office/drawing/2014/main" id="{CE1E8487-782C-D5C7-45E0-D3218B86A13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84236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Key Concepts</a:t>
            </a:r>
          </a:p>
        </p:txBody>
      </p:sp>
      <p:sp>
        <p:nvSpPr>
          <p:cNvPr id="3" name="Content Placeholder 2">
            <a:extLst>
              <a:ext uri="{FF2B5EF4-FFF2-40B4-BE49-F238E27FC236}">
                <a16:creationId xmlns:a16="http://schemas.microsoft.com/office/drawing/2014/main" id="{45BFD7EA-B83B-77F1-5E79-79896F794196}"/>
              </a:ext>
            </a:extLst>
          </p:cNvPr>
          <p:cNvSpPr>
            <a:spLocks noGrp="1"/>
          </p:cNvSpPr>
          <p:nvPr>
            <p:ph idx="1"/>
          </p:nvPr>
        </p:nvSpPr>
        <p:spPr/>
        <p:txBody>
          <a:bodyPr>
            <a:normAutofit lnSpcReduction="10000"/>
          </a:bodyPr>
          <a:lstStyle/>
          <a:p>
            <a:r>
              <a:rPr lang="en-US" dirty="0"/>
              <a:t>Natural selection</a:t>
            </a:r>
          </a:p>
          <a:p>
            <a:r>
              <a:rPr lang="en-US" dirty="0">
                <a:solidFill>
                  <a:srgbClr val="002060"/>
                </a:solidFill>
              </a:rPr>
              <a:t>Adaptation</a:t>
            </a:r>
          </a:p>
          <a:p>
            <a:r>
              <a:rPr lang="en-US" dirty="0"/>
              <a:t>Artificial selection</a:t>
            </a:r>
          </a:p>
          <a:p>
            <a:endParaRPr lang="en-US" dirty="0"/>
          </a:p>
          <a:p>
            <a:pPr marL="0" indent="0">
              <a:buNone/>
            </a:pPr>
            <a:r>
              <a:rPr lang="en-US" b="1" dirty="0"/>
              <a:t>Assess your knowledge on these concepts.</a:t>
            </a:r>
          </a:p>
          <a:p>
            <a:pPr marL="514350" indent="-514350">
              <a:buFont typeface="+mj-lt"/>
              <a:buAutoNum type="alphaUcPeriod"/>
            </a:pPr>
            <a:r>
              <a:rPr lang="en-US" dirty="0"/>
              <a:t>I have not heard of this term.</a:t>
            </a:r>
          </a:p>
          <a:p>
            <a:pPr marL="514350" indent="-514350">
              <a:buFont typeface="+mj-lt"/>
              <a:buAutoNum type="alphaUcPeriod"/>
            </a:pPr>
            <a:r>
              <a:rPr lang="en-US" dirty="0"/>
              <a:t>I have heard of this term but couldn’t define it.</a:t>
            </a:r>
          </a:p>
          <a:p>
            <a:pPr marL="514350" indent="-514350">
              <a:buFont typeface="+mj-lt"/>
              <a:buAutoNum type="alphaUcPeriod"/>
            </a:pPr>
            <a:r>
              <a:rPr lang="en-US" dirty="0"/>
              <a:t>I have heard of this term and could define it.</a:t>
            </a:r>
          </a:p>
          <a:p>
            <a:pPr marL="514350" indent="-514350">
              <a:buFont typeface="+mj-lt"/>
              <a:buAutoNum type="alphaUcPeriod"/>
            </a:pPr>
            <a:r>
              <a:rPr lang="en-US" dirty="0"/>
              <a:t>I could explain it to someone. </a:t>
            </a:r>
          </a:p>
          <a:p>
            <a:endParaRPr lang="en-US" dirty="0"/>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5103071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09216" y="1169289"/>
            <a:ext cx="4925568" cy="4436097"/>
          </a:xfrm>
          <a:prstGeom prst="rect">
            <a:avLst/>
          </a:prstGeom>
        </p:spPr>
      </p:pic>
      <p:sp>
        <p:nvSpPr>
          <p:cNvPr id="5" name="Title 4"/>
          <p:cNvSpPr>
            <a:spLocks noGrp="1"/>
          </p:cNvSpPr>
          <p:nvPr>
            <p:ph type="title"/>
          </p:nvPr>
        </p:nvSpPr>
        <p:spPr>
          <a:xfrm>
            <a:off x="2286000" y="407943"/>
            <a:ext cx="4572000" cy="374586"/>
          </a:xfrm>
        </p:spPr>
        <p:txBody>
          <a:bodyPr>
            <a:noAutofit/>
          </a:bodyPr>
          <a:lstStyle/>
          <a:p>
            <a:pPr algn="ctr"/>
            <a:r>
              <a:rPr lang="en-US" dirty="0"/>
              <a:t>Wild Strawberries</a:t>
            </a:r>
            <a:endParaRPr lang="en-IN" dirty="0"/>
          </a:p>
        </p:txBody>
      </p:sp>
      <p:sp>
        <p:nvSpPr>
          <p:cNvPr id="7" name="TextBox 6"/>
          <p:cNvSpPr txBox="1"/>
          <p:nvPr/>
        </p:nvSpPr>
        <p:spPr>
          <a:xfrm>
            <a:off x="2149331" y="4849847"/>
            <a:ext cx="4898777" cy="830997"/>
          </a:xfrm>
          <a:prstGeom prst="rect">
            <a:avLst/>
          </a:prstGeom>
          <a:noFill/>
        </p:spPr>
        <p:txBody>
          <a:bodyPr wrap="none" lIns="0" tIns="0" rIns="0" bIns="0">
            <a:spAutoFit/>
          </a:bodyPr>
          <a:lstStyle/>
          <a:p>
            <a:pPr fontAlgn="auto">
              <a:spcBef>
                <a:spcPts val="0"/>
              </a:spcBef>
              <a:spcAft>
                <a:spcPts val="0"/>
              </a:spcAft>
              <a:defRPr/>
            </a:pPr>
            <a:r>
              <a:rPr lang="en-IN" sz="1800" b="1" dirty="0">
                <a:solidFill>
                  <a:srgbClr val="000000"/>
                </a:solidFill>
                <a:latin typeface="Arial"/>
                <a:cs typeface="+mn-cs"/>
              </a:rPr>
              <a:t>Wild strawberries (</a:t>
            </a:r>
            <a:r>
              <a:rPr lang="en-IN" sz="1800" b="1" i="1" dirty="0" err="1">
                <a:solidFill>
                  <a:srgbClr val="000000"/>
                </a:solidFill>
                <a:latin typeface="Arial"/>
                <a:cs typeface="+mn-cs"/>
              </a:rPr>
              <a:t>Fragaria</a:t>
            </a:r>
            <a:r>
              <a:rPr lang="en-IN" sz="1800" b="1" i="1" dirty="0">
                <a:solidFill>
                  <a:srgbClr val="000000"/>
                </a:solidFill>
                <a:latin typeface="Arial"/>
                <a:cs typeface="+mn-cs"/>
              </a:rPr>
              <a:t> </a:t>
            </a:r>
            <a:r>
              <a:rPr lang="en-IN" sz="1800" b="1" i="1" dirty="0" err="1">
                <a:solidFill>
                  <a:srgbClr val="000000"/>
                </a:solidFill>
                <a:latin typeface="Arial"/>
                <a:cs typeface="+mn-cs"/>
              </a:rPr>
              <a:t>vesca</a:t>
            </a:r>
            <a:r>
              <a:rPr lang="en-IN" sz="1800" b="1" dirty="0">
                <a:solidFill>
                  <a:srgbClr val="000000"/>
                </a:solidFill>
                <a:latin typeface="Arial"/>
                <a:cs typeface="+mn-cs"/>
              </a:rPr>
              <a:t>) have</a:t>
            </a:r>
            <a:br>
              <a:rPr lang="en-IN" sz="1800" b="1" dirty="0">
                <a:solidFill>
                  <a:srgbClr val="000000"/>
                </a:solidFill>
                <a:latin typeface="Arial"/>
                <a:cs typeface="+mn-cs"/>
              </a:rPr>
            </a:br>
            <a:r>
              <a:rPr lang="en-IN" sz="1800" b="1" dirty="0">
                <a:solidFill>
                  <a:srgbClr val="000000"/>
                </a:solidFill>
                <a:latin typeface="Arial"/>
                <a:cs typeface="+mn-cs"/>
              </a:rPr>
              <a:t>considerably smaller fruits and bigger seeds</a:t>
            </a:r>
            <a:br>
              <a:rPr lang="en-IN" sz="1800" b="1" dirty="0">
                <a:solidFill>
                  <a:srgbClr val="000000"/>
                </a:solidFill>
                <a:latin typeface="Arial"/>
                <a:cs typeface="+mn-cs"/>
              </a:rPr>
            </a:br>
            <a:r>
              <a:rPr lang="en-IN" sz="1800" b="1" dirty="0">
                <a:solidFill>
                  <a:srgbClr val="000000"/>
                </a:solidFill>
                <a:latin typeface="Arial"/>
                <a:cs typeface="+mn-cs"/>
              </a:rPr>
              <a:t>than their agricultural counterparts.</a:t>
            </a:r>
          </a:p>
        </p:txBody>
      </p:sp>
      <p:pic>
        <p:nvPicPr>
          <p:cNvPr id="2" name="Picture 1">
            <a:extLst>
              <a:ext uri="{FF2B5EF4-FFF2-40B4-BE49-F238E27FC236}">
                <a16:creationId xmlns:a16="http://schemas.microsoft.com/office/drawing/2014/main" id="{14149D16-9D95-2735-282E-AAE66EB55BC4}"/>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982063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0" y="507095"/>
            <a:ext cx="4572000" cy="374586"/>
          </a:xfrm>
        </p:spPr>
        <p:txBody>
          <a:bodyPr>
            <a:noAutofit/>
          </a:bodyPr>
          <a:lstStyle/>
          <a:p>
            <a:pPr algn="ctr"/>
            <a:r>
              <a:rPr lang="en-IN" dirty="0"/>
              <a:t>Artificial Selection</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27504" y="1737015"/>
            <a:ext cx="4888992" cy="3039237"/>
          </a:xfrm>
          <a:prstGeom prst="rect">
            <a:avLst/>
          </a:prstGeom>
        </p:spPr>
      </p:pic>
      <p:sp>
        <p:nvSpPr>
          <p:cNvPr id="7" name="TextBox 2"/>
          <p:cNvSpPr txBox="1">
            <a:spLocks noChangeArrowheads="1"/>
          </p:cNvSpPr>
          <p:nvPr/>
        </p:nvSpPr>
        <p:spPr bwMode="auto">
          <a:xfrm>
            <a:off x="2729981" y="4346714"/>
            <a:ext cx="12214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r>
              <a:rPr lang="en-IN" altLang="en-US" sz="1600" b="1" dirty="0">
                <a:solidFill>
                  <a:srgbClr val="000000"/>
                </a:solidFill>
                <a:latin typeface="Arial"/>
              </a:rPr>
              <a:t>Modern</a:t>
            </a:r>
          </a:p>
          <a:p>
            <a:r>
              <a:rPr lang="en-IN" altLang="en-US" sz="1600" b="1" dirty="0">
                <a:solidFill>
                  <a:srgbClr val="000000"/>
                </a:solidFill>
                <a:latin typeface="Arial"/>
              </a:rPr>
              <a:t>strawberries</a:t>
            </a:r>
          </a:p>
        </p:txBody>
      </p:sp>
      <p:pic>
        <p:nvPicPr>
          <p:cNvPr id="2" name="Picture 1">
            <a:extLst>
              <a:ext uri="{FF2B5EF4-FFF2-40B4-BE49-F238E27FC236}">
                <a16:creationId xmlns:a16="http://schemas.microsoft.com/office/drawing/2014/main" id="{785A2891-3274-6230-E295-63C588E8AD75}"/>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5170767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Geological Time</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endParaRPr lang="en-US"/>
          </a:p>
        </p:txBody>
      </p:sp>
      <p:pic>
        <p:nvPicPr>
          <p:cNvPr id="1026" name="Picture 2" descr="age of the earth">
            <a:extLst>
              <a:ext uri="{FF2B5EF4-FFF2-40B4-BE49-F238E27FC236}">
                <a16:creationId xmlns:a16="http://schemas.microsoft.com/office/drawing/2014/main" id="{71F25225-36EC-DAC1-5929-AD1352AF54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226" y="1674046"/>
            <a:ext cx="5859549" cy="518395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7DC44DD-FA3A-22D5-1417-5D42595AB00A}"/>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7637686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514F0-4F02-940B-599B-CB734F6A371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BC59902-6285-A8BA-BB62-56C92F9F459F}"/>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A5AF0167-EC84-0C80-8DF0-67B9FC0A11F5}"/>
              </a:ext>
            </a:extLst>
          </p:cNvPr>
          <p:cNvPicPr>
            <a:picLocks noChangeAspect="1"/>
          </p:cNvPicPr>
          <p:nvPr/>
        </p:nvPicPr>
        <p:blipFill>
          <a:blip r:embed="rId3"/>
          <a:stretch>
            <a:fillRect/>
          </a:stretch>
        </p:blipFill>
        <p:spPr>
          <a:xfrm>
            <a:off x="0" y="1249800"/>
            <a:ext cx="9144000" cy="4358400"/>
          </a:xfrm>
          <a:prstGeom prst="rect">
            <a:avLst/>
          </a:prstGeom>
        </p:spPr>
      </p:pic>
      <p:sp>
        <p:nvSpPr>
          <p:cNvPr id="6" name="TextBox 5">
            <a:extLst>
              <a:ext uri="{FF2B5EF4-FFF2-40B4-BE49-F238E27FC236}">
                <a16:creationId xmlns:a16="http://schemas.microsoft.com/office/drawing/2014/main" id="{8B95E9EE-3448-AC0D-CCD2-7A943C7D4BBA}"/>
              </a:ext>
            </a:extLst>
          </p:cNvPr>
          <p:cNvSpPr txBox="1"/>
          <p:nvPr/>
        </p:nvSpPr>
        <p:spPr>
          <a:xfrm>
            <a:off x="3188970" y="5707915"/>
            <a:ext cx="4572000" cy="369332"/>
          </a:xfrm>
          <a:prstGeom prst="rect">
            <a:avLst/>
          </a:prstGeom>
          <a:noFill/>
        </p:spPr>
        <p:txBody>
          <a:bodyPr wrap="square">
            <a:spAutoFit/>
          </a:bodyPr>
          <a:lstStyle/>
          <a:p>
            <a:r>
              <a:rPr lang="en-US" i="1" dirty="0" err="1"/>
              <a:t>Acaste</a:t>
            </a:r>
            <a:r>
              <a:rPr lang="en-US" i="1" dirty="0"/>
              <a:t> </a:t>
            </a:r>
            <a:r>
              <a:rPr lang="en-US" i="1" dirty="0" err="1"/>
              <a:t>birminghamensis</a:t>
            </a:r>
            <a:endParaRPr lang="en-US" i="1" dirty="0"/>
          </a:p>
        </p:txBody>
      </p:sp>
    </p:spTree>
    <p:extLst>
      <p:ext uri="{BB962C8B-B14F-4D97-AF65-F5344CB8AC3E}">
        <p14:creationId xmlns:p14="http://schemas.microsoft.com/office/powerpoint/2010/main" val="2881354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A0C60-958D-CB59-7079-8C0FE308528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A27B7BC-7F65-CD9D-E2F9-BB6225A8B0D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ED955A9-7694-0FB2-941C-13A4E7129393}"/>
              </a:ext>
            </a:extLst>
          </p:cNvPr>
          <p:cNvPicPr>
            <a:picLocks noChangeAspect="1"/>
          </p:cNvPicPr>
          <p:nvPr/>
        </p:nvPicPr>
        <p:blipFill>
          <a:blip r:embed="rId2"/>
          <a:stretch>
            <a:fillRect/>
          </a:stretch>
        </p:blipFill>
        <p:spPr>
          <a:xfrm>
            <a:off x="0" y="375047"/>
            <a:ext cx="9144000" cy="6107906"/>
          </a:xfrm>
          <a:prstGeom prst="rect">
            <a:avLst/>
          </a:prstGeom>
        </p:spPr>
      </p:pic>
      <p:sp>
        <p:nvSpPr>
          <p:cNvPr id="6" name="TextBox 5">
            <a:extLst>
              <a:ext uri="{FF2B5EF4-FFF2-40B4-BE49-F238E27FC236}">
                <a16:creationId xmlns:a16="http://schemas.microsoft.com/office/drawing/2014/main" id="{3C0C295E-F5CE-B2C7-5433-15090CDA8EE4}"/>
              </a:ext>
            </a:extLst>
          </p:cNvPr>
          <p:cNvSpPr txBox="1"/>
          <p:nvPr/>
        </p:nvSpPr>
        <p:spPr>
          <a:xfrm>
            <a:off x="0" y="6617889"/>
            <a:ext cx="4572000" cy="261610"/>
          </a:xfrm>
          <a:prstGeom prst="rect">
            <a:avLst/>
          </a:prstGeom>
          <a:noFill/>
        </p:spPr>
        <p:txBody>
          <a:bodyPr wrap="square">
            <a:spAutoFit/>
          </a:bodyPr>
          <a:lstStyle/>
          <a:p>
            <a:r>
              <a:rPr lang="en-US" sz="1100" dirty="0"/>
              <a:t>https://en.wikipedia.org/wiki/Red_Mountain_Expressway_Cut </a:t>
            </a:r>
          </a:p>
        </p:txBody>
      </p:sp>
    </p:spTree>
    <p:extLst>
      <p:ext uri="{BB962C8B-B14F-4D97-AF65-F5344CB8AC3E}">
        <p14:creationId xmlns:p14="http://schemas.microsoft.com/office/powerpoint/2010/main" val="13454768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218CD-2EB8-E78A-8768-4C25EA197B79}"/>
              </a:ext>
            </a:extLst>
          </p:cNvPr>
          <p:cNvSpPr>
            <a:spLocks noGrp="1"/>
          </p:cNvSpPr>
          <p:nvPr>
            <p:ph type="title"/>
          </p:nvPr>
        </p:nvSpPr>
        <p:spPr>
          <a:xfrm>
            <a:off x="628650" y="365126"/>
            <a:ext cx="7886700" cy="970505"/>
          </a:xfrm>
        </p:spPr>
        <p:txBody>
          <a:bodyPr>
            <a:normAutofit fontScale="90000"/>
          </a:bodyPr>
          <a:lstStyle/>
          <a:p>
            <a:pPr algn="ctr"/>
            <a:r>
              <a:rPr lang="en-US" dirty="0"/>
              <a:t>Alabama Museum of Natural History</a:t>
            </a:r>
          </a:p>
        </p:txBody>
      </p:sp>
      <p:sp>
        <p:nvSpPr>
          <p:cNvPr id="3" name="Content Placeholder 2">
            <a:extLst>
              <a:ext uri="{FF2B5EF4-FFF2-40B4-BE49-F238E27FC236}">
                <a16:creationId xmlns:a16="http://schemas.microsoft.com/office/drawing/2014/main" id="{544877F5-B944-F0B5-C1B1-EE42AEB5C952}"/>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ECCED98D-89DB-6A8A-4695-E9FCA9BBDF6B}"/>
              </a:ext>
            </a:extLst>
          </p:cNvPr>
          <p:cNvPicPr>
            <a:picLocks noChangeAspect="1"/>
          </p:cNvPicPr>
          <p:nvPr/>
        </p:nvPicPr>
        <p:blipFill>
          <a:blip r:embed="rId3"/>
          <a:stretch>
            <a:fillRect/>
          </a:stretch>
        </p:blipFill>
        <p:spPr>
          <a:xfrm>
            <a:off x="1183005" y="1335631"/>
            <a:ext cx="6777990" cy="5062311"/>
          </a:xfrm>
          <a:prstGeom prst="rect">
            <a:avLst/>
          </a:prstGeom>
        </p:spPr>
      </p:pic>
      <p:sp>
        <p:nvSpPr>
          <p:cNvPr id="6" name="TextBox 5">
            <a:extLst>
              <a:ext uri="{FF2B5EF4-FFF2-40B4-BE49-F238E27FC236}">
                <a16:creationId xmlns:a16="http://schemas.microsoft.com/office/drawing/2014/main" id="{463A3152-E13E-335F-DF62-DF0C665296D0}"/>
              </a:ext>
            </a:extLst>
          </p:cNvPr>
          <p:cNvSpPr txBox="1"/>
          <p:nvPr/>
        </p:nvSpPr>
        <p:spPr>
          <a:xfrm>
            <a:off x="0" y="6611779"/>
            <a:ext cx="6000750" cy="246221"/>
          </a:xfrm>
          <a:prstGeom prst="rect">
            <a:avLst/>
          </a:prstGeom>
          <a:noFill/>
        </p:spPr>
        <p:txBody>
          <a:bodyPr wrap="square">
            <a:spAutoFit/>
          </a:bodyPr>
          <a:lstStyle/>
          <a:p>
            <a:r>
              <a:rPr lang="en-US" sz="1000" dirty="0"/>
              <a:t>https://en.wikipedia.org/wiki/Alabama_Museum_of_Natural_History#/media/File:SmithHallGallery.JPG</a:t>
            </a:r>
          </a:p>
        </p:txBody>
      </p:sp>
    </p:spTree>
    <p:extLst>
      <p:ext uri="{BB962C8B-B14F-4D97-AF65-F5344CB8AC3E}">
        <p14:creationId xmlns:p14="http://schemas.microsoft.com/office/powerpoint/2010/main" val="23309809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D7611-A649-8301-CAC8-A0B0E55A84EC}"/>
              </a:ext>
            </a:extLst>
          </p:cNvPr>
          <p:cNvSpPr>
            <a:spLocks noGrp="1"/>
          </p:cNvSpPr>
          <p:nvPr>
            <p:ph type="title"/>
          </p:nvPr>
        </p:nvSpPr>
        <p:spPr/>
        <p:txBody>
          <a:bodyPr/>
          <a:lstStyle/>
          <a:p>
            <a:pPr algn="ctr"/>
            <a:r>
              <a:rPr lang="en-US" dirty="0"/>
              <a:t>Dinosaur National Park</a:t>
            </a:r>
          </a:p>
        </p:txBody>
      </p:sp>
      <p:sp>
        <p:nvSpPr>
          <p:cNvPr id="3" name="Content Placeholder 2">
            <a:extLst>
              <a:ext uri="{FF2B5EF4-FFF2-40B4-BE49-F238E27FC236}">
                <a16:creationId xmlns:a16="http://schemas.microsoft.com/office/drawing/2014/main" id="{064D228A-1930-28BF-86D6-4B0164C3D14F}"/>
              </a:ext>
            </a:extLst>
          </p:cNvPr>
          <p:cNvSpPr>
            <a:spLocks noGrp="1"/>
          </p:cNvSpPr>
          <p:nvPr>
            <p:ph idx="1"/>
          </p:nvPr>
        </p:nvSpPr>
        <p:spPr/>
        <p:txBody>
          <a:bodyPr/>
          <a:lstStyle/>
          <a:p>
            <a:endParaRPr lang="en-US"/>
          </a:p>
        </p:txBody>
      </p:sp>
      <p:sp>
        <p:nvSpPr>
          <p:cNvPr id="7" name="TextBox 6">
            <a:extLst>
              <a:ext uri="{FF2B5EF4-FFF2-40B4-BE49-F238E27FC236}">
                <a16:creationId xmlns:a16="http://schemas.microsoft.com/office/drawing/2014/main" id="{8AC3BF6B-7FCD-2EEB-FEBE-8ABEF1E039F4}"/>
              </a:ext>
            </a:extLst>
          </p:cNvPr>
          <p:cNvSpPr txBox="1"/>
          <p:nvPr/>
        </p:nvSpPr>
        <p:spPr>
          <a:xfrm>
            <a:off x="3909060" y="5507950"/>
            <a:ext cx="1325880" cy="369332"/>
          </a:xfrm>
          <a:prstGeom prst="rect">
            <a:avLst/>
          </a:prstGeom>
          <a:noFill/>
        </p:spPr>
        <p:txBody>
          <a:bodyPr wrap="square">
            <a:spAutoFit/>
          </a:bodyPr>
          <a:lstStyle/>
          <a:p>
            <a:r>
              <a:rPr lang="en-US" dirty="0"/>
              <a:t>Jensen, UT</a:t>
            </a:r>
          </a:p>
        </p:txBody>
      </p:sp>
      <p:pic>
        <p:nvPicPr>
          <p:cNvPr id="4" name="Picture 3">
            <a:extLst>
              <a:ext uri="{FF2B5EF4-FFF2-40B4-BE49-F238E27FC236}">
                <a16:creationId xmlns:a16="http://schemas.microsoft.com/office/drawing/2014/main" id="{6D1D8145-6194-DD8E-01A9-9DED3CB72F27}"/>
              </a:ext>
            </a:extLst>
          </p:cNvPr>
          <p:cNvPicPr>
            <a:picLocks noChangeAspect="1"/>
          </p:cNvPicPr>
          <p:nvPr/>
        </p:nvPicPr>
        <p:blipFill>
          <a:blip r:embed="rId2"/>
          <a:stretch>
            <a:fillRect/>
          </a:stretch>
        </p:blipFill>
        <p:spPr>
          <a:xfrm>
            <a:off x="0" y="381000"/>
            <a:ext cx="9144000" cy="6096000"/>
          </a:xfrm>
          <a:prstGeom prst="rect">
            <a:avLst/>
          </a:prstGeom>
        </p:spPr>
      </p:pic>
    </p:spTree>
    <p:extLst>
      <p:ext uri="{BB962C8B-B14F-4D97-AF65-F5344CB8AC3E}">
        <p14:creationId xmlns:p14="http://schemas.microsoft.com/office/powerpoint/2010/main" val="23232160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3E750-1096-EE01-A786-D679A247F31C}"/>
              </a:ext>
            </a:extLst>
          </p:cNvPr>
          <p:cNvSpPr>
            <a:spLocks noGrp="1"/>
          </p:cNvSpPr>
          <p:nvPr>
            <p:ph type="title"/>
          </p:nvPr>
        </p:nvSpPr>
        <p:spPr/>
        <p:txBody>
          <a:bodyPr/>
          <a:lstStyle/>
          <a:p>
            <a:pPr algn="ctr"/>
            <a:r>
              <a:rPr lang="en-US" i="1" dirty="0"/>
              <a:t>Prehistoric Planet</a:t>
            </a:r>
          </a:p>
        </p:txBody>
      </p:sp>
      <p:sp>
        <p:nvSpPr>
          <p:cNvPr id="3" name="Content Placeholder 2">
            <a:extLst>
              <a:ext uri="{FF2B5EF4-FFF2-40B4-BE49-F238E27FC236}">
                <a16:creationId xmlns:a16="http://schemas.microsoft.com/office/drawing/2014/main" id="{ADDC8AA8-2AAC-9296-36B9-FCD2E57F4F0E}"/>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B367B09-87D6-9721-7C9D-39EF425907E6}"/>
              </a:ext>
            </a:extLst>
          </p:cNvPr>
          <p:cNvPicPr>
            <a:picLocks noChangeAspect="1"/>
          </p:cNvPicPr>
          <p:nvPr/>
        </p:nvPicPr>
        <p:blipFill>
          <a:blip r:embed="rId2"/>
          <a:stretch>
            <a:fillRect/>
          </a:stretch>
        </p:blipFill>
        <p:spPr>
          <a:xfrm>
            <a:off x="0" y="1485900"/>
            <a:ext cx="9144000" cy="3886200"/>
          </a:xfrm>
          <a:prstGeom prst="rect">
            <a:avLst/>
          </a:prstGeom>
        </p:spPr>
      </p:pic>
      <p:sp>
        <p:nvSpPr>
          <p:cNvPr id="6" name="TextBox 5">
            <a:extLst>
              <a:ext uri="{FF2B5EF4-FFF2-40B4-BE49-F238E27FC236}">
                <a16:creationId xmlns:a16="http://schemas.microsoft.com/office/drawing/2014/main" id="{8CA298F1-374E-C8E4-74E2-E62B8B277B95}"/>
              </a:ext>
            </a:extLst>
          </p:cNvPr>
          <p:cNvSpPr txBox="1"/>
          <p:nvPr/>
        </p:nvSpPr>
        <p:spPr>
          <a:xfrm>
            <a:off x="0" y="6611779"/>
            <a:ext cx="7978140" cy="246221"/>
          </a:xfrm>
          <a:prstGeom prst="rect">
            <a:avLst/>
          </a:prstGeom>
          <a:noFill/>
        </p:spPr>
        <p:txBody>
          <a:bodyPr wrap="square">
            <a:spAutoFit/>
          </a:bodyPr>
          <a:lstStyle/>
          <a:p>
            <a:r>
              <a:rPr lang="en-US" sz="1000" dirty="0"/>
              <a:t>https://www.sciencefocus.com/nature/prehistoric-planet-the-cutting-edge-science-behind-attenboroughs-dinosaur-documentary/</a:t>
            </a:r>
          </a:p>
        </p:txBody>
      </p:sp>
    </p:spTree>
    <p:extLst>
      <p:ext uri="{BB962C8B-B14F-4D97-AF65-F5344CB8AC3E}">
        <p14:creationId xmlns:p14="http://schemas.microsoft.com/office/powerpoint/2010/main" val="24451596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What is the fossil record?</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6" name="Content Placeholder 5">
            <a:extLst>
              <a:ext uri="{FF2B5EF4-FFF2-40B4-BE49-F238E27FC236}">
                <a16:creationId xmlns:a16="http://schemas.microsoft.com/office/drawing/2014/main" id="{A07C355D-71E2-CB9D-0862-1641C9A4E71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384590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What is the fossil record?</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p:txBody>
          <a:bodyPr/>
          <a:lstStyle/>
          <a:p>
            <a:r>
              <a:rPr lang="en-US" dirty="0"/>
              <a:t>The ordered sequence of fossils found in layers of rock, with older fossils buried further down, and newer fossils near the surface.</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512629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Key Concepts</a:t>
            </a:r>
          </a:p>
        </p:txBody>
      </p:sp>
      <p:sp>
        <p:nvSpPr>
          <p:cNvPr id="3" name="Content Placeholder 2">
            <a:extLst>
              <a:ext uri="{FF2B5EF4-FFF2-40B4-BE49-F238E27FC236}">
                <a16:creationId xmlns:a16="http://schemas.microsoft.com/office/drawing/2014/main" id="{45BFD7EA-B83B-77F1-5E79-79896F794196}"/>
              </a:ext>
            </a:extLst>
          </p:cNvPr>
          <p:cNvSpPr>
            <a:spLocks noGrp="1"/>
          </p:cNvSpPr>
          <p:nvPr>
            <p:ph idx="1"/>
          </p:nvPr>
        </p:nvSpPr>
        <p:spPr/>
        <p:txBody>
          <a:bodyPr>
            <a:normAutofit/>
          </a:bodyPr>
          <a:lstStyle/>
          <a:p>
            <a:r>
              <a:rPr lang="en-US" dirty="0"/>
              <a:t>Natural selection</a:t>
            </a:r>
          </a:p>
          <a:p>
            <a:r>
              <a:rPr lang="en-US" dirty="0">
                <a:solidFill>
                  <a:srgbClr val="002060"/>
                </a:solidFill>
              </a:rPr>
              <a:t>Adaptation</a:t>
            </a:r>
          </a:p>
          <a:p>
            <a:r>
              <a:rPr lang="en-US" dirty="0"/>
              <a:t>Artificial selection</a:t>
            </a:r>
          </a:p>
          <a:p>
            <a:endParaRPr lang="en-US" dirty="0"/>
          </a:p>
          <a:p>
            <a:pPr marL="0" indent="0">
              <a:buNone/>
            </a:pPr>
            <a:r>
              <a:rPr lang="en-US" b="1" dirty="0"/>
              <a:t>Turn to a partner and explain the concepts. </a:t>
            </a:r>
            <a:endParaRPr lang="en-US" dirty="0"/>
          </a:p>
          <a:p>
            <a:endParaRPr lang="en-US" dirty="0"/>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871942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What is the fossil record?</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p:txBody>
          <a:bodyPr/>
          <a:lstStyle/>
          <a:p>
            <a:r>
              <a:rPr lang="en-US" dirty="0"/>
              <a:t>The ordered sequence of fossils found in layers of rock, with older fossils buried further down, and newer fossils near the surface.</a:t>
            </a:r>
          </a:p>
          <a:p>
            <a:r>
              <a:rPr lang="en-US" dirty="0"/>
              <a:t>Some organic material, like bones and wood, can be fossilized.</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5304021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What is the fossil record?</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p:txBody>
          <a:bodyPr/>
          <a:lstStyle/>
          <a:p>
            <a:r>
              <a:rPr lang="en-US" dirty="0"/>
              <a:t>The ordered sequence of fossils found in layers of rock, with older fossils buried further down, and newer fossils near the surface.</a:t>
            </a:r>
          </a:p>
          <a:p>
            <a:r>
              <a:rPr lang="en-US" dirty="0"/>
              <a:t>Some organic material, like bones and wood, can be fossilized.</a:t>
            </a:r>
          </a:p>
          <a:p>
            <a:r>
              <a:rPr lang="en-US" dirty="0"/>
              <a:t>During fossilization, the pores in wood are filled with minerals. </a:t>
            </a:r>
          </a:p>
          <a:p>
            <a:endParaRPr lang="en-US" dirty="0"/>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9632836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What is the fossil record?</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p:txBody>
          <a:bodyPr/>
          <a:lstStyle/>
          <a:p>
            <a:r>
              <a:rPr lang="en-US" dirty="0"/>
              <a:t>What are fossils?</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2287483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46CE5-B479-5DF7-9F04-5A0313876129}"/>
              </a:ext>
            </a:extLst>
          </p:cNvPr>
          <p:cNvSpPr>
            <a:spLocks noGrp="1"/>
          </p:cNvSpPr>
          <p:nvPr>
            <p:ph type="title"/>
          </p:nvPr>
        </p:nvSpPr>
        <p:spPr>
          <a:xfrm>
            <a:off x="628650" y="365127"/>
            <a:ext cx="7886700" cy="929162"/>
          </a:xfrm>
        </p:spPr>
        <p:txBody>
          <a:bodyPr/>
          <a:lstStyle/>
          <a:p>
            <a:pPr algn="ctr"/>
            <a:r>
              <a:rPr lang="en-US" dirty="0"/>
              <a:t>Sue- </a:t>
            </a:r>
            <a:r>
              <a:rPr lang="en-US" i="1" dirty="0" err="1"/>
              <a:t>T.rex</a:t>
            </a:r>
            <a:endParaRPr lang="en-US" i="1" dirty="0"/>
          </a:p>
        </p:txBody>
      </p:sp>
      <p:sp>
        <p:nvSpPr>
          <p:cNvPr id="3" name="Content Placeholder 2">
            <a:extLst>
              <a:ext uri="{FF2B5EF4-FFF2-40B4-BE49-F238E27FC236}">
                <a16:creationId xmlns:a16="http://schemas.microsoft.com/office/drawing/2014/main" id="{D3EADD20-510B-3788-22C0-A28CB9BAA144}"/>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CC994F31-5C1F-CA94-FF54-5197F1176B60}"/>
              </a:ext>
            </a:extLst>
          </p:cNvPr>
          <p:cNvPicPr>
            <a:picLocks noChangeAspect="1"/>
          </p:cNvPicPr>
          <p:nvPr/>
        </p:nvPicPr>
        <p:blipFill>
          <a:blip r:embed="rId3"/>
          <a:stretch>
            <a:fillRect/>
          </a:stretch>
        </p:blipFill>
        <p:spPr>
          <a:xfrm>
            <a:off x="908685" y="1559956"/>
            <a:ext cx="7326630" cy="4882675"/>
          </a:xfrm>
          <a:prstGeom prst="rect">
            <a:avLst/>
          </a:prstGeom>
        </p:spPr>
      </p:pic>
      <p:sp>
        <p:nvSpPr>
          <p:cNvPr id="6" name="TextBox 5">
            <a:extLst>
              <a:ext uri="{FF2B5EF4-FFF2-40B4-BE49-F238E27FC236}">
                <a16:creationId xmlns:a16="http://schemas.microsoft.com/office/drawing/2014/main" id="{B4FA214C-A909-62E1-979E-91470A2919E6}"/>
              </a:ext>
            </a:extLst>
          </p:cNvPr>
          <p:cNvSpPr txBox="1"/>
          <p:nvPr/>
        </p:nvSpPr>
        <p:spPr>
          <a:xfrm>
            <a:off x="0" y="6577493"/>
            <a:ext cx="4572000" cy="261610"/>
          </a:xfrm>
          <a:prstGeom prst="rect">
            <a:avLst/>
          </a:prstGeom>
          <a:noFill/>
        </p:spPr>
        <p:txBody>
          <a:bodyPr wrap="square">
            <a:spAutoFit/>
          </a:bodyPr>
          <a:lstStyle/>
          <a:p>
            <a:r>
              <a:rPr lang="en-US" sz="1100" dirty="0"/>
              <a:t>https://www.fieldmuseum.org/blog/sue-t-rex</a:t>
            </a:r>
          </a:p>
        </p:txBody>
      </p:sp>
    </p:spTree>
    <p:extLst>
      <p:ext uri="{BB962C8B-B14F-4D97-AF65-F5344CB8AC3E}">
        <p14:creationId xmlns:p14="http://schemas.microsoft.com/office/powerpoint/2010/main" val="10467930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B45CD7E-3D33-6144-270C-937466AA3B08}"/>
              </a:ext>
            </a:extLst>
          </p:cNvPr>
          <p:cNvPicPr>
            <a:picLocks noChangeAspect="1"/>
          </p:cNvPicPr>
          <p:nvPr/>
        </p:nvPicPr>
        <p:blipFill>
          <a:blip r:embed="rId3"/>
          <a:stretch>
            <a:fillRect/>
          </a:stretch>
        </p:blipFill>
        <p:spPr>
          <a:xfrm>
            <a:off x="560070" y="1085850"/>
            <a:ext cx="8023860" cy="5349240"/>
          </a:xfrm>
          <a:prstGeom prst="rect">
            <a:avLst/>
          </a:prstGeom>
        </p:spPr>
      </p:pic>
      <p:sp>
        <p:nvSpPr>
          <p:cNvPr id="8" name="TextBox 7">
            <a:extLst>
              <a:ext uri="{FF2B5EF4-FFF2-40B4-BE49-F238E27FC236}">
                <a16:creationId xmlns:a16="http://schemas.microsoft.com/office/drawing/2014/main" id="{955257CF-466E-1003-1830-5E4877DC34E2}"/>
              </a:ext>
            </a:extLst>
          </p:cNvPr>
          <p:cNvSpPr txBox="1"/>
          <p:nvPr/>
        </p:nvSpPr>
        <p:spPr>
          <a:xfrm>
            <a:off x="2423160" y="188714"/>
            <a:ext cx="4572000" cy="769441"/>
          </a:xfrm>
          <a:prstGeom prst="rect">
            <a:avLst/>
          </a:prstGeom>
          <a:noFill/>
        </p:spPr>
        <p:txBody>
          <a:bodyPr wrap="square">
            <a:spAutoFit/>
          </a:bodyPr>
          <a:lstStyle/>
          <a:p>
            <a:pPr algn="ctr"/>
            <a:r>
              <a:rPr lang="en-US" sz="4400" dirty="0"/>
              <a:t>Archaeopteryx</a:t>
            </a:r>
          </a:p>
        </p:txBody>
      </p:sp>
    </p:spTree>
    <p:extLst>
      <p:ext uri="{BB962C8B-B14F-4D97-AF65-F5344CB8AC3E}">
        <p14:creationId xmlns:p14="http://schemas.microsoft.com/office/powerpoint/2010/main" val="41774510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03E39-EAF1-9EDD-E2D8-45A99BE691C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0DAFBAD-32C2-3AEB-4369-ADCEDF9A2004}"/>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7CA3BFDD-1026-33AC-B914-0B01657A5562}"/>
              </a:ext>
            </a:extLst>
          </p:cNvPr>
          <p:cNvPicPr>
            <a:picLocks noChangeAspect="1"/>
          </p:cNvPicPr>
          <p:nvPr/>
        </p:nvPicPr>
        <p:blipFill>
          <a:blip r:embed="rId3"/>
          <a:stretch>
            <a:fillRect/>
          </a:stretch>
        </p:blipFill>
        <p:spPr>
          <a:xfrm>
            <a:off x="1414239" y="0"/>
            <a:ext cx="6315521" cy="6858000"/>
          </a:xfrm>
          <a:prstGeom prst="rect">
            <a:avLst/>
          </a:prstGeom>
        </p:spPr>
      </p:pic>
      <p:sp>
        <p:nvSpPr>
          <p:cNvPr id="6" name="TextBox 5">
            <a:extLst>
              <a:ext uri="{FF2B5EF4-FFF2-40B4-BE49-F238E27FC236}">
                <a16:creationId xmlns:a16="http://schemas.microsoft.com/office/drawing/2014/main" id="{958C4503-83B4-8134-2E71-89EF7549C8A4}"/>
              </a:ext>
            </a:extLst>
          </p:cNvPr>
          <p:cNvSpPr txBox="1"/>
          <p:nvPr/>
        </p:nvSpPr>
        <p:spPr>
          <a:xfrm>
            <a:off x="0" y="6627168"/>
            <a:ext cx="4572000" cy="230832"/>
          </a:xfrm>
          <a:prstGeom prst="rect">
            <a:avLst/>
          </a:prstGeom>
          <a:noFill/>
        </p:spPr>
        <p:txBody>
          <a:bodyPr wrap="square">
            <a:spAutoFit/>
          </a:bodyPr>
          <a:lstStyle/>
          <a:p>
            <a:r>
              <a:rPr lang="en-US" sz="900" dirty="0"/>
              <a:t>https://www.nytimes.com/2022/08/24/science/dinosaur-tracks-texas-drought.html</a:t>
            </a:r>
          </a:p>
        </p:txBody>
      </p:sp>
    </p:spTree>
    <p:extLst>
      <p:ext uri="{BB962C8B-B14F-4D97-AF65-F5344CB8AC3E}">
        <p14:creationId xmlns:p14="http://schemas.microsoft.com/office/powerpoint/2010/main" val="39629031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03E39-EAF1-9EDD-E2D8-45A99BE691C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0DAFBAD-32C2-3AEB-4369-ADCEDF9A2004}"/>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7CA3BFDD-1026-33AC-B914-0B01657A5562}"/>
              </a:ext>
            </a:extLst>
          </p:cNvPr>
          <p:cNvPicPr>
            <a:picLocks noChangeAspect="1"/>
          </p:cNvPicPr>
          <p:nvPr/>
        </p:nvPicPr>
        <p:blipFill>
          <a:blip r:embed="rId3"/>
          <a:stretch>
            <a:fillRect/>
          </a:stretch>
        </p:blipFill>
        <p:spPr>
          <a:xfrm>
            <a:off x="1414239" y="0"/>
            <a:ext cx="6315521" cy="6858000"/>
          </a:xfrm>
          <a:prstGeom prst="rect">
            <a:avLst/>
          </a:prstGeom>
        </p:spPr>
      </p:pic>
      <p:sp>
        <p:nvSpPr>
          <p:cNvPr id="6" name="TextBox 5">
            <a:extLst>
              <a:ext uri="{FF2B5EF4-FFF2-40B4-BE49-F238E27FC236}">
                <a16:creationId xmlns:a16="http://schemas.microsoft.com/office/drawing/2014/main" id="{958C4503-83B4-8134-2E71-89EF7549C8A4}"/>
              </a:ext>
            </a:extLst>
          </p:cNvPr>
          <p:cNvSpPr txBox="1"/>
          <p:nvPr/>
        </p:nvSpPr>
        <p:spPr>
          <a:xfrm>
            <a:off x="0" y="6627168"/>
            <a:ext cx="4572000" cy="230832"/>
          </a:xfrm>
          <a:prstGeom prst="rect">
            <a:avLst/>
          </a:prstGeom>
          <a:noFill/>
        </p:spPr>
        <p:txBody>
          <a:bodyPr wrap="square">
            <a:spAutoFit/>
          </a:bodyPr>
          <a:lstStyle/>
          <a:p>
            <a:r>
              <a:rPr lang="en-US" sz="900" dirty="0"/>
              <a:t>https://www.nytimes.com/2022/08/24/science/dinosaur-tracks-texas-drought.html</a:t>
            </a:r>
          </a:p>
        </p:txBody>
      </p:sp>
      <p:sp>
        <p:nvSpPr>
          <p:cNvPr id="5" name="TextBox 4">
            <a:extLst>
              <a:ext uri="{FF2B5EF4-FFF2-40B4-BE49-F238E27FC236}">
                <a16:creationId xmlns:a16="http://schemas.microsoft.com/office/drawing/2014/main" id="{DE058683-7275-3740-5993-9FDDBCDD75BD}"/>
              </a:ext>
            </a:extLst>
          </p:cNvPr>
          <p:cNvSpPr txBox="1"/>
          <p:nvPr/>
        </p:nvSpPr>
        <p:spPr>
          <a:xfrm>
            <a:off x="4594859" y="1269460"/>
            <a:ext cx="2430794" cy="646331"/>
          </a:xfrm>
          <a:prstGeom prst="rect">
            <a:avLst/>
          </a:prstGeom>
          <a:solidFill>
            <a:schemeClr val="bg1"/>
          </a:solidFill>
        </p:spPr>
        <p:txBody>
          <a:bodyPr wrap="none" rtlCol="0">
            <a:spAutoFit/>
          </a:bodyPr>
          <a:lstStyle/>
          <a:p>
            <a:r>
              <a:rPr lang="en-US" sz="3600" dirty="0"/>
              <a:t>Impressions</a:t>
            </a:r>
          </a:p>
        </p:txBody>
      </p:sp>
    </p:spTree>
    <p:extLst>
      <p:ext uri="{BB962C8B-B14F-4D97-AF65-F5344CB8AC3E}">
        <p14:creationId xmlns:p14="http://schemas.microsoft.com/office/powerpoint/2010/main" val="31493489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EB75D-56A1-C3AA-F69A-D4FA2A84D1C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7CD61AB-AABD-3ADF-37C9-2B6F7DCDC1E1}"/>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A77CCF49-F035-3766-5463-5CBD0CF777C7}"/>
              </a:ext>
            </a:extLst>
          </p:cNvPr>
          <p:cNvPicPr>
            <a:picLocks noChangeAspect="1"/>
          </p:cNvPicPr>
          <p:nvPr/>
        </p:nvPicPr>
        <p:blipFill>
          <a:blip r:embed="rId3"/>
          <a:stretch>
            <a:fillRect/>
          </a:stretch>
        </p:blipFill>
        <p:spPr>
          <a:xfrm>
            <a:off x="0" y="1198179"/>
            <a:ext cx="9144000" cy="4461641"/>
          </a:xfrm>
          <a:prstGeom prst="rect">
            <a:avLst/>
          </a:prstGeom>
        </p:spPr>
      </p:pic>
      <p:sp>
        <p:nvSpPr>
          <p:cNvPr id="7" name="TextBox 6">
            <a:extLst>
              <a:ext uri="{FF2B5EF4-FFF2-40B4-BE49-F238E27FC236}">
                <a16:creationId xmlns:a16="http://schemas.microsoft.com/office/drawing/2014/main" id="{E09F3BA9-EC81-0FFC-2072-4F7C8BEC0017}"/>
              </a:ext>
            </a:extLst>
          </p:cNvPr>
          <p:cNvSpPr txBox="1"/>
          <p:nvPr/>
        </p:nvSpPr>
        <p:spPr>
          <a:xfrm>
            <a:off x="0" y="6596390"/>
            <a:ext cx="6686550" cy="261610"/>
          </a:xfrm>
          <a:prstGeom prst="rect">
            <a:avLst/>
          </a:prstGeom>
          <a:noFill/>
        </p:spPr>
        <p:txBody>
          <a:bodyPr wrap="square">
            <a:spAutoFit/>
          </a:bodyPr>
          <a:lstStyle/>
          <a:p>
            <a:r>
              <a:rPr lang="en-US" sz="1100" dirty="0"/>
              <a:t>https://www.sciencefriday.com/educational-resources/dinosaur-poop-101-fossil-fecal-forensics/</a:t>
            </a:r>
          </a:p>
        </p:txBody>
      </p:sp>
    </p:spTree>
    <p:extLst>
      <p:ext uri="{BB962C8B-B14F-4D97-AF65-F5344CB8AC3E}">
        <p14:creationId xmlns:p14="http://schemas.microsoft.com/office/powerpoint/2010/main" val="7480938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How do we date fossils?</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a:xfrm>
            <a:off x="628650" y="1649659"/>
            <a:ext cx="7886700" cy="4527304"/>
          </a:xfrm>
        </p:spPr>
        <p:txBody>
          <a:bodyPr/>
          <a:lstStyle/>
          <a:p>
            <a:r>
              <a:rPr lang="en-US" dirty="0"/>
              <a:t>Fossils are usually found in layers in sedimentary rock. (Relative dating)</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7646984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How do we date fossils?</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a:xfrm>
            <a:off x="628650" y="1649659"/>
            <a:ext cx="7886700" cy="4527304"/>
          </a:xfrm>
        </p:spPr>
        <p:txBody>
          <a:bodyPr/>
          <a:lstStyle/>
          <a:p>
            <a:r>
              <a:rPr lang="en-US" dirty="0"/>
              <a:t>Fossils are usually found in layers in sedimentary rock. (Relative dating)</a:t>
            </a:r>
          </a:p>
          <a:p>
            <a:r>
              <a:rPr lang="en-US" dirty="0"/>
              <a:t>Radiometric dating is based on the breakdown of the radioactive isotopes.</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211087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13898-520A-4E1C-BA08-F9A0BF6F987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9F8432C-2513-56FD-BECC-0182F00D583D}"/>
              </a:ext>
            </a:extLst>
          </p:cNvPr>
          <p:cNvSpPr>
            <a:spLocks noGrp="1"/>
          </p:cNvSpPr>
          <p:nvPr>
            <p:ph idx="1"/>
          </p:nvPr>
        </p:nvSpPr>
        <p:spPr/>
        <p:txBody>
          <a:bodyPr/>
          <a:lstStyle/>
          <a:p>
            <a:r>
              <a:rPr lang="en-US" dirty="0">
                <a:solidFill>
                  <a:srgbClr val="002060"/>
                </a:solidFill>
              </a:rPr>
              <a:t>Adaptation</a:t>
            </a:r>
            <a:r>
              <a:rPr lang="en-US" dirty="0"/>
              <a:t>: the accumulation of favorable traits in a population over time.</a:t>
            </a:r>
          </a:p>
          <a:p>
            <a:endParaRPr lang="en-US" dirty="0"/>
          </a:p>
        </p:txBody>
      </p:sp>
    </p:spTree>
    <p:extLst>
      <p:ext uri="{BB962C8B-B14F-4D97-AF65-F5344CB8AC3E}">
        <p14:creationId xmlns:p14="http://schemas.microsoft.com/office/powerpoint/2010/main" val="11911323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How do we date fossils?</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a:xfrm>
            <a:off x="628650" y="1649659"/>
            <a:ext cx="7886700" cy="4527304"/>
          </a:xfrm>
        </p:spPr>
        <p:txBody>
          <a:bodyPr/>
          <a:lstStyle/>
          <a:p>
            <a:r>
              <a:rPr lang="en-US" dirty="0"/>
              <a:t>Fossils are usually found in layers in sedimentary rock. </a:t>
            </a:r>
          </a:p>
          <a:p>
            <a:r>
              <a:rPr lang="en-US" dirty="0"/>
              <a:t>Radiometric dating is based on the breakdown of the radioactive isotopes.</a:t>
            </a:r>
          </a:p>
          <a:p>
            <a:r>
              <a:rPr lang="en-US" dirty="0"/>
              <a:t>Living organisms incorporate carbon isotopes (C-12 and C-14) into their bodies from the environment during life. </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5600486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How do we date fossils?</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a:xfrm>
            <a:off x="628650" y="1649659"/>
            <a:ext cx="7886700" cy="4527304"/>
          </a:xfrm>
        </p:spPr>
        <p:txBody>
          <a:bodyPr>
            <a:normAutofit/>
          </a:bodyPr>
          <a:lstStyle/>
          <a:p>
            <a:r>
              <a:rPr lang="en-US" dirty="0"/>
              <a:t>Fossils are usually found in layers in sedimentary rock. </a:t>
            </a:r>
          </a:p>
          <a:p>
            <a:r>
              <a:rPr lang="en-US" dirty="0"/>
              <a:t>Radiometric dating is based on the breakdown of the radioactive isotopes.</a:t>
            </a:r>
          </a:p>
          <a:p>
            <a:r>
              <a:rPr lang="en-US" dirty="0"/>
              <a:t>Living organisms incorporate carbon isotopes (C-12 and C-14) into their bodies from the environment during life. </a:t>
            </a:r>
          </a:p>
          <a:p>
            <a:r>
              <a:rPr lang="en-US" dirty="0"/>
              <a:t>After death, the organism can no longer take in carbon, but its levels of C-14 are slowly decreasing. </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32254788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How do we date fossils?</a:t>
            </a:r>
          </a:p>
        </p:txBody>
      </p:sp>
      <p:sp>
        <p:nvSpPr>
          <p:cNvPr id="3" name="Content Placeholder 2">
            <a:extLst>
              <a:ext uri="{FF2B5EF4-FFF2-40B4-BE49-F238E27FC236}">
                <a16:creationId xmlns:a16="http://schemas.microsoft.com/office/drawing/2014/main" id="{EE34CA7A-B4C5-473B-A7BA-DEFFEFDE6F9A}"/>
              </a:ext>
            </a:extLst>
          </p:cNvPr>
          <p:cNvSpPr>
            <a:spLocks noGrp="1"/>
          </p:cNvSpPr>
          <p:nvPr>
            <p:ph idx="1"/>
          </p:nvPr>
        </p:nvSpPr>
        <p:spPr>
          <a:xfrm>
            <a:off x="628650" y="1649658"/>
            <a:ext cx="7886700" cy="4716851"/>
          </a:xfrm>
        </p:spPr>
        <p:txBody>
          <a:bodyPr>
            <a:normAutofit lnSpcReduction="10000"/>
          </a:bodyPr>
          <a:lstStyle/>
          <a:p>
            <a:r>
              <a:rPr lang="en-US" dirty="0"/>
              <a:t>Fossils are usually found in layers in sedimentary rock. </a:t>
            </a:r>
          </a:p>
          <a:p>
            <a:r>
              <a:rPr lang="en-US" dirty="0"/>
              <a:t>Radiometric dating is based on the breakdown of the radioactive isotopes.</a:t>
            </a:r>
          </a:p>
          <a:p>
            <a:r>
              <a:rPr lang="en-US" dirty="0"/>
              <a:t>Living organisms incorporate carbon isotopes (C-12 and C-14) into their bodies from the environment during life. </a:t>
            </a:r>
          </a:p>
          <a:p>
            <a:r>
              <a:rPr lang="en-US" dirty="0"/>
              <a:t>After death, the organism can no longer take in carbon, but its levels of C-14 are slowly decreasing. </a:t>
            </a:r>
          </a:p>
          <a:p>
            <a:r>
              <a:rPr lang="en-US" dirty="0"/>
              <a:t>When a fossil is discovered, its carbon isotope ratio (C-12:C-14) is measured to estimate age.</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8092790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F6FA73-E72D-1505-18D2-B38EFD7768DD}"/>
              </a:ext>
            </a:extLst>
          </p:cNvPr>
          <p:cNvPicPr>
            <a:picLocks noChangeAspect="1"/>
          </p:cNvPicPr>
          <p:nvPr/>
        </p:nvPicPr>
        <p:blipFill>
          <a:blip r:embed="rId2"/>
          <a:stretch>
            <a:fillRect/>
          </a:stretch>
        </p:blipFill>
        <p:spPr>
          <a:xfrm>
            <a:off x="1375073" y="0"/>
            <a:ext cx="6393854" cy="6858000"/>
          </a:xfrm>
          <a:prstGeom prst="rect">
            <a:avLst/>
          </a:prstGeom>
        </p:spPr>
      </p:pic>
      <p:pic>
        <p:nvPicPr>
          <p:cNvPr id="6" name="Picture 5">
            <a:extLst>
              <a:ext uri="{FF2B5EF4-FFF2-40B4-BE49-F238E27FC236}">
                <a16:creationId xmlns:a16="http://schemas.microsoft.com/office/drawing/2014/main" id="{44673E15-F8DF-B142-2BB8-07DC3C038C60}"/>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8" name="TextBox 7">
            <a:extLst>
              <a:ext uri="{FF2B5EF4-FFF2-40B4-BE49-F238E27FC236}">
                <a16:creationId xmlns:a16="http://schemas.microsoft.com/office/drawing/2014/main" id="{61B18F29-C1C4-80F2-9527-0A488246213D}"/>
              </a:ext>
            </a:extLst>
          </p:cNvPr>
          <p:cNvSpPr txBox="1"/>
          <p:nvPr/>
        </p:nvSpPr>
        <p:spPr>
          <a:xfrm>
            <a:off x="0" y="6596390"/>
            <a:ext cx="4572000" cy="261610"/>
          </a:xfrm>
          <a:prstGeom prst="rect">
            <a:avLst/>
          </a:prstGeom>
          <a:noFill/>
        </p:spPr>
        <p:txBody>
          <a:bodyPr wrap="square">
            <a:spAutoFit/>
          </a:bodyPr>
          <a:lstStyle/>
          <a:p>
            <a:r>
              <a:rPr lang="en-US" sz="1100" dirty="0"/>
              <a:t>https://earthhow.com/earth-timeline-geological-history-events/</a:t>
            </a:r>
          </a:p>
        </p:txBody>
      </p:sp>
    </p:spTree>
    <p:extLst>
      <p:ext uri="{BB962C8B-B14F-4D97-AF65-F5344CB8AC3E}">
        <p14:creationId xmlns:p14="http://schemas.microsoft.com/office/powerpoint/2010/main" val="2999475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F6FA73-E72D-1505-18D2-B38EFD7768DD}"/>
              </a:ext>
            </a:extLst>
          </p:cNvPr>
          <p:cNvPicPr>
            <a:picLocks noChangeAspect="1"/>
          </p:cNvPicPr>
          <p:nvPr/>
        </p:nvPicPr>
        <p:blipFill>
          <a:blip r:embed="rId3"/>
          <a:stretch>
            <a:fillRect/>
          </a:stretch>
        </p:blipFill>
        <p:spPr>
          <a:xfrm>
            <a:off x="1375073" y="0"/>
            <a:ext cx="6393854" cy="6858000"/>
          </a:xfrm>
          <a:prstGeom prst="rect">
            <a:avLst/>
          </a:prstGeom>
        </p:spPr>
      </p:pic>
      <p:sp>
        <p:nvSpPr>
          <p:cNvPr id="2" name="TextBox 1">
            <a:extLst>
              <a:ext uri="{FF2B5EF4-FFF2-40B4-BE49-F238E27FC236}">
                <a16:creationId xmlns:a16="http://schemas.microsoft.com/office/drawing/2014/main" id="{1918E6B9-D67C-E628-2019-0538D60241F8}"/>
              </a:ext>
            </a:extLst>
          </p:cNvPr>
          <p:cNvSpPr txBox="1"/>
          <p:nvPr/>
        </p:nvSpPr>
        <p:spPr>
          <a:xfrm>
            <a:off x="7086600" y="1863090"/>
            <a:ext cx="921214" cy="584775"/>
          </a:xfrm>
          <a:prstGeom prst="rect">
            <a:avLst/>
          </a:prstGeom>
          <a:solidFill>
            <a:schemeClr val="bg1">
              <a:alpha val="0"/>
            </a:schemeClr>
          </a:solidFill>
        </p:spPr>
        <p:txBody>
          <a:bodyPr wrap="none" rtlCol="0">
            <a:spAutoFit/>
          </a:bodyPr>
          <a:lstStyle/>
          <a:p>
            <a:r>
              <a:rPr lang="en-US" sz="3200" b="1" dirty="0"/>
              <a:t>Life!</a:t>
            </a:r>
          </a:p>
        </p:txBody>
      </p:sp>
      <p:pic>
        <p:nvPicPr>
          <p:cNvPr id="3" name="Picture 2">
            <a:extLst>
              <a:ext uri="{FF2B5EF4-FFF2-40B4-BE49-F238E27FC236}">
                <a16:creationId xmlns:a16="http://schemas.microsoft.com/office/drawing/2014/main" id="{9AC2452F-CBE7-70E5-567B-41558CDFEE0E}"/>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4" name="TextBox 3">
            <a:extLst>
              <a:ext uri="{FF2B5EF4-FFF2-40B4-BE49-F238E27FC236}">
                <a16:creationId xmlns:a16="http://schemas.microsoft.com/office/drawing/2014/main" id="{89024266-F51D-887A-009A-C87272DB3786}"/>
              </a:ext>
            </a:extLst>
          </p:cNvPr>
          <p:cNvSpPr txBox="1"/>
          <p:nvPr/>
        </p:nvSpPr>
        <p:spPr>
          <a:xfrm>
            <a:off x="7194435" y="4541520"/>
            <a:ext cx="1716236" cy="646331"/>
          </a:xfrm>
          <a:prstGeom prst="rect">
            <a:avLst/>
          </a:prstGeom>
          <a:solidFill>
            <a:schemeClr val="bg1">
              <a:alpha val="0"/>
            </a:schemeClr>
          </a:solidFill>
        </p:spPr>
        <p:txBody>
          <a:bodyPr wrap="square" rtlCol="0">
            <a:spAutoFit/>
          </a:bodyPr>
          <a:lstStyle/>
          <a:p>
            <a:pPr algn="ctr"/>
            <a:r>
              <a:rPr lang="en-US" b="1" dirty="0"/>
              <a:t>First Photosynthesis</a:t>
            </a:r>
          </a:p>
        </p:txBody>
      </p:sp>
      <p:sp>
        <p:nvSpPr>
          <p:cNvPr id="6" name="TextBox 5">
            <a:extLst>
              <a:ext uri="{FF2B5EF4-FFF2-40B4-BE49-F238E27FC236}">
                <a16:creationId xmlns:a16="http://schemas.microsoft.com/office/drawing/2014/main" id="{4808D272-7B0A-5355-4106-067DABB5F6E1}"/>
              </a:ext>
            </a:extLst>
          </p:cNvPr>
          <p:cNvSpPr txBox="1"/>
          <p:nvPr/>
        </p:nvSpPr>
        <p:spPr>
          <a:xfrm>
            <a:off x="3166110" y="0"/>
            <a:ext cx="907749" cy="307777"/>
          </a:xfrm>
          <a:prstGeom prst="rect">
            <a:avLst/>
          </a:prstGeom>
          <a:noFill/>
        </p:spPr>
        <p:txBody>
          <a:bodyPr wrap="none" rtlCol="0">
            <a:spAutoFit/>
          </a:bodyPr>
          <a:lstStyle/>
          <a:p>
            <a:r>
              <a:rPr lang="en-US" sz="1400" dirty="0"/>
              <a:t>Dinosaurs</a:t>
            </a:r>
          </a:p>
        </p:txBody>
      </p:sp>
    </p:spTree>
    <p:extLst>
      <p:ext uri="{BB962C8B-B14F-4D97-AF65-F5344CB8AC3E}">
        <p14:creationId xmlns:p14="http://schemas.microsoft.com/office/powerpoint/2010/main" val="35006557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F6FA73-E72D-1505-18D2-B38EFD7768DD}"/>
              </a:ext>
            </a:extLst>
          </p:cNvPr>
          <p:cNvPicPr>
            <a:picLocks noChangeAspect="1"/>
          </p:cNvPicPr>
          <p:nvPr/>
        </p:nvPicPr>
        <p:blipFill>
          <a:blip r:embed="rId2"/>
          <a:stretch>
            <a:fillRect/>
          </a:stretch>
        </p:blipFill>
        <p:spPr>
          <a:xfrm>
            <a:off x="1375073" y="0"/>
            <a:ext cx="6393854" cy="6858000"/>
          </a:xfrm>
          <a:prstGeom prst="rect">
            <a:avLst/>
          </a:prstGeom>
        </p:spPr>
      </p:pic>
      <p:sp>
        <p:nvSpPr>
          <p:cNvPr id="2" name="TextBox 1">
            <a:extLst>
              <a:ext uri="{FF2B5EF4-FFF2-40B4-BE49-F238E27FC236}">
                <a16:creationId xmlns:a16="http://schemas.microsoft.com/office/drawing/2014/main" id="{1918E6B9-D67C-E628-2019-0538D60241F8}"/>
              </a:ext>
            </a:extLst>
          </p:cNvPr>
          <p:cNvSpPr txBox="1"/>
          <p:nvPr/>
        </p:nvSpPr>
        <p:spPr>
          <a:xfrm>
            <a:off x="7086600" y="1863090"/>
            <a:ext cx="921214" cy="584775"/>
          </a:xfrm>
          <a:prstGeom prst="rect">
            <a:avLst/>
          </a:prstGeom>
          <a:solidFill>
            <a:schemeClr val="bg1">
              <a:alpha val="0"/>
            </a:schemeClr>
          </a:solidFill>
        </p:spPr>
        <p:txBody>
          <a:bodyPr wrap="none" rtlCol="0">
            <a:spAutoFit/>
          </a:bodyPr>
          <a:lstStyle/>
          <a:p>
            <a:r>
              <a:rPr lang="en-US" sz="3200" b="1" dirty="0"/>
              <a:t>Life!</a:t>
            </a:r>
          </a:p>
        </p:txBody>
      </p:sp>
      <p:sp>
        <p:nvSpPr>
          <p:cNvPr id="9" name="TextBox 8">
            <a:extLst>
              <a:ext uri="{FF2B5EF4-FFF2-40B4-BE49-F238E27FC236}">
                <a16:creationId xmlns:a16="http://schemas.microsoft.com/office/drawing/2014/main" id="{A9CD0E58-0A49-433A-5930-9F2C499A41DE}"/>
              </a:ext>
            </a:extLst>
          </p:cNvPr>
          <p:cNvSpPr txBox="1"/>
          <p:nvPr/>
        </p:nvSpPr>
        <p:spPr>
          <a:xfrm>
            <a:off x="24662" y="572441"/>
            <a:ext cx="2700821" cy="1077218"/>
          </a:xfrm>
          <a:prstGeom prst="rect">
            <a:avLst/>
          </a:prstGeom>
          <a:solidFill>
            <a:schemeClr val="bg1">
              <a:alpha val="0"/>
            </a:schemeClr>
          </a:solidFill>
        </p:spPr>
        <p:txBody>
          <a:bodyPr wrap="square" rtlCol="0">
            <a:spAutoFit/>
          </a:bodyPr>
          <a:lstStyle/>
          <a:p>
            <a:pPr algn="ctr"/>
            <a:r>
              <a:rPr lang="en-US" sz="3200" b="1" dirty="0"/>
              <a:t>Increasingly complex life!</a:t>
            </a:r>
          </a:p>
        </p:txBody>
      </p:sp>
      <p:pic>
        <p:nvPicPr>
          <p:cNvPr id="10" name="Picture 9">
            <a:extLst>
              <a:ext uri="{FF2B5EF4-FFF2-40B4-BE49-F238E27FC236}">
                <a16:creationId xmlns:a16="http://schemas.microsoft.com/office/drawing/2014/main" id="{A1480613-C214-38D0-C8C8-A78541B5EFBC}"/>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3" name="TextBox 2">
            <a:extLst>
              <a:ext uri="{FF2B5EF4-FFF2-40B4-BE49-F238E27FC236}">
                <a16:creationId xmlns:a16="http://schemas.microsoft.com/office/drawing/2014/main" id="{F031C141-B657-25F4-5EC8-6CF3E5EBF046}"/>
              </a:ext>
            </a:extLst>
          </p:cNvPr>
          <p:cNvSpPr txBox="1"/>
          <p:nvPr/>
        </p:nvSpPr>
        <p:spPr>
          <a:xfrm>
            <a:off x="3166110" y="0"/>
            <a:ext cx="907749" cy="307777"/>
          </a:xfrm>
          <a:prstGeom prst="rect">
            <a:avLst/>
          </a:prstGeom>
          <a:noFill/>
        </p:spPr>
        <p:txBody>
          <a:bodyPr wrap="none" rtlCol="0">
            <a:spAutoFit/>
          </a:bodyPr>
          <a:lstStyle/>
          <a:p>
            <a:r>
              <a:rPr lang="en-US" sz="1400" dirty="0"/>
              <a:t>Dinosaurs</a:t>
            </a:r>
          </a:p>
        </p:txBody>
      </p:sp>
    </p:spTree>
    <p:extLst>
      <p:ext uri="{BB962C8B-B14F-4D97-AF65-F5344CB8AC3E}">
        <p14:creationId xmlns:p14="http://schemas.microsoft.com/office/powerpoint/2010/main" val="11891985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F6FA73-E72D-1505-18D2-B38EFD7768DD}"/>
              </a:ext>
            </a:extLst>
          </p:cNvPr>
          <p:cNvPicPr>
            <a:picLocks noChangeAspect="1"/>
          </p:cNvPicPr>
          <p:nvPr/>
        </p:nvPicPr>
        <p:blipFill>
          <a:blip r:embed="rId3"/>
          <a:stretch>
            <a:fillRect/>
          </a:stretch>
        </p:blipFill>
        <p:spPr>
          <a:xfrm>
            <a:off x="-128380" y="1626799"/>
            <a:ext cx="9692640" cy="10396254"/>
          </a:xfrm>
          <a:prstGeom prst="rect">
            <a:avLst/>
          </a:prstGeom>
        </p:spPr>
      </p:pic>
      <p:sp>
        <p:nvSpPr>
          <p:cNvPr id="9" name="TextBox 8">
            <a:extLst>
              <a:ext uri="{FF2B5EF4-FFF2-40B4-BE49-F238E27FC236}">
                <a16:creationId xmlns:a16="http://schemas.microsoft.com/office/drawing/2014/main" id="{A9CD0E58-0A49-433A-5930-9F2C499A41DE}"/>
              </a:ext>
            </a:extLst>
          </p:cNvPr>
          <p:cNvSpPr txBox="1"/>
          <p:nvPr/>
        </p:nvSpPr>
        <p:spPr>
          <a:xfrm>
            <a:off x="24662" y="572441"/>
            <a:ext cx="2700821" cy="1077218"/>
          </a:xfrm>
          <a:prstGeom prst="rect">
            <a:avLst/>
          </a:prstGeom>
          <a:solidFill>
            <a:schemeClr val="bg1">
              <a:alpha val="0"/>
            </a:schemeClr>
          </a:solidFill>
        </p:spPr>
        <p:txBody>
          <a:bodyPr wrap="square" rtlCol="0">
            <a:spAutoFit/>
          </a:bodyPr>
          <a:lstStyle/>
          <a:p>
            <a:pPr algn="ctr"/>
            <a:r>
              <a:rPr lang="en-US" sz="3200" b="1" dirty="0"/>
              <a:t>Increasingly complex life!</a:t>
            </a:r>
          </a:p>
        </p:txBody>
      </p:sp>
      <p:pic>
        <p:nvPicPr>
          <p:cNvPr id="10" name="Picture 9">
            <a:extLst>
              <a:ext uri="{FF2B5EF4-FFF2-40B4-BE49-F238E27FC236}">
                <a16:creationId xmlns:a16="http://schemas.microsoft.com/office/drawing/2014/main" id="{A1480613-C214-38D0-C8C8-A78541B5EFBC}"/>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3" name="TextBox 2">
            <a:extLst>
              <a:ext uri="{FF2B5EF4-FFF2-40B4-BE49-F238E27FC236}">
                <a16:creationId xmlns:a16="http://schemas.microsoft.com/office/drawing/2014/main" id="{F031C141-B657-25F4-5EC8-6CF3E5EBF046}"/>
              </a:ext>
            </a:extLst>
          </p:cNvPr>
          <p:cNvSpPr txBox="1"/>
          <p:nvPr/>
        </p:nvSpPr>
        <p:spPr>
          <a:xfrm>
            <a:off x="3166110" y="1626799"/>
            <a:ext cx="907749" cy="307777"/>
          </a:xfrm>
          <a:prstGeom prst="rect">
            <a:avLst/>
          </a:prstGeom>
          <a:noFill/>
        </p:spPr>
        <p:txBody>
          <a:bodyPr wrap="none" rtlCol="0">
            <a:spAutoFit/>
          </a:bodyPr>
          <a:lstStyle/>
          <a:p>
            <a:r>
              <a:rPr lang="en-US" sz="1400" dirty="0"/>
              <a:t>Dinosaurs</a:t>
            </a:r>
          </a:p>
        </p:txBody>
      </p:sp>
    </p:spTree>
    <p:extLst>
      <p:ext uri="{BB962C8B-B14F-4D97-AF65-F5344CB8AC3E}">
        <p14:creationId xmlns:p14="http://schemas.microsoft.com/office/powerpoint/2010/main" val="3074999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E8D90-4AB3-5842-D942-B26FE8C1527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D00A20B-E633-FD47-5E32-B01CD5BA5292}"/>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4C8F72EA-B7C9-8144-4382-527658C2CAF1}"/>
              </a:ext>
            </a:extLst>
          </p:cNvPr>
          <p:cNvPicPr>
            <a:picLocks noChangeAspect="1"/>
          </p:cNvPicPr>
          <p:nvPr/>
        </p:nvPicPr>
        <p:blipFill>
          <a:blip r:embed="rId3"/>
          <a:stretch>
            <a:fillRect/>
          </a:stretch>
        </p:blipFill>
        <p:spPr>
          <a:xfrm>
            <a:off x="2667000" y="433387"/>
            <a:ext cx="3810000" cy="5991225"/>
          </a:xfrm>
          <a:prstGeom prst="rect">
            <a:avLst/>
          </a:prstGeom>
        </p:spPr>
      </p:pic>
      <p:pic>
        <p:nvPicPr>
          <p:cNvPr id="5" name="Picture 4">
            <a:extLst>
              <a:ext uri="{FF2B5EF4-FFF2-40B4-BE49-F238E27FC236}">
                <a16:creationId xmlns:a16="http://schemas.microsoft.com/office/drawing/2014/main" id="{92A1A461-D84B-19EC-1BEE-C47C096A95E6}"/>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40952943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0B7F4-3D9A-D48D-2112-EA21E6FAE34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1AA0085-B4EB-CAD7-9CC4-4F7A5021B6A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3F66FB8A-98C0-D693-3171-A14E659396BE}"/>
              </a:ext>
            </a:extLst>
          </p:cNvPr>
          <p:cNvPicPr>
            <a:picLocks noChangeAspect="1"/>
          </p:cNvPicPr>
          <p:nvPr/>
        </p:nvPicPr>
        <p:blipFill>
          <a:blip r:embed="rId3"/>
          <a:stretch>
            <a:fillRect/>
          </a:stretch>
        </p:blipFill>
        <p:spPr>
          <a:xfrm>
            <a:off x="0" y="857250"/>
            <a:ext cx="9144000" cy="5143500"/>
          </a:xfrm>
          <a:prstGeom prst="rect">
            <a:avLst/>
          </a:prstGeom>
        </p:spPr>
      </p:pic>
      <p:sp>
        <p:nvSpPr>
          <p:cNvPr id="6" name="TextBox 5">
            <a:extLst>
              <a:ext uri="{FF2B5EF4-FFF2-40B4-BE49-F238E27FC236}">
                <a16:creationId xmlns:a16="http://schemas.microsoft.com/office/drawing/2014/main" id="{7A6A97D6-0E41-E7CB-24F2-0B504039D0A2}"/>
              </a:ext>
            </a:extLst>
          </p:cNvPr>
          <p:cNvSpPr txBox="1"/>
          <p:nvPr/>
        </p:nvSpPr>
        <p:spPr>
          <a:xfrm>
            <a:off x="0" y="6596390"/>
            <a:ext cx="4572000" cy="261610"/>
          </a:xfrm>
          <a:prstGeom prst="rect">
            <a:avLst/>
          </a:prstGeom>
          <a:noFill/>
        </p:spPr>
        <p:txBody>
          <a:bodyPr wrap="square">
            <a:spAutoFit/>
          </a:bodyPr>
          <a:lstStyle/>
          <a:p>
            <a:r>
              <a:rPr lang="en-US" sz="1100" dirty="0"/>
              <a:t>https://www.youtube.com/watch?v=WnNktvrjdZU</a:t>
            </a:r>
          </a:p>
        </p:txBody>
      </p:sp>
    </p:spTree>
    <p:extLst>
      <p:ext uri="{BB962C8B-B14F-4D97-AF65-F5344CB8AC3E}">
        <p14:creationId xmlns:p14="http://schemas.microsoft.com/office/powerpoint/2010/main" val="42747305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40C47-ACC7-0724-38A9-5846687C449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32A887C-3A77-23C5-D815-9365D934FF63}"/>
              </a:ext>
            </a:extLst>
          </p:cNvPr>
          <p:cNvSpPr>
            <a:spLocks noGrp="1"/>
          </p:cNvSpPr>
          <p:nvPr>
            <p:ph idx="1"/>
          </p:nvPr>
        </p:nvSpPr>
        <p:spPr/>
        <p:txBody>
          <a:bodyPr/>
          <a:lstStyle/>
          <a:p>
            <a:endParaRPr lang="en-US"/>
          </a:p>
        </p:txBody>
      </p:sp>
      <p:pic>
        <p:nvPicPr>
          <p:cNvPr id="2050" name="Picture 2" descr="Shaded Relief Map of North America (1200 px) - Nations Online Project">
            <a:extLst>
              <a:ext uri="{FF2B5EF4-FFF2-40B4-BE49-F238E27FC236}">
                <a16:creationId xmlns:a16="http://schemas.microsoft.com/office/drawing/2014/main" id="{1FD89AA3-5E5C-DEB1-B322-6B61C60F4F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0000"/>
          <a:stretch/>
        </p:blipFill>
        <p:spPr bwMode="auto">
          <a:xfrm>
            <a:off x="694606" y="-108870"/>
            <a:ext cx="7754788" cy="69668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0525BE3-FE6B-7EF2-F935-96723A72DF2B}"/>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009378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Why do we talk about Earth Age when we talk about Evolution?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endParaRPr lang="en-US"/>
          </a:p>
        </p:txBody>
      </p:sp>
      <p:pic>
        <p:nvPicPr>
          <p:cNvPr id="1026" name="Picture 2" descr="age of the earth">
            <a:extLst>
              <a:ext uri="{FF2B5EF4-FFF2-40B4-BE49-F238E27FC236}">
                <a16:creationId xmlns:a16="http://schemas.microsoft.com/office/drawing/2014/main" id="{71F25225-36EC-DAC1-5929-AD1352AF54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226" y="1674046"/>
            <a:ext cx="5859549" cy="5183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44994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9B4BA-4E1E-94FF-131A-FDC9E95031AD}"/>
              </a:ext>
            </a:extLst>
          </p:cNvPr>
          <p:cNvSpPr>
            <a:spLocks noGrp="1"/>
          </p:cNvSpPr>
          <p:nvPr>
            <p:ph type="title"/>
          </p:nvPr>
        </p:nvSpPr>
        <p:spPr/>
        <p:txBody>
          <a:bodyPr/>
          <a:lstStyle/>
          <a:p>
            <a:pPr algn="ctr"/>
            <a:r>
              <a:rPr lang="en-US" dirty="0"/>
              <a:t>Meteorite Crater</a:t>
            </a:r>
          </a:p>
        </p:txBody>
      </p:sp>
      <p:sp>
        <p:nvSpPr>
          <p:cNvPr id="3" name="Content Placeholder 2">
            <a:extLst>
              <a:ext uri="{FF2B5EF4-FFF2-40B4-BE49-F238E27FC236}">
                <a16:creationId xmlns:a16="http://schemas.microsoft.com/office/drawing/2014/main" id="{16357F6D-DA94-2C05-F30C-0D7E8DAABA8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BA3C278-0D98-1A07-92A4-73DC118794A1}"/>
              </a:ext>
            </a:extLst>
          </p:cNvPr>
          <p:cNvPicPr>
            <a:picLocks noChangeAspect="1"/>
          </p:cNvPicPr>
          <p:nvPr/>
        </p:nvPicPr>
        <p:blipFill rotWithShape="1">
          <a:blip r:embed="rId3"/>
          <a:srcRect b="52000"/>
          <a:stretch/>
        </p:blipFill>
        <p:spPr>
          <a:xfrm>
            <a:off x="628650" y="1825625"/>
            <a:ext cx="8112239" cy="4351337"/>
          </a:xfrm>
          <a:prstGeom prst="rect">
            <a:avLst/>
          </a:prstGeom>
        </p:spPr>
      </p:pic>
      <p:pic>
        <p:nvPicPr>
          <p:cNvPr id="5" name="Picture 4">
            <a:extLst>
              <a:ext uri="{FF2B5EF4-FFF2-40B4-BE49-F238E27FC236}">
                <a16:creationId xmlns:a16="http://schemas.microsoft.com/office/drawing/2014/main" id="{FE83D65E-1B18-A1F1-7EE3-9F71018C330F}"/>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7" name="TextBox 6">
            <a:extLst>
              <a:ext uri="{FF2B5EF4-FFF2-40B4-BE49-F238E27FC236}">
                <a16:creationId xmlns:a16="http://schemas.microsoft.com/office/drawing/2014/main" id="{F4F7E8ED-961B-E433-1BEB-E87D5D9B04D2}"/>
              </a:ext>
            </a:extLst>
          </p:cNvPr>
          <p:cNvSpPr txBox="1"/>
          <p:nvPr/>
        </p:nvSpPr>
        <p:spPr>
          <a:xfrm>
            <a:off x="0" y="6596390"/>
            <a:ext cx="4572000" cy="261610"/>
          </a:xfrm>
          <a:prstGeom prst="rect">
            <a:avLst/>
          </a:prstGeom>
          <a:noFill/>
        </p:spPr>
        <p:txBody>
          <a:bodyPr wrap="square">
            <a:spAutoFit/>
          </a:bodyPr>
          <a:lstStyle/>
          <a:p>
            <a:r>
              <a:rPr lang="en-US" sz="1050" dirty="0"/>
              <a:t>https://en.wikipedia.org/wiki/Chicxulub_crater</a:t>
            </a:r>
          </a:p>
        </p:txBody>
      </p:sp>
    </p:spTree>
    <p:extLst>
      <p:ext uri="{BB962C8B-B14F-4D97-AF65-F5344CB8AC3E}">
        <p14:creationId xmlns:p14="http://schemas.microsoft.com/office/powerpoint/2010/main" val="24519329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Why are mass extinctions important?</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6" name="Content Placeholder 5">
            <a:extLst>
              <a:ext uri="{FF2B5EF4-FFF2-40B4-BE49-F238E27FC236}">
                <a16:creationId xmlns:a16="http://schemas.microsoft.com/office/drawing/2014/main" id="{9EACE742-CBC0-F307-F2C8-94585BECA09D}"/>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796284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Why are mass extinctions important?</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6" name="Content Placeholder 5">
            <a:extLst>
              <a:ext uri="{FF2B5EF4-FFF2-40B4-BE49-F238E27FC236}">
                <a16:creationId xmlns:a16="http://schemas.microsoft.com/office/drawing/2014/main" id="{9EACE742-CBC0-F307-F2C8-94585BECA09D}"/>
              </a:ext>
            </a:extLst>
          </p:cNvPr>
          <p:cNvSpPr>
            <a:spLocks noGrp="1"/>
          </p:cNvSpPr>
          <p:nvPr>
            <p:ph idx="1"/>
          </p:nvPr>
        </p:nvSpPr>
        <p:spPr/>
        <p:txBody>
          <a:bodyPr/>
          <a:lstStyle/>
          <a:p>
            <a:r>
              <a:rPr lang="en-US" dirty="0"/>
              <a:t>Periodic mass extinctions have occurred throughout Earth history.</a:t>
            </a:r>
          </a:p>
        </p:txBody>
      </p:sp>
    </p:spTree>
    <p:extLst>
      <p:ext uri="{BB962C8B-B14F-4D97-AF65-F5344CB8AC3E}">
        <p14:creationId xmlns:p14="http://schemas.microsoft.com/office/powerpoint/2010/main" val="7114930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Why are mass extinctions important?</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6" name="Content Placeholder 5">
            <a:extLst>
              <a:ext uri="{FF2B5EF4-FFF2-40B4-BE49-F238E27FC236}">
                <a16:creationId xmlns:a16="http://schemas.microsoft.com/office/drawing/2014/main" id="{9EACE742-CBC0-F307-F2C8-94585BECA09D}"/>
              </a:ext>
            </a:extLst>
          </p:cNvPr>
          <p:cNvSpPr>
            <a:spLocks noGrp="1"/>
          </p:cNvSpPr>
          <p:nvPr>
            <p:ph idx="1"/>
          </p:nvPr>
        </p:nvSpPr>
        <p:spPr/>
        <p:txBody>
          <a:bodyPr/>
          <a:lstStyle/>
          <a:p>
            <a:r>
              <a:rPr lang="en-US" dirty="0"/>
              <a:t>Periodic mass extinctions have occurred throughout Earth history.</a:t>
            </a:r>
          </a:p>
          <a:p>
            <a:r>
              <a:rPr lang="en-US" dirty="0"/>
              <a:t>After the majority of species are wiped out, other species then have the opportunity to dominate. </a:t>
            </a:r>
          </a:p>
          <a:p>
            <a:endParaRPr lang="en-US" dirty="0"/>
          </a:p>
        </p:txBody>
      </p:sp>
    </p:spTree>
    <p:extLst>
      <p:ext uri="{BB962C8B-B14F-4D97-AF65-F5344CB8AC3E}">
        <p14:creationId xmlns:p14="http://schemas.microsoft.com/office/powerpoint/2010/main" val="7860568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Why are mass extinctions important?</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6" name="Content Placeholder 5">
            <a:extLst>
              <a:ext uri="{FF2B5EF4-FFF2-40B4-BE49-F238E27FC236}">
                <a16:creationId xmlns:a16="http://schemas.microsoft.com/office/drawing/2014/main" id="{9EACE742-CBC0-F307-F2C8-94585BECA09D}"/>
              </a:ext>
            </a:extLst>
          </p:cNvPr>
          <p:cNvSpPr>
            <a:spLocks noGrp="1"/>
          </p:cNvSpPr>
          <p:nvPr>
            <p:ph idx="1"/>
          </p:nvPr>
        </p:nvSpPr>
        <p:spPr/>
        <p:txBody>
          <a:bodyPr/>
          <a:lstStyle/>
          <a:p>
            <a:r>
              <a:rPr lang="en-US" dirty="0"/>
              <a:t>Periodic mass extinctions have occurred throughout Earth history.</a:t>
            </a:r>
          </a:p>
          <a:p>
            <a:r>
              <a:rPr lang="en-US" dirty="0"/>
              <a:t>After the majority of species are wiped out, other species then have the opportunity to dominate.</a:t>
            </a:r>
          </a:p>
          <a:p>
            <a:r>
              <a:rPr lang="en-US" dirty="0"/>
              <a:t>This leads to diversification and the formation of new species.</a:t>
            </a:r>
          </a:p>
          <a:p>
            <a:endParaRPr lang="en-US" dirty="0"/>
          </a:p>
        </p:txBody>
      </p:sp>
    </p:spTree>
    <p:extLst>
      <p:ext uri="{BB962C8B-B14F-4D97-AF65-F5344CB8AC3E}">
        <p14:creationId xmlns:p14="http://schemas.microsoft.com/office/powerpoint/2010/main" val="21807124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Speciation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2195977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Speciation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r>
              <a:rPr lang="en-US" dirty="0"/>
              <a:t>The evolutionary formation of new species. </a:t>
            </a:r>
          </a:p>
        </p:txBody>
      </p:sp>
    </p:spTree>
    <p:extLst>
      <p:ext uri="{BB962C8B-B14F-4D97-AF65-F5344CB8AC3E}">
        <p14:creationId xmlns:p14="http://schemas.microsoft.com/office/powerpoint/2010/main" val="6808346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Speciation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r>
              <a:rPr lang="en-US" dirty="0"/>
              <a:t>The evolutionary formation of new species.</a:t>
            </a:r>
          </a:p>
          <a:p>
            <a:r>
              <a:rPr lang="en-US" dirty="0"/>
              <a:t>Ancestral species give rise to one or more species, which in turn evolve again and again. </a:t>
            </a:r>
          </a:p>
        </p:txBody>
      </p:sp>
    </p:spTree>
    <p:extLst>
      <p:ext uri="{BB962C8B-B14F-4D97-AF65-F5344CB8AC3E}">
        <p14:creationId xmlns:p14="http://schemas.microsoft.com/office/powerpoint/2010/main" val="41968811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6F0C2-EFA5-2050-F845-3E5F363A6D2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5651779-D64E-F182-5222-A7BD1EDFB89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FB8ECE0-5FD2-D787-08CA-44212C62A5B1}"/>
              </a:ext>
            </a:extLst>
          </p:cNvPr>
          <p:cNvPicPr>
            <a:picLocks noChangeAspect="1"/>
          </p:cNvPicPr>
          <p:nvPr/>
        </p:nvPicPr>
        <p:blipFill>
          <a:blip r:embed="rId3"/>
          <a:stretch>
            <a:fillRect/>
          </a:stretch>
        </p:blipFill>
        <p:spPr>
          <a:xfrm>
            <a:off x="1957387" y="0"/>
            <a:ext cx="5229225" cy="6858000"/>
          </a:xfrm>
          <a:prstGeom prst="rect">
            <a:avLst/>
          </a:prstGeom>
        </p:spPr>
      </p:pic>
      <p:sp>
        <p:nvSpPr>
          <p:cNvPr id="5" name="TextBox 4">
            <a:extLst>
              <a:ext uri="{FF2B5EF4-FFF2-40B4-BE49-F238E27FC236}">
                <a16:creationId xmlns:a16="http://schemas.microsoft.com/office/drawing/2014/main" id="{3BF6D782-DF85-E3BE-2D86-E2E7A5689667}"/>
              </a:ext>
            </a:extLst>
          </p:cNvPr>
          <p:cNvSpPr txBox="1"/>
          <p:nvPr/>
        </p:nvSpPr>
        <p:spPr>
          <a:xfrm>
            <a:off x="273488" y="2888675"/>
            <a:ext cx="2972632" cy="1077218"/>
          </a:xfrm>
          <a:prstGeom prst="rect">
            <a:avLst/>
          </a:prstGeom>
          <a:solidFill>
            <a:schemeClr val="bg1">
              <a:alpha val="0"/>
            </a:schemeClr>
          </a:solidFill>
        </p:spPr>
        <p:txBody>
          <a:bodyPr wrap="square" rtlCol="0">
            <a:spAutoFit/>
          </a:bodyPr>
          <a:lstStyle/>
          <a:p>
            <a:r>
              <a:rPr lang="en-US" sz="3200" b="1" dirty="0"/>
              <a:t>Phylogenetic tree: Mammals</a:t>
            </a:r>
          </a:p>
        </p:txBody>
      </p:sp>
      <p:pic>
        <p:nvPicPr>
          <p:cNvPr id="6" name="Picture 5">
            <a:extLst>
              <a:ext uri="{FF2B5EF4-FFF2-40B4-BE49-F238E27FC236}">
                <a16:creationId xmlns:a16="http://schemas.microsoft.com/office/drawing/2014/main" id="{B3D4D849-F8ED-DF5A-E9FC-E93798F2B3A0}"/>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41879398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6F0C2-EFA5-2050-F845-3E5F363A6D2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5651779-D64E-F182-5222-A7BD1EDFB89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FB8ECE0-5FD2-D787-08CA-44212C62A5B1}"/>
              </a:ext>
            </a:extLst>
          </p:cNvPr>
          <p:cNvPicPr>
            <a:picLocks noChangeAspect="1"/>
          </p:cNvPicPr>
          <p:nvPr/>
        </p:nvPicPr>
        <p:blipFill>
          <a:blip r:embed="rId3"/>
          <a:stretch>
            <a:fillRect/>
          </a:stretch>
        </p:blipFill>
        <p:spPr>
          <a:xfrm>
            <a:off x="1957387" y="0"/>
            <a:ext cx="5229225" cy="6858000"/>
          </a:xfrm>
          <a:prstGeom prst="rect">
            <a:avLst/>
          </a:prstGeom>
        </p:spPr>
      </p:pic>
      <p:pic>
        <p:nvPicPr>
          <p:cNvPr id="5" name="Picture 4">
            <a:extLst>
              <a:ext uri="{FF2B5EF4-FFF2-40B4-BE49-F238E27FC236}">
                <a16:creationId xmlns:a16="http://schemas.microsoft.com/office/drawing/2014/main" id="{E4433D94-F862-04E8-F999-EFB5222ACEA0}"/>
              </a:ext>
            </a:extLst>
          </p:cNvPr>
          <p:cNvPicPr>
            <a:picLocks noChangeAspect="1"/>
          </p:cNvPicPr>
          <p:nvPr/>
        </p:nvPicPr>
        <p:blipFill>
          <a:blip r:embed="rId4"/>
          <a:stretch>
            <a:fillRect/>
          </a:stretch>
        </p:blipFill>
        <p:spPr>
          <a:xfrm>
            <a:off x="3979069" y="4945702"/>
            <a:ext cx="2581275" cy="1767517"/>
          </a:xfrm>
          <a:prstGeom prst="rect">
            <a:avLst/>
          </a:prstGeom>
        </p:spPr>
      </p:pic>
      <p:sp>
        <p:nvSpPr>
          <p:cNvPr id="6" name="TextBox 5">
            <a:extLst>
              <a:ext uri="{FF2B5EF4-FFF2-40B4-BE49-F238E27FC236}">
                <a16:creationId xmlns:a16="http://schemas.microsoft.com/office/drawing/2014/main" id="{78C11D97-0825-F923-7852-3EDF2F0A827A}"/>
              </a:ext>
            </a:extLst>
          </p:cNvPr>
          <p:cNvSpPr txBox="1"/>
          <p:nvPr/>
        </p:nvSpPr>
        <p:spPr>
          <a:xfrm>
            <a:off x="353498" y="2640330"/>
            <a:ext cx="1879041" cy="584775"/>
          </a:xfrm>
          <a:prstGeom prst="rect">
            <a:avLst/>
          </a:prstGeom>
          <a:solidFill>
            <a:schemeClr val="bg1">
              <a:alpha val="0"/>
            </a:schemeClr>
          </a:solidFill>
        </p:spPr>
        <p:txBody>
          <a:bodyPr wrap="none" rtlCol="0">
            <a:spAutoFit/>
          </a:bodyPr>
          <a:lstStyle/>
          <a:p>
            <a:r>
              <a:rPr lang="en-US" sz="3200" b="1" dirty="0"/>
              <a:t>Mammals</a:t>
            </a:r>
          </a:p>
        </p:txBody>
      </p:sp>
      <p:pic>
        <p:nvPicPr>
          <p:cNvPr id="7" name="Picture 6">
            <a:extLst>
              <a:ext uri="{FF2B5EF4-FFF2-40B4-BE49-F238E27FC236}">
                <a16:creationId xmlns:a16="http://schemas.microsoft.com/office/drawing/2014/main" id="{3A8BB27B-A0C2-6260-97CA-BB1167991922}"/>
              </a:ext>
            </a:extLst>
          </p:cNvPr>
          <p:cNvPicPr>
            <a:picLocks noChangeAspect="1"/>
          </p:cNvPicPr>
          <p:nvPr/>
        </p:nvPicPr>
        <p:blipFill>
          <a:blip r:embed="rId5">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9" name="TextBox 8">
            <a:extLst>
              <a:ext uri="{FF2B5EF4-FFF2-40B4-BE49-F238E27FC236}">
                <a16:creationId xmlns:a16="http://schemas.microsoft.com/office/drawing/2014/main" id="{7DD85E0F-D4A9-7A28-0FE6-18EC6D8271CB}"/>
              </a:ext>
            </a:extLst>
          </p:cNvPr>
          <p:cNvSpPr txBox="1"/>
          <p:nvPr/>
        </p:nvSpPr>
        <p:spPr>
          <a:xfrm>
            <a:off x="-1" y="6590108"/>
            <a:ext cx="4572000" cy="246221"/>
          </a:xfrm>
          <a:prstGeom prst="rect">
            <a:avLst/>
          </a:prstGeom>
          <a:noFill/>
        </p:spPr>
        <p:txBody>
          <a:bodyPr wrap="square">
            <a:spAutoFit/>
          </a:bodyPr>
          <a:lstStyle/>
          <a:p>
            <a:r>
              <a:rPr lang="en-US" sz="1000" dirty="0"/>
              <a:t>https://www.scientificamerican.com/article/mammals-meet-the-early-mammals/</a:t>
            </a:r>
          </a:p>
        </p:txBody>
      </p:sp>
    </p:spTree>
    <p:extLst>
      <p:ext uri="{BB962C8B-B14F-4D97-AF65-F5344CB8AC3E}">
        <p14:creationId xmlns:p14="http://schemas.microsoft.com/office/powerpoint/2010/main" val="16713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Why do we talk about Earth Age when we talk about Evolution?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Geology, chemistry, physics, and biology come together to explain evolution.</a:t>
            </a:r>
          </a:p>
        </p:txBody>
      </p:sp>
    </p:spTree>
    <p:extLst>
      <p:ext uri="{BB962C8B-B14F-4D97-AF65-F5344CB8AC3E}">
        <p14:creationId xmlns:p14="http://schemas.microsoft.com/office/powerpoint/2010/main" val="65179759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Populations are the units of evolution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pPr marL="0" indent="0">
              <a:buNone/>
            </a:pPr>
            <a:endParaRPr lang="en-US" dirty="0"/>
          </a:p>
        </p:txBody>
      </p:sp>
    </p:spTree>
    <p:extLst>
      <p:ext uri="{BB962C8B-B14F-4D97-AF65-F5344CB8AC3E}">
        <p14:creationId xmlns:p14="http://schemas.microsoft.com/office/powerpoint/2010/main" val="28162527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Populations are the units of evolution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r>
              <a:rPr lang="en-US" dirty="0"/>
              <a:t>An individual does not evolve, a population does. </a:t>
            </a:r>
          </a:p>
          <a:p>
            <a:r>
              <a:rPr lang="en-US" dirty="0"/>
              <a:t>A population is a group of individuals of the same species living in the same place at the same time. </a:t>
            </a:r>
          </a:p>
          <a:p>
            <a:pPr marL="0" indent="0">
              <a:buNone/>
            </a:pPr>
            <a:endParaRPr lang="en-US" dirty="0"/>
          </a:p>
        </p:txBody>
      </p:sp>
    </p:spTree>
    <p:extLst>
      <p:ext uri="{BB962C8B-B14F-4D97-AF65-F5344CB8AC3E}">
        <p14:creationId xmlns:p14="http://schemas.microsoft.com/office/powerpoint/2010/main" val="16660381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Populations are the units of evolution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r>
              <a:rPr lang="en-US" dirty="0"/>
              <a:t>An individual does not evolve, a population does. </a:t>
            </a:r>
          </a:p>
          <a:p>
            <a:r>
              <a:rPr lang="en-US" dirty="0"/>
              <a:t>A population is a group of individuals of the same species living in the same place at the same time. </a:t>
            </a:r>
          </a:p>
          <a:p>
            <a:r>
              <a:rPr lang="en-US" dirty="0"/>
              <a:t>A population is the smallest unit that can evolve. </a:t>
            </a:r>
          </a:p>
          <a:p>
            <a:pPr marL="0" indent="0">
              <a:buNone/>
            </a:pPr>
            <a:endParaRPr lang="en-US" dirty="0"/>
          </a:p>
        </p:txBody>
      </p:sp>
    </p:spTree>
    <p:extLst>
      <p:ext uri="{BB962C8B-B14F-4D97-AF65-F5344CB8AC3E}">
        <p14:creationId xmlns:p14="http://schemas.microsoft.com/office/powerpoint/2010/main" val="23561868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Populations are the units of evolution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r>
              <a:rPr lang="en-US" dirty="0"/>
              <a:t>An individual does not evolve, a population does. </a:t>
            </a:r>
          </a:p>
          <a:p>
            <a:r>
              <a:rPr lang="en-US" dirty="0"/>
              <a:t>A population is a group of individuals of the same species living in the same place at the same time. </a:t>
            </a:r>
          </a:p>
          <a:p>
            <a:r>
              <a:rPr lang="en-US" dirty="0"/>
              <a:t>A population is the smallest unit that can evolve. </a:t>
            </a:r>
          </a:p>
          <a:p>
            <a:r>
              <a:rPr lang="en-US" dirty="0"/>
              <a:t>In a population, there is a </a:t>
            </a:r>
            <a:r>
              <a:rPr lang="en-US" b="1" dirty="0"/>
              <a:t>gene pool</a:t>
            </a:r>
            <a:r>
              <a:rPr lang="en-US" dirty="0"/>
              <a:t>, which is all of the forms of all of the genes in a population at any one time. </a:t>
            </a:r>
          </a:p>
          <a:p>
            <a:pPr marL="0" indent="0">
              <a:buNone/>
            </a:pPr>
            <a:endParaRPr lang="en-US" dirty="0"/>
          </a:p>
        </p:txBody>
      </p:sp>
    </p:spTree>
    <p:extLst>
      <p:ext uri="{BB962C8B-B14F-4D97-AF65-F5344CB8AC3E}">
        <p14:creationId xmlns:p14="http://schemas.microsoft.com/office/powerpoint/2010/main" val="34260946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Populations are the units of evolution</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r>
              <a:rPr lang="en-US" dirty="0"/>
              <a:t>An individual does not evolve, a population does. </a:t>
            </a:r>
          </a:p>
          <a:p>
            <a:r>
              <a:rPr lang="en-US" dirty="0"/>
              <a:t>A population is a group of individuals of the same species living in the same place at the same time. </a:t>
            </a:r>
          </a:p>
          <a:p>
            <a:r>
              <a:rPr lang="en-US" dirty="0"/>
              <a:t>A population is the smallest unit that can evolve. </a:t>
            </a:r>
          </a:p>
          <a:p>
            <a:r>
              <a:rPr lang="en-US" dirty="0"/>
              <a:t>In a population, there is a </a:t>
            </a:r>
            <a:r>
              <a:rPr lang="en-US" b="1" dirty="0"/>
              <a:t>gene pool</a:t>
            </a:r>
            <a:r>
              <a:rPr lang="en-US" dirty="0"/>
              <a:t>, which is all of the forms of all of the genes in a population at any one time. </a:t>
            </a:r>
          </a:p>
          <a:p>
            <a:r>
              <a:rPr lang="en-US" dirty="0"/>
              <a:t>Natural selection acts on the gene pool in the population. </a:t>
            </a:r>
          </a:p>
          <a:p>
            <a:pPr marL="0" indent="0">
              <a:buNone/>
            </a:pPr>
            <a:endParaRPr lang="en-US" dirty="0"/>
          </a:p>
        </p:txBody>
      </p:sp>
    </p:spTree>
    <p:extLst>
      <p:ext uri="{BB962C8B-B14F-4D97-AF65-F5344CB8AC3E}">
        <p14:creationId xmlns:p14="http://schemas.microsoft.com/office/powerpoint/2010/main" val="39773928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Natural selection occurs in a variety of mechanisms</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pPr marL="0" indent="0">
              <a:buNone/>
            </a:pPr>
            <a:endParaRPr lang="en-US" dirty="0"/>
          </a:p>
        </p:txBody>
      </p:sp>
    </p:spTree>
    <p:extLst>
      <p:ext uri="{BB962C8B-B14F-4D97-AF65-F5344CB8AC3E}">
        <p14:creationId xmlns:p14="http://schemas.microsoft.com/office/powerpoint/2010/main" val="27762582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F6FA73-E72D-1505-18D2-B38EFD7768DD}"/>
              </a:ext>
            </a:extLst>
          </p:cNvPr>
          <p:cNvPicPr>
            <a:picLocks noChangeAspect="1"/>
          </p:cNvPicPr>
          <p:nvPr/>
        </p:nvPicPr>
        <p:blipFill>
          <a:blip r:embed="rId2"/>
          <a:stretch>
            <a:fillRect/>
          </a:stretch>
        </p:blipFill>
        <p:spPr>
          <a:xfrm>
            <a:off x="1375073" y="0"/>
            <a:ext cx="6393854" cy="6858000"/>
          </a:xfrm>
          <a:prstGeom prst="rect">
            <a:avLst/>
          </a:prstGeom>
        </p:spPr>
      </p:pic>
      <p:sp>
        <p:nvSpPr>
          <p:cNvPr id="2" name="TextBox 1">
            <a:extLst>
              <a:ext uri="{FF2B5EF4-FFF2-40B4-BE49-F238E27FC236}">
                <a16:creationId xmlns:a16="http://schemas.microsoft.com/office/drawing/2014/main" id="{1918E6B9-D67C-E628-2019-0538D60241F8}"/>
              </a:ext>
            </a:extLst>
          </p:cNvPr>
          <p:cNvSpPr txBox="1"/>
          <p:nvPr/>
        </p:nvSpPr>
        <p:spPr>
          <a:xfrm>
            <a:off x="7086600" y="1863090"/>
            <a:ext cx="921214" cy="584775"/>
          </a:xfrm>
          <a:prstGeom prst="rect">
            <a:avLst/>
          </a:prstGeom>
          <a:solidFill>
            <a:schemeClr val="bg1">
              <a:alpha val="0"/>
            </a:schemeClr>
          </a:solidFill>
        </p:spPr>
        <p:txBody>
          <a:bodyPr wrap="none" rtlCol="0">
            <a:spAutoFit/>
          </a:bodyPr>
          <a:lstStyle/>
          <a:p>
            <a:r>
              <a:rPr lang="en-US" sz="3200" b="1" dirty="0"/>
              <a:t>Life!</a:t>
            </a:r>
          </a:p>
        </p:txBody>
      </p:sp>
      <p:sp>
        <p:nvSpPr>
          <p:cNvPr id="9" name="TextBox 8">
            <a:extLst>
              <a:ext uri="{FF2B5EF4-FFF2-40B4-BE49-F238E27FC236}">
                <a16:creationId xmlns:a16="http://schemas.microsoft.com/office/drawing/2014/main" id="{A9CD0E58-0A49-433A-5930-9F2C499A41DE}"/>
              </a:ext>
            </a:extLst>
          </p:cNvPr>
          <p:cNvSpPr txBox="1"/>
          <p:nvPr/>
        </p:nvSpPr>
        <p:spPr>
          <a:xfrm>
            <a:off x="24662" y="572441"/>
            <a:ext cx="2700821" cy="1077218"/>
          </a:xfrm>
          <a:prstGeom prst="rect">
            <a:avLst/>
          </a:prstGeom>
          <a:solidFill>
            <a:schemeClr val="bg1">
              <a:alpha val="0"/>
            </a:schemeClr>
          </a:solidFill>
        </p:spPr>
        <p:txBody>
          <a:bodyPr wrap="square" rtlCol="0">
            <a:spAutoFit/>
          </a:bodyPr>
          <a:lstStyle/>
          <a:p>
            <a:pPr algn="ctr"/>
            <a:r>
              <a:rPr lang="en-US" sz="3200" b="1" dirty="0"/>
              <a:t>Increasingly complex life!</a:t>
            </a:r>
          </a:p>
        </p:txBody>
      </p:sp>
      <p:pic>
        <p:nvPicPr>
          <p:cNvPr id="10" name="Picture 9">
            <a:extLst>
              <a:ext uri="{FF2B5EF4-FFF2-40B4-BE49-F238E27FC236}">
                <a16:creationId xmlns:a16="http://schemas.microsoft.com/office/drawing/2014/main" id="{A1480613-C214-38D0-C8C8-A78541B5EFBC}"/>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8414451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6735-8C48-360E-F93C-169D4A706367}"/>
              </a:ext>
            </a:extLst>
          </p:cNvPr>
          <p:cNvSpPr>
            <a:spLocks noGrp="1"/>
          </p:cNvSpPr>
          <p:nvPr>
            <p:ph type="title"/>
          </p:nvPr>
        </p:nvSpPr>
        <p:spPr/>
        <p:txBody>
          <a:bodyPr/>
          <a:lstStyle/>
          <a:p>
            <a:pPr algn="ctr"/>
            <a:r>
              <a:rPr lang="en-US" dirty="0"/>
              <a:t>Summary</a:t>
            </a:r>
          </a:p>
        </p:txBody>
      </p:sp>
      <p:pic>
        <p:nvPicPr>
          <p:cNvPr id="4" name="Picture 3">
            <a:extLst>
              <a:ext uri="{FF2B5EF4-FFF2-40B4-BE49-F238E27FC236}">
                <a16:creationId xmlns:a16="http://schemas.microsoft.com/office/drawing/2014/main" id="{D7D2398B-5B16-B9AF-D4EF-68FE22E3365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5" name="Content Placeholder 4">
            <a:extLst>
              <a:ext uri="{FF2B5EF4-FFF2-40B4-BE49-F238E27FC236}">
                <a16:creationId xmlns:a16="http://schemas.microsoft.com/office/drawing/2014/main" id="{DA5C2F4F-C13E-49BA-31EA-0D16FB4AADCE}"/>
              </a:ext>
            </a:extLst>
          </p:cNvPr>
          <p:cNvSpPr>
            <a:spLocks noGrp="1"/>
          </p:cNvSpPr>
          <p:nvPr>
            <p:ph idx="1"/>
          </p:nvPr>
        </p:nvSpPr>
        <p:spPr/>
        <p:txBody>
          <a:bodyPr/>
          <a:lstStyle/>
          <a:p>
            <a:r>
              <a:rPr lang="en-US" dirty="0"/>
              <a:t>Natural selection occurs through a variety of mechanisms, like genetic drift and sexual selection.</a:t>
            </a:r>
          </a:p>
          <a:p>
            <a:r>
              <a:rPr lang="en-US" dirty="0"/>
              <a:t>We see evolution happening via speciation, the formation of a new species. </a:t>
            </a:r>
          </a:p>
          <a:p>
            <a:endParaRPr lang="en-US" dirty="0"/>
          </a:p>
        </p:txBody>
      </p:sp>
    </p:spTree>
    <p:extLst>
      <p:ext uri="{BB962C8B-B14F-4D97-AF65-F5344CB8AC3E}">
        <p14:creationId xmlns:p14="http://schemas.microsoft.com/office/powerpoint/2010/main" val="2002805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A1A-4105-226E-B82A-F63591DD9E14}"/>
              </a:ext>
            </a:extLst>
          </p:cNvPr>
          <p:cNvSpPr>
            <a:spLocks noGrp="1"/>
          </p:cNvSpPr>
          <p:nvPr>
            <p:ph type="title"/>
          </p:nvPr>
        </p:nvSpPr>
        <p:spPr/>
        <p:txBody>
          <a:bodyPr/>
          <a:lstStyle/>
          <a:p>
            <a:pPr algn="ctr"/>
            <a:r>
              <a:rPr lang="en-US" dirty="0"/>
              <a:t>Why do we talk about Earth Age when we talk about Evolution?</a:t>
            </a:r>
          </a:p>
        </p:txBody>
      </p:sp>
      <p:sp>
        <p:nvSpPr>
          <p:cNvPr id="3" name="Content Placeholder 2">
            <a:extLst>
              <a:ext uri="{FF2B5EF4-FFF2-40B4-BE49-F238E27FC236}">
                <a16:creationId xmlns:a16="http://schemas.microsoft.com/office/drawing/2014/main" id="{2FAB2683-D9F2-6D2B-0769-8ABF08B509C6}"/>
              </a:ext>
            </a:extLst>
          </p:cNvPr>
          <p:cNvSpPr>
            <a:spLocks noGrp="1"/>
          </p:cNvSpPr>
          <p:nvPr>
            <p:ph idx="1"/>
          </p:nvPr>
        </p:nvSpPr>
        <p:spPr/>
        <p:txBody>
          <a:bodyPr/>
          <a:lstStyle/>
          <a:p>
            <a:r>
              <a:rPr lang="en-US" dirty="0"/>
              <a:t>Geology, chemistry, physics, and biology come together to explain evolution.</a:t>
            </a:r>
          </a:p>
          <a:p>
            <a:r>
              <a:rPr lang="en-US" dirty="0"/>
              <a:t>Evolution by natural selection takes a long time. It takes millions of years.</a:t>
            </a:r>
          </a:p>
        </p:txBody>
      </p:sp>
    </p:spTree>
    <p:extLst>
      <p:ext uri="{BB962C8B-B14F-4D97-AF65-F5344CB8AC3E}">
        <p14:creationId xmlns:p14="http://schemas.microsoft.com/office/powerpoint/2010/main" val="2224783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6713</TotalTime>
  <Words>3153</Words>
  <Application>Microsoft Office PowerPoint</Application>
  <PresentationFormat>On-screen Show (4:3)</PresentationFormat>
  <Paragraphs>465</Paragraphs>
  <Slides>87</Slides>
  <Notes>66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87</vt:i4>
      </vt:variant>
    </vt:vector>
  </HeadingPairs>
  <TitlesOfParts>
    <vt:vector size="92" baseType="lpstr">
      <vt:lpstr>Arial</vt:lpstr>
      <vt:lpstr>Calibri</vt:lpstr>
      <vt:lpstr>Calibri Light</vt:lpstr>
      <vt:lpstr>Times New Roman</vt:lpstr>
      <vt:lpstr>Office Theme</vt:lpstr>
      <vt:lpstr>BI 101:  The Fossil Record and Evolutionary Mechanisms    Tuesday March 14th, 2023 SSC 138</vt:lpstr>
      <vt:lpstr>Quiz 4</vt:lpstr>
      <vt:lpstr>Next Quiz in 2 weeks</vt:lpstr>
      <vt:lpstr>Key Concepts</vt:lpstr>
      <vt:lpstr>Key Concepts</vt:lpstr>
      <vt:lpstr>PowerPoint Presentation</vt:lpstr>
      <vt:lpstr>Why do we talk about Earth Age when we talk about Evolution?</vt:lpstr>
      <vt:lpstr>Why do we talk about Earth Age when we talk about Evolution?</vt:lpstr>
      <vt:lpstr>Why do we talk about Earth Age when we talk about Evolution?</vt:lpstr>
      <vt:lpstr>Why do we talk about Earth Age when we talk about Evolution?</vt:lpstr>
      <vt:lpstr>Hereditary</vt:lpstr>
      <vt:lpstr>Hereditary</vt:lpstr>
      <vt:lpstr>Charles Darwin</vt:lpstr>
      <vt:lpstr>Charles Darwin</vt:lpstr>
      <vt:lpstr>Charles Darwin</vt:lpstr>
      <vt:lpstr>Charles Darwin</vt:lpstr>
      <vt:lpstr>Charles Darwin</vt:lpstr>
      <vt:lpstr>Charles Darwin</vt:lpstr>
      <vt:lpstr>Charles Darwin</vt:lpstr>
      <vt:lpstr>Origin of the Species</vt:lpstr>
      <vt:lpstr>Origin of the Species</vt:lpstr>
      <vt:lpstr>Origin of the Species</vt:lpstr>
      <vt:lpstr>Natural Selection</vt:lpstr>
      <vt:lpstr>Natural Selection</vt:lpstr>
      <vt:lpstr>Natural Selection</vt:lpstr>
      <vt:lpstr>Natural Selection</vt:lpstr>
      <vt:lpstr>Natural Selection</vt:lpstr>
      <vt:lpstr>Natural Selection</vt:lpstr>
      <vt:lpstr>Natural Selection</vt:lpstr>
      <vt:lpstr>Natural Selection</vt:lpstr>
      <vt:lpstr>Figure 7.2-2</vt:lpstr>
      <vt:lpstr>Figure 7.2-2</vt:lpstr>
      <vt:lpstr>Evolution is not…</vt:lpstr>
      <vt:lpstr>Evolution is not…</vt:lpstr>
      <vt:lpstr>Evolution is not…</vt:lpstr>
      <vt:lpstr>Artificial Selection</vt:lpstr>
      <vt:lpstr>Artificial Selection</vt:lpstr>
      <vt:lpstr>Artificial Selection</vt:lpstr>
      <vt:lpstr>Artificial Selection</vt:lpstr>
      <vt:lpstr>Wild Strawberries</vt:lpstr>
      <vt:lpstr>Artificial Selection</vt:lpstr>
      <vt:lpstr>Geological Time</vt:lpstr>
      <vt:lpstr>PowerPoint Presentation</vt:lpstr>
      <vt:lpstr>PowerPoint Presentation</vt:lpstr>
      <vt:lpstr>Alabama Museum of Natural History</vt:lpstr>
      <vt:lpstr>Dinosaur National Park</vt:lpstr>
      <vt:lpstr>Prehistoric Planet</vt:lpstr>
      <vt:lpstr>What is the fossil record?</vt:lpstr>
      <vt:lpstr>What is the fossil record?</vt:lpstr>
      <vt:lpstr>What is the fossil record?</vt:lpstr>
      <vt:lpstr>What is the fossil record?</vt:lpstr>
      <vt:lpstr>What is the fossil record?</vt:lpstr>
      <vt:lpstr>Sue- T.rex</vt:lpstr>
      <vt:lpstr>PowerPoint Presentation</vt:lpstr>
      <vt:lpstr>PowerPoint Presentation</vt:lpstr>
      <vt:lpstr>PowerPoint Presentation</vt:lpstr>
      <vt:lpstr>PowerPoint Presentation</vt:lpstr>
      <vt:lpstr>How do we date fossils?</vt:lpstr>
      <vt:lpstr>How do we date fossils?</vt:lpstr>
      <vt:lpstr>How do we date fossils?</vt:lpstr>
      <vt:lpstr>How do we date fossils?</vt:lpstr>
      <vt:lpstr>How do we date fossils?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Meteorite Crater</vt:lpstr>
      <vt:lpstr>Why are mass extinctions important?</vt:lpstr>
      <vt:lpstr>Why are mass extinctions important?</vt:lpstr>
      <vt:lpstr>Why are mass extinctions important?</vt:lpstr>
      <vt:lpstr>Why are mass extinctions important?</vt:lpstr>
      <vt:lpstr>Speciation</vt:lpstr>
      <vt:lpstr>Speciation</vt:lpstr>
      <vt:lpstr>Speciation</vt:lpstr>
      <vt:lpstr>PowerPoint Presentation</vt:lpstr>
      <vt:lpstr>PowerPoint Presentation</vt:lpstr>
      <vt:lpstr>Populations are the units of evolution</vt:lpstr>
      <vt:lpstr>Populations are the units of evolution</vt:lpstr>
      <vt:lpstr>Populations are the units of evolution</vt:lpstr>
      <vt:lpstr>Populations are the units of evolution</vt:lpstr>
      <vt:lpstr>Populations are the units of evolution</vt:lpstr>
      <vt:lpstr>Natural selection occurs in a variety of mechanisms</vt:lpstr>
      <vt:lpstr>PowerPoint Presentation</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Faxel, Sarah</dc:creator>
  <cp:lastModifiedBy>Faxel, Sarah</cp:lastModifiedBy>
  <cp:revision>1207</cp:revision>
  <dcterms:created xsi:type="dcterms:W3CDTF">2022-08-24T16:20:17Z</dcterms:created>
  <dcterms:modified xsi:type="dcterms:W3CDTF">2023-03-14T16:23:44Z</dcterms:modified>
</cp:coreProperties>
</file>