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7" r:id="rId2"/>
    <p:sldId id="289" r:id="rId3"/>
    <p:sldId id="296" r:id="rId4"/>
    <p:sldId id="290" r:id="rId5"/>
    <p:sldId id="286" r:id="rId6"/>
    <p:sldId id="270" r:id="rId7"/>
    <p:sldId id="291" r:id="rId8"/>
    <p:sldId id="268" r:id="rId9"/>
    <p:sldId id="344" r:id="rId10"/>
    <p:sldId id="269" r:id="rId11"/>
    <p:sldId id="345" r:id="rId12"/>
    <p:sldId id="272" r:id="rId13"/>
    <p:sldId id="273" r:id="rId14"/>
    <p:sldId id="335" r:id="rId15"/>
    <p:sldId id="342" r:id="rId16"/>
    <p:sldId id="282" r:id="rId17"/>
    <p:sldId id="338" r:id="rId18"/>
    <p:sldId id="339" r:id="rId19"/>
    <p:sldId id="340" r:id="rId20"/>
    <p:sldId id="341" r:id="rId21"/>
    <p:sldId id="271" r:id="rId22"/>
    <p:sldId id="298" r:id="rId23"/>
    <p:sldId id="328" r:id="rId24"/>
    <p:sldId id="275" r:id="rId25"/>
    <p:sldId id="343" r:id="rId26"/>
    <p:sldId id="277" r:id="rId27"/>
    <p:sldId id="329" r:id="rId28"/>
    <p:sldId id="283" r:id="rId29"/>
    <p:sldId id="332" r:id="rId30"/>
    <p:sldId id="334" r:id="rId31"/>
    <p:sldId id="285" r:id="rId32"/>
    <p:sldId id="284" r:id="rId33"/>
    <p:sldId id="281" r:id="rId34"/>
    <p:sldId id="279" r:id="rId35"/>
    <p:sldId id="346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014"/>
    <p:restoredTop sz="94965"/>
  </p:normalViewPr>
  <p:slideViewPr>
    <p:cSldViewPr>
      <p:cViewPr varScale="1">
        <p:scale>
          <a:sx n="82" d="100"/>
          <a:sy n="82" d="100"/>
        </p:scale>
        <p:origin x="184" y="9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19D15D7A-9135-DCE8-A4A3-0B3E6DFA68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DADFA94-99B6-037E-41C0-37A1B17ACF2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E5FE25F0-666F-ADBA-D78B-1ECA130D501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CCF3F887-EB2F-83C4-2968-9ACB34A52CC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DBDE8CD3-ED81-C632-64C7-2E1BE8CDC06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2358710A-67F9-3020-013B-90E68E3C26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309A57E-1C1C-7E46-A346-E3A1794B1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BB293EB5-777A-B1A3-247D-8A9CFA0731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0B7CF77-D9DF-C347-AED8-E238A82C2867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720F7F69-B6CD-319A-0F20-7238C08692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577FE17-1940-0F69-C9BD-D95C68A8A6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>
                <a:latin typeface="Arial" panose="020B0604020202020204" pitchFamily="34" charset="0"/>
              </a:rPr>
              <a:t>https://</a:t>
            </a:r>
            <a:r>
              <a:rPr lang="en-US" altLang="en-US" dirty="0" err="1">
                <a:latin typeface="Arial" panose="020B0604020202020204" pitchFamily="34" charset="0"/>
              </a:rPr>
              <a:t>www.youtube.com</a:t>
            </a:r>
            <a:r>
              <a:rPr lang="en-US" altLang="en-US" dirty="0">
                <a:latin typeface="Arial" panose="020B0604020202020204" pitchFamily="34" charset="0"/>
              </a:rPr>
              <a:t>/</a:t>
            </a:r>
            <a:r>
              <a:rPr lang="en-US" altLang="en-US" dirty="0" err="1">
                <a:latin typeface="Arial" panose="020B0604020202020204" pitchFamily="34" charset="0"/>
              </a:rPr>
              <a:t>watch?v</a:t>
            </a:r>
            <a:r>
              <a:rPr lang="en-US" altLang="en-US" dirty="0">
                <a:latin typeface="Arial" panose="020B0604020202020204" pitchFamily="34" charset="0"/>
              </a:rPr>
              <a:t>=1gb7g9w6fxo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:a16="http://schemas.microsoft.com/office/drawing/2014/main" id="{16290EE1-8AD2-710D-B3B0-3449B4DF27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C588D78-734F-624C-8BE2-65A7BC93BF13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2B02A40D-6B3F-34E0-DA95-3420E5129A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30589F85-74A0-6810-EC60-A12DD5CEF5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33AC2578-66A4-FB91-E1B6-8D6FE6A37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15C222-CBF0-E544-8C51-2B152BE9D1F5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B42EB6BC-3F9A-7F6F-905F-34C036A77B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C7E7C9ED-ECE4-657F-5015-7933841339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>
            <a:extLst>
              <a:ext uri="{FF2B5EF4-FFF2-40B4-BE49-F238E27FC236}">
                <a16:creationId xmlns:a16="http://schemas.microsoft.com/office/drawing/2014/main" id="{BD8D08F7-7B6B-E266-5310-77544E634E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A74B4E-30BB-624E-99F2-173064DDE2A7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D5B87319-F0F1-1A5A-B887-EEAC5F0178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CB27F6F-A088-878E-467A-34D7F3A7D5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CF976049-4AE2-4E72-1FB1-DD17A02B36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14ADEF3-CAE4-4C4A-9690-7B129BFB1EA8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BD434AE3-7CF5-DA75-D298-8B9DFEE290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03C513CD-807C-F511-C3ED-3997C92C83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id="{BC84B747-77AC-A5F3-15E1-461053DFB3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F5EF44A-E5A5-CB49-96AA-CBCD02C1EDA5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6B38F168-6C86-8D2D-C494-52B7AD3614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4A3D7349-22A6-A972-85ED-708A4B21C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>
            <a:extLst>
              <a:ext uri="{FF2B5EF4-FFF2-40B4-BE49-F238E27FC236}">
                <a16:creationId xmlns:a16="http://schemas.microsoft.com/office/drawing/2014/main" id="{D06DCF86-284C-0DCA-69BC-E383627036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2F9047-A228-A34A-B98C-37D48BB4EE2B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id="{4FE83DE2-55A7-4D86-CCF8-801EC5B5A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66AFA2EF-44F9-7C66-2A05-4919655CA1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>
            <a:extLst>
              <a:ext uri="{FF2B5EF4-FFF2-40B4-BE49-F238E27FC236}">
                <a16:creationId xmlns:a16="http://schemas.microsoft.com/office/drawing/2014/main" id="{8DBDD612-930F-C27C-FC0F-42B19AFB98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E1FC26F-FA01-1E45-9E7E-6A8899CB22CB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B10C046A-3102-02E7-FA81-D24D80A1D9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53104F84-4A76-C27E-C28A-1267EDC50A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>
            <a:extLst>
              <a:ext uri="{FF2B5EF4-FFF2-40B4-BE49-F238E27FC236}">
                <a16:creationId xmlns:a16="http://schemas.microsoft.com/office/drawing/2014/main" id="{2781686E-D906-7F7C-0A48-4F79BFC90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B96D4A9-BD55-D543-9506-3C5E8D2FDDA0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4E37B99D-375F-E66B-5C57-B586101432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E181878B-A466-D360-9B9F-1FEBAB7243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id="{75381B12-7705-FB11-38F8-DED6034E63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56D42E9-1BE3-594B-9D15-33D41FA89BDA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2893BD09-36CF-4CE9-8EB2-BED1E60360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A405C502-216A-7218-001E-DA28652757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>
            <a:extLst>
              <a:ext uri="{FF2B5EF4-FFF2-40B4-BE49-F238E27FC236}">
                <a16:creationId xmlns:a16="http://schemas.microsoft.com/office/drawing/2014/main" id="{BF7C5FE3-5F4F-96C9-D0E7-D071B75352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14DB26D-6002-6946-A97B-439738CAF924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61442" name="Rectangle 2">
            <a:extLst>
              <a:ext uri="{FF2B5EF4-FFF2-40B4-BE49-F238E27FC236}">
                <a16:creationId xmlns:a16="http://schemas.microsoft.com/office/drawing/2014/main" id="{B032ACF7-C9DD-D181-8390-03FE262794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56C4CC59-1B2C-1F41-4BD6-F3121B8607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971DD043-3714-65C1-320A-113E7F7994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1F1B7C-63D8-3441-9DB9-0C27FAE771BF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8735D405-9994-8280-9B91-E4C269242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CBACED6-CF64-0FC6-3158-D0D9C29B7A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F83AB548-3C78-E222-2C19-52B03B6034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D6076C2-BDDF-9A43-9DA1-1E05F2070EDF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9BE20BE7-4034-6476-5AB5-183CD6AF23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530E84C7-296F-FE47-413E-29029D1DA3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>
            <a:extLst>
              <a:ext uri="{FF2B5EF4-FFF2-40B4-BE49-F238E27FC236}">
                <a16:creationId xmlns:a16="http://schemas.microsoft.com/office/drawing/2014/main" id="{41A64B1C-022F-E9D5-C400-8C7DD28468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8EAC84-1131-B247-8F30-9A73239A2C3D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67586" name="Rectangle 2">
            <a:extLst>
              <a:ext uri="{FF2B5EF4-FFF2-40B4-BE49-F238E27FC236}">
                <a16:creationId xmlns:a16="http://schemas.microsoft.com/office/drawing/2014/main" id="{FE0E5920-747B-35F7-24FA-A6141042C9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F02D7EF2-6FD4-0BB3-7244-221D358A9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https://smarthistory.org/thera/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>
            <a:extLst>
              <a:ext uri="{FF2B5EF4-FFF2-40B4-BE49-F238E27FC236}">
                <a16:creationId xmlns:a16="http://schemas.microsoft.com/office/drawing/2014/main" id="{00E6A2B4-90C5-0876-68CF-A75472369B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C4D464-7311-764E-9E32-B487B0CDE05F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69634" name="Rectangle 2">
            <a:extLst>
              <a:ext uri="{FF2B5EF4-FFF2-40B4-BE49-F238E27FC236}">
                <a16:creationId xmlns:a16="http://schemas.microsoft.com/office/drawing/2014/main" id="{BABC1BB5-D3D4-97D6-E915-51FE658869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3B9DBF9E-905A-A2CA-CA10-C6B0161B8C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id="{3B6DB6FD-8731-D57D-3560-96C6A93D1D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AE3D850-67AE-8A4A-8A1D-11A52DB3BB2E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1DE6AE9B-B5A3-CA6E-7BB9-4EE5ACB99C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CF64A06E-DA17-8540-2CC7-935384CF30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A1D1569E-06C5-AADD-BFE2-265033CD45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BCDA47F-15E5-DF40-B585-C0A18C38C982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7E15EF56-6F8C-C66D-E7FC-52AD2A6821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377CF880-11B5-3A0D-7AA1-FD5765E122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https://www.youtube.com/watch?v=lLZs09ZOMJE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622F32D5-B8EB-3378-72B5-40A37579E3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1C4273-4FF1-944A-A795-C382D05910DB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E360FD3D-A887-9618-C1C5-52EC46BA2F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A8B82985-7181-670F-534D-82903C913D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19D174D4-0769-9663-8FE5-B80C6A522C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1E2256-9CCC-724B-B445-D627CF5A8B4B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A196608F-8127-1B9A-299E-633364E87E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1AD99997-EBA3-F657-E0E6-DAE2E51823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E480F4C2-BB75-35F2-F87B-34F6B911AB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381A27-DAAA-FF4F-8402-C7D654348F8B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CEADD297-AC11-2297-2DDC-8C5B0509EC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59A79C4-0AE1-1B3D-1D64-E2E8BAC939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:a16="http://schemas.microsoft.com/office/drawing/2014/main" id="{3BB47A8D-576E-1C04-9487-DAFC7B8A5D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29E7B6-55DF-7A47-A87C-4616D34BD0D0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85F49505-F831-6132-E050-4DD5338F23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E54C0D8-8C6B-55DA-D410-7617E710D5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E8C3AC3A-4D33-CB0D-E328-795F4917B3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663E3D-7FBC-614E-AA07-BF1888600930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C2A5A372-6538-2D18-ADA3-BDFAE12653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870615A-B936-83FD-FFCE-DEFB088934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>
            <a:extLst>
              <a:ext uri="{FF2B5EF4-FFF2-40B4-BE49-F238E27FC236}">
                <a16:creationId xmlns:a16="http://schemas.microsoft.com/office/drawing/2014/main" id="{FAA388FC-72EE-E1D7-18AE-5F25B50D05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E8643A4-64A5-CC4D-B7DF-DAD47F21AAE9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6E993105-EBD2-1371-7BFE-EECA00FCD8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4272AC0C-A538-59DF-1F09-A0A7C1EB5F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ADA1E67-2DAA-CDDE-7041-D59992C948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CD8A63A-4215-C077-E369-11F840ECF2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A7E566-D558-2FEC-7B17-AA81099B22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9863C-42E6-2049-AE83-0A8C1AC6E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922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8A07D1-02B3-6278-A511-F017F2616C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0B1A3C7-D866-D78B-75B4-292068B06E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8C8717-BB88-4961-670E-CC2CF5579A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5D290-FEBB-9B49-9C26-1A75318DAA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86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789500B-27A2-6F49-0891-E4E75623D0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0CB7A0-70A5-F409-B991-649A471FBA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333FBD4-EC4E-C9ED-B870-B9B3BBE8A6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21614-31E3-6E4C-96CD-0AC37DEC7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345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FB58E7-79C1-3225-D7EB-A8D7241599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F4D4F2-2CFD-098E-D5AE-051EC26AE2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FB03976-DFB7-021D-BC16-D8CFA6B8B1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F68F0-3F65-CB4D-8D23-11ABF4FBEA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262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CC7B73-AF51-2916-7D70-33B422B9A8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621F0B-FA92-A406-CA14-F99511E18B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7A3690-E371-F37F-FD89-EFAC549A4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6D789-08F7-8C43-B9AC-C8E29E042F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07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F88B57-4365-7EC8-77C2-DB400CC62B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A096F1-A073-7AD0-96B4-677DCDF0A9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55EEE6-5BE3-4A93-ECE8-5C4873F4D8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B0CBD-3CE5-0644-92CB-C54DD6728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732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965DB4A-D60A-4A8E-618B-4B6D01F679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FC37255-7F72-9E35-FDC1-E6569C993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0A33F39-ECED-3E3E-71E9-9002AF9F8B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E3F31-EAA9-6A49-B122-A167C44930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56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2A18249-23A6-3AF2-C8B6-D3D25C9034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17E335E-0D67-73B8-1686-218FFE447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673909D-C50D-9400-D40B-0F90409E5F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D1AF3-AFBF-FA44-AD90-CF9DAE2871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147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500B6BC-8F7A-F611-5FDC-C03395E426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8BA6B87-3476-B920-E2FE-F6BF6C6057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D66EFA0-7500-84F4-9A4C-8683EEFC72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5BEE1-B112-8446-AEE3-BDA5161F37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70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6DD15-2B83-5D5E-146E-B9E27AC224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C9CD7B-C915-8544-8892-E97E06DBD2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F020F7-4106-FFC2-9CF6-17DDEB1C41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90DB9-7875-E74A-9988-E953533646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9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8D3746-D1EC-D5AC-588E-B32A1F6EE0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36A445-5B75-0FDD-7725-3A8ECB11BB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F46502-9469-A402-2CB3-B611DEE55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C7E8B-863B-8644-A197-F1064B7D05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48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372E93E-FA23-2DE6-1D29-981F0DB485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1892C07-A318-9128-0940-945BD33E34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DB6F936-8691-4CCE-E570-91C7E328D85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185ECE5-A6CD-8BE9-2E23-29EA6E75E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B4A602-A9BE-AA81-4772-A90E88F4605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A75E1F5-56FB-F24F-8EC8-7EA13FEC42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>
            <a:extLst>
              <a:ext uri="{FF2B5EF4-FFF2-40B4-BE49-F238E27FC236}">
                <a16:creationId xmlns:a16="http://schemas.microsoft.com/office/drawing/2014/main" id="{150F4502-AF0C-943D-C3A5-3C3785C5EC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228600"/>
            <a:ext cx="9144000" cy="58975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3600" b="1" u="sng">
                <a:solidFill>
                  <a:schemeClr val="bg1"/>
                </a:solidFill>
                <a:latin typeface="Times New Roman" panose="02020603050405020304" pitchFamily="18" charset="0"/>
              </a:rPr>
              <a:t>Bronze Age Aegean Chronology</a:t>
            </a:r>
          </a:p>
        </p:txBody>
      </p:sp>
      <p:sp>
        <p:nvSpPr>
          <p:cNvPr id="14338" name="Text Box 5">
            <a:extLst>
              <a:ext uri="{FF2B5EF4-FFF2-40B4-BE49-F238E27FC236}">
                <a16:creationId xmlns:a16="http://schemas.microsoft.com/office/drawing/2014/main" id="{CF2D2EB4-125D-C025-789B-1DC4E2CCD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371600"/>
            <a:ext cx="7178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6">
            <a:extLst>
              <a:ext uri="{FF2B5EF4-FFF2-40B4-BE49-F238E27FC236}">
                <a16:creationId xmlns:a16="http://schemas.microsoft.com/office/drawing/2014/main" id="{2471D2E1-F0BB-1745-EFAA-940223DF1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350" y="731838"/>
            <a:ext cx="9144000" cy="42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Bronze Age = ca. 2500-1200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Cycladic Culture = ca. 3000 – 2000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Minoan Culture = ca. 2200 -1400 BCE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Helladic (Mycenaean Culture) = ca. 1600-1200 BCE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13">
            <a:extLst>
              <a:ext uri="{FF2B5EF4-FFF2-40B4-BE49-F238E27FC236}">
                <a16:creationId xmlns:a16="http://schemas.microsoft.com/office/drawing/2014/main" id="{9065AE72-6A26-0357-804A-4B77E8613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228600"/>
            <a:ext cx="6883400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5">
            <a:extLst>
              <a:ext uri="{FF2B5EF4-FFF2-40B4-BE49-F238E27FC236}">
                <a16:creationId xmlns:a16="http://schemas.microsoft.com/office/drawing/2014/main" id="{98319FFD-FF18-92C7-C3DD-5B6ADC1A9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85800"/>
            <a:ext cx="1752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Plan,  Palace at Knossos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>
            <a:extLst>
              <a:ext uri="{FF2B5EF4-FFF2-40B4-BE49-F238E27FC236}">
                <a16:creationId xmlns:a16="http://schemas.microsoft.com/office/drawing/2014/main" id="{0AEA0E8A-C68E-3482-D2BD-4B102131C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1"/>
          <a:stretch>
            <a:fillRect/>
          </a:stretch>
        </p:blipFill>
        <p:spPr bwMode="auto">
          <a:xfrm>
            <a:off x="914400" y="685800"/>
            <a:ext cx="7261225" cy="599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TextBox 2">
            <a:extLst>
              <a:ext uri="{FF2B5EF4-FFF2-40B4-BE49-F238E27FC236}">
                <a16:creationId xmlns:a16="http://schemas.microsoft.com/office/drawing/2014/main" id="{35ADBEF7-AB44-C4FD-67D7-5EB0EE9D1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View of Central Courtyard, Palace at Knossos, Summer 2014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5">
            <a:extLst>
              <a:ext uri="{FF2B5EF4-FFF2-40B4-BE49-F238E27FC236}">
                <a16:creationId xmlns:a16="http://schemas.microsoft.com/office/drawing/2014/main" id="{81931C3A-4E05-B1DB-2D49-3607A2D82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5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Palace at Knossos</a:t>
            </a:r>
          </a:p>
        </p:txBody>
      </p:sp>
      <p:pic>
        <p:nvPicPr>
          <p:cNvPr id="34818" name="Picture 1">
            <a:extLst>
              <a:ext uri="{FF2B5EF4-FFF2-40B4-BE49-F238E27FC236}">
                <a16:creationId xmlns:a16="http://schemas.microsoft.com/office/drawing/2014/main" id="{06178CB6-08F7-0174-1650-DACD948A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23900"/>
            <a:ext cx="77724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5">
            <a:extLst>
              <a:ext uri="{FF2B5EF4-FFF2-40B4-BE49-F238E27FC236}">
                <a16:creationId xmlns:a16="http://schemas.microsoft.com/office/drawing/2014/main" id="{52C1BC86-B3B8-9407-AC43-11B120484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Detail, Palace at Knossos</a:t>
            </a:r>
          </a:p>
        </p:txBody>
      </p:sp>
      <p:pic>
        <p:nvPicPr>
          <p:cNvPr id="36866" name="Picture 1">
            <a:extLst>
              <a:ext uri="{FF2B5EF4-FFF2-40B4-BE49-F238E27FC236}">
                <a16:creationId xmlns:a16="http://schemas.microsoft.com/office/drawing/2014/main" id="{10487165-01CB-60A4-10EC-1ECD155CB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3" t="15555" r="19167" b="21111"/>
          <a:stretch>
            <a:fillRect/>
          </a:stretch>
        </p:blipFill>
        <p:spPr bwMode="auto">
          <a:xfrm>
            <a:off x="533400" y="752475"/>
            <a:ext cx="8040688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>
            <a:extLst>
              <a:ext uri="{FF2B5EF4-FFF2-40B4-BE49-F238E27FC236}">
                <a16:creationId xmlns:a16="http://schemas.microsoft.com/office/drawing/2014/main" id="{CAD663DE-FE34-8C12-0693-806E5508C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849313"/>
            <a:ext cx="78232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TextBox 2">
            <a:extLst>
              <a:ext uri="{FF2B5EF4-FFF2-40B4-BE49-F238E27FC236}">
                <a16:creationId xmlns:a16="http://schemas.microsoft.com/office/drawing/2014/main" id="{B5711DD6-0F77-0233-5F2B-EBBF4F3B3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Bull Leaping (Toreador Fresco) in Archaeological Museum, Heraklion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>
            <a:extLst>
              <a:ext uri="{FF2B5EF4-FFF2-40B4-BE49-F238E27FC236}">
                <a16:creationId xmlns:a16="http://schemas.microsoft.com/office/drawing/2014/main" id="{FDAB47DF-3A32-01E9-0772-D7274EF86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"/>
            <a:ext cx="6103938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TextBox 2">
            <a:extLst>
              <a:ext uri="{FF2B5EF4-FFF2-40B4-BE49-F238E27FC236}">
                <a16:creationId xmlns:a16="http://schemas.microsoft.com/office/drawing/2014/main" id="{F55DB6A7-1A93-08A6-28CD-719D4AE56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Bull and Acrobat,  ca. 1600-1450 BCE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6">
            <a:extLst>
              <a:ext uri="{FF2B5EF4-FFF2-40B4-BE49-F238E27FC236}">
                <a16:creationId xmlns:a16="http://schemas.microsoft.com/office/drawing/2014/main" id="{6DFE13F9-2066-19E8-ECCF-C7D63444B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Bull Leaping (Toreador Fresco), Palace at Knossos, ca. 1450-1400 BCE</a:t>
            </a:r>
          </a:p>
        </p:txBody>
      </p:sp>
      <p:pic>
        <p:nvPicPr>
          <p:cNvPr id="40962" name="Picture 3">
            <a:extLst>
              <a:ext uri="{FF2B5EF4-FFF2-40B4-BE49-F238E27FC236}">
                <a16:creationId xmlns:a16="http://schemas.microsoft.com/office/drawing/2014/main" id="{4D326A33-6EB3-4395-4485-A8B96C81D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40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>
            <a:extLst>
              <a:ext uri="{FF2B5EF4-FFF2-40B4-BE49-F238E27FC236}">
                <a16:creationId xmlns:a16="http://schemas.microsoft.com/office/drawing/2014/main" id="{9A042DDF-D253-B44E-8F2E-B78FF1A17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933450"/>
            <a:ext cx="7696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TextBox 2">
            <a:extLst>
              <a:ext uri="{FF2B5EF4-FFF2-40B4-BE49-F238E27FC236}">
                <a16:creationId xmlns:a16="http://schemas.microsoft.com/office/drawing/2014/main" id="{19F98AA1-BB41-B8CB-8D8A-4D58E3573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Bull Leaping (Toreador Fresco)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>
            <a:extLst>
              <a:ext uri="{FF2B5EF4-FFF2-40B4-BE49-F238E27FC236}">
                <a16:creationId xmlns:a16="http://schemas.microsoft.com/office/drawing/2014/main" id="{C867E13D-81B7-3A59-5325-5DA87EB73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050"/>
            <a:ext cx="514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TextBox 2">
            <a:extLst>
              <a:ext uri="{FF2B5EF4-FFF2-40B4-BE49-F238E27FC236}">
                <a16:creationId xmlns:a16="http://schemas.microsoft.com/office/drawing/2014/main" id="{A96E088D-2F43-BACB-9CA1-3DF833817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81000"/>
            <a:ext cx="3352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              Bull Leaping (Toreador Fresco)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13">
            <a:extLst>
              <a:ext uri="{FF2B5EF4-FFF2-40B4-BE49-F238E27FC236}">
                <a16:creationId xmlns:a16="http://schemas.microsoft.com/office/drawing/2014/main" id="{324ACE2E-04EE-2468-D27D-2D2410E9C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228600"/>
            <a:ext cx="7054850" cy="651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5">
            <a:extLst>
              <a:ext uri="{FF2B5EF4-FFF2-40B4-BE49-F238E27FC236}">
                <a16:creationId xmlns:a16="http://schemas.microsoft.com/office/drawing/2014/main" id="{1527DBC8-6F80-39CE-32B5-451AD8D6C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85800"/>
            <a:ext cx="1676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Plan,  Palace at Knossos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scan0001">
            <a:extLst>
              <a:ext uri="{FF2B5EF4-FFF2-40B4-BE49-F238E27FC236}">
                <a16:creationId xmlns:a16="http://schemas.microsoft.com/office/drawing/2014/main" id="{ABB6C995-0850-514B-3E94-3BDD64CE8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9163"/>
            <a:ext cx="8686800" cy="51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Box 1">
            <a:extLst>
              <a:ext uri="{FF2B5EF4-FFF2-40B4-BE49-F238E27FC236}">
                <a16:creationId xmlns:a16="http://schemas.microsoft.com/office/drawing/2014/main" id="{7E1B8DE1-E3BF-40DE-DD8E-05039552D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891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Map of the Bronze Age Aegean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>
            <a:extLst>
              <a:ext uri="{FF2B5EF4-FFF2-40B4-BE49-F238E27FC236}">
                <a16:creationId xmlns:a16="http://schemas.microsoft.com/office/drawing/2014/main" id="{DA2D0161-9B7D-FDD0-B864-3C4FD559B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79"/>
          <a:stretch>
            <a:fillRect/>
          </a:stretch>
        </p:blipFill>
        <p:spPr bwMode="auto">
          <a:xfrm>
            <a:off x="19050" y="1143000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TextBox 2">
            <a:extLst>
              <a:ext uri="{FF2B5EF4-FFF2-40B4-BE49-F238E27FC236}">
                <a16:creationId xmlns:a16="http://schemas.microsoft.com/office/drawing/2014/main" id="{F7965411-1ACC-1C72-6C58-62924FB3D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575" y="762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Storage Magazines, Palace at Knossos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6">
            <a:extLst>
              <a:ext uri="{FF2B5EF4-FFF2-40B4-BE49-F238E27FC236}">
                <a16:creationId xmlns:a16="http://schemas.microsoft.com/office/drawing/2014/main" id="{5596B888-2C5C-D50C-429C-CF7F8FA6E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Staircase and Throne Room, Palace at Knossos</a:t>
            </a:r>
          </a:p>
        </p:txBody>
      </p:sp>
      <p:pic>
        <p:nvPicPr>
          <p:cNvPr id="48130" name="Picture 1">
            <a:extLst>
              <a:ext uri="{FF2B5EF4-FFF2-40B4-BE49-F238E27FC236}">
                <a16:creationId xmlns:a16="http://schemas.microsoft.com/office/drawing/2014/main" id="{1BE7F204-F801-8C5D-16D3-50FCF641F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29044" b="12143"/>
          <a:stretch>
            <a:fillRect/>
          </a:stretch>
        </p:blipFill>
        <p:spPr bwMode="auto">
          <a:xfrm>
            <a:off x="247650" y="1066800"/>
            <a:ext cx="86487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img919">
            <a:extLst>
              <a:ext uri="{FF2B5EF4-FFF2-40B4-BE49-F238E27FC236}">
                <a16:creationId xmlns:a16="http://schemas.microsoft.com/office/drawing/2014/main" id="{32C32A97-ADDE-BBFD-859A-582B29B6F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7947025" cy="577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Text Box 5">
            <a:extLst>
              <a:ext uri="{FF2B5EF4-FFF2-40B4-BE49-F238E27FC236}">
                <a16:creationId xmlns:a16="http://schemas.microsoft.com/office/drawing/2014/main" id="{9EEE0ECF-5067-7CBB-9332-2F84F5580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Excavation of Throne Rome, Palace at Knossos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>
            <a:extLst>
              <a:ext uri="{FF2B5EF4-FFF2-40B4-BE49-F238E27FC236}">
                <a16:creationId xmlns:a16="http://schemas.microsoft.com/office/drawing/2014/main" id="{A6A01E5E-0186-14BA-F5C1-825582161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7924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TextBox 2">
            <a:extLst>
              <a:ext uri="{FF2B5EF4-FFF2-40B4-BE49-F238E27FC236}">
                <a16:creationId xmlns:a16="http://schemas.microsoft.com/office/drawing/2014/main" id="{584C6CFC-2B54-48DD-B4F9-7BF315439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Reconstructed Throne Room, Palace at Knossos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5" descr="12">
            <a:extLst>
              <a:ext uri="{FF2B5EF4-FFF2-40B4-BE49-F238E27FC236}">
                <a16:creationId xmlns:a16="http://schemas.microsoft.com/office/drawing/2014/main" id="{A998183E-8544-6E1F-E857-4F2B74E76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9248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Text Box 7">
            <a:extLst>
              <a:ext uri="{FF2B5EF4-FFF2-40B4-BE49-F238E27FC236}">
                <a16:creationId xmlns:a16="http://schemas.microsoft.com/office/drawing/2014/main" id="{3FB43398-EA80-C89A-3471-A0D112C5A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59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Detail of Reconstructed Throne Room, Palace at Knossos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13">
            <a:extLst>
              <a:ext uri="{FF2B5EF4-FFF2-40B4-BE49-F238E27FC236}">
                <a16:creationId xmlns:a16="http://schemas.microsoft.com/office/drawing/2014/main" id="{D2C0F0AC-C171-5453-45F5-406C0F71B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228600"/>
            <a:ext cx="7048500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Text Box 5">
            <a:extLst>
              <a:ext uri="{FF2B5EF4-FFF2-40B4-BE49-F238E27FC236}">
                <a16:creationId xmlns:a16="http://schemas.microsoft.com/office/drawing/2014/main" id="{21BF9DF8-CCD9-F8E0-FB02-74F6A78E4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" y="685800"/>
            <a:ext cx="2057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Plan,    Palace at Knossos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7">
            <a:extLst>
              <a:ext uri="{FF2B5EF4-FFF2-40B4-BE49-F238E27FC236}">
                <a16:creationId xmlns:a16="http://schemas.microsoft.com/office/drawing/2014/main" id="{B0BFEBAD-3CE9-889F-762D-DBBDDBBFC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1750"/>
            <a:ext cx="9144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Grand Staircase, Palace at Knossos</a:t>
            </a:r>
          </a:p>
        </p:txBody>
      </p:sp>
      <p:pic>
        <p:nvPicPr>
          <p:cNvPr id="57346" name="Picture 1">
            <a:extLst>
              <a:ext uri="{FF2B5EF4-FFF2-40B4-BE49-F238E27FC236}">
                <a16:creationId xmlns:a16="http://schemas.microsoft.com/office/drawing/2014/main" id="{ED8963E1-6720-4C0B-233A-1D6534A87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23900"/>
            <a:ext cx="78486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>
            <a:extLst>
              <a:ext uri="{FF2B5EF4-FFF2-40B4-BE49-F238E27FC236}">
                <a16:creationId xmlns:a16="http://schemas.microsoft.com/office/drawing/2014/main" id="{209B05D8-4A63-41B7-0960-60025158D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98463"/>
            <a:ext cx="6565900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TextBox 4">
            <a:extLst>
              <a:ext uri="{FF2B5EF4-FFF2-40B4-BE49-F238E27FC236}">
                <a16:creationId xmlns:a16="http://schemas.microsoft.com/office/drawing/2014/main" id="{BB45D9A3-F607-6E1E-45F5-45D41E3C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838200"/>
            <a:ext cx="1905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Grand Staircase, Palace at Knossos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6">
            <a:extLst>
              <a:ext uri="{FF2B5EF4-FFF2-40B4-BE49-F238E27FC236}">
                <a16:creationId xmlns:a16="http://schemas.microsoft.com/office/drawing/2014/main" id="{61D441F7-82E6-9EA9-591F-8D95B3DDC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Grand Staircase, Palace at Knossos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0418" name="Picture 1">
            <a:extLst>
              <a:ext uri="{FF2B5EF4-FFF2-40B4-BE49-F238E27FC236}">
                <a16:creationId xmlns:a16="http://schemas.microsoft.com/office/drawing/2014/main" id="{FAB6092B-9AEC-1964-D3E3-FF33EB2EF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30238"/>
            <a:ext cx="59467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2">
            <a:extLst>
              <a:ext uri="{FF2B5EF4-FFF2-40B4-BE49-F238E27FC236}">
                <a16:creationId xmlns:a16="http://schemas.microsoft.com/office/drawing/2014/main" id="{F37236E5-3687-4861-0172-59EEA2703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06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Queen’s Megaron, Palace of Knossos</a:t>
            </a:r>
          </a:p>
        </p:txBody>
      </p:sp>
      <p:pic>
        <p:nvPicPr>
          <p:cNvPr id="62466" name="Picture 3">
            <a:extLst>
              <a:ext uri="{FF2B5EF4-FFF2-40B4-BE49-F238E27FC236}">
                <a16:creationId xmlns:a16="http://schemas.microsoft.com/office/drawing/2014/main" id="{3E48D14A-970D-B28E-AC0E-7CD08637F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" b="2754"/>
          <a:stretch>
            <a:fillRect/>
          </a:stretch>
        </p:blipFill>
        <p:spPr bwMode="auto">
          <a:xfrm>
            <a:off x="0" y="914400"/>
            <a:ext cx="9012238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scan">
            <a:extLst>
              <a:ext uri="{FF2B5EF4-FFF2-40B4-BE49-F238E27FC236}">
                <a16:creationId xmlns:a16="http://schemas.microsoft.com/office/drawing/2014/main" id="{43F586EC-AC0F-E54F-A256-B124AAC75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0"/>
            <a:ext cx="3529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 Box 5">
            <a:extLst>
              <a:ext uri="{FF2B5EF4-FFF2-40B4-BE49-F238E27FC236}">
                <a16:creationId xmlns:a16="http://schemas.microsoft.com/office/drawing/2014/main" id="{99C3643B-DCA4-81FC-734D-BD426B1EF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28600"/>
            <a:ext cx="3505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Figurine of a Woman,               ca. 2500-2300 BCE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>
            <a:extLst>
              <a:ext uri="{FF2B5EF4-FFF2-40B4-BE49-F238E27FC236}">
                <a16:creationId xmlns:a16="http://schemas.microsoft.com/office/drawing/2014/main" id="{DA2B0545-8F74-3B82-9120-FEB5BCAEC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1"/>
          <a:stretch>
            <a:fillRect/>
          </a:stretch>
        </p:blipFill>
        <p:spPr bwMode="auto">
          <a:xfrm>
            <a:off x="0" y="914400"/>
            <a:ext cx="9144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extBox 2">
            <a:extLst>
              <a:ext uri="{FF2B5EF4-FFF2-40B4-BE49-F238E27FC236}">
                <a16:creationId xmlns:a16="http://schemas.microsoft.com/office/drawing/2014/main" id="{3A7970CB-B0A2-1080-635F-5C38AAC1F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1524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Detail of Reproduction Wall Paintings in Queen’s Megaron, Palace of Knossos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 descr="9">
            <a:extLst>
              <a:ext uri="{FF2B5EF4-FFF2-40B4-BE49-F238E27FC236}">
                <a16:creationId xmlns:a16="http://schemas.microsoft.com/office/drawing/2014/main" id="{1A96AB93-7254-E2B3-930C-6A2F33E25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4419600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Text Box 5">
            <a:extLst>
              <a:ext uri="{FF2B5EF4-FFF2-40B4-BE49-F238E27FC236}">
                <a16:creationId xmlns:a16="http://schemas.microsoft.com/office/drawing/2014/main" id="{C169CDBB-44A5-1237-4082-9BD2A6573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81000"/>
            <a:ext cx="38862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Bathroom Off        Queen’s Megaron,            Palace at Knossos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6">
            <a:extLst>
              <a:ext uri="{FF2B5EF4-FFF2-40B4-BE49-F238E27FC236}">
                <a16:creationId xmlns:a16="http://schemas.microsoft.com/office/drawing/2014/main" id="{902DCB03-5B42-0147-2F37-3F3D6433B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175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Drainage at Palace at Knossos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6562" name="Picture 1">
            <a:extLst>
              <a:ext uri="{FF2B5EF4-FFF2-40B4-BE49-F238E27FC236}">
                <a16:creationId xmlns:a16="http://schemas.microsoft.com/office/drawing/2014/main" id="{BA8DA00C-8AB7-CA5A-9945-973EA7A70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865188"/>
            <a:ext cx="4381500" cy="584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2">
            <a:extLst>
              <a:ext uri="{FF2B5EF4-FFF2-40B4-BE49-F238E27FC236}">
                <a16:creationId xmlns:a16="http://schemas.microsoft.com/office/drawing/2014/main" id="{31D65914-1CB0-EC60-0848-ABAC56F62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838200"/>
            <a:ext cx="440055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8" descr="d">
            <a:extLst>
              <a:ext uri="{FF2B5EF4-FFF2-40B4-BE49-F238E27FC236}">
                <a16:creationId xmlns:a16="http://schemas.microsoft.com/office/drawing/2014/main" id="{6F2628E2-58CE-DB3A-02DC-1AD04A85F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113213" cy="681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ext Box 9">
            <a:extLst>
              <a:ext uri="{FF2B5EF4-FFF2-40B4-BE49-F238E27FC236}">
                <a16:creationId xmlns:a16="http://schemas.microsoft.com/office/drawing/2014/main" id="{48F8AC95-BDE0-03F5-584B-B3F2DB973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4343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Snake Goddess,              from Palace at Knossos,       ca. 1600 BCE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5" descr="b">
            <a:extLst>
              <a:ext uri="{FF2B5EF4-FFF2-40B4-BE49-F238E27FC236}">
                <a16:creationId xmlns:a16="http://schemas.microsoft.com/office/drawing/2014/main" id="{C65FBC7F-E357-DB42-F850-53E92E315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8" y="76200"/>
            <a:ext cx="585946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8" name="Text Box 6">
            <a:extLst>
              <a:ext uri="{FF2B5EF4-FFF2-40B4-BE49-F238E27FC236}">
                <a16:creationId xmlns:a16="http://schemas.microsoft.com/office/drawing/2014/main" id="{029FA087-BB8D-0B96-DF83-1FEE55C5F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" y="457200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Marine Style Octopus Jar,     ca. 1500 BCE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can">
            <a:extLst>
              <a:ext uri="{FF2B5EF4-FFF2-40B4-BE49-F238E27FC236}">
                <a16:creationId xmlns:a16="http://schemas.microsoft.com/office/drawing/2014/main" id="{32190D6D-0770-5466-29D6-1C70612C9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3529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0105">
            <a:extLst>
              <a:ext uri="{FF2B5EF4-FFF2-40B4-BE49-F238E27FC236}">
                <a16:creationId xmlns:a16="http://schemas.microsoft.com/office/drawing/2014/main" id="{C0E0D409-07ED-E304-E5D3-60FC7C9A5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03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29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5">
            <a:extLst>
              <a:ext uri="{FF2B5EF4-FFF2-40B4-BE49-F238E27FC236}">
                <a16:creationId xmlns:a16="http://schemas.microsoft.com/office/drawing/2014/main" id="{B987A4F6-95D0-F8DF-B4F2-61EE5086E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" y="3048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Minoan Sites on Crete</a:t>
            </a:r>
          </a:p>
        </p:txBody>
      </p:sp>
      <p:pic>
        <p:nvPicPr>
          <p:cNvPr id="20482" name="Picture 1">
            <a:extLst>
              <a:ext uri="{FF2B5EF4-FFF2-40B4-BE49-F238E27FC236}">
                <a16:creationId xmlns:a16="http://schemas.microsoft.com/office/drawing/2014/main" id="{5664A96E-F755-2832-A88A-B1800E76C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49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phaistosdiscs">
            <a:extLst>
              <a:ext uri="{FF2B5EF4-FFF2-40B4-BE49-F238E27FC236}">
                <a16:creationId xmlns:a16="http://schemas.microsoft.com/office/drawing/2014/main" id="{5ADAE5B4-5EA6-861A-AE5D-1CDC57D3F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28725"/>
            <a:ext cx="8229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 Box 6">
            <a:extLst>
              <a:ext uri="{FF2B5EF4-FFF2-40B4-BE49-F238E27FC236}">
                <a16:creationId xmlns:a16="http://schemas.microsoft.com/office/drawing/2014/main" id="{FB67524A-3183-146A-95A9-A16425926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Phaistos Disk (front and back), ca. 1700 BCE</a:t>
            </a:r>
          </a:p>
        </p:txBody>
      </p:sp>
      <p:sp>
        <p:nvSpPr>
          <p:cNvPr id="22531" name="TextBox 1">
            <a:extLst>
              <a:ext uri="{FF2B5EF4-FFF2-40B4-BE49-F238E27FC236}">
                <a16:creationId xmlns:a16="http://schemas.microsoft.com/office/drawing/2014/main" id="{170BE060-14BF-B695-5EA2-3B297FEDA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791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Minoan Script = Linear 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15">
            <a:extLst>
              <a:ext uri="{FF2B5EF4-FFF2-40B4-BE49-F238E27FC236}">
                <a16:creationId xmlns:a16="http://schemas.microsoft.com/office/drawing/2014/main" id="{C0407E8B-7800-EC77-2ACF-26342FFFC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830580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ext Box 5">
            <a:extLst>
              <a:ext uri="{FF2B5EF4-FFF2-40B4-BE49-F238E27FC236}">
                <a16:creationId xmlns:a16="http://schemas.microsoft.com/office/drawing/2014/main" id="{F91844D5-5EC1-0F18-AA2C-F529F5C03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88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Palace at Knossos, ca. 1700-1400 BCE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scan0002">
            <a:extLst>
              <a:ext uri="{FF2B5EF4-FFF2-40B4-BE49-F238E27FC236}">
                <a16:creationId xmlns:a16="http://schemas.microsoft.com/office/drawing/2014/main" id="{D4FD5445-8DAA-A803-8FDA-6E4B679B5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066800"/>
            <a:ext cx="8305800" cy="531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5">
            <a:extLst>
              <a:ext uri="{FF2B5EF4-FFF2-40B4-BE49-F238E27FC236}">
                <a16:creationId xmlns:a16="http://schemas.microsoft.com/office/drawing/2014/main" id="{4FF9862F-CE25-B96C-FE7B-2D320AE95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Palace at Knossos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5">
            <a:extLst>
              <a:ext uri="{FF2B5EF4-FFF2-40B4-BE49-F238E27FC236}">
                <a16:creationId xmlns:a16="http://schemas.microsoft.com/office/drawing/2014/main" id="{2A5F6A0E-B9DB-36A7-43AC-430A78D41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860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Reconstruction, Palace at Knossos</a:t>
            </a:r>
          </a:p>
        </p:txBody>
      </p:sp>
      <p:pic>
        <p:nvPicPr>
          <p:cNvPr id="28674" name="Picture 6" descr="t">
            <a:extLst>
              <a:ext uri="{FF2B5EF4-FFF2-40B4-BE49-F238E27FC236}">
                <a16:creationId xmlns:a16="http://schemas.microsoft.com/office/drawing/2014/main" id="{352D4238-BCCA-ED1D-CEA0-5B70C4620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6175"/>
            <a:ext cx="8686800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>
            <a:extLst>
              <a:ext uri="{FF2B5EF4-FFF2-40B4-BE49-F238E27FC236}">
                <a16:creationId xmlns:a16="http://schemas.microsoft.com/office/drawing/2014/main" id="{CD5AB9F3-F6CD-B327-5E3E-48B75EDFC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" y="152400"/>
            <a:ext cx="88392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King Minos, Ariadne, Theseus, Minotaur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=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2" name="Picture 2">
            <a:extLst>
              <a:ext uri="{FF2B5EF4-FFF2-40B4-BE49-F238E27FC236}">
                <a16:creationId xmlns:a16="http://schemas.microsoft.com/office/drawing/2014/main" id="{1F6006CE-24D4-4F09-F377-92E35D056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1116013"/>
            <a:ext cx="6546850" cy="491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3">
            <a:extLst>
              <a:ext uri="{FF2B5EF4-FFF2-40B4-BE49-F238E27FC236}">
                <a16:creationId xmlns:a16="http://schemas.microsoft.com/office/drawing/2014/main" id="{C349558F-22D8-1200-E5D9-DB9DB50F9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6026150"/>
            <a:ext cx="9115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Labyrinth = Labrys = Double-Headed Axe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355</Words>
  <Application>Microsoft Macintosh PowerPoint</Application>
  <PresentationFormat>On-screen Show (4:3)</PresentationFormat>
  <Paragraphs>69</Paragraphs>
  <Slides>35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tsmith</dc:creator>
  <cp:lastModifiedBy>Claire LeSar</cp:lastModifiedBy>
  <cp:revision>65</cp:revision>
  <dcterms:created xsi:type="dcterms:W3CDTF">2006-09-29T02:42:49Z</dcterms:created>
  <dcterms:modified xsi:type="dcterms:W3CDTF">2023-03-02T15:19:30Z</dcterms:modified>
</cp:coreProperties>
</file>