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notesMasterIdLst>
    <p:notesMasterId r:id="rId39"/>
  </p:notesMasterIdLst>
  <p:sldIdLst>
    <p:sldId id="297" r:id="rId2"/>
    <p:sldId id="289" r:id="rId3"/>
    <p:sldId id="256" r:id="rId4"/>
    <p:sldId id="315" r:id="rId5"/>
    <p:sldId id="305" r:id="rId6"/>
    <p:sldId id="309" r:id="rId7"/>
    <p:sldId id="313" r:id="rId8"/>
    <p:sldId id="314" r:id="rId9"/>
    <p:sldId id="257" r:id="rId10"/>
    <p:sldId id="316" r:id="rId11"/>
    <p:sldId id="258" r:id="rId12"/>
    <p:sldId id="294" r:id="rId13"/>
    <p:sldId id="259" r:id="rId14"/>
    <p:sldId id="320" r:id="rId15"/>
    <p:sldId id="319" r:id="rId16"/>
    <p:sldId id="306" r:id="rId17"/>
    <p:sldId id="318" r:id="rId18"/>
    <p:sldId id="310" r:id="rId19"/>
    <p:sldId id="311" r:id="rId20"/>
    <p:sldId id="312" r:id="rId21"/>
    <p:sldId id="260" r:id="rId22"/>
    <p:sldId id="266" r:id="rId23"/>
    <p:sldId id="267" r:id="rId24"/>
    <p:sldId id="262" r:id="rId25"/>
    <p:sldId id="263" r:id="rId26"/>
    <p:sldId id="321" r:id="rId27"/>
    <p:sldId id="324" r:id="rId28"/>
    <p:sldId id="264" r:id="rId29"/>
    <p:sldId id="302" r:id="rId30"/>
    <p:sldId id="322" r:id="rId31"/>
    <p:sldId id="323" r:id="rId32"/>
    <p:sldId id="326" r:id="rId33"/>
    <p:sldId id="301" r:id="rId34"/>
    <p:sldId id="327" r:id="rId35"/>
    <p:sldId id="303" r:id="rId36"/>
    <p:sldId id="304" r:id="rId37"/>
    <p:sldId id="325" r:id="rId3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05"/>
    <p:restoredTop sz="94825"/>
  </p:normalViewPr>
  <p:slideViewPr>
    <p:cSldViewPr>
      <p:cViewPr varScale="1">
        <p:scale>
          <a:sx n="118" d="100"/>
          <a:sy n="118" d="100"/>
        </p:scale>
        <p:origin x="143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65D0E2C1-B3DF-0C27-38C3-90E9B182E2F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8B8B90D4-DD4F-C360-FEFF-B90ED2F7C4F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FA29A8B0-E0C6-DFD7-5952-022342B5F73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42F0C838-2CD1-BD7F-36FE-4A81F522EC1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4038" name="Rectangle 6">
            <a:extLst>
              <a:ext uri="{FF2B5EF4-FFF2-40B4-BE49-F238E27FC236}">
                <a16:creationId xmlns:a16="http://schemas.microsoft.com/office/drawing/2014/main" id="{1358B0BC-4225-679B-92DB-8695A4EC64A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9" name="Rectangle 7">
            <a:extLst>
              <a:ext uri="{FF2B5EF4-FFF2-40B4-BE49-F238E27FC236}">
                <a16:creationId xmlns:a16="http://schemas.microsoft.com/office/drawing/2014/main" id="{E225DE33-89B6-5575-ED28-C6661A72E5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236E74-F908-E340-9EC9-AA62DA1414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86E340B5-AB39-190B-3295-35906110D0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CE027F-53A8-EF43-9159-F749BDF9665E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2A619011-84E3-7DC1-3563-5CF53EF4EB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C938195C-718E-3CCB-5443-FBBA4B512F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>
            <a:extLst>
              <a:ext uri="{FF2B5EF4-FFF2-40B4-BE49-F238E27FC236}">
                <a16:creationId xmlns:a16="http://schemas.microsoft.com/office/drawing/2014/main" id="{C08899A1-FD0A-70EA-8A43-0F608386CC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8" name="Notes Placeholder 2">
            <a:extLst>
              <a:ext uri="{FF2B5EF4-FFF2-40B4-BE49-F238E27FC236}">
                <a16:creationId xmlns:a16="http://schemas.microsoft.com/office/drawing/2014/main" id="{3B4798A2-0297-C9B2-70B6-DC9A848A9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2D9F14F2-4CCA-6E04-08DB-0F95326607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C788611D-75FB-324B-89C0-DC88CCD158B0}" type="slidenum">
              <a:rPr lang="en-US" altLang="en-US" sz="1200">
                <a:solidFill>
                  <a:schemeClr val="tx1"/>
                </a:solidFill>
                <a:latin typeface="Arial" panose="020B0604020202020204" pitchFamily="34" charset="0"/>
              </a:rPr>
              <a:pPr/>
              <a:t>16</a:t>
            </a:fld>
            <a:endParaRPr lang="en-US" altLang="en-US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>
            <a:extLst>
              <a:ext uri="{FF2B5EF4-FFF2-40B4-BE49-F238E27FC236}">
                <a16:creationId xmlns:a16="http://schemas.microsoft.com/office/drawing/2014/main" id="{E15AB868-C2EA-2002-9CA0-40FC8B2C60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459DF56-1339-5948-B07E-E441FADEC5ED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5C869027-3BA7-904D-6426-F72DBF280B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516982CF-D907-F4AA-D1DF-2166213D52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>
            <a:extLst>
              <a:ext uri="{FF2B5EF4-FFF2-40B4-BE49-F238E27FC236}">
                <a16:creationId xmlns:a16="http://schemas.microsoft.com/office/drawing/2014/main" id="{2D15A0EB-7E56-78D6-1298-71B988D15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36E64EB-4B34-4147-ACF9-3793E6291128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ECD03D49-1292-6BA6-0C23-7AD2536819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6B39CB81-94C4-C511-C995-EC33B37303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>
            <a:extLst>
              <a:ext uri="{FF2B5EF4-FFF2-40B4-BE49-F238E27FC236}">
                <a16:creationId xmlns:a16="http://schemas.microsoft.com/office/drawing/2014/main" id="{8998E76E-6E87-E2C7-8F63-BB69EB5D54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616F36F-21F3-B449-94EF-D57B728A4078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DD8D307E-2D41-FD8F-305A-84A0DAF989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3700066F-DBBF-4940-AE15-C4D8BA9FAA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>
            <a:extLst>
              <a:ext uri="{FF2B5EF4-FFF2-40B4-BE49-F238E27FC236}">
                <a16:creationId xmlns:a16="http://schemas.microsoft.com/office/drawing/2014/main" id="{5D69BA5A-B004-83C0-FA39-A353327B37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7A491C2-AFA4-D342-87A5-19A3B235DAA7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52226" name="Rectangle 2">
            <a:extLst>
              <a:ext uri="{FF2B5EF4-FFF2-40B4-BE49-F238E27FC236}">
                <a16:creationId xmlns:a16="http://schemas.microsoft.com/office/drawing/2014/main" id="{A0603D02-C9E1-1DCB-1702-B870D75DAF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3A88C984-068C-1375-6F8E-A3C0BF23E9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>
            <a:extLst>
              <a:ext uri="{FF2B5EF4-FFF2-40B4-BE49-F238E27FC236}">
                <a16:creationId xmlns:a16="http://schemas.microsoft.com/office/drawing/2014/main" id="{8CEC0125-6990-AFCB-C8F0-11D7F5396C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7781FBD-4A64-DD40-9F77-72C14ADA4615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65616147-01D4-21A6-EE16-FF0891E913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D9DEBB67-466F-80F0-E561-62FF4E4EAA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>
            <a:extLst>
              <a:ext uri="{FF2B5EF4-FFF2-40B4-BE49-F238E27FC236}">
                <a16:creationId xmlns:a16="http://schemas.microsoft.com/office/drawing/2014/main" id="{6C9248DE-E1FE-DEEB-8F81-E13E936E20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C77D02C-62F8-8C43-A69A-DF36C0F9602C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D720F381-FDD8-E07E-9774-8ECB302847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93EEACF9-30FF-665F-E5D9-FC9B1796EC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>
            <a:extLst>
              <a:ext uri="{FF2B5EF4-FFF2-40B4-BE49-F238E27FC236}">
                <a16:creationId xmlns:a16="http://schemas.microsoft.com/office/drawing/2014/main" id="{29ED3E8B-9D37-72D3-6ECF-891B2C529B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33EDBE6-362A-4C43-BFBF-F03291431450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B0CA2905-690B-75E2-83D3-E393AEBE0A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37088E94-0C8E-9C17-7902-F6D1A9C005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>
            <a:extLst>
              <a:ext uri="{FF2B5EF4-FFF2-40B4-BE49-F238E27FC236}">
                <a16:creationId xmlns:a16="http://schemas.microsoft.com/office/drawing/2014/main" id="{A7151BC7-70EC-1FC0-533F-81344116C6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172F66C-7896-7942-957F-3CD8D79FDA15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D9F1EFE1-812E-D82A-A1F0-C24ECF1336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FE58956F-A3F3-788F-FA98-D59AB7C2E9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>
            <a:extLst>
              <a:ext uri="{FF2B5EF4-FFF2-40B4-BE49-F238E27FC236}">
                <a16:creationId xmlns:a16="http://schemas.microsoft.com/office/drawing/2014/main" id="{10383A16-A601-6DFF-5082-7BD3C84480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F4590FA-1E49-D14D-8BA3-8D3176DBA3FF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68610" name="Rectangle 2">
            <a:extLst>
              <a:ext uri="{FF2B5EF4-FFF2-40B4-BE49-F238E27FC236}">
                <a16:creationId xmlns:a16="http://schemas.microsoft.com/office/drawing/2014/main" id="{9674A3F0-3A36-302C-4E22-F1F3494E9E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80116B82-70F0-CC9C-96DD-CBD5EB2EEB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14CC2B0C-0F8C-AD95-8FBA-3FC80A3313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BEF0F85-B5E5-B249-A150-544A4B58A487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3D4BBD4B-730C-1FEF-F180-202454E02D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D7639202-6451-4F0B-5153-12B4DBB765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>
            <a:extLst>
              <a:ext uri="{FF2B5EF4-FFF2-40B4-BE49-F238E27FC236}">
                <a16:creationId xmlns:a16="http://schemas.microsoft.com/office/drawing/2014/main" id="{FD833869-0FDA-4144-9F06-085ABE21D7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4D1B48C-040F-F349-B234-F6F49929575B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70658" name="Rectangle 2">
            <a:extLst>
              <a:ext uri="{FF2B5EF4-FFF2-40B4-BE49-F238E27FC236}">
                <a16:creationId xmlns:a16="http://schemas.microsoft.com/office/drawing/2014/main" id="{8F865C33-3D19-3AC4-6777-A698E1253E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F42FF91E-6791-4DA9-0FAC-AD8530A42F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id="{0D887FF0-8331-6906-7497-14F9432483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72534CE-6AC5-5A41-81FB-F994B0E42262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B6D69BF6-C8B2-DE1C-DD59-F61DF22B38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6D544C86-7ABD-9D5F-FBAE-252CAC60D7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>
            <a:extLst>
              <a:ext uri="{FF2B5EF4-FFF2-40B4-BE49-F238E27FC236}">
                <a16:creationId xmlns:a16="http://schemas.microsoft.com/office/drawing/2014/main" id="{C55558C3-157E-CEED-908C-F46AE543A6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063CF80-CBBC-B744-9F8C-B165C33470B4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57459BBF-75AC-36E2-4181-B2A4119898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95869302-BCE3-CA98-DB6E-9369646C28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>
            <a:extLst>
              <a:ext uri="{FF2B5EF4-FFF2-40B4-BE49-F238E27FC236}">
                <a16:creationId xmlns:a16="http://schemas.microsoft.com/office/drawing/2014/main" id="{060CA8EF-0757-4CAF-4B94-22D384901A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DBC0DCE-6A55-5C4C-817B-03C36CBDC36F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B216AEAD-BA2A-DCBD-D993-01A5989195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59760A4A-748A-F4A2-E8DD-86CE6CFF8A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>
            <a:extLst>
              <a:ext uri="{FF2B5EF4-FFF2-40B4-BE49-F238E27FC236}">
                <a16:creationId xmlns:a16="http://schemas.microsoft.com/office/drawing/2014/main" id="{4CAD88A5-E701-799E-3E76-211DF74D88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1D5B505-173B-7A4C-95C3-084164EBB3EB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30722" name="Rectangle 2">
            <a:extLst>
              <a:ext uri="{FF2B5EF4-FFF2-40B4-BE49-F238E27FC236}">
                <a16:creationId xmlns:a16="http://schemas.microsoft.com/office/drawing/2014/main" id="{B14EBCA3-F79E-24B2-E57A-61D73761B7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AF697398-E5E3-1594-8E18-8F99AD1165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>
            <a:extLst>
              <a:ext uri="{FF2B5EF4-FFF2-40B4-BE49-F238E27FC236}">
                <a16:creationId xmlns:a16="http://schemas.microsoft.com/office/drawing/2014/main" id="{00253FFD-A4C5-567C-37CD-0711CC2378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C2262B7-7CA7-A442-B6DD-5BB846B545B0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id="{C7E93684-6ADB-70EF-9081-0793916A5A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76D5C7E4-6DF7-2708-3D67-A9B6B0C4FF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id="{FD01D383-C78D-651D-4DAB-6EBDE71DFF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3550C25-9226-544F-813E-59AE441E7639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C86E3D0A-1900-B288-C814-DA27C6D522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E05EF210-F5C9-22B2-1481-355F7DE47B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>
            <a:extLst>
              <a:ext uri="{FF2B5EF4-FFF2-40B4-BE49-F238E27FC236}">
                <a16:creationId xmlns:a16="http://schemas.microsoft.com/office/drawing/2014/main" id="{CED3A97E-28D5-5133-8D8C-C9987442A5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51B7025-2067-B346-9AB6-7AAD74450FC0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36866" name="Rectangle 2">
            <a:extLst>
              <a:ext uri="{FF2B5EF4-FFF2-40B4-BE49-F238E27FC236}">
                <a16:creationId xmlns:a16="http://schemas.microsoft.com/office/drawing/2014/main" id="{BAA2ACE1-C028-6E72-AAB7-94DDF00FF1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E0AD2016-EF24-2462-CA54-2E63C12CA5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C8D0A5-47DF-6A9E-C27B-2DAB1781A6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B3AA21B-D228-C7C3-17C0-FE7B07D213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9EC4228-FDBC-436E-CC0A-F04C2248BB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85C88-77EA-E54D-8162-1F45917BD9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398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F9B3786-FD7C-CE83-F8A9-E7FF162A2F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16E78EE-9FF1-6CA8-F6D9-34EF15FAE6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76CFE6C-77D6-07BF-9779-6D545F1708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7029-5858-664D-8650-3948DD0E23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6932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B6DD8D-BDDA-3547-7CCD-0B9BACC066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AECA00C-E331-BC23-8FA9-63149E2E97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E08BB07-5084-2B31-753A-F55BD0C1F8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AE1AF-0147-9A4A-96FD-AEE2C800B8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840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00A0061-FE77-EF35-4131-36EF0C0E3D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A45AC2-EB1A-D77A-AF93-392DD8213E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99757C3-8F8C-1427-BC55-547DFBD8F5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8E7E4-3F14-6941-8130-588630B412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3882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3AE9D8B-0DED-E3F6-87AE-A1CCBB6920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C2B809-3CC6-8E9F-284D-D57163BF74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4C37BFF-04A6-F11B-CD12-FD35B373BA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F938D-52DB-6041-9CAC-659D2CCABA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9337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AB81C9-B247-1928-1488-3E997DDAAD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9D7F65-A2A9-DAFA-3EF3-9DCD65AE4B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48DA48-297E-D546-510F-D8C91F995C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59E24-5EC3-9F46-884F-0086B5EB90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0940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5961EBC-1C42-C952-AE36-FE7356ECFC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EEEAEC0-71C5-951F-7F36-9C8F3096B2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1403164-7710-B079-A338-E8CBFBB662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83269-C68A-2F46-ACEB-D1C454A413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933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B47CD5F-607C-3FA3-3FD4-FCDDD22E2F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6B416DF-0DEB-4E69-2CC0-B264F71BCA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A7535DC-AF41-AE78-D06B-866670DBCD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EF5DF-35BD-C14C-8DC8-7941441C6D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849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B8CF4B6-630B-9E41-53A4-E504238E35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3833C9B-4737-44D3-BDD6-C50870CDC8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FF643C5-0051-890F-473A-D877887A79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D0C06-D912-7A4C-8EBA-442E365A58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482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D6A67E-EB37-3533-D046-3D5878AF5D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1799BE-3EB7-E59E-DF11-0BE6CB6D84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104A6D-7D12-7BE3-7042-8D00B241C7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CC8D8-D5E4-8C4D-9808-9F203C5588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795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FD7120-FBAA-3969-AD16-2514195ECD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607FF5-C6A3-5750-ACE9-1A01F40248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D07670-B5C7-59D9-7E4B-C70E99F385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96075-73B5-DF46-926C-9767491EF5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8911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043A6F7-DBEA-DDE4-8FB4-2A0601B806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63A09FB-C40C-1A05-77A8-8EC6BEA1FC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8F0491A-F878-3243-61D1-09F048E937C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52A5AE8-88F6-4DFC-462D-5741B04B540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1AF6B44-A8D6-7BEA-3BAD-F7E5189438C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C6D4980-17FF-344A-AB36-8F18250119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>
            <a:extLst>
              <a:ext uri="{FF2B5EF4-FFF2-40B4-BE49-F238E27FC236}">
                <a16:creationId xmlns:a16="http://schemas.microsoft.com/office/drawing/2014/main" id="{EAEF6707-7BEE-973D-F25E-5AE1C7B5CD0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228600"/>
            <a:ext cx="9144000" cy="58975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3600" b="1" u="sng">
                <a:solidFill>
                  <a:schemeClr val="bg1"/>
                </a:solidFill>
                <a:latin typeface="Times New Roman" panose="02020603050405020304" pitchFamily="18" charset="0"/>
              </a:rPr>
              <a:t>Bronze Age Aegean Chronology</a:t>
            </a:r>
          </a:p>
        </p:txBody>
      </p:sp>
      <p:sp>
        <p:nvSpPr>
          <p:cNvPr id="14338" name="Text Box 5">
            <a:extLst>
              <a:ext uri="{FF2B5EF4-FFF2-40B4-BE49-F238E27FC236}">
                <a16:creationId xmlns:a16="http://schemas.microsoft.com/office/drawing/2014/main" id="{50600A92-D01C-4C62-1487-026537B60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371600"/>
            <a:ext cx="7178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6">
            <a:extLst>
              <a:ext uri="{FF2B5EF4-FFF2-40B4-BE49-F238E27FC236}">
                <a16:creationId xmlns:a16="http://schemas.microsoft.com/office/drawing/2014/main" id="{D291E41B-9E31-DDDD-95B0-350B8647B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43000"/>
            <a:ext cx="9144000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Bronze Age = ca. 2500-1200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Cycladic Culture = ca. 3000 – 2000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Minoan Culture = ca. 2200 -1400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Helladic (Mycenaean Culture) = ca. 1600-1200 BCE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>
            <a:extLst>
              <a:ext uri="{FF2B5EF4-FFF2-40B4-BE49-F238E27FC236}">
                <a16:creationId xmlns:a16="http://schemas.microsoft.com/office/drawing/2014/main" id="{7D36976D-B287-B700-1B2E-43532FE56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838200"/>
            <a:ext cx="7654925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Title 2">
            <a:extLst>
              <a:ext uri="{FF2B5EF4-FFF2-40B4-BE49-F238E27FC236}">
                <a16:creationId xmlns:a16="http://schemas.microsoft.com/office/drawing/2014/main" id="{B79BAAC3-37DB-EC2B-0395-C4B771E65E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7938" y="-190500"/>
            <a:ext cx="9144001" cy="1143000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Fortified Approached to the Lion Gate, Mycenae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5">
            <a:extLst>
              <a:ext uri="{FF2B5EF4-FFF2-40B4-BE49-F238E27FC236}">
                <a16:creationId xmlns:a16="http://schemas.microsoft.com/office/drawing/2014/main" id="{9A0DD4D6-8DCC-8F26-0432-E9B7266C4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67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Lion Gate, Mycenae, ca. 1300-1250 BCE</a:t>
            </a:r>
          </a:p>
        </p:txBody>
      </p:sp>
      <p:pic>
        <p:nvPicPr>
          <p:cNvPr id="29698" name="Picture 6">
            <a:extLst>
              <a:ext uri="{FF2B5EF4-FFF2-40B4-BE49-F238E27FC236}">
                <a16:creationId xmlns:a16="http://schemas.microsoft.com/office/drawing/2014/main" id="{E676901F-4A7E-AC0D-43C1-0969A19F53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7847013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e">
            <a:extLst>
              <a:ext uri="{FF2B5EF4-FFF2-40B4-BE49-F238E27FC236}">
                <a16:creationId xmlns:a16="http://schemas.microsoft.com/office/drawing/2014/main" id="{B5FCE93A-CD60-0E13-5E9E-9F55BCBD4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153400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ext Box 5">
            <a:extLst>
              <a:ext uri="{FF2B5EF4-FFF2-40B4-BE49-F238E27FC236}">
                <a16:creationId xmlns:a16="http://schemas.microsoft.com/office/drawing/2014/main" id="{F9529F83-0DF0-FC58-0F57-8C3A03429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81000"/>
            <a:ext cx="845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Corbelled Arch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5">
            <a:extLst>
              <a:ext uri="{FF2B5EF4-FFF2-40B4-BE49-F238E27FC236}">
                <a16:creationId xmlns:a16="http://schemas.microsoft.com/office/drawing/2014/main" id="{082833B1-5812-D09F-C5E9-65568F973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Lion Gate</a:t>
            </a:r>
          </a:p>
        </p:txBody>
      </p:sp>
      <p:sp>
        <p:nvSpPr>
          <p:cNvPr id="33794" name="Text Box 6">
            <a:extLst>
              <a:ext uri="{FF2B5EF4-FFF2-40B4-BE49-F238E27FC236}">
                <a16:creationId xmlns:a16="http://schemas.microsoft.com/office/drawing/2014/main" id="{1882DF66-F521-27B1-CD81-8C472D2F0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308725"/>
            <a:ext cx="90598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Corbelled Arch, Relieving Triangle</a:t>
            </a:r>
          </a:p>
        </p:txBody>
      </p:sp>
      <p:pic>
        <p:nvPicPr>
          <p:cNvPr id="33795" name="Picture 1">
            <a:extLst>
              <a:ext uri="{FF2B5EF4-FFF2-40B4-BE49-F238E27FC236}">
                <a16:creationId xmlns:a16="http://schemas.microsoft.com/office/drawing/2014/main" id="{B3D11D32-495B-2510-1637-AC31BABE2C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62000"/>
            <a:ext cx="7077075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5">
            <a:extLst>
              <a:ext uri="{FF2B5EF4-FFF2-40B4-BE49-F238E27FC236}">
                <a16:creationId xmlns:a16="http://schemas.microsoft.com/office/drawing/2014/main" id="{DE549AC2-05AD-F162-BD6F-0FA34D29F4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" y="152400"/>
            <a:ext cx="9029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Lion Gate, Mycenae, ca. 1300-1250 BCE</a:t>
            </a:r>
          </a:p>
        </p:txBody>
      </p:sp>
      <p:pic>
        <p:nvPicPr>
          <p:cNvPr id="35842" name="Picture 6">
            <a:extLst>
              <a:ext uri="{FF2B5EF4-FFF2-40B4-BE49-F238E27FC236}">
                <a16:creationId xmlns:a16="http://schemas.microsoft.com/office/drawing/2014/main" id="{56C611D0-762B-26B2-AB09-DE89318FD6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81050"/>
            <a:ext cx="7715250" cy="578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>
            <a:extLst>
              <a:ext uri="{FF2B5EF4-FFF2-40B4-BE49-F238E27FC236}">
                <a16:creationId xmlns:a16="http://schemas.microsoft.com/office/drawing/2014/main" id="{190F6A9A-A7F2-DA03-332F-CA0F585792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TextBox 2">
            <a:extLst>
              <a:ext uri="{FF2B5EF4-FFF2-40B4-BE49-F238E27FC236}">
                <a16:creationId xmlns:a16="http://schemas.microsoft.com/office/drawing/2014/main" id="{AA996F58-0781-5508-87FE-EE105816D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57200"/>
            <a:ext cx="3429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Interior of             Lion Gate with Wooden Door Footings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>
            <a:extLst>
              <a:ext uri="{FF2B5EF4-FFF2-40B4-BE49-F238E27FC236}">
                <a16:creationId xmlns:a16="http://schemas.microsoft.com/office/drawing/2014/main" id="{7DE8CD90-47F5-E2F4-D417-B9E5080F05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274638"/>
            <a:ext cx="9144000" cy="1143001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Detail of Wall Flanking the Lion Gate</a:t>
            </a:r>
          </a:p>
        </p:txBody>
      </p:sp>
      <p:sp>
        <p:nvSpPr>
          <p:cNvPr id="38914" name="Content Placeholder 2">
            <a:extLst>
              <a:ext uri="{FF2B5EF4-FFF2-40B4-BE49-F238E27FC236}">
                <a16:creationId xmlns:a16="http://schemas.microsoft.com/office/drawing/2014/main" id="{709C25A4-C00B-AEBF-ADAA-0E6FC3315A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DSCN4513.JPG</a:t>
            </a:r>
          </a:p>
        </p:txBody>
      </p:sp>
      <p:pic>
        <p:nvPicPr>
          <p:cNvPr id="38915" name="Picture 4">
            <a:extLst>
              <a:ext uri="{FF2B5EF4-FFF2-40B4-BE49-F238E27FC236}">
                <a16:creationId xmlns:a16="http://schemas.microsoft.com/office/drawing/2014/main" id="{20F5E14A-7D7F-FB4C-480C-C8DE98BBF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9"/>
          <a:stretch>
            <a:fillRect/>
          </a:stretch>
        </p:blipFill>
        <p:spPr bwMode="auto">
          <a:xfrm>
            <a:off x="762000" y="757238"/>
            <a:ext cx="7620000" cy="536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Box 5">
            <a:extLst>
              <a:ext uri="{FF2B5EF4-FFF2-40B4-BE49-F238E27FC236}">
                <a16:creationId xmlns:a16="http://schemas.microsoft.com/office/drawing/2014/main" id="{BDF3E441-7F8E-F875-0CCF-12EA4D288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6163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Cyclopean Masonry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>
            <a:extLst>
              <a:ext uri="{FF2B5EF4-FFF2-40B4-BE49-F238E27FC236}">
                <a16:creationId xmlns:a16="http://schemas.microsoft.com/office/drawing/2014/main" id="{0D7EAE29-66D6-C95B-9373-42854CE5F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685800"/>
            <a:ext cx="77724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Title 2">
            <a:extLst>
              <a:ext uri="{FF2B5EF4-FFF2-40B4-BE49-F238E27FC236}">
                <a16:creationId xmlns:a16="http://schemas.microsoft.com/office/drawing/2014/main" id="{9347B865-42DA-1414-7495-743E61E7BC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304800"/>
            <a:ext cx="9067800" cy="1143000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View Beyond the Lion Gate Inside the Walls of Mycenae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78B71A42-2C77-6C37-B3F3-A6B2EEC872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144000" cy="1143000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Reconstruction of Palace at Mycenae</a:t>
            </a:r>
          </a:p>
        </p:txBody>
      </p:sp>
      <p:pic>
        <p:nvPicPr>
          <p:cNvPr id="41986" name="Content Placeholder 3">
            <a:extLst>
              <a:ext uri="{FF2B5EF4-FFF2-40B4-BE49-F238E27FC236}">
                <a16:creationId xmlns:a16="http://schemas.microsoft.com/office/drawing/2014/main" id="{841AFD5D-C10E-512B-23F2-44B1974B5DA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0550" y="990600"/>
            <a:ext cx="7881938" cy="54403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45A18834-2587-46BD-8C87-2EF802D9D7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875" y="-320675"/>
            <a:ext cx="9144000" cy="1143000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Plan of Palace at Mycenae</a:t>
            </a:r>
          </a:p>
        </p:txBody>
      </p:sp>
      <p:pic>
        <p:nvPicPr>
          <p:cNvPr id="43010" name="Content Placeholder 3">
            <a:extLst>
              <a:ext uri="{FF2B5EF4-FFF2-40B4-BE49-F238E27FC236}">
                <a16:creationId xmlns:a16="http://schemas.microsoft.com/office/drawing/2014/main" id="{AD71DEC5-8BE3-4C86-321A-1C67E947FE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68413" y="609600"/>
            <a:ext cx="6638925" cy="595788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scan0001">
            <a:extLst>
              <a:ext uri="{FF2B5EF4-FFF2-40B4-BE49-F238E27FC236}">
                <a16:creationId xmlns:a16="http://schemas.microsoft.com/office/drawing/2014/main" id="{73DFA6E8-D73F-04C8-F2B8-B66499201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8686800" cy="51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TextBox 1">
            <a:extLst>
              <a:ext uri="{FF2B5EF4-FFF2-40B4-BE49-F238E27FC236}">
                <a16:creationId xmlns:a16="http://schemas.microsoft.com/office/drawing/2014/main" id="{29CC2C2B-FFDC-C50F-0842-F1CDEE3AF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52400"/>
            <a:ext cx="899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800"/>
              <a:t>Map of Bronze Age Aegean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3936ADBC-EBC5-F1E6-BF7B-629300BACA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274638"/>
            <a:ext cx="9144000" cy="1143001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View of Palace (Megaron) Remains at Mycenae</a:t>
            </a:r>
          </a:p>
        </p:txBody>
      </p:sp>
      <p:pic>
        <p:nvPicPr>
          <p:cNvPr id="44034" name="Content Placeholder 5">
            <a:extLst>
              <a:ext uri="{FF2B5EF4-FFF2-40B4-BE49-F238E27FC236}">
                <a16:creationId xmlns:a16="http://schemas.microsoft.com/office/drawing/2014/main" id="{C3211B1F-621E-4128-27CF-2B0072A95A7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063" y="685800"/>
            <a:ext cx="7889875" cy="5915025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 descr="29">
            <a:extLst>
              <a:ext uri="{FF2B5EF4-FFF2-40B4-BE49-F238E27FC236}">
                <a16:creationId xmlns:a16="http://schemas.microsoft.com/office/drawing/2014/main" id="{81114B0C-81BB-98A2-F091-B328B54F8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914400"/>
            <a:ext cx="7805737" cy="543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ext Box 5">
            <a:extLst>
              <a:ext uri="{FF2B5EF4-FFF2-40B4-BE49-F238E27FC236}">
                <a16:creationId xmlns:a16="http://schemas.microsoft.com/office/drawing/2014/main" id="{6910118F-9396-8FAF-884B-43535AB65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Reconstruction of Palace (Megaron) at Pylos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5">
            <a:extLst>
              <a:ext uri="{FF2B5EF4-FFF2-40B4-BE49-F238E27FC236}">
                <a16:creationId xmlns:a16="http://schemas.microsoft.com/office/drawing/2014/main" id="{AEA8F203-E8F2-E875-8F7B-9CB48CCEE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17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Grave Circle A at Mycenae</a:t>
            </a:r>
          </a:p>
        </p:txBody>
      </p:sp>
      <p:pic>
        <p:nvPicPr>
          <p:cNvPr id="47106" name="Picture 1">
            <a:extLst>
              <a:ext uri="{FF2B5EF4-FFF2-40B4-BE49-F238E27FC236}">
                <a16:creationId xmlns:a16="http://schemas.microsoft.com/office/drawing/2014/main" id="{3B75841A-0EB3-8965-186F-124CDB3CAB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85800"/>
            <a:ext cx="8077200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>
            <a:extLst>
              <a:ext uri="{FF2B5EF4-FFF2-40B4-BE49-F238E27FC236}">
                <a16:creationId xmlns:a16="http://schemas.microsoft.com/office/drawing/2014/main" id="{E64F1314-4FC6-CFFE-59DB-9CFF7BB5E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736600"/>
            <a:ext cx="5726113" cy="545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4" name="Text Box 5">
            <a:extLst>
              <a:ext uri="{FF2B5EF4-FFF2-40B4-BE49-F238E27FC236}">
                <a16:creationId xmlns:a16="http://schemas.microsoft.com/office/drawing/2014/main" id="{711BD83D-1940-C460-24A6-06ED90E9F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3175"/>
            <a:ext cx="9144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Funerary Mask  (“Mask of Agamemnon”), from Grave Circle A at Mycenae, ca. 1600-1500 BCE</a:t>
            </a:r>
          </a:p>
        </p:txBody>
      </p:sp>
      <p:sp>
        <p:nvSpPr>
          <p:cNvPr id="49155" name="TextBox 1">
            <a:extLst>
              <a:ext uri="{FF2B5EF4-FFF2-40B4-BE49-F238E27FC236}">
                <a16:creationId xmlns:a16="http://schemas.microsoft.com/office/drawing/2014/main" id="{C197E783-63B4-78E7-9BB0-E11CB006E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6096000"/>
            <a:ext cx="563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repousse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5">
            <a:extLst>
              <a:ext uri="{FF2B5EF4-FFF2-40B4-BE49-F238E27FC236}">
                <a16:creationId xmlns:a16="http://schemas.microsoft.com/office/drawing/2014/main" id="{248C2511-4E6B-5344-D8CD-E4305A001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23813"/>
            <a:ext cx="91440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Reconstruction of Treasury of Atreus at Mycenae,                 ca. 1300-1250 BCE </a:t>
            </a:r>
          </a:p>
        </p:txBody>
      </p:sp>
      <p:pic>
        <p:nvPicPr>
          <p:cNvPr id="51202" name="Picture 1">
            <a:extLst>
              <a:ext uri="{FF2B5EF4-FFF2-40B4-BE49-F238E27FC236}">
                <a16:creationId xmlns:a16="http://schemas.microsoft.com/office/drawing/2014/main" id="{F3B5D4F5-C448-E188-827E-02F0F286DB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1295400"/>
            <a:ext cx="9266238" cy="575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5">
            <a:extLst>
              <a:ext uri="{FF2B5EF4-FFF2-40B4-BE49-F238E27FC236}">
                <a16:creationId xmlns:a16="http://schemas.microsoft.com/office/drawing/2014/main" id="{DD264FCD-6F4F-2686-62C3-75FE37EA2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Treasury of Atreus at Mycenae</a:t>
            </a:r>
          </a:p>
        </p:txBody>
      </p:sp>
      <p:pic>
        <p:nvPicPr>
          <p:cNvPr id="53250" name="Picture 1">
            <a:extLst>
              <a:ext uri="{FF2B5EF4-FFF2-40B4-BE49-F238E27FC236}">
                <a16:creationId xmlns:a16="http://schemas.microsoft.com/office/drawing/2014/main" id="{27C8B277-9729-B6D1-01F9-0E11F36845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9600"/>
            <a:ext cx="8001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">
            <a:extLst>
              <a:ext uri="{FF2B5EF4-FFF2-40B4-BE49-F238E27FC236}">
                <a16:creationId xmlns:a16="http://schemas.microsoft.com/office/drawing/2014/main" id="{679E2917-560E-6B9F-7FFC-2E180182D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8" name="TextBox 2">
            <a:extLst>
              <a:ext uri="{FF2B5EF4-FFF2-40B4-BE49-F238E27FC236}">
                <a16:creationId xmlns:a16="http://schemas.microsoft.com/office/drawing/2014/main" id="{2B1B08E7-6BEE-784A-75E7-6C2A23ED4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52400"/>
            <a:ext cx="2819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Entrance to Treasury of Atreus at Mycenae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4">
            <a:extLst>
              <a:ext uri="{FF2B5EF4-FFF2-40B4-BE49-F238E27FC236}">
                <a16:creationId xmlns:a16="http://schemas.microsoft.com/office/drawing/2014/main" id="{BF32D664-40A5-BEB5-B010-D0B63AB8A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33" r="7259"/>
          <a:stretch>
            <a:fillRect/>
          </a:stretch>
        </p:blipFill>
        <p:spPr bwMode="auto">
          <a:xfrm>
            <a:off x="304800" y="1806575"/>
            <a:ext cx="33528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2" name="Picture 5">
            <a:extLst>
              <a:ext uri="{FF2B5EF4-FFF2-40B4-BE49-F238E27FC236}">
                <a16:creationId xmlns:a16="http://schemas.microsoft.com/office/drawing/2014/main" id="{7C291CCC-E68A-0FEF-AB15-A1513FCDB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01613"/>
            <a:ext cx="4832350" cy="644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TextBox 6">
            <a:extLst>
              <a:ext uri="{FF2B5EF4-FFF2-40B4-BE49-F238E27FC236}">
                <a16:creationId xmlns:a16="http://schemas.microsoft.com/office/drawing/2014/main" id="{C7C31A32-61DD-2F59-D1F0-505D84D15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01613"/>
            <a:ext cx="4038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Remains of Treasury of Atreus Entrance Decoration               in British Museum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6">
            <a:extLst>
              <a:ext uri="{FF2B5EF4-FFF2-40B4-BE49-F238E27FC236}">
                <a16:creationId xmlns:a16="http://schemas.microsoft.com/office/drawing/2014/main" id="{9CF06193-7E4A-B7F0-7723-0531841FF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62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Interior, Treasury of Atreus at Mycenae</a:t>
            </a:r>
          </a:p>
        </p:txBody>
      </p:sp>
      <p:pic>
        <p:nvPicPr>
          <p:cNvPr id="57346" name="Picture 5">
            <a:extLst>
              <a:ext uri="{FF2B5EF4-FFF2-40B4-BE49-F238E27FC236}">
                <a16:creationId xmlns:a16="http://schemas.microsoft.com/office/drawing/2014/main" id="{E6DD5A9E-C24B-AB72-10A1-4F382E8B1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79248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5">
            <a:extLst>
              <a:ext uri="{FF2B5EF4-FFF2-40B4-BE49-F238E27FC236}">
                <a16:creationId xmlns:a16="http://schemas.microsoft.com/office/drawing/2014/main" id="{428177B2-AF27-D794-AAAF-3A027074AB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" y="23813"/>
            <a:ext cx="9067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Interior, Treasury of Atreus</a:t>
            </a:r>
          </a:p>
        </p:txBody>
      </p:sp>
      <p:pic>
        <p:nvPicPr>
          <p:cNvPr id="59394" name="Picture 6">
            <a:extLst>
              <a:ext uri="{FF2B5EF4-FFF2-40B4-BE49-F238E27FC236}">
                <a16:creationId xmlns:a16="http://schemas.microsoft.com/office/drawing/2014/main" id="{DC62E365-C16E-C9C5-0695-CBDC6FA10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685800"/>
            <a:ext cx="79248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5">
            <a:extLst>
              <a:ext uri="{FF2B5EF4-FFF2-40B4-BE49-F238E27FC236}">
                <a16:creationId xmlns:a16="http://schemas.microsoft.com/office/drawing/2014/main" id="{2A42F5E5-B4AC-72B7-0674-6FEF7D730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Ruins of Mycenae</a:t>
            </a:r>
          </a:p>
        </p:txBody>
      </p:sp>
      <p:sp>
        <p:nvSpPr>
          <p:cNvPr id="18434" name="Text Box 6">
            <a:extLst>
              <a:ext uri="{FF2B5EF4-FFF2-40B4-BE49-F238E27FC236}">
                <a16:creationId xmlns:a16="http://schemas.microsoft.com/office/drawing/2014/main" id="{31EAF7F7-8145-8237-079B-CFEF93CF8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70625"/>
            <a:ext cx="899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Mycenaean Script = Linear B</a:t>
            </a:r>
          </a:p>
        </p:txBody>
      </p:sp>
      <p:pic>
        <p:nvPicPr>
          <p:cNvPr id="18435" name="Picture 5" descr="Classical Greece, Nafplio, Mycenae | private helicopter rentals, charter &amp;amp;  sightseeing">
            <a:extLst>
              <a:ext uri="{FF2B5EF4-FFF2-40B4-BE49-F238E27FC236}">
                <a16:creationId xmlns:a16="http://schemas.microsoft.com/office/drawing/2014/main" id="{EB8F4D43-2E7F-81BB-38C4-B4653348E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1"/>
          <a:stretch>
            <a:fillRect/>
          </a:stretch>
        </p:blipFill>
        <p:spPr bwMode="auto">
          <a:xfrm>
            <a:off x="304800" y="735013"/>
            <a:ext cx="8534400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>
            <a:extLst>
              <a:ext uri="{FF2B5EF4-FFF2-40B4-BE49-F238E27FC236}">
                <a16:creationId xmlns:a16="http://schemas.microsoft.com/office/drawing/2014/main" id="{EBAF2BB7-01E0-C5C6-CB33-30A8BDEF9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" y="609600"/>
            <a:ext cx="7480300" cy="561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2" name="TextBox 2">
            <a:extLst>
              <a:ext uri="{FF2B5EF4-FFF2-40B4-BE49-F238E27FC236}">
                <a16:creationId xmlns:a16="http://schemas.microsoft.com/office/drawing/2014/main" id="{D4F28304-0557-423B-2233-3521C0492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Interior, Treasury of Atreus at Mycenae</a:t>
            </a:r>
          </a:p>
        </p:txBody>
      </p:sp>
      <p:sp>
        <p:nvSpPr>
          <p:cNvPr id="61443" name="TextBox 3">
            <a:extLst>
              <a:ext uri="{FF2B5EF4-FFF2-40B4-BE49-F238E27FC236}">
                <a16:creationId xmlns:a16="http://schemas.microsoft.com/office/drawing/2014/main" id="{AFEDF83B-7594-8BCF-D96C-AF9B56DBC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3246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corbel vaulting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>
            <a:extLst>
              <a:ext uri="{FF2B5EF4-FFF2-40B4-BE49-F238E27FC236}">
                <a16:creationId xmlns:a16="http://schemas.microsoft.com/office/drawing/2014/main" id="{71E78CB6-7E5E-35AF-2A0D-36B49DC47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784860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TextBox 2">
            <a:extLst>
              <a:ext uri="{FF2B5EF4-FFF2-40B4-BE49-F238E27FC236}">
                <a16:creationId xmlns:a16="http://schemas.microsoft.com/office/drawing/2014/main" id="{FC6DA508-33C6-F50D-115A-DC59AACE8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51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Detail of Corbelled Vault, Interior of Treasury of Atreus at Mycenae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>
            <a:extLst>
              <a:ext uri="{FF2B5EF4-FFF2-40B4-BE49-F238E27FC236}">
                <a16:creationId xmlns:a16="http://schemas.microsoft.com/office/drawing/2014/main" id="{D7F9DC88-AB80-1BC9-9565-51136F5BD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8" t="14815" r="19371" b="8148"/>
          <a:stretch>
            <a:fillRect/>
          </a:stretch>
        </p:blipFill>
        <p:spPr bwMode="auto">
          <a:xfrm>
            <a:off x="2878138" y="152400"/>
            <a:ext cx="62484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TextBox 3">
            <a:extLst>
              <a:ext uri="{FF2B5EF4-FFF2-40B4-BE49-F238E27FC236}">
                <a16:creationId xmlns:a16="http://schemas.microsoft.com/office/drawing/2014/main" id="{A29DFE55-03F0-2062-DFB9-5ACF87CBE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30250"/>
            <a:ext cx="23622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Warrior Vase in the  National Archaeological Museum        in Athens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" descr="img925">
            <a:extLst>
              <a:ext uri="{FF2B5EF4-FFF2-40B4-BE49-F238E27FC236}">
                <a16:creationId xmlns:a16="http://schemas.microsoft.com/office/drawing/2014/main" id="{5349F575-4A03-AC4E-4C9D-6AB688670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75" y="762000"/>
            <a:ext cx="7204075" cy="579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Text Box 5">
            <a:extLst>
              <a:ext uri="{FF2B5EF4-FFF2-40B4-BE49-F238E27FC236}">
                <a16:creationId xmlns:a16="http://schemas.microsoft.com/office/drawing/2014/main" id="{06F2BDB7-3DCB-2AB8-A434-0B2B0DBE4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113"/>
            <a:ext cx="9144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Warrior Vase</a:t>
            </a:r>
            <a:r>
              <a:rPr lang="en-US" altLang="en-US" sz="2800" i="1">
                <a:solidFill>
                  <a:schemeClr val="bg1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from Mycenae, ca. 1200 BCE</a:t>
            </a:r>
            <a:endParaRPr lang="en-US" altLang="en-US" sz="2800" i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>
            <a:extLst>
              <a:ext uri="{FF2B5EF4-FFF2-40B4-BE49-F238E27FC236}">
                <a16:creationId xmlns:a16="http://schemas.microsoft.com/office/drawing/2014/main" id="{CBCA9619-ADF9-8A82-A34E-74428AF84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2" name="Picture 2">
            <a:extLst>
              <a:ext uri="{FF2B5EF4-FFF2-40B4-BE49-F238E27FC236}">
                <a16:creationId xmlns:a16="http://schemas.microsoft.com/office/drawing/2014/main" id="{E8EA2A14-069A-1432-0DD8-F3AFE2BF1D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4" t="10001" r="8395" b="5556"/>
          <a:stretch>
            <a:fillRect/>
          </a:stretch>
        </p:blipFill>
        <p:spPr bwMode="auto">
          <a:xfrm>
            <a:off x="5562600" y="1295400"/>
            <a:ext cx="3195638" cy="449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extBox 3">
            <a:extLst>
              <a:ext uri="{FF2B5EF4-FFF2-40B4-BE49-F238E27FC236}">
                <a16:creationId xmlns:a16="http://schemas.microsoft.com/office/drawing/2014/main" id="{99049CA5-C7B6-57A7-D05F-B031F9FDD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0513" y="112713"/>
            <a:ext cx="3581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Warrior Vase (left)</a:t>
            </a:r>
            <a:endParaRPr lang="en-US" altLang="en-US" sz="20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4" name="Rectangle 1">
            <a:extLst>
              <a:ext uri="{FF2B5EF4-FFF2-40B4-BE49-F238E27FC236}">
                <a16:creationId xmlns:a16="http://schemas.microsoft.com/office/drawing/2014/main" id="{C148EB43-6467-1EAB-9C77-3EC9BEFD6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8788" y="5938838"/>
            <a:ext cx="33877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800"/>
              <a:t>Boar’s Tusk Helmet (above)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4" descr="Scan10005">
            <a:extLst>
              <a:ext uri="{FF2B5EF4-FFF2-40B4-BE49-F238E27FC236}">
                <a16:creationId xmlns:a16="http://schemas.microsoft.com/office/drawing/2014/main" id="{7FCC46F5-AD10-B337-C2C7-A03756AF5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854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6" name="Text Box 5">
            <a:extLst>
              <a:ext uri="{FF2B5EF4-FFF2-40B4-BE49-F238E27FC236}">
                <a16:creationId xmlns:a16="http://schemas.microsoft.com/office/drawing/2014/main" id="{D18A7844-2B09-D25D-05FB-6397A3980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3400"/>
            <a:ext cx="3124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Octopus Jar,         ca. 1200 BCE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4" descr="b">
            <a:extLst>
              <a:ext uri="{FF2B5EF4-FFF2-40B4-BE49-F238E27FC236}">
                <a16:creationId xmlns:a16="http://schemas.microsoft.com/office/drawing/2014/main" id="{EA0F1CE5-E105-FBD4-864F-449A72DEC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04800"/>
            <a:ext cx="565785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4" name="Text Box 5">
            <a:extLst>
              <a:ext uri="{FF2B5EF4-FFF2-40B4-BE49-F238E27FC236}">
                <a16:creationId xmlns:a16="http://schemas.microsoft.com/office/drawing/2014/main" id="{0AA5EE7C-CDD9-C5E0-DD1A-40B21173E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57200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Marine Style Octopus Jar,     ca. 1500 BCE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4" descr="Scan10005">
            <a:extLst>
              <a:ext uri="{FF2B5EF4-FFF2-40B4-BE49-F238E27FC236}">
                <a16:creationId xmlns:a16="http://schemas.microsoft.com/office/drawing/2014/main" id="{E146A26A-44E2-F0C6-B30B-3FC55F400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762000"/>
            <a:ext cx="448945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2" name="Picture 4" descr="b">
            <a:extLst>
              <a:ext uri="{FF2B5EF4-FFF2-40B4-BE49-F238E27FC236}">
                <a16:creationId xmlns:a16="http://schemas.microsoft.com/office/drawing/2014/main" id="{AA42EF26-3A7A-E496-9A34-4D0F5E0DA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762000"/>
            <a:ext cx="4648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>
            <a:extLst>
              <a:ext uri="{FF2B5EF4-FFF2-40B4-BE49-F238E27FC236}">
                <a16:creationId xmlns:a16="http://schemas.microsoft.com/office/drawing/2014/main" id="{92A43E26-D529-EDFD-4E9E-3653F811C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846138"/>
            <a:ext cx="75438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Title 1">
            <a:extLst>
              <a:ext uri="{FF2B5EF4-FFF2-40B4-BE49-F238E27FC236}">
                <a16:creationId xmlns:a16="http://schemas.microsoft.com/office/drawing/2014/main" id="{5159F92F-BE4D-E0BA-5996-6AE0237DA1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144000" cy="1143000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View Towards the Sea from Acropolis at Mycenae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u">
            <a:extLst>
              <a:ext uri="{FF2B5EF4-FFF2-40B4-BE49-F238E27FC236}">
                <a16:creationId xmlns:a16="http://schemas.microsoft.com/office/drawing/2014/main" id="{635D5506-36A6-61E7-E8BA-3B3A2D714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7772400" cy="598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Text Box 5">
            <a:extLst>
              <a:ext uri="{FF2B5EF4-FFF2-40B4-BE49-F238E27FC236}">
                <a16:creationId xmlns:a16="http://schemas.microsoft.com/office/drawing/2014/main" id="{DCD2CB1C-F402-C945-6F8E-1FE0E9466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Reconstruction of Mycenae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>
            <a:extLst>
              <a:ext uri="{FF2B5EF4-FFF2-40B4-BE49-F238E27FC236}">
                <a16:creationId xmlns:a16="http://schemas.microsoft.com/office/drawing/2014/main" id="{0636C29A-ABD8-D758-BB41-B635FB335D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228600"/>
            <a:ext cx="9144000" cy="1143000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View of Remains of Mycenae</a:t>
            </a:r>
          </a:p>
        </p:txBody>
      </p:sp>
      <p:pic>
        <p:nvPicPr>
          <p:cNvPr id="23554" name="Content Placeholder 3">
            <a:extLst>
              <a:ext uri="{FF2B5EF4-FFF2-40B4-BE49-F238E27FC236}">
                <a16:creationId xmlns:a16="http://schemas.microsoft.com/office/drawing/2014/main" id="{0649E914-11D4-2800-90BC-5C60E609CE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0563" y="762000"/>
            <a:ext cx="7762875" cy="58213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3">
            <a:extLst>
              <a:ext uri="{FF2B5EF4-FFF2-40B4-BE49-F238E27FC236}">
                <a16:creationId xmlns:a16="http://schemas.microsoft.com/office/drawing/2014/main" id="{975920EA-82B3-CD9F-3EC1-245516D2A2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304800"/>
            <a:ext cx="9144000" cy="1143000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Fortifications at Mycenae</a:t>
            </a:r>
          </a:p>
        </p:txBody>
      </p:sp>
      <p:pic>
        <p:nvPicPr>
          <p:cNvPr id="24578" name="Picture 4">
            <a:extLst>
              <a:ext uri="{FF2B5EF4-FFF2-40B4-BE49-F238E27FC236}">
                <a16:creationId xmlns:a16="http://schemas.microsoft.com/office/drawing/2014/main" id="{64700336-F37D-EBAA-9253-749947D47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77724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>
            <a:extLst>
              <a:ext uri="{FF2B5EF4-FFF2-40B4-BE49-F238E27FC236}">
                <a16:creationId xmlns:a16="http://schemas.microsoft.com/office/drawing/2014/main" id="{AF16BE7A-D5EA-4624-7DD0-C2F652F1FC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228600"/>
            <a:ext cx="9144000" cy="1143000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  <a:latin typeface="Times" pitchFamily="2" charset="0"/>
                <a:ea typeface="Times" pitchFamily="2" charset="0"/>
                <a:cs typeface="Times" pitchFamily="2" charset="0"/>
              </a:rPr>
              <a:t>View of Terrain Around Mycenae</a:t>
            </a:r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14832790-8AD1-0281-D3F1-56DBA017F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762000"/>
            <a:ext cx="7797800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23">
            <a:extLst>
              <a:ext uri="{FF2B5EF4-FFF2-40B4-BE49-F238E27FC236}">
                <a16:creationId xmlns:a16="http://schemas.microsoft.com/office/drawing/2014/main" id="{004AC00D-8598-A76F-648C-2A57E3B0C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600" y="152400"/>
            <a:ext cx="43370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ext Box 6">
            <a:extLst>
              <a:ext uri="{FF2B5EF4-FFF2-40B4-BE49-F238E27FC236}">
                <a16:creationId xmlns:a16="http://schemas.microsoft.com/office/drawing/2014/main" id="{0948CCFA-AA6A-01A1-BF96-3F5FED204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0800" y="381000"/>
            <a:ext cx="3962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Fortified Walls of Mycenae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335</Words>
  <Application>Microsoft Macintosh PowerPoint</Application>
  <PresentationFormat>On-screen Show (4:3)</PresentationFormat>
  <Paragraphs>69</Paragraphs>
  <Slides>37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Times</vt:lpstr>
      <vt:lpstr>Times New Roman</vt:lpstr>
      <vt:lpstr>Default Design</vt:lpstr>
      <vt:lpstr>PowerPoint Presentation</vt:lpstr>
      <vt:lpstr>PowerPoint Presentation</vt:lpstr>
      <vt:lpstr>PowerPoint Presentation</vt:lpstr>
      <vt:lpstr>View Towards the Sea from Acropolis at Mycenae</vt:lpstr>
      <vt:lpstr>PowerPoint Presentation</vt:lpstr>
      <vt:lpstr>View of Remains of Mycenae</vt:lpstr>
      <vt:lpstr>Fortifications at Mycenae</vt:lpstr>
      <vt:lpstr>View of Terrain Around Mycenae</vt:lpstr>
      <vt:lpstr>PowerPoint Presentation</vt:lpstr>
      <vt:lpstr>Fortified Approached to the Lion Gate, Mycenae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Detail of Wall Flanking the Lion Gate</vt:lpstr>
      <vt:lpstr>View Beyond the Lion Gate Inside the Walls of Mycenae</vt:lpstr>
      <vt:lpstr>Reconstruction of Palace at Mycenae</vt:lpstr>
      <vt:lpstr>Plan of Palace at Mycenae</vt:lpstr>
      <vt:lpstr>View of Palace (Megaron) Remains at Mycenae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tsmith</dc:creator>
  <cp:lastModifiedBy>Claire LeSar</cp:lastModifiedBy>
  <cp:revision>57</cp:revision>
  <dcterms:created xsi:type="dcterms:W3CDTF">2006-09-29T02:42:49Z</dcterms:created>
  <dcterms:modified xsi:type="dcterms:W3CDTF">2023-03-07T13:31:13Z</dcterms:modified>
</cp:coreProperties>
</file>