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380" r:id="rId2"/>
    <p:sldId id="259" r:id="rId3"/>
    <p:sldId id="362" r:id="rId4"/>
    <p:sldId id="382" r:id="rId5"/>
    <p:sldId id="379" r:id="rId6"/>
    <p:sldId id="381" r:id="rId7"/>
    <p:sldId id="37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4BDE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80" autoAdjust="0"/>
    <p:restoredTop sz="90000" autoAdjust="0"/>
  </p:normalViewPr>
  <p:slideViewPr>
    <p:cSldViewPr>
      <p:cViewPr varScale="1">
        <p:scale>
          <a:sx n="102" d="100"/>
          <a:sy n="102" d="100"/>
        </p:scale>
        <p:origin x="95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shio, Catherine" userId="620e2ba9-cdb8-40b8-9e95-f934e921c442" providerId="ADAL" clId="{210478F6-24D7-4C56-94C2-AB828A247A03}"/>
    <pc:docChg chg="custSel delSld modSld">
      <pc:chgData name="Cashio, Catherine" userId="620e2ba9-cdb8-40b8-9e95-f934e921c442" providerId="ADAL" clId="{210478F6-24D7-4C56-94C2-AB828A247A03}" dt="2023-03-30T14:16:10.961" v="11" actId="1076"/>
      <pc:docMkLst>
        <pc:docMk/>
      </pc:docMkLst>
      <pc:sldChg chg="del">
        <pc:chgData name="Cashio, Catherine" userId="620e2ba9-cdb8-40b8-9e95-f934e921c442" providerId="ADAL" clId="{210478F6-24D7-4C56-94C2-AB828A247A03}" dt="2023-03-30T14:14:20.644" v="0" actId="47"/>
        <pc:sldMkLst>
          <pc:docMk/>
          <pc:sldMk cId="0" sldId="256"/>
        </pc:sldMkLst>
      </pc:sldChg>
      <pc:sldChg chg="del">
        <pc:chgData name="Cashio, Catherine" userId="620e2ba9-cdb8-40b8-9e95-f934e921c442" providerId="ADAL" clId="{210478F6-24D7-4C56-94C2-AB828A247A03}" dt="2023-03-30T14:14:23.064" v="1" actId="47"/>
        <pc:sldMkLst>
          <pc:docMk/>
          <pc:sldMk cId="0" sldId="257"/>
        </pc:sldMkLst>
      </pc:sldChg>
      <pc:sldChg chg="del">
        <pc:chgData name="Cashio, Catherine" userId="620e2ba9-cdb8-40b8-9e95-f934e921c442" providerId="ADAL" clId="{210478F6-24D7-4C56-94C2-AB828A247A03}" dt="2023-03-30T14:14:58.013" v="7" actId="47"/>
        <pc:sldMkLst>
          <pc:docMk/>
          <pc:sldMk cId="1567678505" sldId="375"/>
        </pc:sldMkLst>
      </pc:sldChg>
      <pc:sldChg chg="delSp modSp mod">
        <pc:chgData name="Cashio, Catherine" userId="620e2ba9-cdb8-40b8-9e95-f934e921c442" providerId="ADAL" clId="{210478F6-24D7-4C56-94C2-AB828A247A03}" dt="2023-03-30T14:14:41.916" v="6" actId="1076"/>
        <pc:sldMkLst>
          <pc:docMk/>
          <pc:sldMk cId="1221979046" sldId="380"/>
        </pc:sldMkLst>
        <pc:spChg chg="del">
          <ac:chgData name="Cashio, Catherine" userId="620e2ba9-cdb8-40b8-9e95-f934e921c442" providerId="ADAL" clId="{210478F6-24D7-4C56-94C2-AB828A247A03}" dt="2023-03-30T14:14:33.835" v="3" actId="478"/>
          <ac:spMkLst>
            <pc:docMk/>
            <pc:sldMk cId="1221979046" sldId="380"/>
            <ac:spMk id="2" creationId="{00000000-0000-0000-0000-000000000000}"/>
          </ac:spMkLst>
        </pc:spChg>
        <pc:picChg chg="mod">
          <ac:chgData name="Cashio, Catherine" userId="620e2ba9-cdb8-40b8-9e95-f934e921c442" providerId="ADAL" clId="{210478F6-24D7-4C56-94C2-AB828A247A03}" dt="2023-03-30T14:14:41.916" v="6" actId="1076"/>
          <ac:picMkLst>
            <pc:docMk/>
            <pc:sldMk cId="1221979046" sldId="380"/>
            <ac:picMk id="4" creationId="{3315B70E-A6D6-41F1-B9C9-17E47497CA27}"/>
          </ac:picMkLst>
        </pc:picChg>
        <pc:picChg chg="del">
          <ac:chgData name="Cashio, Catherine" userId="620e2ba9-cdb8-40b8-9e95-f934e921c442" providerId="ADAL" clId="{210478F6-24D7-4C56-94C2-AB828A247A03}" dt="2023-03-30T14:14:28.499" v="2" actId="478"/>
          <ac:picMkLst>
            <pc:docMk/>
            <pc:sldMk cId="1221979046" sldId="380"/>
            <ac:picMk id="5" creationId="{00000000-0000-0000-0000-000000000000}"/>
          </ac:picMkLst>
        </pc:picChg>
      </pc:sldChg>
      <pc:sldChg chg="addSp delSp modSp mod">
        <pc:chgData name="Cashio, Catherine" userId="620e2ba9-cdb8-40b8-9e95-f934e921c442" providerId="ADAL" clId="{210478F6-24D7-4C56-94C2-AB828A247A03}" dt="2023-03-30T14:16:10.961" v="11" actId="1076"/>
        <pc:sldMkLst>
          <pc:docMk/>
          <pc:sldMk cId="4212106682" sldId="382"/>
        </pc:sldMkLst>
        <pc:picChg chg="del">
          <ac:chgData name="Cashio, Catherine" userId="620e2ba9-cdb8-40b8-9e95-f934e921c442" providerId="ADAL" clId="{210478F6-24D7-4C56-94C2-AB828A247A03}" dt="2023-03-30T14:16:06.476" v="8" actId="478"/>
          <ac:picMkLst>
            <pc:docMk/>
            <pc:sldMk cId="4212106682" sldId="382"/>
            <ac:picMk id="12" creationId="{FB2DE0BC-C957-D38C-6947-D07B3F57FAA2}"/>
          </ac:picMkLst>
        </pc:picChg>
        <pc:picChg chg="add mod">
          <ac:chgData name="Cashio, Catherine" userId="620e2ba9-cdb8-40b8-9e95-f934e921c442" providerId="ADAL" clId="{210478F6-24D7-4C56-94C2-AB828A247A03}" dt="2023-03-30T14:16:10.961" v="11" actId="1076"/>
          <ac:picMkLst>
            <pc:docMk/>
            <pc:sldMk cId="4212106682" sldId="382"/>
            <ac:picMk id="14" creationId="{57A9D006-1C1F-69F4-DF8C-BBB91376075D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68639-A8D6-4735-8849-08612750349C}" type="datetimeFigureOut">
              <a:rPr lang="en-US" smtClean="0"/>
              <a:pPr/>
              <a:t>3/29/2023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7F6A67-4622-4278-A843-13136084EE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096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7F6A67-4622-4278-A843-13136084EE1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3632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7F6A67-4622-4278-A843-13136084EE1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7F6A67-4622-4278-A843-13136084EE1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7F6A67-4622-4278-A843-13136084EE1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0028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7F6A67-4622-4278-A843-13136084EE1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6001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7F6A67-4622-4278-A843-13136084EE1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868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41694-45E0-4F9F-B505-6D7BA46FA1A7}" type="datetime1">
              <a:rPr lang="en-US" smtClean="0"/>
              <a:t>3/29/2023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Calculus, 7th edition, Hughes-Hallett et.al., Copyright 2017  by John Wiley &amp; Sons, All Rights Reserved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8AAAA-ACF4-4005-A08D-1E49B32102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21F5B-B0D9-41C3-BBF0-9076C6516594}" type="datetime1">
              <a:rPr lang="en-US" smtClean="0"/>
              <a:t>3/29/2023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Calculus, 7th edition, Hughes-Hallett et.al., Copyright 2017  by John Wiley &amp; Sons, All Rights Reserved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8AAAA-ACF4-4005-A08D-1E49B32102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B8283-195E-4A25-8507-79BF12ECBA58}" type="datetime1">
              <a:rPr lang="en-US" smtClean="0"/>
              <a:t>3/29/2023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Calculus, 7th edition, Hughes-Hallett et.al., Copyright 2017  by John Wiley &amp; Sons, All Rights Reserved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8AAAA-ACF4-4005-A08D-1E49B32102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6E787-6EB9-44F7-80AC-5D9B031953A3}" type="datetime1">
              <a:rPr lang="en-US" smtClean="0"/>
              <a:t>3/29/2023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Calculus, 7th edition, Hughes-Hallett et.al., Copyright 2017  by John Wiley &amp; Sons, All Rights Reserved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8AAAA-ACF4-4005-A08D-1E49B32102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A8D12-313F-49C7-A01A-3AD54E185B34}" type="datetime1">
              <a:rPr lang="en-US" smtClean="0"/>
              <a:t>3/29/2023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Calculus, 7th edition, Hughes-Hallett et.al., Copyright 2017  by John Wiley &amp; Sons, All Rights Reserved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8AAAA-ACF4-4005-A08D-1E49B32102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14605-E413-4A4D-9498-241D36DE5442}" type="datetime1">
              <a:rPr lang="en-US" smtClean="0"/>
              <a:t>3/29/2023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Calculus, 7th edition, Hughes-Hallett et.al., Copyright 2017  by John Wiley &amp; Sons, All Rights Reserved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8AAAA-ACF4-4005-A08D-1E49B32102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044BB-19D4-4ECB-960B-396D1F862EEA}" type="datetime1">
              <a:rPr lang="en-US" smtClean="0"/>
              <a:t>3/29/2023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Calculus, 7th edition, Hughes-Hallett et.al., Copyright 2017  by John Wiley &amp; Sons, All Rights Reserved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8AAAA-ACF4-4005-A08D-1E49B32102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478C4-0E8D-439E-A23C-8098E8FEF383}" type="datetime1">
              <a:rPr lang="en-US" smtClean="0"/>
              <a:t>3/29/2023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Calculus, 7th edition, Hughes-Hallett et.al., Copyright 2017  by John Wiley &amp; Sons, All Rights Reserved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8AAAA-ACF4-4005-A08D-1E49B32102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FFCD2-E9B3-4900-A893-C9121A012C58}" type="datetime1">
              <a:rPr lang="en-US" smtClean="0"/>
              <a:t>3/29/2023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Calculus, 7th edition, Hughes-Hallett et.al., Copyright 2017  by John Wiley &amp; Sons, All Rights Reserved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8AAAA-ACF4-4005-A08D-1E49B32102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F8C59-AEBC-45EC-867C-BF4E0ED548B3}" type="datetime1">
              <a:rPr lang="en-US" smtClean="0"/>
              <a:t>3/29/2023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Calculus, 7th edition, Hughes-Hallett et.al., Copyright 2017  by John Wiley &amp; Sons, All Rights Reserved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8AAAA-ACF4-4005-A08D-1E49B32102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B6CA-BAFA-498C-857C-629E606A38F4}" type="datetime1">
              <a:rPr lang="en-US" smtClean="0"/>
              <a:t>3/29/2023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Calculus, 7th edition, Hughes-Hallett et.al., Copyright 2017  by John Wiley &amp; Sons, All Rights Reserved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8AAAA-ACF4-4005-A08D-1E49B32102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>
            <a:lumMod val="85000"/>
            <a:alpha val="4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9EC4D-A3D3-4A40-9B8F-7FB5954A516E}" type="datetime1">
              <a:rPr lang="en-US" smtClean="0"/>
              <a:t>3/29/2023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Calculus, 7th edition, Hughes-Hallett et.al., Copyright 2017  by John Wiley &amp; Sons, All Rights Reserved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68AAAA-ACF4-4005-A08D-1E49B321024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557208" y="779055"/>
            <a:ext cx="6029585" cy="1323439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ts val="3200"/>
              </a:lnSpc>
            </a:pPr>
            <a:r>
              <a:rPr lang="en-US" sz="2400" dirty="0"/>
              <a:t>If </a:t>
            </a:r>
            <a:r>
              <a:rPr lang="en-US" sz="2400" i="1" dirty="0"/>
              <a:t>x</a:t>
            </a:r>
            <a:r>
              <a:rPr lang="en-US" sz="2400" dirty="0"/>
              <a:t>, </a:t>
            </a:r>
            <a:r>
              <a:rPr lang="en-US" sz="2400" i="1" dirty="0"/>
              <a:t>y</a:t>
            </a:r>
            <a:r>
              <a:rPr lang="en-US" sz="2400" dirty="0"/>
              <a:t>, </a:t>
            </a:r>
            <a:r>
              <a:rPr lang="en-US" sz="2400" i="1" dirty="0"/>
              <a:t>z</a:t>
            </a:r>
            <a:r>
              <a:rPr lang="en-US" sz="2400" dirty="0"/>
              <a:t> represent length and </a:t>
            </a:r>
            <a:r>
              <a:rPr lang="en-US" sz="2400" i="1" dirty="0"/>
              <a:t>f</a:t>
            </a:r>
            <a:r>
              <a:rPr lang="en-US" sz="2400" dirty="0"/>
              <a:t> is positive, then</a:t>
            </a:r>
          </a:p>
          <a:p>
            <a:pPr>
              <a:lnSpc>
                <a:spcPts val="3200"/>
              </a:lnSpc>
            </a:pPr>
            <a:r>
              <a:rPr lang="en-US" sz="2400" dirty="0"/>
              <a:t>	Volume under graph</a:t>
            </a:r>
          </a:p>
          <a:p>
            <a:pPr>
              <a:lnSpc>
                <a:spcPts val="3200"/>
              </a:lnSpc>
            </a:pPr>
            <a:r>
              <a:rPr lang="en-US" sz="2400" dirty="0"/>
              <a:t>	of </a:t>
            </a:r>
            <a:r>
              <a:rPr lang="en-US" sz="2400" i="1" dirty="0"/>
              <a:t>f</a:t>
            </a:r>
            <a:r>
              <a:rPr lang="en-US" sz="2400" dirty="0"/>
              <a:t> above region </a:t>
            </a:r>
            <a:r>
              <a:rPr lang="en-US" sz="2400" i="1" dirty="0"/>
              <a:t>R</a:t>
            </a:r>
          </a:p>
        </p:txBody>
      </p:sp>
      <p:sp>
        <p:nvSpPr>
          <p:cNvPr id="10" name="Rectangle 9"/>
          <p:cNvSpPr/>
          <p:nvPr/>
        </p:nvSpPr>
        <p:spPr>
          <a:xfrm>
            <a:off x="843068" y="241385"/>
            <a:ext cx="74578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/>
              <a:t>Interpretation of the Double Integral as Volume</a:t>
            </a:r>
            <a:endParaRPr lang="en-US" sz="2800" dirty="0"/>
          </a:p>
        </p:txBody>
      </p:sp>
      <p:graphicFrame>
        <p:nvGraphicFramePr>
          <p:cNvPr id="246785" name="Object 1"/>
          <p:cNvGraphicFramePr>
            <a:graphicFrameLocks noChangeAspect="1"/>
          </p:cNvGraphicFramePr>
          <p:nvPr/>
        </p:nvGraphicFramePr>
        <p:xfrm>
          <a:off x="5263290" y="1508750"/>
          <a:ext cx="1173162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609480" imgH="291960" progId="Equation.3">
                  <p:embed/>
                </p:oleObj>
              </mc:Choice>
              <mc:Fallback>
                <p:oleObj name="Equation" r:id="rId3" imgW="609480" imgH="291960" progId="Equation.3">
                  <p:embed/>
                  <p:pic>
                    <p:nvPicPr>
                      <p:cNvPr id="246785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63290" y="1508750"/>
                        <a:ext cx="1173162" cy="546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539475" y="5824828"/>
            <a:ext cx="80650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Figure 16.3: Approximating volume under a graph with finer and finer Riemann sums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315B70E-A6D6-41F1-B9C9-17E47497CA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32193" y="2315255"/>
            <a:ext cx="4879613" cy="3337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979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638800" y="6492875"/>
            <a:ext cx="3505200" cy="365125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Calculus, 7th edition, Hughes-Hallett et.al., Copyright 2017  by John Wiley &amp; Sons, All Rights Reserved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57208" y="779055"/>
            <a:ext cx="6029585" cy="1323439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ts val="3200"/>
              </a:lnSpc>
            </a:pPr>
            <a:r>
              <a:rPr lang="en-US" sz="2400" dirty="0"/>
              <a:t>If </a:t>
            </a:r>
            <a:r>
              <a:rPr lang="en-US" sz="2400" i="1" dirty="0"/>
              <a:t>x</a:t>
            </a:r>
            <a:r>
              <a:rPr lang="en-US" sz="2400" dirty="0"/>
              <a:t>, </a:t>
            </a:r>
            <a:r>
              <a:rPr lang="en-US" sz="2400" i="1" dirty="0"/>
              <a:t>y</a:t>
            </a:r>
            <a:r>
              <a:rPr lang="en-US" sz="2400" dirty="0"/>
              <a:t>, </a:t>
            </a:r>
            <a:r>
              <a:rPr lang="en-US" sz="2400" i="1" dirty="0"/>
              <a:t>z</a:t>
            </a:r>
            <a:r>
              <a:rPr lang="en-US" sz="2400" dirty="0"/>
              <a:t> represent length and </a:t>
            </a:r>
            <a:r>
              <a:rPr lang="en-US" sz="2400" i="1" dirty="0"/>
              <a:t>f</a:t>
            </a:r>
            <a:r>
              <a:rPr lang="en-US" sz="2400" dirty="0"/>
              <a:t> is positive, then</a:t>
            </a:r>
          </a:p>
          <a:p>
            <a:pPr>
              <a:lnSpc>
                <a:spcPts val="3200"/>
              </a:lnSpc>
            </a:pPr>
            <a:r>
              <a:rPr lang="en-US" sz="2400" dirty="0"/>
              <a:t>	Volume under graph</a:t>
            </a:r>
          </a:p>
          <a:p>
            <a:pPr>
              <a:lnSpc>
                <a:spcPts val="3200"/>
              </a:lnSpc>
            </a:pPr>
            <a:r>
              <a:rPr lang="en-US" sz="2400" dirty="0"/>
              <a:t>	of </a:t>
            </a:r>
            <a:r>
              <a:rPr lang="en-US" sz="2400" i="1" dirty="0"/>
              <a:t>f</a:t>
            </a:r>
            <a:r>
              <a:rPr lang="en-US" sz="2400" dirty="0"/>
              <a:t> above region </a:t>
            </a:r>
            <a:r>
              <a:rPr lang="en-US" sz="2400" i="1" dirty="0"/>
              <a:t>R</a:t>
            </a:r>
          </a:p>
        </p:txBody>
      </p:sp>
      <p:sp>
        <p:nvSpPr>
          <p:cNvPr id="10" name="Rectangle 9"/>
          <p:cNvSpPr/>
          <p:nvPr/>
        </p:nvSpPr>
        <p:spPr>
          <a:xfrm>
            <a:off x="843068" y="241385"/>
            <a:ext cx="74578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/>
              <a:t>Interpretation of the Double Integral as Volume</a:t>
            </a:r>
            <a:endParaRPr lang="en-US" sz="2800" dirty="0"/>
          </a:p>
        </p:txBody>
      </p:sp>
      <p:graphicFrame>
        <p:nvGraphicFramePr>
          <p:cNvPr id="246785" name="Object 1"/>
          <p:cNvGraphicFramePr>
            <a:graphicFrameLocks noChangeAspect="1"/>
          </p:cNvGraphicFramePr>
          <p:nvPr/>
        </p:nvGraphicFramePr>
        <p:xfrm>
          <a:off x="5263290" y="1508750"/>
          <a:ext cx="1173162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609480" imgH="291960" progId="Equation.3">
                  <p:embed/>
                </p:oleObj>
              </mc:Choice>
              <mc:Fallback>
                <p:oleObj name="Equation" r:id="rId3" imgW="609480" imgH="291960" progId="Equation.3">
                  <p:embed/>
                  <p:pic>
                    <p:nvPicPr>
                      <p:cNvPr id="246785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63290" y="1508750"/>
                        <a:ext cx="1173162" cy="546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46786" name="Picture 2" descr="C:\Users\Marie\Documents\Wiley\Calculus_ Multivariable, Sixth Edition\Chapter 16\Media\Illustrations\fig16w3a_300dp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57208" y="2690789"/>
            <a:ext cx="2744895" cy="2708296"/>
          </a:xfrm>
          <a:prstGeom prst="rect">
            <a:avLst/>
          </a:prstGeom>
          <a:noFill/>
        </p:spPr>
      </p:pic>
      <p:pic>
        <p:nvPicPr>
          <p:cNvPr id="246787" name="Picture 3" descr="C:\Users\Marie\Documents\Wiley\Calculus_ Multivariable, Sixth Edition\Chapter 16\Media\Illustrations\fig16w3b_300dpi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41897" y="2695814"/>
            <a:ext cx="2744895" cy="2708296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539475" y="5824828"/>
            <a:ext cx="80650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Figure 16.3: Approximating volume under a graph with finer and finer Riemann sums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638800" y="6492875"/>
            <a:ext cx="3505200" cy="365125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Calculus, 7th edition, Hughes-Hallett et.al., Copyright 2017  by John Wiley &amp; Sons, All Rights Reserved</a:t>
            </a:r>
            <a:endParaRPr lang="en-US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1113727" y="241385"/>
                <a:ext cx="6916547" cy="26776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800" b="1" dirty="0"/>
                  <a:t>Example 1:</a:t>
                </a:r>
              </a:p>
              <a:p>
                <a:pPr algn="ctr"/>
                <a:r>
                  <a:rPr lang="en-US" sz="2800" dirty="0"/>
                  <a:t>Use Riemann sums to estimate of the volume under the graph of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</m:oMath>
                </a14:m>
                <a:r>
                  <a:rPr lang="en-US" sz="2800" dirty="0"/>
                  <a:t> </a:t>
                </a:r>
              </a:p>
              <a:p>
                <a:pPr algn="ctr"/>
                <a:r>
                  <a:rPr lang="en-US" sz="2800" dirty="0"/>
                  <a:t>on the rectangle</a:t>
                </a:r>
                <a14:m>
                  <m:oMath xmlns:m="http://schemas.openxmlformats.org/officeDocument/2006/math">
                    <m:r>
                      <a:rPr lang="en-US" sz="2800" b="0" i="0" dirty="0" smtClean="0">
                        <a:latin typeface="Cambria Math" panose="02040503050406030204" pitchFamily="18" charset="0"/>
                      </a:rPr>
                      <m:t> 5</m:t>
                    </m:r>
                    <m:r>
                      <a:rPr lang="en-US" sz="2800" b="0" i="0" dirty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800" b="0" i="1" dirty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800" b="0" i="0" dirty="0">
                        <a:latin typeface="Cambria Math" panose="02040503050406030204" pitchFamily="18" charset="0"/>
                      </a:rPr>
                      <m:t>≤1</m:t>
                    </m:r>
                    <m:r>
                      <a:rPr lang="en-US" sz="2800" b="0" i="0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800" b="0" i="0" dirty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800" b="0" i="0" dirty="0" smtClean="0">
                        <a:latin typeface="Cambria Math" panose="02040503050406030204" pitchFamily="18" charset="0"/>
                      </a:rPr>
                      <m:t> 4</m:t>
                    </m:r>
                    <m:r>
                      <a:rPr lang="en-US" sz="2800" b="0" i="0" dirty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800" b="0" i="1" dirty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2800" b="0" i="0" dirty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800" b="0" i="0" dirty="0" smtClean="0">
                        <a:latin typeface="Cambria Math" panose="02040503050406030204" pitchFamily="18" charset="0"/>
                      </a:rPr>
                      <m:t>10</m:t>
                    </m:r>
                  </m:oMath>
                </a14:m>
                <a:r>
                  <a:rPr lang="en-US" sz="2800" dirty="0"/>
                  <a:t> by taking the height of each rectangle to be the volume of </a:t>
                </a:r>
                <a:r>
                  <a:rPr lang="en-US" sz="2800" i="1" dirty="0"/>
                  <a:t>f</a:t>
                </a:r>
                <a:r>
                  <a:rPr lang="en-US" sz="2800" dirty="0"/>
                  <a:t> at the top-right corner.</a:t>
                </a: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3727" y="241385"/>
                <a:ext cx="6916547" cy="2677656"/>
              </a:xfrm>
              <a:prstGeom prst="rect">
                <a:avLst/>
              </a:prstGeom>
              <a:blipFill>
                <a:blip r:embed="rId3"/>
                <a:stretch>
                  <a:fillRect l="-441" t="-2278" r="-1764" b="-56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hughes_7e_fig_16_06"/>
          <p:cNvPicPr>
            <a:picLocks noGrp="1"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4214" y="2927690"/>
            <a:ext cx="3315571" cy="3351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66173C8-7255-AC3A-2788-5C53F0C724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261" y="1509444"/>
            <a:ext cx="3226020" cy="25049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C89DE90-FEA8-9D40-1C4F-15067969F7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260" y="510220"/>
            <a:ext cx="1382580" cy="42870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7A9D006-1C1F-69F4-DF8C-BBB9137607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4760" y="1513710"/>
            <a:ext cx="4298542" cy="2679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106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638800" y="6492875"/>
            <a:ext cx="3505200" cy="365125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Calculus, 7th edition, Hughes-Hallett et.al., Copyright 2017  by John Wiley &amp; Sons, All Rights Reserved</a:t>
            </a:r>
            <a:endParaRPr lang="en-US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232235" y="241385"/>
                <a:ext cx="8911765" cy="18748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800" b="1" dirty="0"/>
                  <a:t>Example 2:</a:t>
                </a:r>
              </a:p>
              <a:p>
                <a:pPr algn="ctr"/>
                <a:r>
                  <a:rPr lang="en-US" sz="2800" dirty="0"/>
                  <a:t>Use Riemann sums to make an UPPER estimate of the volume under the graph of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sup>
                    </m:sSup>
                  </m:oMath>
                </a14:m>
                <a:r>
                  <a:rPr lang="en-US" sz="2800" dirty="0"/>
                  <a:t> on the rectangle</a:t>
                </a:r>
                <a14:m>
                  <m:oMath xmlns:m="http://schemas.openxmlformats.org/officeDocument/2006/math">
                    <m:r>
                      <a:rPr lang="en-US" sz="2800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800" b="0" dirty="0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800" b="0" i="0" dirty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800" b="0" i="1" dirty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800" b="0" i="0" dirty="0">
                        <a:latin typeface="Cambria Math" panose="02040503050406030204" pitchFamily="18" charset="0"/>
                      </a:rPr>
                      <m:t>≤1,</m:t>
                    </m:r>
                    <m:r>
                      <a:rPr lang="en-US" sz="2800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800" b="0" i="0" dirty="0">
                        <a:latin typeface="Cambria Math" panose="02040503050406030204" pitchFamily="18" charset="0"/>
                      </a:rPr>
                      <m:t>0≤</m:t>
                    </m:r>
                    <m:r>
                      <a:rPr lang="en-US" sz="2800" b="0" i="1" dirty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2800" b="0" i="0" dirty="0">
                        <a:latin typeface="Cambria Math" panose="02040503050406030204" pitchFamily="18" charset="0"/>
                      </a:rPr>
                      <m:t>≤1</m:t>
                    </m:r>
                    <m:r>
                      <a:rPr lang="en-US" sz="2800" b="0" i="0" dirty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235" y="241385"/>
                <a:ext cx="8911765" cy="1874872"/>
              </a:xfrm>
              <a:prstGeom prst="rect">
                <a:avLst/>
              </a:prstGeom>
              <a:blipFill>
                <a:blip r:embed="rId3"/>
                <a:stretch>
                  <a:fillRect t="-3257" b="-84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picture containing game, table&#10;&#10;Description automatically generated">
            <a:extLst>
              <a:ext uri="{FF2B5EF4-FFF2-40B4-BE49-F238E27FC236}">
                <a16:creationId xmlns:a16="http://schemas.microsoft.com/office/drawing/2014/main" id="{CA7F96F7-3A1C-4A90-A125-4981CD6DCA8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60" t="41662" r="43700" b="7092"/>
          <a:stretch/>
        </p:blipFill>
        <p:spPr>
          <a:xfrm>
            <a:off x="78615" y="2215700"/>
            <a:ext cx="3149210" cy="2595880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6107061"/>
              </p:ext>
            </p:extLst>
          </p:nvPr>
        </p:nvGraphicFramePr>
        <p:xfrm>
          <a:off x="2843775" y="2200040"/>
          <a:ext cx="6057597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5371">
                  <a:extLst>
                    <a:ext uri="{9D8B030D-6E8A-4147-A177-3AD203B41FA5}">
                      <a16:colId xmlns:a16="http://schemas.microsoft.com/office/drawing/2014/main" val="3861081988"/>
                    </a:ext>
                  </a:extLst>
                </a:gridCol>
                <a:gridCol w="865371">
                  <a:extLst>
                    <a:ext uri="{9D8B030D-6E8A-4147-A177-3AD203B41FA5}">
                      <a16:colId xmlns:a16="http://schemas.microsoft.com/office/drawing/2014/main" val="2769495940"/>
                    </a:ext>
                  </a:extLst>
                </a:gridCol>
                <a:gridCol w="865371">
                  <a:extLst>
                    <a:ext uri="{9D8B030D-6E8A-4147-A177-3AD203B41FA5}">
                      <a16:colId xmlns:a16="http://schemas.microsoft.com/office/drawing/2014/main" val="1932833358"/>
                    </a:ext>
                  </a:extLst>
                </a:gridCol>
                <a:gridCol w="865371">
                  <a:extLst>
                    <a:ext uri="{9D8B030D-6E8A-4147-A177-3AD203B41FA5}">
                      <a16:colId xmlns:a16="http://schemas.microsoft.com/office/drawing/2014/main" val="2900205228"/>
                    </a:ext>
                  </a:extLst>
                </a:gridCol>
                <a:gridCol w="865371">
                  <a:extLst>
                    <a:ext uri="{9D8B030D-6E8A-4147-A177-3AD203B41FA5}">
                      <a16:colId xmlns:a16="http://schemas.microsoft.com/office/drawing/2014/main" val="1068887694"/>
                    </a:ext>
                  </a:extLst>
                </a:gridCol>
                <a:gridCol w="865371">
                  <a:extLst>
                    <a:ext uri="{9D8B030D-6E8A-4147-A177-3AD203B41FA5}">
                      <a16:colId xmlns:a16="http://schemas.microsoft.com/office/drawing/2014/main" val="723246161"/>
                    </a:ext>
                  </a:extLst>
                </a:gridCol>
                <a:gridCol w="865371">
                  <a:extLst>
                    <a:ext uri="{9D8B030D-6E8A-4147-A177-3AD203B41FA5}">
                      <a16:colId xmlns:a16="http://schemas.microsoft.com/office/drawing/2014/main" val="18931349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US" dirty="0"/>
                        <a:t>Y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685527"/>
                  </a:ext>
                </a:extLst>
              </a:tr>
              <a:tr h="370840">
                <a:tc rowSpan="6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x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0.25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0.50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0.75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1.00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821436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0.9394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0.7788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0.5698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0.3679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536271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0.25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0.9394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0.8825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0.7316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0.5353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0.3456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942667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0.7788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0.7316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0.6065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0.4437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0.2865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611592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0.75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0.5698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0.5353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0.4437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0.3247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0.2096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79707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1.00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0.3679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0.3456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0.2865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0.2096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0.1353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01031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405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game, table&#10;&#10;Description automatically generated">
            <a:extLst>
              <a:ext uri="{FF2B5EF4-FFF2-40B4-BE49-F238E27FC236}">
                <a16:creationId xmlns:a16="http://schemas.microsoft.com/office/drawing/2014/main" id="{09473D67-EAA6-4926-8C64-2E9D622758E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60" t="41662" r="43700" b="7092"/>
          <a:stretch/>
        </p:blipFill>
        <p:spPr>
          <a:xfrm>
            <a:off x="78615" y="2200040"/>
            <a:ext cx="3149210" cy="259588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638800" y="6492875"/>
            <a:ext cx="3505200" cy="365125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Calculus, 7th edition, Hughes-Hallett et.al., Copyright 2017  by John Wiley &amp; Sons, All Rights Reserved</a:t>
            </a:r>
            <a:endParaRPr lang="en-US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232235" y="241385"/>
                <a:ext cx="8911765" cy="18748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800" b="1" dirty="0"/>
                  <a:t>Example 2b:</a:t>
                </a:r>
              </a:p>
              <a:p>
                <a:pPr algn="ctr"/>
                <a:r>
                  <a:rPr lang="en-US" sz="2800" dirty="0"/>
                  <a:t>Use Riemann sums to make a LOWER estimate of the volume under the graph of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sup>
                    </m:sSup>
                  </m:oMath>
                </a14:m>
                <a:r>
                  <a:rPr lang="en-US" sz="2800" dirty="0"/>
                  <a:t> on the rectangle</a:t>
                </a:r>
                <a14:m>
                  <m:oMath xmlns:m="http://schemas.openxmlformats.org/officeDocument/2006/math">
                    <m:r>
                      <a:rPr lang="en-US" sz="2800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800" b="0" dirty="0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800" b="0" i="0" dirty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800" b="0" i="1" dirty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800" b="0" i="0" dirty="0">
                        <a:latin typeface="Cambria Math" panose="02040503050406030204" pitchFamily="18" charset="0"/>
                      </a:rPr>
                      <m:t>≤1,</m:t>
                    </m:r>
                    <m:r>
                      <a:rPr lang="en-US" sz="2800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800" b="0" i="0" dirty="0">
                        <a:latin typeface="Cambria Math" panose="02040503050406030204" pitchFamily="18" charset="0"/>
                      </a:rPr>
                      <m:t>0≤</m:t>
                    </m:r>
                    <m:r>
                      <a:rPr lang="en-US" sz="2800" b="0" i="1" dirty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2800" b="0" i="0" dirty="0">
                        <a:latin typeface="Cambria Math" panose="02040503050406030204" pitchFamily="18" charset="0"/>
                      </a:rPr>
                      <m:t>≤1</m:t>
                    </m:r>
                    <m:r>
                      <a:rPr lang="en-US" sz="2800" b="0" i="0" dirty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235" y="241385"/>
                <a:ext cx="8911765" cy="1874872"/>
              </a:xfrm>
              <a:prstGeom prst="rect">
                <a:avLst/>
              </a:prstGeom>
              <a:blipFill>
                <a:blip r:embed="rId4"/>
                <a:stretch>
                  <a:fillRect t="-3257" b="-84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7328867"/>
              </p:ext>
            </p:extLst>
          </p:nvPr>
        </p:nvGraphicFramePr>
        <p:xfrm>
          <a:off x="2882180" y="2200040"/>
          <a:ext cx="591437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4910">
                  <a:extLst>
                    <a:ext uri="{9D8B030D-6E8A-4147-A177-3AD203B41FA5}">
                      <a16:colId xmlns:a16="http://schemas.microsoft.com/office/drawing/2014/main" val="3861081988"/>
                    </a:ext>
                  </a:extLst>
                </a:gridCol>
                <a:gridCol w="844910">
                  <a:extLst>
                    <a:ext uri="{9D8B030D-6E8A-4147-A177-3AD203B41FA5}">
                      <a16:colId xmlns:a16="http://schemas.microsoft.com/office/drawing/2014/main" val="2769495940"/>
                    </a:ext>
                  </a:extLst>
                </a:gridCol>
                <a:gridCol w="844910">
                  <a:extLst>
                    <a:ext uri="{9D8B030D-6E8A-4147-A177-3AD203B41FA5}">
                      <a16:colId xmlns:a16="http://schemas.microsoft.com/office/drawing/2014/main" val="1932833358"/>
                    </a:ext>
                  </a:extLst>
                </a:gridCol>
                <a:gridCol w="844910">
                  <a:extLst>
                    <a:ext uri="{9D8B030D-6E8A-4147-A177-3AD203B41FA5}">
                      <a16:colId xmlns:a16="http://schemas.microsoft.com/office/drawing/2014/main" val="2900205228"/>
                    </a:ext>
                  </a:extLst>
                </a:gridCol>
                <a:gridCol w="844910">
                  <a:extLst>
                    <a:ext uri="{9D8B030D-6E8A-4147-A177-3AD203B41FA5}">
                      <a16:colId xmlns:a16="http://schemas.microsoft.com/office/drawing/2014/main" val="1068887694"/>
                    </a:ext>
                  </a:extLst>
                </a:gridCol>
                <a:gridCol w="844910">
                  <a:extLst>
                    <a:ext uri="{9D8B030D-6E8A-4147-A177-3AD203B41FA5}">
                      <a16:colId xmlns:a16="http://schemas.microsoft.com/office/drawing/2014/main" val="723246161"/>
                    </a:ext>
                  </a:extLst>
                </a:gridCol>
                <a:gridCol w="844910">
                  <a:extLst>
                    <a:ext uri="{9D8B030D-6E8A-4147-A177-3AD203B41FA5}">
                      <a16:colId xmlns:a16="http://schemas.microsoft.com/office/drawing/2014/main" val="18931349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US" dirty="0"/>
                        <a:t>Y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685527"/>
                  </a:ext>
                </a:extLst>
              </a:tr>
              <a:tr h="370840">
                <a:tc rowSpan="6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x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0.25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0.50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0.75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1.00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821436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0.9394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0.7788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0.5698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0.3679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536271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0.25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0.9394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0.8825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0.7316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0.5353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0.3456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942667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0.7788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0.7316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0.6065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0.4437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0.2865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611592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0.75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0.5698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0.5353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0.4437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0.3247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0.2096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79707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1.00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0.3679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0.3456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0.2865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0.2096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0.1353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01031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40376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638800" y="6492875"/>
            <a:ext cx="3505200" cy="365125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Calculus, 7th edition, Hughes-Hallett et.al., Copyright 2017  by John Wiley &amp; Sons, All Rights Reserved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13727" y="241385"/>
            <a:ext cx="69165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/>
              <a:t>Interpretation of the Double Integral as Area</a:t>
            </a:r>
            <a:endParaRPr lang="en-US" sz="2800" dirty="0"/>
          </a:p>
        </p:txBody>
      </p:sp>
      <p:graphicFrame>
        <p:nvGraphicFramePr>
          <p:cNvPr id="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1743564"/>
              </p:ext>
            </p:extLst>
          </p:nvPr>
        </p:nvGraphicFramePr>
        <p:xfrm>
          <a:off x="2964654" y="2279101"/>
          <a:ext cx="3214688" cy="614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511280" imgH="291960" progId="Equation.3">
                  <p:embed/>
                </p:oleObj>
              </mc:Choice>
              <mc:Fallback>
                <p:oleObj name="Equation" r:id="rId3" imgW="1511280" imgH="291960" progId="Equation.3">
                  <p:embed/>
                  <p:pic>
                    <p:nvPicPr>
                      <p:cNvPr id="9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64654" y="2279101"/>
                        <a:ext cx="3214688" cy="61436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28575">
                        <a:solidFill>
                          <a:srgbClr val="3366FF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2622040" y="979730"/>
            <a:ext cx="3899917" cy="913070"/>
          </a:xfrm>
          <a:prstGeom prst="rect">
            <a:avLst/>
          </a:prstGeom>
          <a:ln w="28575">
            <a:solidFill>
              <a:srgbClr val="2E4BDE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ts val="3200"/>
              </a:lnSpc>
            </a:pPr>
            <a:r>
              <a:rPr lang="en-US" sz="2400" dirty="0"/>
              <a:t>Volume under graph</a:t>
            </a:r>
          </a:p>
          <a:p>
            <a:pPr>
              <a:lnSpc>
                <a:spcPts val="3200"/>
              </a:lnSpc>
            </a:pPr>
            <a:r>
              <a:rPr lang="en-US" sz="2400" dirty="0"/>
              <a:t>of </a:t>
            </a:r>
            <a:r>
              <a:rPr lang="en-US" sz="2400" i="1" dirty="0"/>
              <a:t>f</a:t>
            </a:r>
            <a:r>
              <a:rPr lang="en-US" sz="2400" dirty="0"/>
              <a:t> above region </a:t>
            </a:r>
            <a:r>
              <a:rPr lang="en-US" sz="2400" i="1" dirty="0"/>
              <a:t>R</a:t>
            </a:r>
          </a:p>
        </p:txBody>
      </p:sp>
      <p:graphicFrame>
        <p:nvGraphicFramePr>
          <p:cNvPr id="6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8199678"/>
              </p:ext>
            </p:extLst>
          </p:nvPr>
        </p:nvGraphicFramePr>
        <p:xfrm>
          <a:off x="5301695" y="1163215"/>
          <a:ext cx="1173162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609480" imgH="291960" progId="Equation.3">
                  <p:embed/>
                </p:oleObj>
              </mc:Choice>
              <mc:Fallback>
                <p:oleObj name="Equation" r:id="rId5" imgW="609480" imgH="291960" progId="Equation.3">
                  <p:embed/>
                  <p:pic>
                    <p:nvPicPr>
                      <p:cNvPr id="6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1695" y="1163215"/>
                        <a:ext cx="1173162" cy="546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379" y="3279764"/>
            <a:ext cx="2895238" cy="29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921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6972</TotalTime>
  <Words>415</Words>
  <Application>Microsoft Office PowerPoint</Application>
  <PresentationFormat>On-screen Show (4:3)</PresentationFormat>
  <Paragraphs>105</Paragraphs>
  <Slides>7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Cambria Math</vt:lpstr>
      <vt:lpstr>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mvanisko</dc:creator>
  <cp:lastModifiedBy>Cashio, Catherine</cp:lastModifiedBy>
  <cp:revision>640</cp:revision>
  <dcterms:created xsi:type="dcterms:W3CDTF">2010-02-11T22:08:46Z</dcterms:created>
  <dcterms:modified xsi:type="dcterms:W3CDTF">2023-03-30T14:16:15Z</dcterms:modified>
</cp:coreProperties>
</file>