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sldIdLst>
    <p:sldId id="256" r:id="rId2"/>
    <p:sldId id="260" r:id="rId3"/>
    <p:sldId id="276" r:id="rId4"/>
    <p:sldId id="261" r:id="rId5"/>
    <p:sldId id="262" r:id="rId6"/>
    <p:sldId id="263" r:id="rId7"/>
    <p:sldId id="264" r:id="rId8"/>
    <p:sldId id="274" r:id="rId9"/>
    <p:sldId id="265" r:id="rId10"/>
    <p:sldId id="266" r:id="rId11"/>
    <p:sldId id="275" r:id="rId12"/>
    <p:sldId id="268" r:id="rId13"/>
    <p:sldId id="267" r:id="rId14"/>
    <p:sldId id="273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88"/>
  </p:normalViewPr>
  <p:slideViewPr>
    <p:cSldViewPr snapToGrid="0" snapToObjects="1">
      <p:cViewPr varScale="1">
        <p:scale>
          <a:sx n="74" d="100"/>
          <a:sy n="74" d="100"/>
        </p:scale>
        <p:origin x="17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74EC8D-66E7-7D41-B022-BF6CAC77A8CE}" type="doc">
      <dgm:prSet loTypeId="urn:microsoft.com/office/officeart/2005/8/layout/pList2" loCatId="" qsTypeId="urn:microsoft.com/office/officeart/2005/8/quickstyle/simple1" qsCatId="simple" csTypeId="urn:microsoft.com/office/officeart/2005/8/colors/accent1_2" csCatId="accent1" phldr="1"/>
      <dgm:spPr/>
    </dgm:pt>
    <dgm:pt modelId="{D34A6A36-022C-8542-8CBA-02CF98D957A4}">
      <dgm:prSet phldrT="[Text]"/>
      <dgm:spPr/>
      <dgm:t>
        <a:bodyPr/>
        <a:lstStyle/>
        <a:p>
          <a:r>
            <a:rPr lang="en-US" dirty="0"/>
            <a:t>Jim Crow segregation </a:t>
          </a:r>
        </a:p>
        <a:p>
          <a:r>
            <a:rPr lang="en-US" dirty="0"/>
            <a:t>1865 – 1968*</a:t>
          </a:r>
        </a:p>
        <a:p>
          <a:r>
            <a:rPr lang="en-US" dirty="0"/>
            <a:t>Majority oppresses minority</a:t>
          </a:r>
        </a:p>
        <a:p>
          <a:r>
            <a:rPr lang="en-US" dirty="0"/>
            <a:t>Residential, economic, educational, familial/relational</a:t>
          </a:r>
        </a:p>
      </dgm:t>
    </dgm:pt>
    <dgm:pt modelId="{E24904AE-75C7-5241-8385-F0E6F0B21255}" type="parTrans" cxnId="{01EB53BA-C315-DE4E-A63B-6796CE665F4A}">
      <dgm:prSet/>
      <dgm:spPr/>
      <dgm:t>
        <a:bodyPr/>
        <a:lstStyle/>
        <a:p>
          <a:endParaRPr lang="en-US"/>
        </a:p>
      </dgm:t>
    </dgm:pt>
    <dgm:pt modelId="{26A9BAF0-35F9-DA41-96FA-64A98A876D55}" type="sibTrans" cxnId="{01EB53BA-C315-DE4E-A63B-6796CE665F4A}">
      <dgm:prSet/>
      <dgm:spPr/>
      <dgm:t>
        <a:bodyPr/>
        <a:lstStyle/>
        <a:p>
          <a:endParaRPr lang="en-US"/>
        </a:p>
      </dgm:t>
    </dgm:pt>
    <dgm:pt modelId="{385A2E8E-0369-F048-A0B1-8152D53015AF}">
      <dgm:prSet phldrT="[Text]"/>
      <dgm:spPr/>
      <dgm:t>
        <a:bodyPr/>
        <a:lstStyle/>
        <a:p>
          <a:r>
            <a:rPr lang="en-US" dirty="0"/>
            <a:t>Apartheid </a:t>
          </a:r>
        </a:p>
        <a:p>
          <a:r>
            <a:rPr lang="en-US" dirty="0"/>
            <a:t>~1910s – 1991</a:t>
          </a:r>
        </a:p>
        <a:p>
          <a:r>
            <a:rPr lang="en-US" dirty="0"/>
            <a:t>Minority oppresses majority</a:t>
          </a:r>
        </a:p>
        <a:p>
          <a:r>
            <a:rPr lang="en-US" dirty="0"/>
            <a:t>Residential, economic, educational, familial/relational</a:t>
          </a:r>
        </a:p>
        <a:p>
          <a:endParaRPr lang="en-US" dirty="0"/>
        </a:p>
      </dgm:t>
    </dgm:pt>
    <dgm:pt modelId="{0DCE7318-D986-334B-B444-F38D87AC3C7B}" type="parTrans" cxnId="{9705E4E3-5353-BA48-8F51-10B568DCF077}">
      <dgm:prSet/>
      <dgm:spPr/>
      <dgm:t>
        <a:bodyPr/>
        <a:lstStyle/>
        <a:p>
          <a:endParaRPr lang="en-US"/>
        </a:p>
      </dgm:t>
    </dgm:pt>
    <dgm:pt modelId="{C372E03D-994E-844F-9E94-40A8CA2D10AA}" type="sibTrans" cxnId="{9705E4E3-5353-BA48-8F51-10B568DCF077}">
      <dgm:prSet/>
      <dgm:spPr/>
      <dgm:t>
        <a:bodyPr/>
        <a:lstStyle/>
        <a:p>
          <a:endParaRPr lang="en-US"/>
        </a:p>
      </dgm:t>
    </dgm:pt>
    <dgm:pt modelId="{A2719B5B-DB44-6743-A7A6-0D29623BA803}">
      <dgm:prSet phldrT="[Text]"/>
      <dgm:spPr/>
      <dgm:t>
        <a:bodyPr/>
        <a:lstStyle/>
        <a:p>
          <a:r>
            <a:rPr lang="en-US" dirty="0"/>
            <a:t>Partition </a:t>
          </a:r>
        </a:p>
        <a:p>
          <a:r>
            <a:rPr lang="en-US" dirty="0"/>
            <a:t>1947-present </a:t>
          </a:r>
        </a:p>
        <a:p>
          <a:r>
            <a:rPr lang="en-US" dirty="0"/>
            <a:t>Conflict between ethno-state and stateless ethnic group</a:t>
          </a:r>
        </a:p>
        <a:p>
          <a:r>
            <a:rPr lang="en-US" dirty="0"/>
            <a:t>Mandatory land transfers with separate infrastructures for Jews and Arabs</a:t>
          </a:r>
        </a:p>
      </dgm:t>
    </dgm:pt>
    <dgm:pt modelId="{BD993E3E-3524-DA4C-86F3-D22F1B769539}" type="parTrans" cxnId="{914C29B6-D3DB-D947-96FE-A2AA1AA41AB5}">
      <dgm:prSet/>
      <dgm:spPr/>
      <dgm:t>
        <a:bodyPr/>
        <a:lstStyle/>
        <a:p>
          <a:endParaRPr lang="en-US"/>
        </a:p>
      </dgm:t>
    </dgm:pt>
    <dgm:pt modelId="{55D27A0D-80E3-C849-B960-E479C6735F70}" type="sibTrans" cxnId="{914C29B6-D3DB-D947-96FE-A2AA1AA41AB5}">
      <dgm:prSet/>
      <dgm:spPr/>
      <dgm:t>
        <a:bodyPr/>
        <a:lstStyle/>
        <a:p>
          <a:endParaRPr lang="en-US"/>
        </a:p>
      </dgm:t>
    </dgm:pt>
    <dgm:pt modelId="{AC89932A-9C2E-2040-BB99-468576BE1F9D}" type="pres">
      <dgm:prSet presAssocID="{A974EC8D-66E7-7D41-B022-BF6CAC77A8CE}" presName="Name0" presStyleCnt="0">
        <dgm:presLayoutVars>
          <dgm:dir/>
          <dgm:resizeHandles val="exact"/>
        </dgm:presLayoutVars>
      </dgm:prSet>
      <dgm:spPr/>
    </dgm:pt>
    <dgm:pt modelId="{89495740-D899-1349-A6D2-8A00EE93FE10}" type="pres">
      <dgm:prSet presAssocID="{A974EC8D-66E7-7D41-B022-BF6CAC77A8CE}" presName="bkgdShp" presStyleLbl="alignAccFollowNode1" presStyleIdx="0" presStyleCnt="1"/>
      <dgm:spPr/>
    </dgm:pt>
    <dgm:pt modelId="{72103C60-1E81-1148-BA4C-40E65B124186}" type="pres">
      <dgm:prSet presAssocID="{A974EC8D-66E7-7D41-B022-BF6CAC77A8CE}" presName="linComp" presStyleCnt="0"/>
      <dgm:spPr/>
    </dgm:pt>
    <dgm:pt modelId="{B63431F8-9900-7446-A27A-8B9F63A4D2FC}" type="pres">
      <dgm:prSet presAssocID="{D34A6A36-022C-8542-8CBA-02CF98D957A4}" presName="compNode" presStyleCnt="0"/>
      <dgm:spPr/>
    </dgm:pt>
    <dgm:pt modelId="{F5E52FB2-0CDB-3A48-8917-11C77AAA15D2}" type="pres">
      <dgm:prSet presAssocID="{D34A6A36-022C-8542-8CBA-02CF98D957A4}" presName="node" presStyleLbl="node1" presStyleIdx="0" presStyleCnt="3">
        <dgm:presLayoutVars>
          <dgm:bulletEnabled val="1"/>
        </dgm:presLayoutVars>
      </dgm:prSet>
      <dgm:spPr/>
    </dgm:pt>
    <dgm:pt modelId="{551164D8-3C93-9C44-8BC4-326EFE005862}" type="pres">
      <dgm:prSet presAssocID="{D34A6A36-022C-8542-8CBA-02CF98D957A4}" presName="invisiNode" presStyleLbl="node1" presStyleIdx="0" presStyleCnt="3"/>
      <dgm:spPr/>
    </dgm:pt>
    <dgm:pt modelId="{2B7EC92D-BA9F-9B4C-B56E-29184EAD7B43}" type="pres">
      <dgm:prSet presAssocID="{D34A6A36-022C-8542-8CBA-02CF98D957A4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  <dgm:pt modelId="{02DBCF19-887B-8145-8389-F25BD8D70B1F}" type="pres">
      <dgm:prSet presAssocID="{26A9BAF0-35F9-DA41-96FA-64A98A876D55}" presName="sibTrans" presStyleLbl="sibTrans2D1" presStyleIdx="0" presStyleCnt="0"/>
      <dgm:spPr/>
    </dgm:pt>
    <dgm:pt modelId="{AB606A97-D0AA-434C-99C7-979A67F82F1A}" type="pres">
      <dgm:prSet presAssocID="{385A2E8E-0369-F048-A0B1-8152D53015AF}" presName="compNode" presStyleCnt="0"/>
      <dgm:spPr/>
    </dgm:pt>
    <dgm:pt modelId="{834F8D63-A908-9049-BBAE-224223D194E4}" type="pres">
      <dgm:prSet presAssocID="{385A2E8E-0369-F048-A0B1-8152D53015AF}" presName="node" presStyleLbl="node1" presStyleIdx="1" presStyleCnt="3">
        <dgm:presLayoutVars>
          <dgm:bulletEnabled val="1"/>
        </dgm:presLayoutVars>
      </dgm:prSet>
      <dgm:spPr/>
    </dgm:pt>
    <dgm:pt modelId="{19336F1C-7F99-6B46-9620-BBB75D9D8151}" type="pres">
      <dgm:prSet presAssocID="{385A2E8E-0369-F048-A0B1-8152D53015AF}" presName="invisiNode" presStyleLbl="node1" presStyleIdx="1" presStyleCnt="3"/>
      <dgm:spPr/>
    </dgm:pt>
    <dgm:pt modelId="{1977F2A8-8AF6-7F49-BB3D-513642303875}" type="pres">
      <dgm:prSet presAssocID="{385A2E8E-0369-F048-A0B1-8152D53015AF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6000" r="-6000"/>
          </a:stretch>
        </a:blipFill>
      </dgm:spPr>
    </dgm:pt>
    <dgm:pt modelId="{0848E270-1823-724F-8A7C-4370F7B2158B}" type="pres">
      <dgm:prSet presAssocID="{C372E03D-994E-844F-9E94-40A8CA2D10AA}" presName="sibTrans" presStyleLbl="sibTrans2D1" presStyleIdx="0" presStyleCnt="0"/>
      <dgm:spPr/>
    </dgm:pt>
    <dgm:pt modelId="{A6CB116F-11ED-7943-B65E-F3B60610C64F}" type="pres">
      <dgm:prSet presAssocID="{A2719B5B-DB44-6743-A7A6-0D29623BA803}" presName="compNode" presStyleCnt="0"/>
      <dgm:spPr/>
    </dgm:pt>
    <dgm:pt modelId="{37D02F6B-3173-CF43-9060-889659463A4A}" type="pres">
      <dgm:prSet presAssocID="{A2719B5B-DB44-6743-A7A6-0D29623BA803}" presName="node" presStyleLbl="node1" presStyleIdx="2" presStyleCnt="3">
        <dgm:presLayoutVars>
          <dgm:bulletEnabled val="1"/>
        </dgm:presLayoutVars>
      </dgm:prSet>
      <dgm:spPr/>
    </dgm:pt>
    <dgm:pt modelId="{CF72D526-C23F-464C-9F5F-DE30865A6FC4}" type="pres">
      <dgm:prSet presAssocID="{A2719B5B-DB44-6743-A7A6-0D29623BA803}" presName="invisiNode" presStyleLbl="node1" presStyleIdx="2" presStyleCnt="3"/>
      <dgm:spPr/>
    </dgm:pt>
    <dgm:pt modelId="{DD7AD46D-EAF5-CA4D-BAE9-070AE8B951FF}" type="pres">
      <dgm:prSet presAssocID="{A2719B5B-DB44-6743-A7A6-0D29623BA803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</dgm:ptLst>
  <dgm:cxnLst>
    <dgm:cxn modelId="{545ACC33-96ED-A949-9E50-AE9B8E463080}" type="presOf" srcId="{A2719B5B-DB44-6743-A7A6-0D29623BA803}" destId="{37D02F6B-3173-CF43-9060-889659463A4A}" srcOrd="0" destOrd="0" presId="urn:microsoft.com/office/officeart/2005/8/layout/pList2"/>
    <dgm:cxn modelId="{27CCC463-12E1-E24C-BE74-A6A424E6C59D}" type="presOf" srcId="{385A2E8E-0369-F048-A0B1-8152D53015AF}" destId="{834F8D63-A908-9049-BBAE-224223D194E4}" srcOrd="0" destOrd="0" presId="urn:microsoft.com/office/officeart/2005/8/layout/pList2"/>
    <dgm:cxn modelId="{89C4F870-B6DD-B841-87CF-2B9EA2397AEE}" type="presOf" srcId="{26A9BAF0-35F9-DA41-96FA-64A98A876D55}" destId="{02DBCF19-887B-8145-8389-F25BD8D70B1F}" srcOrd="0" destOrd="0" presId="urn:microsoft.com/office/officeart/2005/8/layout/pList2"/>
    <dgm:cxn modelId="{AA48F88E-216B-F84E-B4E3-C7AE69E735E8}" type="presOf" srcId="{C372E03D-994E-844F-9E94-40A8CA2D10AA}" destId="{0848E270-1823-724F-8A7C-4370F7B2158B}" srcOrd="0" destOrd="0" presId="urn:microsoft.com/office/officeart/2005/8/layout/pList2"/>
    <dgm:cxn modelId="{914C29B6-D3DB-D947-96FE-A2AA1AA41AB5}" srcId="{A974EC8D-66E7-7D41-B022-BF6CAC77A8CE}" destId="{A2719B5B-DB44-6743-A7A6-0D29623BA803}" srcOrd="2" destOrd="0" parTransId="{BD993E3E-3524-DA4C-86F3-D22F1B769539}" sibTransId="{55D27A0D-80E3-C849-B960-E479C6735F70}"/>
    <dgm:cxn modelId="{01EB53BA-C315-DE4E-A63B-6796CE665F4A}" srcId="{A974EC8D-66E7-7D41-B022-BF6CAC77A8CE}" destId="{D34A6A36-022C-8542-8CBA-02CF98D957A4}" srcOrd="0" destOrd="0" parTransId="{E24904AE-75C7-5241-8385-F0E6F0B21255}" sibTransId="{26A9BAF0-35F9-DA41-96FA-64A98A876D55}"/>
    <dgm:cxn modelId="{42E715D3-FC71-5B41-9383-5ABD6E23FD7C}" type="presOf" srcId="{A974EC8D-66E7-7D41-B022-BF6CAC77A8CE}" destId="{AC89932A-9C2E-2040-BB99-468576BE1F9D}" srcOrd="0" destOrd="0" presId="urn:microsoft.com/office/officeart/2005/8/layout/pList2"/>
    <dgm:cxn modelId="{DCFFCBDC-5CB2-A343-BE7D-DCEA9497A852}" type="presOf" srcId="{D34A6A36-022C-8542-8CBA-02CF98D957A4}" destId="{F5E52FB2-0CDB-3A48-8917-11C77AAA15D2}" srcOrd="0" destOrd="0" presId="urn:microsoft.com/office/officeart/2005/8/layout/pList2"/>
    <dgm:cxn modelId="{9705E4E3-5353-BA48-8F51-10B568DCF077}" srcId="{A974EC8D-66E7-7D41-B022-BF6CAC77A8CE}" destId="{385A2E8E-0369-F048-A0B1-8152D53015AF}" srcOrd="1" destOrd="0" parTransId="{0DCE7318-D986-334B-B444-F38D87AC3C7B}" sibTransId="{C372E03D-994E-844F-9E94-40A8CA2D10AA}"/>
    <dgm:cxn modelId="{0D6F124B-A0D5-544F-839F-9FE7417E14AB}" type="presParOf" srcId="{AC89932A-9C2E-2040-BB99-468576BE1F9D}" destId="{89495740-D899-1349-A6D2-8A00EE93FE10}" srcOrd="0" destOrd="0" presId="urn:microsoft.com/office/officeart/2005/8/layout/pList2"/>
    <dgm:cxn modelId="{E6D6B930-2403-E549-B8F9-2C294B40881D}" type="presParOf" srcId="{AC89932A-9C2E-2040-BB99-468576BE1F9D}" destId="{72103C60-1E81-1148-BA4C-40E65B124186}" srcOrd="1" destOrd="0" presId="urn:microsoft.com/office/officeart/2005/8/layout/pList2"/>
    <dgm:cxn modelId="{3C0691F3-7DE3-1A4B-BCC4-13C4E807C2E8}" type="presParOf" srcId="{72103C60-1E81-1148-BA4C-40E65B124186}" destId="{B63431F8-9900-7446-A27A-8B9F63A4D2FC}" srcOrd="0" destOrd="0" presId="urn:microsoft.com/office/officeart/2005/8/layout/pList2"/>
    <dgm:cxn modelId="{69007D82-0AFA-CE44-892A-B23FD73675F3}" type="presParOf" srcId="{B63431F8-9900-7446-A27A-8B9F63A4D2FC}" destId="{F5E52FB2-0CDB-3A48-8917-11C77AAA15D2}" srcOrd="0" destOrd="0" presId="urn:microsoft.com/office/officeart/2005/8/layout/pList2"/>
    <dgm:cxn modelId="{033BC5C2-1CDE-304F-8F81-88AF20470612}" type="presParOf" srcId="{B63431F8-9900-7446-A27A-8B9F63A4D2FC}" destId="{551164D8-3C93-9C44-8BC4-326EFE005862}" srcOrd="1" destOrd="0" presId="urn:microsoft.com/office/officeart/2005/8/layout/pList2"/>
    <dgm:cxn modelId="{5E967707-7D02-4049-8F80-CB7598FE7985}" type="presParOf" srcId="{B63431F8-9900-7446-A27A-8B9F63A4D2FC}" destId="{2B7EC92D-BA9F-9B4C-B56E-29184EAD7B43}" srcOrd="2" destOrd="0" presId="urn:microsoft.com/office/officeart/2005/8/layout/pList2"/>
    <dgm:cxn modelId="{C9FA9847-01D8-614E-8457-7423A6F9A9D7}" type="presParOf" srcId="{72103C60-1E81-1148-BA4C-40E65B124186}" destId="{02DBCF19-887B-8145-8389-F25BD8D70B1F}" srcOrd="1" destOrd="0" presId="urn:microsoft.com/office/officeart/2005/8/layout/pList2"/>
    <dgm:cxn modelId="{352EBBB6-E53B-E440-BD1E-367F95149C5C}" type="presParOf" srcId="{72103C60-1E81-1148-BA4C-40E65B124186}" destId="{AB606A97-D0AA-434C-99C7-979A67F82F1A}" srcOrd="2" destOrd="0" presId="urn:microsoft.com/office/officeart/2005/8/layout/pList2"/>
    <dgm:cxn modelId="{2430A397-EB54-2040-92CD-12B8A5C732C4}" type="presParOf" srcId="{AB606A97-D0AA-434C-99C7-979A67F82F1A}" destId="{834F8D63-A908-9049-BBAE-224223D194E4}" srcOrd="0" destOrd="0" presId="urn:microsoft.com/office/officeart/2005/8/layout/pList2"/>
    <dgm:cxn modelId="{F003C73A-5D6A-AC4A-8129-12B67A276B32}" type="presParOf" srcId="{AB606A97-D0AA-434C-99C7-979A67F82F1A}" destId="{19336F1C-7F99-6B46-9620-BBB75D9D8151}" srcOrd="1" destOrd="0" presId="urn:microsoft.com/office/officeart/2005/8/layout/pList2"/>
    <dgm:cxn modelId="{79257230-4F37-DA43-ACE5-C5D5595B7D62}" type="presParOf" srcId="{AB606A97-D0AA-434C-99C7-979A67F82F1A}" destId="{1977F2A8-8AF6-7F49-BB3D-513642303875}" srcOrd="2" destOrd="0" presId="urn:microsoft.com/office/officeart/2005/8/layout/pList2"/>
    <dgm:cxn modelId="{47EFFCB9-6647-BB4F-AA6A-40E519159ED1}" type="presParOf" srcId="{72103C60-1E81-1148-BA4C-40E65B124186}" destId="{0848E270-1823-724F-8A7C-4370F7B2158B}" srcOrd="3" destOrd="0" presId="urn:microsoft.com/office/officeart/2005/8/layout/pList2"/>
    <dgm:cxn modelId="{99870AB1-CCB2-3B46-AED6-44F2E26D256B}" type="presParOf" srcId="{72103C60-1E81-1148-BA4C-40E65B124186}" destId="{A6CB116F-11ED-7943-B65E-F3B60610C64F}" srcOrd="4" destOrd="0" presId="urn:microsoft.com/office/officeart/2005/8/layout/pList2"/>
    <dgm:cxn modelId="{64420C87-6E6F-E742-9053-753219CA5759}" type="presParOf" srcId="{A6CB116F-11ED-7943-B65E-F3B60610C64F}" destId="{37D02F6B-3173-CF43-9060-889659463A4A}" srcOrd="0" destOrd="0" presId="urn:microsoft.com/office/officeart/2005/8/layout/pList2"/>
    <dgm:cxn modelId="{21051C22-C1FD-7F47-AB60-00E23917B240}" type="presParOf" srcId="{A6CB116F-11ED-7943-B65E-F3B60610C64F}" destId="{CF72D526-C23F-464C-9F5F-DE30865A6FC4}" srcOrd="1" destOrd="0" presId="urn:microsoft.com/office/officeart/2005/8/layout/pList2"/>
    <dgm:cxn modelId="{23CD818C-919C-A14E-B90D-F32FCF7E6B56}" type="presParOf" srcId="{A6CB116F-11ED-7943-B65E-F3B60610C64F}" destId="{DD7AD46D-EAF5-CA4D-BAE9-070AE8B951F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288006-B58E-F84B-B093-B475D702B8D3}" type="doc">
      <dgm:prSet loTypeId="urn:microsoft.com/office/officeart/2005/8/layout/hList9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A8D5CA-D628-A548-9143-BBA4396A40CC}">
      <dgm:prSet phldrT="[Text]"/>
      <dgm:spPr/>
      <dgm:t>
        <a:bodyPr/>
        <a:lstStyle/>
        <a:p>
          <a:r>
            <a:rPr lang="en-US" dirty="0"/>
            <a:t>De Jure</a:t>
          </a:r>
        </a:p>
      </dgm:t>
    </dgm:pt>
    <dgm:pt modelId="{BBAFBD67-D344-A64F-84E4-415A76C44AB3}" type="parTrans" cxnId="{14C48048-F9D9-8C4A-B967-0AB4B93170A4}">
      <dgm:prSet/>
      <dgm:spPr/>
      <dgm:t>
        <a:bodyPr/>
        <a:lstStyle/>
        <a:p>
          <a:endParaRPr lang="en-US"/>
        </a:p>
      </dgm:t>
    </dgm:pt>
    <dgm:pt modelId="{BB90E3CB-0377-FC47-B483-EA47A1150129}" type="sibTrans" cxnId="{14C48048-F9D9-8C4A-B967-0AB4B93170A4}">
      <dgm:prSet/>
      <dgm:spPr/>
      <dgm:t>
        <a:bodyPr/>
        <a:lstStyle/>
        <a:p>
          <a:endParaRPr lang="en-US"/>
        </a:p>
      </dgm:t>
    </dgm:pt>
    <dgm:pt modelId="{BDEDDE67-5CED-9B43-89D5-A4BE176E0C64}">
      <dgm:prSet phldrT="[Text]"/>
      <dgm:spPr/>
      <dgm:t>
        <a:bodyPr/>
        <a:lstStyle/>
        <a:p>
          <a:r>
            <a:rPr lang="en-US" dirty="0"/>
            <a:t>Legislated </a:t>
          </a:r>
        </a:p>
      </dgm:t>
    </dgm:pt>
    <dgm:pt modelId="{7E692B45-ABFC-1446-A680-293000B4968D}" type="parTrans" cxnId="{AF8CC01B-C4D7-2146-93B8-6FD55D47B96E}">
      <dgm:prSet/>
      <dgm:spPr/>
      <dgm:t>
        <a:bodyPr/>
        <a:lstStyle/>
        <a:p>
          <a:endParaRPr lang="en-US"/>
        </a:p>
      </dgm:t>
    </dgm:pt>
    <dgm:pt modelId="{8E75C688-BA61-AE45-8AF7-FFEEAA166B9A}" type="sibTrans" cxnId="{AF8CC01B-C4D7-2146-93B8-6FD55D47B96E}">
      <dgm:prSet/>
      <dgm:spPr/>
      <dgm:t>
        <a:bodyPr/>
        <a:lstStyle/>
        <a:p>
          <a:endParaRPr lang="en-US"/>
        </a:p>
      </dgm:t>
    </dgm:pt>
    <dgm:pt modelId="{0FD5A093-A29D-F346-B690-04AECD1B0C12}">
      <dgm:prSet phldrT="[Text]"/>
      <dgm:spPr/>
      <dgm:t>
        <a:bodyPr/>
        <a:lstStyle/>
        <a:p>
          <a:r>
            <a:rPr lang="en-US" dirty="0"/>
            <a:t>Openly practiced </a:t>
          </a:r>
        </a:p>
      </dgm:t>
    </dgm:pt>
    <dgm:pt modelId="{B9602E27-AEE8-0E4C-845B-5BE4A3432E3A}" type="parTrans" cxnId="{85B00F04-B908-B946-BAE7-84F8AB5974B2}">
      <dgm:prSet/>
      <dgm:spPr/>
      <dgm:t>
        <a:bodyPr/>
        <a:lstStyle/>
        <a:p>
          <a:endParaRPr lang="en-US"/>
        </a:p>
      </dgm:t>
    </dgm:pt>
    <dgm:pt modelId="{983775D7-36DE-C94B-9E1C-09B86CF4099F}" type="sibTrans" cxnId="{85B00F04-B908-B946-BAE7-84F8AB5974B2}">
      <dgm:prSet/>
      <dgm:spPr/>
      <dgm:t>
        <a:bodyPr/>
        <a:lstStyle/>
        <a:p>
          <a:endParaRPr lang="en-US"/>
        </a:p>
      </dgm:t>
    </dgm:pt>
    <dgm:pt modelId="{61539608-59A4-1740-B553-39AF4D91CE40}">
      <dgm:prSet phldrT="[Text]"/>
      <dgm:spPr/>
      <dgm:t>
        <a:bodyPr/>
        <a:lstStyle/>
        <a:p>
          <a:r>
            <a:rPr lang="en-US" dirty="0"/>
            <a:t>De Facto </a:t>
          </a:r>
        </a:p>
      </dgm:t>
    </dgm:pt>
    <dgm:pt modelId="{FD2F16AC-85BB-EE44-9C7A-EE450A98F3CB}" type="parTrans" cxnId="{A4267CA9-0CB6-8142-8035-A766CD18330B}">
      <dgm:prSet/>
      <dgm:spPr/>
      <dgm:t>
        <a:bodyPr/>
        <a:lstStyle/>
        <a:p>
          <a:endParaRPr lang="en-US"/>
        </a:p>
      </dgm:t>
    </dgm:pt>
    <dgm:pt modelId="{14657F84-CFA4-DB45-8A5E-760FB07AA1FA}" type="sibTrans" cxnId="{A4267CA9-0CB6-8142-8035-A766CD18330B}">
      <dgm:prSet/>
      <dgm:spPr/>
      <dgm:t>
        <a:bodyPr/>
        <a:lstStyle/>
        <a:p>
          <a:endParaRPr lang="en-US"/>
        </a:p>
      </dgm:t>
    </dgm:pt>
    <dgm:pt modelId="{0D2F80A3-2FFD-074D-94CC-212B416BE344}">
      <dgm:prSet phldrT="[Text]"/>
      <dgm:spPr/>
      <dgm:t>
        <a:bodyPr/>
        <a:lstStyle/>
        <a:p>
          <a:r>
            <a:rPr lang="en-US" dirty="0"/>
            <a:t>Not legislated</a:t>
          </a:r>
        </a:p>
      </dgm:t>
    </dgm:pt>
    <dgm:pt modelId="{604E0010-3BF8-9947-B111-D6BD70424A7E}" type="parTrans" cxnId="{81D70C07-C52E-0942-B52C-0B0914D74AEB}">
      <dgm:prSet/>
      <dgm:spPr/>
      <dgm:t>
        <a:bodyPr/>
        <a:lstStyle/>
        <a:p>
          <a:endParaRPr lang="en-US"/>
        </a:p>
      </dgm:t>
    </dgm:pt>
    <dgm:pt modelId="{A74AD198-2862-9A4A-8635-F191A125CA4A}" type="sibTrans" cxnId="{81D70C07-C52E-0942-B52C-0B0914D74AEB}">
      <dgm:prSet/>
      <dgm:spPr/>
      <dgm:t>
        <a:bodyPr/>
        <a:lstStyle/>
        <a:p>
          <a:endParaRPr lang="en-US"/>
        </a:p>
      </dgm:t>
    </dgm:pt>
    <dgm:pt modelId="{59821D06-015C-3844-895E-49B295AB27CC}">
      <dgm:prSet phldrT="[Text]"/>
      <dgm:spPr/>
      <dgm:t>
        <a:bodyPr/>
        <a:lstStyle/>
        <a:p>
          <a:r>
            <a:rPr lang="en-US" dirty="0"/>
            <a:t>Often covert</a:t>
          </a:r>
        </a:p>
      </dgm:t>
    </dgm:pt>
    <dgm:pt modelId="{8C2B3B96-BD82-C34D-934D-3BB02A1BFCBD}" type="parTrans" cxnId="{AB7312B9-FE26-4C44-862F-64C51B7BA2CF}">
      <dgm:prSet/>
      <dgm:spPr/>
      <dgm:t>
        <a:bodyPr/>
        <a:lstStyle/>
        <a:p>
          <a:endParaRPr lang="en-US"/>
        </a:p>
      </dgm:t>
    </dgm:pt>
    <dgm:pt modelId="{E4ED63E5-1BA0-BE41-A99F-A81B65A0FDA9}" type="sibTrans" cxnId="{AB7312B9-FE26-4C44-862F-64C51B7BA2CF}">
      <dgm:prSet/>
      <dgm:spPr/>
      <dgm:t>
        <a:bodyPr/>
        <a:lstStyle/>
        <a:p>
          <a:endParaRPr lang="en-US"/>
        </a:p>
      </dgm:t>
    </dgm:pt>
    <dgm:pt modelId="{4D23C444-288D-3649-BFD1-D1A85EBBEBCF}">
      <dgm:prSet/>
      <dgm:spPr/>
      <dgm:t>
        <a:bodyPr/>
        <a:lstStyle/>
        <a:p>
          <a:r>
            <a:rPr lang="en-US" dirty="0"/>
            <a:t>Socially Accepted</a:t>
          </a:r>
        </a:p>
      </dgm:t>
    </dgm:pt>
    <dgm:pt modelId="{FFC51C8F-AC29-4E4C-BAFB-8063BABA8B9A}" type="parTrans" cxnId="{43C0B1F0-BA42-8044-99CC-9605C858CAB3}">
      <dgm:prSet/>
      <dgm:spPr/>
      <dgm:t>
        <a:bodyPr/>
        <a:lstStyle/>
        <a:p>
          <a:endParaRPr lang="en-US"/>
        </a:p>
      </dgm:t>
    </dgm:pt>
    <dgm:pt modelId="{1A1DE04A-25DB-DE43-A4DB-664C92766334}" type="sibTrans" cxnId="{43C0B1F0-BA42-8044-99CC-9605C858CAB3}">
      <dgm:prSet/>
      <dgm:spPr/>
      <dgm:t>
        <a:bodyPr/>
        <a:lstStyle/>
        <a:p>
          <a:endParaRPr lang="en-US"/>
        </a:p>
      </dgm:t>
    </dgm:pt>
    <dgm:pt modelId="{94BD98B2-B422-BB44-9067-17C429BEE807}">
      <dgm:prSet/>
      <dgm:spPr/>
      <dgm:t>
        <a:bodyPr/>
        <a:lstStyle/>
        <a:p>
          <a:r>
            <a:rPr lang="en-US" dirty="0"/>
            <a:t>Denied or tolerated</a:t>
          </a:r>
        </a:p>
      </dgm:t>
    </dgm:pt>
    <dgm:pt modelId="{3101E5D7-A401-074B-B693-1209481E530F}" type="parTrans" cxnId="{87A131CD-586E-8942-BF4C-1709B5DCEE86}">
      <dgm:prSet/>
      <dgm:spPr/>
      <dgm:t>
        <a:bodyPr/>
        <a:lstStyle/>
        <a:p>
          <a:endParaRPr lang="en-US"/>
        </a:p>
      </dgm:t>
    </dgm:pt>
    <dgm:pt modelId="{21059BDC-9CDB-0541-8A55-EBF253FB4D58}" type="sibTrans" cxnId="{87A131CD-586E-8942-BF4C-1709B5DCEE86}">
      <dgm:prSet/>
      <dgm:spPr/>
      <dgm:t>
        <a:bodyPr/>
        <a:lstStyle/>
        <a:p>
          <a:endParaRPr lang="en-US"/>
        </a:p>
      </dgm:t>
    </dgm:pt>
    <dgm:pt modelId="{A2EAC7F1-A417-1444-A4E0-DED46117446E}" type="pres">
      <dgm:prSet presAssocID="{5E288006-B58E-F84B-B093-B475D702B8D3}" presName="list" presStyleCnt="0">
        <dgm:presLayoutVars>
          <dgm:dir/>
          <dgm:animLvl val="lvl"/>
        </dgm:presLayoutVars>
      </dgm:prSet>
      <dgm:spPr/>
    </dgm:pt>
    <dgm:pt modelId="{88532DDC-A000-DA49-9D19-A84C3D99889E}" type="pres">
      <dgm:prSet presAssocID="{B2A8D5CA-D628-A548-9143-BBA4396A40CC}" presName="posSpace" presStyleCnt="0"/>
      <dgm:spPr/>
    </dgm:pt>
    <dgm:pt modelId="{5BE125CC-B473-344D-88D6-59D274818A5C}" type="pres">
      <dgm:prSet presAssocID="{B2A8D5CA-D628-A548-9143-BBA4396A40CC}" presName="vertFlow" presStyleCnt="0"/>
      <dgm:spPr/>
    </dgm:pt>
    <dgm:pt modelId="{C837C5C1-D36E-9849-90DE-886C4B7A77DF}" type="pres">
      <dgm:prSet presAssocID="{B2A8D5CA-D628-A548-9143-BBA4396A40CC}" presName="topSpace" presStyleCnt="0"/>
      <dgm:spPr/>
    </dgm:pt>
    <dgm:pt modelId="{401A3B79-8EDB-8947-96C1-B68F71C69AF9}" type="pres">
      <dgm:prSet presAssocID="{B2A8D5CA-D628-A548-9143-BBA4396A40CC}" presName="firstComp" presStyleCnt="0"/>
      <dgm:spPr/>
    </dgm:pt>
    <dgm:pt modelId="{2ABD611C-34B6-3B47-9907-AF6D6B6D7501}" type="pres">
      <dgm:prSet presAssocID="{B2A8D5CA-D628-A548-9143-BBA4396A40CC}" presName="firstChild" presStyleLbl="bgAccFollowNode1" presStyleIdx="0" presStyleCnt="6"/>
      <dgm:spPr/>
    </dgm:pt>
    <dgm:pt modelId="{8A5CAE8D-7121-C84A-83AD-F67FE7C6253C}" type="pres">
      <dgm:prSet presAssocID="{B2A8D5CA-D628-A548-9143-BBA4396A40CC}" presName="firstChildTx" presStyleLbl="bgAccFollowNode1" presStyleIdx="0" presStyleCnt="6">
        <dgm:presLayoutVars>
          <dgm:bulletEnabled val="1"/>
        </dgm:presLayoutVars>
      </dgm:prSet>
      <dgm:spPr/>
    </dgm:pt>
    <dgm:pt modelId="{6B18A08B-4043-594C-A1E7-8227EE439DC9}" type="pres">
      <dgm:prSet presAssocID="{0FD5A093-A29D-F346-B690-04AECD1B0C12}" presName="comp" presStyleCnt="0"/>
      <dgm:spPr/>
    </dgm:pt>
    <dgm:pt modelId="{5E3EF482-6531-4249-858C-33B67F6D8C68}" type="pres">
      <dgm:prSet presAssocID="{0FD5A093-A29D-F346-B690-04AECD1B0C12}" presName="child" presStyleLbl="bgAccFollowNode1" presStyleIdx="1" presStyleCnt="6"/>
      <dgm:spPr/>
    </dgm:pt>
    <dgm:pt modelId="{ADC46512-8063-E34A-AF02-71850B691C8E}" type="pres">
      <dgm:prSet presAssocID="{0FD5A093-A29D-F346-B690-04AECD1B0C12}" presName="childTx" presStyleLbl="bgAccFollowNode1" presStyleIdx="1" presStyleCnt="6">
        <dgm:presLayoutVars>
          <dgm:bulletEnabled val="1"/>
        </dgm:presLayoutVars>
      </dgm:prSet>
      <dgm:spPr/>
    </dgm:pt>
    <dgm:pt modelId="{456F5539-E11E-3F48-A2D8-16C18F5BC4D4}" type="pres">
      <dgm:prSet presAssocID="{4D23C444-288D-3649-BFD1-D1A85EBBEBCF}" presName="comp" presStyleCnt="0"/>
      <dgm:spPr/>
    </dgm:pt>
    <dgm:pt modelId="{B8DEE52C-D7EE-8048-8B76-C85151E8F13D}" type="pres">
      <dgm:prSet presAssocID="{4D23C444-288D-3649-BFD1-D1A85EBBEBCF}" presName="child" presStyleLbl="bgAccFollowNode1" presStyleIdx="2" presStyleCnt="6"/>
      <dgm:spPr/>
    </dgm:pt>
    <dgm:pt modelId="{5A9EE9A6-7E5B-B243-A99A-D64AE2A71D29}" type="pres">
      <dgm:prSet presAssocID="{4D23C444-288D-3649-BFD1-D1A85EBBEBCF}" presName="childTx" presStyleLbl="bgAccFollowNode1" presStyleIdx="2" presStyleCnt="6">
        <dgm:presLayoutVars>
          <dgm:bulletEnabled val="1"/>
        </dgm:presLayoutVars>
      </dgm:prSet>
      <dgm:spPr/>
    </dgm:pt>
    <dgm:pt modelId="{ED26D1E6-5EA8-9549-A718-262F6EB6DE5D}" type="pres">
      <dgm:prSet presAssocID="{B2A8D5CA-D628-A548-9143-BBA4396A40CC}" presName="negSpace" presStyleCnt="0"/>
      <dgm:spPr/>
    </dgm:pt>
    <dgm:pt modelId="{7D17F39E-EBE5-3540-8FC8-ADC31DE95F8F}" type="pres">
      <dgm:prSet presAssocID="{B2A8D5CA-D628-A548-9143-BBA4396A40CC}" presName="circle" presStyleLbl="node1" presStyleIdx="0" presStyleCnt="2"/>
      <dgm:spPr/>
    </dgm:pt>
    <dgm:pt modelId="{8F39F8B8-B688-9D4F-ACB4-D4A811BC7D33}" type="pres">
      <dgm:prSet presAssocID="{BB90E3CB-0377-FC47-B483-EA47A1150129}" presName="transSpace" presStyleCnt="0"/>
      <dgm:spPr/>
    </dgm:pt>
    <dgm:pt modelId="{6F1FCDFB-B6F9-E242-8A4C-536ED28AF5B2}" type="pres">
      <dgm:prSet presAssocID="{61539608-59A4-1740-B553-39AF4D91CE40}" presName="posSpace" presStyleCnt="0"/>
      <dgm:spPr/>
    </dgm:pt>
    <dgm:pt modelId="{69E9C386-71D2-4947-87CB-423E4406F8DD}" type="pres">
      <dgm:prSet presAssocID="{61539608-59A4-1740-B553-39AF4D91CE40}" presName="vertFlow" presStyleCnt="0"/>
      <dgm:spPr/>
    </dgm:pt>
    <dgm:pt modelId="{A670A37C-9B68-2248-920F-53FAF1979497}" type="pres">
      <dgm:prSet presAssocID="{61539608-59A4-1740-B553-39AF4D91CE40}" presName="topSpace" presStyleCnt="0"/>
      <dgm:spPr/>
    </dgm:pt>
    <dgm:pt modelId="{6EDC2BE4-54E7-F045-B0AC-A802BEF43484}" type="pres">
      <dgm:prSet presAssocID="{61539608-59A4-1740-B553-39AF4D91CE40}" presName="firstComp" presStyleCnt="0"/>
      <dgm:spPr/>
    </dgm:pt>
    <dgm:pt modelId="{A610D6D0-3F8D-7946-BF29-A86D47D2A279}" type="pres">
      <dgm:prSet presAssocID="{61539608-59A4-1740-B553-39AF4D91CE40}" presName="firstChild" presStyleLbl="bgAccFollowNode1" presStyleIdx="3" presStyleCnt="6"/>
      <dgm:spPr/>
    </dgm:pt>
    <dgm:pt modelId="{E5A2511A-D1D7-2D4C-9D5C-C28DCFA2F8A2}" type="pres">
      <dgm:prSet presAssocID="{61539608-59A4-1740-B553-39AF4D91CE40}" presName="firstChildTx" presStyleLbl="bgAccFollowNode1" presStyleIdx="3" presStyleCnt="6">
        <dgm:presLayoutVars>
          <dgm:bulletEnabled val="1"/>
        </dgm:presLayoutVars>
      </dgm:prSet>
      <dgm:spPr/>
    </dgm:pt>
    <dgm:pt modelId="{DEEB933D-A291-684A-94F7-B8E238FFF585}" type="pres">
      <dgm:prSet presAssocID="{59821D06-015C-3844-895E-49B295AB27CC}" presName="comp" presStyleCnt="0"/>
      <dgm:spPr/>
    </dgm:pt>
    <dgm:pt modelId="{3645C4BA-EAE9-5F4B-9716-C9C1D9B91DB4}" type="pres">
      <dgm:prSet presAssocID="{59821D06-015C-3844-895E-49B295AB27CC}" presName="child" presStyleLbl="bgAccFollowNode1" presStyleIdx="4" presStyleCnt="6"/>
      <dgm:spPr/>
    </dgm:pt>
    <dgm:pt modelId="{F86B4371-AC0E-2E4C-A9E6-8E031B11A7D5}" type="pres">
      <dgm:prSet presAssocID="{59821D06-015C-3844-895E-49B295AB27CC}" presName="childTx" presStyleLbl="bgAccFollowNode1" presStyleIdx="4" presStyleCnt="6">
        <dgm:presLayoutVars>
          <dgm:bulletEnabled val="1"/>
        </dgm:presLayoutVars>
      </dgm:prSet>
      <dgm:spPr/>
    </dgm:pt>
    <dgm:pt modelId="{BB3E7F23-B9ED-484D-9FE2-B9399C87E6EE}" type="pres">
      <dgm:prSet presAssocID="{94BD98B2-B422-BB44-9067-17C429BEE807}" presName="comp" presStyleCnt="0"/>
      <dgm:spPr/>
    </dgm:pt>
    <dgm:pt modelId="{611159F1-C767-9C48-ACEA-0C14101C70D9}" type="pres">
      <dgm:prSet presAssocID="{94BD98B2-B422-BB44-9067-17C429BEE807}" presName="child" presStyleLbl="bgAccFollowNode1" presStyleIdx="5" presStyleCnt="6"/>
      <dgm:spPr/>
    </dgm:pt>
    <dgm:pt modelId="{12CFB3DF-2E72-7541-86FE-D76F5B4815D9}" type="pres">
      <dgm:prSet presAssocID="{94BD98B2-B422-BB44-9067-17C429BEE807}" presName="childTx" presStyleLbl="bgAccFollowNode1" presStyleIdx="5" presStyleCnt="6">
        <dgm:presLayoutVars>
          <dgm:bulletEnabled val="1"/>
        </dgm:presLayoutVars>
      </dgm:prSet>
      <dgm:spPr/>
    </dgm:pt>
    <dgm:pt modelId="{BB70D345-C903-484D-B732-5D8EF7FDCB2E}" type="pres">
      <dgm:prSet presAssocID="{61539608-59A4-1740-B553-39AF4D91CE40}" presName="negSpace" presStyleCnt="0"/>
      <dgm:spPr/>
    </dgm:pt>
    <dgm:pt modelId="{4FED765A-0FFD-E842-A89A-E892BA859221}" type="pres">
      <dgm:prSet presAssocID="{61539608-59A4-1740-B553-39AF4D91CE40}" presName="circle" presStyleLbl="node1" presStyleIdx="1" presStyleCnt="2"/>
      <dgm:spPr/>
    </dgm:pt>
  </dgm:ptLst>
  <dgm:cxnLst>
    <dgm:cxn modelId="{85B00F04-B908-B946-BAE7-84F8AB5974B2}" srcId="{B2A8D5CA-D628-A548-9143-BBA4396A40CC}" destId="{0FD5A093-A29D-F346-B690-04AECD1B0C12}" srcOrd="1" destOrd="0" parTransId="{B9602E27-AEE8-0E4C-845B-5BE4A3432E3A}" sibTransId="{983775D7-36DE-C94B-9E1C-09B86CF4099F}"/>
    <dgm:cxn modelId="{81D70C07-C52E-0942-B52C-0B0914D74AEB}" srcId="{61539608-59A4-1740-B553-39AF4D91CE40}" destId="{0D2F80A3-2FFD-074D-94CC-212B416BE344}" srcOrd="0" destOrd="0" parTransId="{604E0010-3BF8-9947-B111-D6BD70424A7E}" sibTransId="{A74AD198-2862-9A4A-8635-F191A125CA4A}"/>
    <dgm:cxn modelId="{595F190A-4DFF-0240-98F1-6B3F179EBE54}" type="presOf" srcId="{0D2F80A3-2FFD-074D-94CC-212B416BE344}" destId="{A610D6D0-3F8D-7946-BF29-A86D47D2A279}" srcOrd="0" destOrd="0" presId="urn:microsoft.com/office/officeart/2005/8/layout/hList9"/>
    <dgm:cxn modelId="{8AC20511-B9E6-344D-92C3-F62EBA7F7595}" type="presOf" srcId="{B2A8D5CA-D628-A548-9143-BBA4396A40CC}" destId="{7D17F39E-EBE5-3540-8FC8-ADC31DE95F8F}" srcOrd="0" destOrd="0" presId="urn:microsoft.com/office/officeart/2005/8/layout/hList9"/>
    <dgm:cxn modelId="{AF8CC01B-C4D7-2146-93B8-6FD55D47B96E}" srcId="{B2A8D5CA-D628-A548-9143-BBA4396A40CC}" destId="{BDEDDE67-5CED-9B43-89D5-A4BE176E0C64}" srcOrd="0" destOrd="0" parTransId="{7E692B45-ABFC-1446-A680-293000B4968D}" sibTransId="{8E75C688-BA61-AE45-8AF7-FFEEAA166B9A}"/>
    <dgm:cxn modelId="{B1F4FD1B-1C1D-4D45-80A6-8FFA5DA036FD}" type="presOf" srcId="{BDEDDE67-5CED-9B43-89D5-A4BE176E0C64}" destId="{8A5CAE8D-7121-C84A-83AD-F67FE7C6253C}" srcOrd="1" destOrd="0" presId="urn:microsoft.com/office/officeart/2005/8/layout/hList9"/>
    <dgm:cxn modelId="{131CEF29-2B86-6440-9A67-DE251B57C4F7}" type="presOf" srcId="{0D2F80A3-2FFD-074D-94CC-212B416BE344}" destId="{E5A2511A-D1D7-2D4C-9D5C-C28DCFA2F8A2}" srcOrd="1" destOrd="0" presId="urn:microsoft.com/office/officeart/2005/8/layout/hList9"/>
    <dgm:cxn modelId="{5AE5A330-B879-FC47-978C-15B40CCC8C7D}" type="presOf" srcId="{59821D06-015C-3844-895E-49B295AB27CC}" destId="{3645C4BA-EAE9-5F4B-9716-C9C1D9B91DB4}" srcOrd="0" destOrd="0" presId="urn:microsoft.com/office/officeart/2005/8/layout/hList9"/>
    <dgm:cxn modelId="{14C48048-F9D9-8C4A-B967-0AB4B93170A4}" srcId="{5E288006-B58E-F84B-B093-B475D702B8D3}" destId="{B2A8D5CA-D628-A548-9143-BBA4396A40CC}" srcOrd="0" destOrd="0" parTransId="{BBAFBD67-D344-A64F-84E4-415A76C44AB3}" sibTransId="{BB90E3CB-0377-FC47-B483-EA47A1150129}"/>
    <dgm:cxn modelId="{78725B4B-C8D9-B94D-897E-541F4465C6BD}" type="presOf" srcId="{94BD98B2-B422-BB44-9067-17C429BEE807}" destId="{12CFB3DF-2E72-7541-86FE-D76F5B4815D9}" srcOrd="1" destOrd="0" presId="urn:microsoft.com/office/officeart/2005/8/layout/hList9"/>
    <dgm:cxn modelId="{3DB3DA5A-BC9A-0641-AB45-E83ABC705C6E}" type="presOf" srcId="{61539608-59A4-1740-B553-39AF4D91CE40}" destId="{4FED765A-0FFD-E842-A89A-E892BA859221}" srcOrd="0" destOrd="0" presId="urn:microsoft.com/office/officeart/2005/8/layout/hList9"/>
    <dgm:cxn modelId="{B25A787D-3CD3-584A-9762-F8CFE4C38259}" type="presOf" srcId="{59821D06-015C-3844-895E-49B295AB27CC}" destId="{F86B4371-AC0E-2E4C-A9E6-8E031B11A7D5}" srcOrd="1" destOrd="0" presId="urn:microsoft.com/office/officeart/2005/8/layout/hList9"/>
    <dgm:cxn modelId="{069E8D7E-BC2A-3A46-BF70-47D7F449AA03}" type="presOf" srcId="{94BD98B2-B422-BB44-9067-17C429BEE807}" destId="{611159F1-C767-9C48-ACEA-0C14101C70D9}" srcOrd="0" destOrd="0" presId="urn:microsoft.com/office/officeart/2005/8/layout/hList9"/>
    <dgm:cxn modelId="{DAA1737F-CABA-B44F-A7F4-3A3F68968B6C}" type="presOf" srcId="{4D23C444-288D-3649-BFD1-D1A85EBBEBCF}" destId="{B8DEE52C-D7EE-8048-8B76-C85151E8F13D}" srcOrd="0" destOrd="0" presId="urn:microsoft.com/office/officeart/2005/8/layout/hList9"/>
    <dgm:cxn modelId="{1CEB2880-48A5-AE4D-85D0-E14FD646E100}" type="presOf" srcId="{5E288006-B58E-F84B-B093-B475D702B8D3}" destId="{A2EAC7F1-A417-1444-A4E0-DED46117446E}" srcOrd="0" destOrd="0" presId="urn:microsoft.com/office/officeart/2005/8/layout/hList9"/>
    <dgm:cxn modelId="{04846083-BD9C-0A43-82DC-E7C45555F538}" type="presOf" srcId="{0FD5A093-A29D-F346-B690-04AECD1B0C12}" destId="{5E3EF482-6531-4249-858C-33B67F6D8C68}" srcOrd="0" destOrd="0" presId="urn:microsoft.com/office/officeart/2005/8/layout/hList9"/>
    <dgm:cxn modelId="{2DE5FDA6-769E-9A46-B6C6-0E38CC8C742E}" type="presOf" srcId="{4D23C444-288D-3649-BFD1-D1A85EBBEBCF}" destId="{5A9EE9A6-7E5B-B243-A99A-D64AE2A71D29}" srcOrd="1" destOrd="0" presId="urn:microsoft.com/office/officeart/2005/8/layout/hList9"/>
    <dgm:cxn modelId="{A4267CA9-0CB6-8142-8035-A766CD18330B}" srcId="{5E288006-B58E-F84B-B093-B475D702B8D3}" destId="{61539608-59A4-1740-B553-39AF4D91CE40}" srcOrd="1" destOrd="0" parTransId="{FD2F16AC-85BB-EE44-9C7A-EE450A98F3CB}" sibTransId="{14657F84-CFA4-DB45-8A5E-760FB07AA1FA}"/>
    <dgm:cxn modelId="{AB7312B9-FE26-4C44-862F-64C51B7BA2CF}" srcId="{61539608-59A4-1740-B553-39AF4D91CE40}" destId="{59821D06-015C-3844-895E-49B295AB27CC}" srcOrd="1" destOrd="0" parTransId="{8C2B3B96-BD82-C34D-934D-3BB02A1BFCBD}" sibTransId="{E4ED63E5-1BA0-BE41-A99F-A81B65A0FDA9}"/>
    <dgm:cxn modelId="{35384BBD-0E38-B242-B5D7-62FF15E39E14}" type="presOf" srcId="{BDEDDE67-5CED-9B43-89D5-A4BE176E0C64}" destId="{2ABD611C-34B6-3B47-9907-AF6D6B6D7501}" srcOrd="0" destOrd="0" presId="urn:microsoft.com/office/officeart/2005/8/layout/hList9"/>
    <dgm:cxn modelId="{87A131CD-586E-8942-BF4C-1709B5DCEE86}" srcId="{61539608-59A4-1740-B553-39AF4D91CE40}" destId="{94BD98B2-B422-BB44-9067-17C429BEE807}" srcOrd="2" destOrd="0" parTransId="{3101E5D7-A401-074B-B693-1209481E530F}" sibTransId="{21059BDC-9CDB-0541-8A55-EBF253FB4D58}"/>
    <dgm:cxn modelId="{0B4652EA-B676-204D-917B-748024F2201E}" type="presOf" srcId="{0FD5A093-A29D-F346-B690-04AECD1B0C12}" destId="{ADC46512-8063-E34A-AF02-71850B691C8E}" srcOrd="1" destOrd="0" presId="urn:microsoft.com/office/officeart/2005/8/layout/hList9"/>
    <dgm:cxn modelId="{43C0B1F0-BA42-8044-99CC-9605C858CAB3}" srcId="{B2A8D5CA-D628-A548-9143-BBA4396A40CC}" destId="{4D23C444-288D-3649-BFD1-D1A85EBBEBCF}" srcOrd="2" destOrd="0" parTransId="{FFC51C8F-AC29-4E4C-BAFB-8063BABA8B9A}" sibTransId="{1A1DE04A-25DB-DE43-A4DB-664C92766334}"/>
    <dgm:cxn modelId="{0F652102-7D3C-0141-BF6C-51CD83E3121B}" type="presParOf" srcId="{A2EAC7F1-A417-1444-A4E0-DED46117446E}" destId="{88532DDC-A000-DA49-9D19-A84C3D99889E}" srcOrd="0" destOrd="0" presId="urn:microsoft.com/office/officeart/2005/8/layout/hList9"/>
    <dgm:cxn modelId="{2DBC2320-8FC8-E74E-A013-F6732BEF5D99}" type="presParOf" srcId="{A2EAC7F1-A417-1444-A4E0-DED46117446E}" destId="{5BE125CC-B473-344D-88D6-59D274818A5C}" srcOrd="1" destOrd="0" presId="urn:microsoft.com/office/officeart/2005/8/layout/hList9"/>
    <dgm:cxn modelId="{454DE92B-18AB-044C-9D6D-EE5D6243A9BE}" type="presParOf" srcId="{5BE125CC-B473-344D-88D6-59D274818A5C}" destId="{C837C5C1-D36E-9849-90DE-886C4B7A77DF}" srcOrd="0" destOrd="0" presId="urn:microsoft.com/office/officeart/2005/8/layout/hList9"/>
    <dgm:cxn modelId="{8A6265FE-C198-3841-AD72-2A6F06BC1E07}" type="presParOf" srcId="{5BE125CC-B473-344D-88D6-59D274818A5C}" destId="{401A3B79-8EDB-8947-96C1-B68F71C69AF9}" srcOrd="1" destOrd="0" presId="urn:microsoft.com/office/officeart/2005/8/layout/hList9"/>
    <dgm:cxn modelId="{6D68B180-BCE5-4745-A52E-2361C4CCEAB0}" type="presParOf" srcId="{401A3B79-8EDB-8947-96C1-B68F71C69AF9}" destId="{2ABD611C-34B6-3B47-9907-AF6D6B6D7501}" srcOrd="0" destOrd="0" presId="urn:microsoft.com/office/officeart/2005/8/layout/hList9"/>
    <dgm:cxn modelId="{D3AF6532-5F36-4040-ABFB-7ECAA5E3CFD7}" type="presParOf" srcId="{401A3B79-8EDB-8947-96C1-B68F71C69AF9}" destId="{8A5CAE8D-7121-C84A-83AD-F67FE7C6253C}" srcOrd="1" destOrd="0" presId="urn:microsoft.com/office/officeart/2005/8/layout/hList9"/>
    <dgm:cxn modelId="{47C17DBC-3238-8942-8A87-9684477CCF6E}" type="presParOf" srcId="{5BE125CC-B473-344D-88D6-59D274818A5C}" destId="{6B18A08B-4043-594C-A1E7-8227EE439DC9}" srcOrd="2" destOrd="0" presId="urn:microsoft.com/office/officeart/2005/8/layout/hList9"/>
    <dgm:cxn modelId="{E8204D14-FE76-EE4F-847A-594FCFE5469B}" type="presParOf" srcId="{6B18A08B-4043-594C-A1E7-8227EE439DC9}" destId="{5E3EF482-6531-4249-858C-33B67F6D8C68}" srcOrd="0" destOrd="0" presId="urn:microsoft.com/office/officeart/2005/8/layout/hList9"/>
    <dgm:cxn modelId="{07D916B8-4FA0-4D44-AD76-D0ACFE1657BB}" type="presParOf" srcId="{6B18A08B-4043-594C-A1E7-8227EE439DC9}" destId="{ADC46512-8063-E34A-AF02-71850B691C8E}" srcOrd="1" destOrd="0" presId="urn:microsoft.com/office/officeart/2005/8/layout/hList9"/>
    <dgm:cxn modelId="{495951A4-7A31-A948-97CC-318F513A34A2}" type="presParOf" srcId="{5BE125CC-B473-344D-88D6-59D274818A5C}" destId="{456F5539-E11E-3F48-A2D8-16C18F5BC4D4}" srcOrd="3" destOrd="0" presId="urn:microsoft.com/office/officeart/2005/8/layout/hList9"/>
    <dgm:cxn modelId="{EEFCC863-9849-9749-A54F-53FD8C05DA6F}" type="presParOf" srcId="{456F5539-E11E-3F48-A2D8-16C18F5BC4D4}" destId="{B8DEE52C-D7EE-8048-8B76-C85151E8F13D}" srcOrd="0" destOrd="0" presId="urn:microsoft.com/office/officeart/2005/8/layout/hList9"/>
    <dgm:cxn modelId="{DA5DCE69-68EE-634C-909E-EE8B559A8D61}" type="presParOf" srcId="{456F5539-E11E-3F48-A2D8-16C18F5BC4D4}" destId="{5A9EE9A6-7E5B-B243-A99A-D64AE2A71D29}" srcOrd="1" destOrd="0" presId="urn:microsoft.com/office/officeart/2005/8/layout/hList9"/>
    <dgm:cxn modelId="{292B8B92-8E1F-4D47-9EC6-5B76A90872B4}" type="presParOf" srcId="{A2EAC7F1-A417-1444-A4E0-DED46117446E}" destId="{ED26D1E6-5EA8-9549-A718-262F6EB6DE5D}" srcOrd="2" destOrd="0" presId="urn:microsoft.com/office/officeart/2005/8/layout/hList9"/>
    <dgm:cxn modelId="{43821AC5-46B1-CA4D-9D1C-1A2B21E11E86}" type="presParOf" srcId="{A2EAC7F1-A417-1444-A4E0-DED46117446E}" destId="{7D17F39E-EBE5-3540-8FC8-ADC31DE95F8F}" srcOrd="3" destOrd="0" presId="urn:microsoft.com/office/officeart/2005/8/layout/hList9"/>
    <dgm:cxn modelId="{28805A4F-CE67-9546-BC2B-98E4C4E603AF}" type="presParOf" srcId="{A2EAC7F1-A417-1444-A4E0-DED46117446E}" destId="{8F39F8B8-B688-9D4F-ACB4-D4A811BC7D33}" srcOrd="4" destOrd="0" presId="urn:microsoft.com/office/officeart/2005/8/layout/hList9"/>
    <dgm:cxn modelId="{05572361-8CB0-364B-AE68-3500A37FF2D0}" type="presParOf" srcId="{A2EAC7F1-A417-1444-A4E0-DED46117446E}" destId="{6F1FCDFB-B6F9-E242-8A4C-536ED28AF5B2}" srcOrd="5" destOrd="0" presId="urn:microsoft.com/office/officeart/2005/8/layout/hList9"/>
    <dgm:cxn modelId="{1EE8734C-0EC0-E743-BDB6-3086C1EC33D0}" type="presParOf" srcId="{A2EAC7F1-A417-1444-A4E0-DED46117446E}" destId="{69E9C386-71D2-4947-87CB-423E4406F8DD}" srcOrd="6" destOrd="0" presId="urn:microsoft.com/office/officeart/2005/8/layout/hList9"/>
    <dgm:cxn modelId="{E352A6CB-0ED9-A34E-A414-609127B89CAC}" type="presParOf" srcId="{69E9C386-71D2-4947-87CB-423E4406F8DD}" destId="{A670A37C-9B68-2248-920F-53FAF1979497}" srcOrd="0" destOrd="0" presId="urn:microsoft.com/office/officeart/2005/8/layout/hList9"/>
    <dgm:cxn modelId="{843A90BF-075F-704F-B0FB-EE493D433ED8}" type="presParOf" srcId="{69E9C386-71D2-4947-87CB-423E4406F8DD}" destId="{6EDC2BE4-54E7-F045-B0AC-A802BEF43484}" srcOrd="1" destOrd="0" presId="urn:microsoft.com/office/officeart/2005/8/layout/hList9"/>
    <dgm:cxn modelId="{B7611BFF-1A15-A949-9939-7CECF9013E5E}" type="presParOf" srcId="{6EDC2BE4-54E7-F045-B0AC-A802BEF43484}" destId="{A610D6D0-3F8D-7946-BF29-A86D47D2A279}" srcOrd="0" destOrd="0" presId="urn:microsoft.com/office/officeart/2005/8/layout/hList9"/>
    <dgm:cxn modelId="{8218B07E-1AEA-2D4F-ADE7-7FECA5596F48}" type="presParOf" srcId="{6EDC2BE4-54E7-F045-B0AC-A802BEF43484}" destId="{E5A2511A-D1D7-2D4C-9D5C-C28DCFA2F8A2}" srcOrd="1" destOrd="0" presId="urn:microsoft.com/office/officeart/2005/8/layout/hList9"/>
    <dgm:cxn modelId="{D8549350-2EE3-9548-8D6A-7B030DDCBD38}" type="presParOf" srcId="{69E9C386-71D2-4947-87CB-423E4406F8DD}" destId="{DEEB933D-A291-684A-94F7-B8E238FFF585}" srcOrd="2" destOrd="0" presId="urn:microsoft.com/office/officeart/2005/8/layout/hList9"/>
    <dgm:cxn modelId="{DC121723-36E3-D542-BD6C-C0C3515AC43B}" type="presParOf" srcId="{DEEB933D-A291-684A-94F7-B8E238FFF585}" destId="{3645C4BA-EAE9-5F4B-9716-C9C1D9B91DB4}" srcOrd="0" destOrd="0" presId="urn:microsoft.com/office/officeart/2005/8/layout/hList9"/>
    <dgm:cxn modelId="{9A1E3F77-964A-D14B-A453-C403087487BA}" type="presParOf" srcId="{DEEB933D-A291-684A-94F7-B8E238FFF585}" destId="{F86B4371-AC0E-2E4C-A9E6-8E031B11A7D5}" srcOrd="1" destOrd="0" presId="urn:microsoft.com/office/officeart/2005/8/layout/hList9"/>
    <dgm:cxn modelId="{DCAACF6A-3609-3F49-AB39-51D0305E35E9}" type="presParOf" srcId="{69E9C386-71D2-4947-87CB-423E4406F8DD}" destId="{BB3E7F23-B9ED-484D-9FE2-B9399C87E6EE}" srcOrd="3" destOrd="0" presId="urn:microsoft.com/office/officeart/2005/8/layout/hList9"/>
    <dgm:cxn modelId="{6665418D-BB9C-ED47-AF99-C479340F0187}" type="presParOf" srcId="{BB3E7F23-B9ED-484D-9FE2-B9399C87E6EE}" destId="{611159F1-C767-9C48-ACEA-0C14101C70D9}" srcOrd="0" destOrd="0" presId="urn:microsoft.com/office/officeart/2005/8/layout/hList9"/>
    <dgm:cxn modelId="{46AABE25-4742-784D-A748-0FF1990FEE61}" type="presParOf" srcId="{BB3E7F23-B9ED-484D-9FE2-B9399C87E6EE}" destId="{12CFB3DF-2E72-7541-86FE-D76F5B4815D9}" srcOrd="1" destOrd="0" presId="urn:microsoft.com/office/officeart/2005/8/layout/hList9"/>
    <dgm:cxn modelId="{76E579BC-B5E7-084A-B66E-7C74BBB2C77F}" type="presParOf" srcId="{A2EAC7F1-A417-1444-A4E0-DED46117446E}" destId="{BB70D345-C903-484D-B732-5D8EF7FDCB2E}" srcOrd="7" destOrd="0" presId="urn:microsoft.com/office/officeart/2005/8/layout/hList9"/>
    <dgm:cxn modelId="{B43E9386-2340-D246-862E-C55512E51C1E}" type="presParOf" srcId="{A2EAC7F1-A417-1444-A4E0-DED46117446E}" destId="{4FED765A-0FFD-E842-A89A-E892BA859221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88E37A-60E7-48F8-A310-2CB235D938E9}" type="doc">
      <dgm:prSet loTypeId="urn:microsoft.com/office/officeart/2005/8/layout/hList1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775DC3F-23B6-437C-A464-4D858A71B59A}">
      <dgm:prSet/>
      <dgm:spPr/>
      <dgm:t>
        <a:bodyPr/>
        <a:lstStyle/>
        <a:p>
          <a:r>
            <a:rPr lang="en-US"/>
            <a:t>Residential Segregation </a:t>
          </a:r>
        </a:p>
      </dgm:t>
    </dgm:pt>
    <dgm:pt modelId="{7144863C-DA61-4256-9457-440FB835D51C}" type="parTrans" cxnId="{1A376C70-0F6A-450A-B4E6-3BF02B9FEFE1}">
      <dgm:prSet/>
      <dgm:spPr/>
      <dgm:t>
        <a:bodyPr/>
        <a:lstStyle/>
        <a:p>
          <a:endParaRPr lang="en-US"/>
        </a:p>
      </dgm:t>
    </dgm:pt>
    <dgm:pt modelId="{255325CB-56FD-4991-A50B-D17A2AFC4C1B}" type="sibTrans" cxnId="{1A376C70-0F6A-450A-B4E6-3BF02B9FEFE1}">
      <dgm:prSet/>
      <dgm:spPr/>
      <dgm:t>
        <a:bodyPr/>
        <a:lstStyle/>
        <a:p>
          <a:endParaRPr lang="en-US"/>
        </a:p>
      </dgm:t>
    </dgm:pt>
    <dgm:pt modelId="{46F056DE-E3F1-42AE-87C8-244570F004CB}">
      <dgm:prSet/>
      <dgm:spPr/>
      <dgm:t>
        <a:bodyPr/>
        <a:lstStyle/>
        <a:p>
          <a:r>
            <a:rPr lang="en-US"/>
            <a:t>Lending and rental discrimination</a:t>
          </a:r>
        </a:p>
      </dgm:t>
    </dgm:pt>
    <dgm:pt modelId="{C45267C3-3B93-4D33-BEF2-DF0A099EBC45}" type="parTrans" cxnId="{934731C8-C85E-4455-ABC3-335CF68242B9}">
      <dgm:prSet/>
      <dgm:spPr/>
      <dgm:t>
        <a:bodyPr/>
        <a:lstStyle/>
        <a:p>
          <a:endParaRPr lang="en-US"/>
        </a:p>
      </dgm:t>
    </dgm:pt>
    <dgm:pt modelId="{982F465A-0177-4C0B-B38F-14A1201A079F}" type="sibTrans" cxnId="{934731C8-C85E-4455-ABC3-335CF68242B9}">
      <dgm:prSet/>
      <dgm:spPr/>
      <dgm:t>
        <a:bodyPr/>
        <a:lstStyle/>
        <a:p>
          <a:endParaRPr lang="en-US"/>
        </a:p>
      </dgm:t>
    </dgm:pt>
    <dgm:pt modelId="{7E69E8E5-E53B-49DE-BBFD-E2C1775C2C5C}">
      <dgm:prSet/>
      <dgm:spPr/>
      <dgm:t>
        <a:bodyPr/>
        <a:lstStyle/>
        <a:p>
          <a:r>
            <a:rPr lang="en-US"/>
            <a:t>Steering and block-busting </a:t>
          </a:r>
        </a:p>
      </dgm:t>
    </dgm:pt>
    <dgm:pt modelId="{C1FEDCEC-1F7C-4CE2-846D-BE545A5C76F3}" type="parTrans" cxnId="{0B416B43-C951-4A95-A194-7E8FD5B028CF}">
      <dgm:prSet/>
      <dgm:spPr/>
      <dgm:t>
        <a:bodyPr/>
        <a:lstStyle/>
        <a:p>
          <a:endParaRPr lang="en-US"/>
        </a:p>
      </dgm:t>
    </dgm:pt>
    <dgm:pt modelId="{187B46AD-B873-4ED8-B0AE-3153D4386A2D}" type="sibTrans" cxnId="{0B416B43-C951-4A95-A194-7E8FD5B028CF}">
      <dgm:prSet/>
      <dgm:spPr/>
      <dgm:t>
        <a:bodyPr/>
        <a:lstStyle/>
        <a:p>
          <a:endParaRPr lang="en-US"/>
        </a:p>
      </dgm:t>
    </dgm:pt>
    <dgm:pt modelId="{9DF1B1B8-205F-4C52-BAB5-B561374F34AD}">
      <dgm:prSet/>
      <dgm:spPr/>
      <dgm:t>
        <a:bodyPr/>
        <a:lstStyle/>
        <a:p>
          <a:r>
            <a:rPr lang="en-US"/>
            <a:t>Educational segregation </a:t>
          </a:r>
        </a:p>
      </dgm:t>
    </dgm:pt>
    <dgm:pt modelId="{52B0B6BE-DE91-482F-8BC8-8D000C1795C5}" type="parTrans" cxnId="{B2F15606-4EAE-429F-88FE-3371B3CC1ADC}">
      <dgm:prSet/>
      <dgm:spPr/>
      <dgm:t>
        <a:bodyPr/>
        <a:lstStyle/>
        <a:p>
          <a:endParaRPr lang="en-US"/>
        </a:p>
      </dgm:t>
    </dgm:pt>
    <dgm:pt modelId="{B4C027E9-854E-4F1C-8C0C-37B807AFC947}" type="sibTrans" cxnId="{B2F15606-4EAE-429F-88FE-3371B3CC1ADC}">
      <dgm:prSet/>
      <dgm:spPr/>
      <dgm:t>
        <a:bodyPr/>
        <a:lstStyle/>
        <a:p>
          <a:endParaRPr lang="en-US"/>
        </a:p>
      </dgm:t>
    </dgm:pt>
    <dgm:pt modelId="{133DC38E-539B-464A-95C7-0E293A681567}">
      <dgm:prSet/>
      <dgm:spPr/>
      <dgm:t>
        <a:bodyPr/>
        <a:lstStyle/>
        <a:p>
          <a:r>
            <a:rPr lang="en-US"/>
            <a:t>Largely based on residential segregation</a:t>
          </a:r>
        </a:p>
      </dgm:t>
    </dgm:pt>
    <dgm:pt modelId="{FD3446D7-2953-46B6-87C3-C24CD677C8DA}" type="parTrans" cxnId="{BD79A956-598E-473C-90EC-5FC0E32617F3}">
      <dgm:prSet/>
      <dgm:spPr/>
      <dgm:t>
        <a:bodyPr/>
        <a:lstStyle/>
        <a:p>
          <a:endParaRPr lang="en-US"/>
        </a:p>
      </dgm:t>
    </dgm:pt>
    <dgm:pt modelId="{FE5B469A-BE9D-40B6-9255-373650F83716}" type="sibTrans" cxnId="{BD79A956-598E-473C-90EC-5FC0E32617F3}">
      <dgm:prSet/>
      <dgm:spPr/>
      <dgm:t>
        <a:bodyPr/>
        <a:lstStyle/>
        <a:p>
          <a:endParaRPr lang="en-US"/>
        </a:p>
      </dgm:t>
    </dgm:pt>
    <dgm:pt modelId="{703C16BF-78C5-4BB7-AEF4-BE529D38D1C6}">
      <dgm:prSet/>
      <dgm:spPr/>
      <dgm:t>
        <a:bodyPr/>
        <a:lstStyle/>
        <a:p>
          <a:r>
            <a:rPr lang="en-US"/>
            <a:t>Tracking </a:t>
          </a:r>
        </a:p>
      </dgm:t>
    </dgm:pt>
    <dgm:pt modelId="{8B40FD6D-0312-469E-8567-03F5F7EB631B}" type="parTrans" cxnId="{4400420A-7E96-43C6-BE9F-6D369A42B69E}">
      <dgm:prSet/>
      <dgm:spPr/>
      <dgm:t>
        <a:bodyPr/>
        <a:lstStyle/>
        <a:p>
          <a:endParaRPr lang="en-US"/>
        </a:p>
      </dgm:t>
    </dgm:pt>
    <dgm:pt modelId="{32206320-15D0-4DEB-BF4E-6BBF944AF407}" type="sibTrans" cxnId="{4400420A-7E96-43C6-BE9F-6D369A42B69E}">
      <dgm:prSet/>
      <dgm:spPr/>
      <dgm:t>
        <a:bodyPr/>
        <a:lstStyle/>
        <a:p>
          <a:endParaRPr lang="en-US"/>
        </a:p>
      </dgm:t>
    </dgm:pt>
    <dgm:pt modelId="{E70887F3-D7DE-49F8-8C99-8D89FF1E4733}">
      <dgm:prSet/>
      <dgm:spPr/>
      <dgm:t>
        <a:bodyPr/>
        <a:lstStyle/>
        <a:p>
          <a:r>
            <a:rPr lang="en-US"/>
            <a:t>Employment discrimination</a:t>
          </a:r>
        </a:p>
      </dgm:t>
    </dgm:pt>
    <dgm:pt modelId="{49DD7872-C559-4EC1-ACF6-D6F5A313288A}" type="parTrans" cxnId="{87E2D049-EBC0-469A-9F25-09209430A2ED}">
      <dgm:prSet/>
      <dgm:spPr/>
      <dgm:t>
        <a:bodyPr/>
        <a:lstStyle/>
        <a:p>
          <a:endParaRPr lang="en-US"/>
        </a:p>
      </dgm:t>
    </dgm:pt>
    <dgm:pt modelId="{97B4ED25-E2C8-400C-9239-5CDBBEF858B2}" type="sibTrans" cxnId="{87E2D049-EBC0-469A-9F25-09209430A2ED}">
      <dgm:prSet/>
      <dgm:spPr/>
      <dgm:t>
        <a:bodyPr/>
        <a:lstStyle/>
        <a:p>
          <a:endParaRPr lang="en-US"/>
        </a:p>
      </dgm:t>
    </dgm:pt>
    <dgm:pt modelId="{D052A944-017A-4A96-BDE2-4C5E5042FB62}">
      <dgm:prSet/>
      <dgm:spPr/>
      <dgm:t>
        <a:bodyPr/>
        <a:lstStyle/>
        <a:p>
          <a:r>
            <a:rPr lang="en-US" dirty="0"/>
            <a:t> Difficult to prove individual instances but empirically demonstrated</a:t>
          </a:r>
        </a:p>
      </dgm:t>
    </dgm:pt>
    <dgm:pt modelId="{A43F3DFC-8B10-4C89-AA19-0B624A47DD4B}" type="parTrans" cxnId="{9F80DF8F-C66A-4527-B8E4-9B30302385A4}">
      <dgm:prSet/>
      <dgm:spPr/>
      <dgm:t>
        <a:bodyPr/>
        <a:lstStyle/>
        <a:p>
          <a:endParaRPr lang="en-US"/>
        </a:p>
      </dgm:t>
    </dgm:pt>
    <dgm:pt modelId="{02531EED-401B-47B0-98C3-56458228FDB4}" type="sibTrans" cxnId="{9F80DF8F-C66A-4527-B8E4-9B30302385A4}">
      <dgm:prSet/>
      <dgm:spPr/>
      <dgm:t>
        <a:bodyPr/>
        <a:lstStyle/>
        <a:p>
          <a:endParaRPr lang="en-US"/>
        </a:p>
      </dgm:t>
    </dgm:pt>
    <dgm:pt modelId="{E00FEB2C-2A53-44C6-B17C-95CC3960478D}">
      <dgm:prSet/>
      <dgm:spPr/>
      <dgm:t>
        <a:bodyPr/>
        <a:lstStyle/>
        <a:p>
          <a:r>
            <a:rPr lang="en-US" dirty="0"/>
            <a:t>Difficult to legislate </a:t>
          </a:r>
          <a:r>
            <a:rPr lang="en-US" i="1" dirty="0"/>
            <a:t>against </a:t>
          </a:r>
          <a:r>
            <a:rPr lang="en-US" dirty="0"/>
            <a:t>without affirmative action</a:t>
          </a:r>
        </a:p>
      </dgm:t>
    </dgm:pt>
    <dgm:pt modelId="{E4771A21-7BC4-4E48-BAD4-A10EB82B7080}" type="parTrans" cxnId="{50EF51FD-9486-4CA4-85B6-BAD20D5B81BF}">
      <dgm:prSet/>
      <dgm:spPr/>
      <dgm:t>
        <a:bodyPr/>
        <a:lstStyle/>
        <a:p>
          <a:endParaRPr lang="en-US"/>
        </a:p>
      </dgm:t>
    </dgm:pt>
    <dgm:pt modelId="{0D465F46-F12E-448B-9D97-53572D07AA7A}" type="sibTrans" cxnId="{50EF51FD-9486-4CA4-85B6-BAD20D5B81BF}">
      <dgm:prSet/>
      <dgm:spPr/>
      <dgm:t>
        <a:bodyPr/>
        <a:lstStyle/>
        <a:p>
          <a:endParaRPr lang="en-US"/>
        </a:p>
      </dgm:t>
    </dgm:pt>
    <dgm:pt modelId="{1F179D82-BF51-7B4B-931D-83E80F3FF8BE}" type="pres">
      <dgm:prSet presAssocID="{CC88E37A-60E7-48F8-A310-2CB235D938E9}" presName="Name0" presStyleCnt="0">
        <dgm:presLayoutVars>
          <dgm:dir/>
          <dgm:animLvl val="lvl"/>
          <dgm:resizeHandles val="exact"/>
        </dgm:presLayoutVars>
      </dgm:prSet>
      <dgm:spPr/>
    </dgm:pt>
    <dgm:pt modelId="{40294585-F259-5742-B8FB-3D21CEC442CB}" type="pres">
      <dgm:prSet presAssocID="{5775DC3F-23B6-437C-A464-4D858A71B59A}" presName="composite" presStyleCnt="0"/>
      <dgm:spPr/>
    </dgm:pt>
    <dgm:pt modelId="{D7EFD463-6258-7348-9BA6-C733C580E2D9}" type="pres">
      <dgm:prSet presAssocID="{5775DC3F-23B6-437C-A464-4D858A71B59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1221FC07-627D-8F4D-B32B-C8E262E26990}" type="pres">
      <dgm:prSet presAssocID="{5775DC3F-23B6-437C-A464-4D858A71B59A}" presName="desTx" presStyleLbl="alignAccFollowNode1" presStyleIdx="0" presStyleCnt="3">
        <dgm:presLayoutVars>
          <dgm:bulletEnabled val="1"/>
        </dgm:presLayoutVars>
      </dgm:prSet>
      <dgm:spPr/>
    </dgm:pt>
    <dgm:pt modelId="{BBD0270C-2E59-E442-8E3E-88FA4AE29CCF}" type="pres">
      <dgm:prSet presAssocID="{255325CB-56FD-4991-A50B-D17A2AFC4C1B}" presName="space" presStyleCnt="0"/>
      <dgm:spPr/>
    </dgm:pt>
    <dgm:pt modelId="{17F34EBD-AE37-3547-A86E-A81DBDC48316}" type="pres">
      <dgm:prSet presAssocID="{9DF1B1B8-205F-4C52-BAB5-B561374F34AD}" presName="composite" presStyleCnt="0"/>
      <dgm:spPr/>
    </dgm:pt>
    <dgm:pt modelId="{C24B75D7-0942-C549-9E32-E5279DE3B478}" type="pres">
      <dgm:prSet presAssocID="{9DF1B1B8-205F-4C52-BAB5-B561374F34A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C42E71FF-C2AB-1343-A6A6-A8E3B1D5FB60}" type="pres">
      <dgm:prSet presAssocID="{9DF1B1B8-205F-4C52-BAB5-B561374F34AD}" presName="desTx" presStyleLbl="alignAccFollowNode1" presStyleIdx="1" presStyleCnt="3">
        <dgm:presLayoutVars>
          <dgm:bulletEnabled val="1"/>
        </dgm:presLayoutVars>
      </dgm:prSet>
      <dgm:spPr/>
    </dgm:pt>
    <dgm:pt modelId="{E35CFD17-A699-044E-B400-AB10793681BC}" type="pres">
      <dgm:prSet presAssocID="{B4C027E9-854E-4F1C-8C0C-37B807AFC947}" presName="space" presStyleCnt="0"/>
      <dgm:spPr/>
    </dgm:pt>
    <dgm:pt modelId="{E0F4920C-D3E5-844D-81F0-1C3DA2CD42C6}" type="pres">
      <dgm:prSet presAssocID="{E70887F3-D7DE-49F8-8C99-8D89FF1E4733}" presName="composite" presStyleCnt="0"/>
      <dgm:spPr/>
    </dgm:pt>
    <dgm:pt modelId="{E8D9A53C-13A5-5444-A70F-936995D5F4EC}" type="pres">
      <dgm:prSet presAssocID="{E70887F3-D7DE-49F8-8C99-8D89FF1E473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CE295F1-4458-C140-8451-3E8644DE43AD}" type="pres">
      <dgm:prSet presAssocID="{E70887F3-D7DE-49F8-8C99-8D89FF1E473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73427502-43CE-C34D-96B6-B78162691AFF}" type="presOf" srcId="{5775DC3F-23B6-437C-A464-4D858A71B59A}" destId="{D7EFD463-6258-7348-9BA6-C733C580E2D9}" srcOrd="0" destOrd="0" presId="urn:microsoft.com/office/officeart/2005/8/layout/hList1"/>
    <dgm:cxn modelId="{DAE7E503-B068-DE4B-8C64-65A15FF71820}" type="presOf" srcId="{133DC38E-539B-464A-95C7-0E293A681567}" destId="{C42E71FF-C2AB-1343-A6A6-A8E3B1D5FB60}" srcOrd="0" destOrd="0" presId="urn:microsoft.com/office/officeart/2005/8/layout/hList1"/>
    <dgm:cxn modelId="{B2F15606-4EAE-429F-88FE-3371B3CC1ADC}" srcId="{CC88E37A-60E7-48F8-A310-2CB235D938E9}" destId="{9DF1B1B8-205F-4C52-BAB5-B561374F34AD}" srcOrd="1" destOrd="0" parTransId="{52B0B6BE-DE91-482F-8BC8-8D000C1795C5}" sibTransId="{B4C027E9-854E-4F1C-8C0C-37B807AFC947}"/>
    <dgm:cxn modelId="{4400420A-7E96-43C6-BE9F-6D369A42B69E}" srcId="{9DF1B1B8-205F-4C52-BAB5-B561374F34AD}" destId="{703C16BF-78C5-4BB7-AEF4-BE529D38D1C6}" srcOrd="1" destOrd="0" parTransId="{8B40FD6D-0312-469E-8567-03F5F7EB631B}" sibTransId="{32206320-15D0-4DEB-BF4E-6BBF944AF407}"/>
    <dgm:cxn modelId="{B821110D-0D5D-F84E-9015-F5A1355EB03F}" type="presOf" srcId="{7E69E8E5-E53B-49DE-BBFD-E2C1775C2C5C}" destId="{1221FC07-627D-8F4D-B32B-C8E262E26990}" srcOrd="0" destOrd="1" presId="urn:microsoft.com/office/officeart/2005/8/layout/hList1"/>
    <dgm:cxn modelId="{0B416B43-C951-4A95-A194-7E8FD5B028CF}" srcId="{5775DC3F-23B6-437C-A464-4D858A71B59A}" destId="{7E69E8E5-E53B-49DE-BBFD-E2C1775C2C5C}" srcOrd="1" destOrd="0" parTransId="{C1FEDCEC-1F7C-4CE2-846D-BE545A5C76F3}" sibTransId="{187B46AD-B873-4ED8-B0AE-3153D4386A2D}"/>
    <dgm:cxn modelId="{87E2D049-EBC0-469A-9F25-09209430A2ED}" srcId="{CC88E37A-60E7-48F8-A310-2CB235D938E9}" destId="{E70887F3-D7DE-49F8-8C99-8D89FF1E4733}" srcOrd="2" destOrd="0" parTransId="{49DD7872-C559-4EC1-ACF6-D6F5A313288A}" sibTransId="{97B4ED25-E2C8-400C-9239-5CDBBEF858B2}"/>
    <dgm:cxn modelId="{9B462755-720B-0748-AF17-2CC6A84A55A0}" type="presOf" srcId="{D052A944-017A-4A96-BDE2-4C5E5042FB62}" destId="{ACE295F1-4458-C140-8451-3E8644DE43AD}" srcOrd="0" destOrd="0" presId="urn:microsoft.com/office/officeart/2005/8/layout/hList1"/>
    <dgm:cxn modelId="{BD79A956-598E-473C-90EC-5FC0E32617F3}" srcId="{9DF1B1B8-205F-4C52-BAB5-B561374F34AD}" destId="{133DC38E-539B-464A-95C7-0E293A681567}" srcOrd="0" destOrd="0" parTransId="{FD3446D7-2953-46B6-87C3-C24CD677C8DA}" sibTransId="{FE5B469A-BE9D-40B6-9255-373650F83716}"/>
    <dgm:cxn modelId="{53EF4862-8B1D-7E40-821E-6B1B1ECCB762}" type="presOf" srcId="{46F056DE-E3F1-42AE-87C8-244570F004CB}" destId="{1221FC07-627D-8F4D-B32B-C8E262E26990}" srcOrd="0" destOrd="0" presId="urn:microsoft.com/office/officeart/2005/8/layout/hList1"/>
    <dgm:cxn modelId="{3A430A6E-CC5B-F940-B858-F7B98B317626}" type="presOf" srcId="{E00FEB2C-2A53-44C6-B17C-95CC3960478D}" destId="{ACE295F1-4458-C140-8451-3E8644DE43AD}" srcOrd="0" destOrd="1" presId="urn:microsoft.com/office/officeart/2005/8/layout/hList1"/>
    <dgm:cxn modelId="{E95C116F-2B97-5749-82B5-4C05432B80CC}" type="presOf" srcId="{703C16BF-78C5-4BB7-AEF4-BE529D38D1C6}" destId="{C42E71FF-C2AB-1343-A6A6-A8E3B1D5FB60}" srcOrd="0" destOrd="1" presId="urn:microsoft.com/office/officeart/2005/8/layout/hList1"/>
    <dgm:cxn modelId="{1A376C70-0F6A-450A-B4E6-3BF02B9FEFE1}" srcId="{CC88E37A-60E7-48F8-A310-2CB235D938E9}" destId="{5775DC3F-23B6-437C-A464-4D858A71B59A}" srcOrd="0" destOrd="0" parTransId="{7144863C-DA61-4256-9457-440FB835D51C}" sibTransId="{255325CB-56FD-4991-A50B-D17A2AFC4C1B}"/>
    <dgm:cxn modelId="{9F80DF8F-C66A-4527-B8E4-9B30302385A4}" srcId="{E70887F3-D7DE-49F8-8C99-8D89FF1E4733}" destId="{D052A944-017A-4A96-BDE2-4C5E5042FB62}" srcOrd="0" destOrd="0" parTransId="{A43F3DFC-8B10-4C89-AA19-0B624A47DD4B}" sibTransId="{02531EED-401B-47B0-98C3-56458228FDB4}"/>
    <dgm:cxn modelId="{E63B07A2-D312-AF40-A0DC-BB18C9B50035}" type="presOf" srcId="{9DF1B1B8-205F-4C52-BAB5-B561374F34AD}" destId="{C24B75D7-0942-C549-9E32-E5279DE3B478}" srcOrd="0" destOrd="0" presId="urn:microsoft.com/office/officeart/2005/8/layout/hList1"/>
    <dgm:cxn modelId="{934731C8-C85E-4455-ABC3-335CF68242B9}" srcId="{5775DC3F-23B6-437C-A464-4D858A71B59A}" destId="{46F056DE-E3F1-42AE-87C8-244570F004CB}" srcOrd="0" destOrd="0" parTransId="{C45267C3-3B93-4D33-BEF2-DF0A099EBC45}" sibTransId="{982F465A-0177-4C0B-B38F-14A1201A079F}"/>
    <dgm:cxn modelId="{7BF226CC-6491-8E4D-8895-A967AB0CA6B5}" type="presOf" srcId="{CC88E37A-60E7-48F8-A310-2CB235D938E9}" destId="{1F179D82-BF51-7B4B-931D-83E80F3FF8BE}" srcOrd="0" destOrd="0" presId="urn:microsoft.com/office/officeart/2005/8/layout/hList1"/>
    <dgm:cxn modelId="{19B22BD6-7CB1-4A45-8502-5DE942E67414}" type="presOf" srcId="{E70887F3-D7DE-49F8-8C99-8D89FF1E4733}" destId="{E8D9A53C-13A5-5444-A70F-936995D5F4EC}" srcOrd="0" destOrd="0" presId="urn:microsoft.com/office/officeart/2005/8/layout/hList1"/>
    <dgm:cxn modelId="{50EF51FD-9486-4CA4-85B6-BAD20D5B81BF}" srcId="{E70887F3-D7DE-49F8-8C99-8D89FF1E4733}" destId="{E00FEB2C-2A53-44C6-B17C-95CC3960478D}" srcOrd="1" destOrd="0" parTransId="{E4771A21-7BC4-4E48-BAD4-A10EB82B7080}" sibTransId="{0D465F46-F12E-448B-9D97-53572D07AA7A}"/>
    <dgm:cxn modelId="{5E250892-8488-104F-8B46-826ECB84BA4D}" type="presParOf" srcId="{1F179D82-BF51-7B4B-931D-83E80F3FF8BE}" destId="{40294585-F259-5742-B8FB-3D21CEC442CB}" srcOrd="0" destOrd="0" presId="urn:microsoft.com/office/officeart/2005/8/layout/hList1"/>
    <dgm:cxn modelId="{BE85C76D-C1E2-7E45-8C34-20A94C0092B2}" type="presParOf" srcId="{40294585-F259-5742-B8FB-3D21CEC442CB}" destId="{D7EFD463-6258-7348-9BA6-C733C580E2D9}" srcOrd="0" destOrd="0" presId="urn:microsoft.com/office/officeart/2005/8/layout/hList1"/>
    <dgm:cxn modelId="{F46245FF-CD33-8740-BC31-DFC277B536D9}" type="presParOf" srcId="{40294585-F259-5742-B8FB-3D21CEC442CB}" destId="{1221FC07-627D-8F4D-B32B-C8E262E26990}" srcOrd="1" destOrd="0" presId="urn:microsoft.com/office/officeart/2005/8/layout/hList1"/>
    <dgm:cxn modelId="{4E197EF8-C2E0-F14E-A789-A6751BA5918A}" type="presParOf" srcId="{1F179D82-BF51-7B4B-931D-83E80F3FF8BE}" destId="{BBD0270C-2E59-E442-8E3E-88FA4AE29CCF}" srcOrd="1" destOrd="0" presId="urn:microsoft.com/office/officeart/2005/8/layout/hList1"/>
    <dgm:cxn modelId="{4F6D8389-86A1-294B-8437-4A503CC924FA}" type="presParOf" srcId="{1F179D82-BF51-7B4B-931D-83E80F3FF8BE}" destId="{17F34EBD-AE37-3547-A86E-A81DBDC48316}" srcOrd="2" destOrd="0" presId="urn:microsoft.com/office/officeart/2005/8/layout/hList1"/>
    <dgm:cxn modelId="{D2960C80-7CA6-1648-BC36-8094AE0A09BF}" type="presParOf" srcId="{17F34EBD-AE37-3547-A86E-A81DBDC48316}" destId="{C24B75D7-0942-C549-9E32-E5279DE3B478}" srcOrd="0" destOrd="0" presId="urn:microsoft.com/office/officeart/2005/8/layout/hList1"/>
    <dgm:cxn modelId="{DA59D0D1-22BA-5542-9D22-91B5FAEF7337}" type="presParOf" srcId="{17F34EBD-AE37-3547-A86E-A81DBDC48316}" destId="{C42E71FF-C2AB-1343-A6A6-A8E3B1D5FB60}" srcOrd="1" destOrd="0" presId="urn:microsoft.com/office/officeart/2005/8/layout/hList1"/>
    <dgm:cxn modelId="{FF0B972E-8F7C-8B44-968C-EA897C68EEAD}" type="presParOf" srcId="{1F179D82-BF51-7B4B-931D-83E80F3FF8BE}" destId="{E35CFD17-A699-044E-B400-AB10793681BC}" srcOrd="3" destOrd="0" presId="urn:microsoft.com/office/officeart/2005/8/layout/hList1"/>
    <dgm:cxn modelId="{C95CCD42-E50F-D34A-B3E0-AC0E48DB70A6}" type="presParOf" srcId="{1F179D82-BF51-7B4B-931D-83E80F3FF8BE}" destId="{E0F4920C-D3E5-844D-81F0-1C3DA2CD42C6}" srcOrd="4" destOrd="0" presId="urn:microsoft.com/office/officeart/2005/8/layout/hList1"/>
    <dgm:cxn modelId="{23F1D955-11D1-1546-8DEC-4630525C3E84}" type="presParOf" srcId="{E0F4920C-D3E5-844D-81F0-1C3DA2CD42C6}" destId="{E8D9A53C-13A5-5444-A70F-936995D5F4EC}" srcOrd="0" destOrd="0" presId="urn:microsoft.com/office/officeart/2005/8/layout/hList1"/>
    <dgm:cxn modelId="{1C837035-5F0E-C64A-98E2-4F469918DC50}" type="presParOf" srcId="{E0F4920C-D3E5-844D-81F0-1C3DA2CD42C6}" destId="{ACE295F1-4458-C140-8451-3E8644DE43A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95740-D899-1349-A6D2-8A00EE93FE10}">
      <dsp:nvSpPr>
        <dsp:cNvPr id="0" name=""/>
        <dsp:cNvSpPr/>
      </dsp:nvSpPr>
      <dsp:spPr>
        <a:xfrm>
          <a:off x="0" y="0"/>
          <a:ext cx="8128000" cy="24384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7EC92D-BA9F-9B4C-B56E-29184EAD7B43}">
      <dsp:nvSpPr>
        <dsp:cNvPr id="0" name=""/>
        <dsp:cNvSpPr/>
      </dsp:nvSpPr>
      <dsp:spPr>
        <a:xfrm>
          <a:off x="243839" y="325120"/>
          <a:ext cx="2387600" cy="1788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E52FB2-0CDB-3A48-8917-11C77AAA15D2}">
      <dsp:nvSpPr>
        <dsp:cNvPr id="0" name=""/>
        <dsp:cNvSpPr/>
      </dsp:nvSpPr>
      <dsp:spPr>
        <a:xfrm rot="10800000">
          <a:off x="243839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Jim Crow segregation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1865 – 1968*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Majority oppresses minority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Residential, economic, educational, familial/relational</a:t>
          </a:r>
        </a:p>
      </dsp:txBody>
      <dsp:txXfrm rot="10800000">
        <a:off x="317266" y="2438400"/>
        <a:ext cx="2240746" cy="2906839"/>
      </dsp:txXfrm>
    </dsp:sp>
    <dsp:sp modelId="{1977F2A8-8AF6-7F49-BB3D-513642303875}">
      <dsp:nvSpPr>
        <dsp:cNvPr id="0" name=""/>
        <dsp:cNvSpPr/>
      </dsp:nvSpPr>
      <dsp:spPr>
        <a:xfrm>
          <a:off x="2870200" y="325120"/>
          <a:ext cx="2387600" cy="1788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/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4F8D63-A908-9049-BBAE-224223D194E4}">
      <dsp:nvSpPr>
        <dsp:cNvPr id="0" name=""/>
        <dsp:cNvSpPr/>
      </dsp:nvSpPr>
      <dsp:spPr>
        <a:xfrm rot="10800000">
          <a:off x="2870200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Apartheid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~1910s – 1991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Minority oppresses majority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Residential, economic, educational, familial/relational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 rot="10800000">
        <a:off x="2943627" y="2438400"/>
        <a:ext cx="2240746" cy="2906839"/>
      </dsp:txXfrm>
    </dsp:sp>
    <dsp:sp modelId="{DD7AD46D-EAF5-CA4D-BAE9-070AE8B951FF}">
      <dsp:nvSpPr>
        <dsp:cNvPr id="0" name=""/>
        <dsp:cNvSpPr/>
      </dsp:nvSpPr>
      <dsp:spPr>
        <a:xfrm>
          <a:off x="5496559" y="325120"/>
          <a:ext cx="2387600" cy="178816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02F6B-3173-CF43-9060-889659463A4A}">
      <dsp:nvSpPr>
        <dsp:cNvPr id="0" name=""/>
        <dsp:cNvSpPr/>
      </dsp:nvSpPr>
      <dsp:spPr>
        <a:xfrm rot="10800000">
          <a:off x="5496559" y="2438400"/>
          <a:ext cx="2387600" cy="298026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Partition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1947-present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Conflict between ethno-state and stateless ethnic group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Mandatory land transfers with separate infrastructures for Jews and Arabs</a:t>
          </a:r>
        </a:p>
      </dsp:txBody>
      <dsp:txXfrm rot="10800000">
        <a:off x="5569986" y="2438400"/>
        <a:ext cx="2240746" cy="29068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BD611C-34B6-3B47-9907-AF6D6B6D7501}">
      <dsp:nvSpPr>
        <dsp:cNvPr id="0" name=""/>
        <dsp:cNvSpPr/>
      </dsp:nvSpPr>
      <dsp:spPr>
        <a:xfrm>
          <a:off x="864999" y="1319856"/>
          <a:ext cx="1619974" cy="10805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Legislated </a:t>
          </a:r>
        </a:p>
      </dsp:txBody>
      <dsp:txXfrm>
        <a:off x="1124195" y="1319856"/>
        <a:ext cx="1360778" cy="1080522"/>
      </dsp:txXfrm>
    </dsp:sp>
    <dsp:sp modelId="{5E3EF482-6531-4249-858C-33B67F6D8C68}">
      <dsp:nvSpPr>
        <dsp:cNvPr id="0" name=""/>
        <dsp:cNvSpPr/>
      </dsp:nvSpPr>
      <dsp:spPr>
        <a:xfrm>
          <a:off x="864999" y="2400379"/>
          <a:ext cx="1619974" cy="10805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Openly practiced </a:t>
          </a:r>
        </a:p>
      </dsp:txBody>
      <dsp:txXfrm>
        <a:off x="1124195" y="2400379"/>
        <a:ext cx="1360778" cy="1080522"/>
      </dsp:txXfrm>
    </dsp:sp>
    <dsp:sp modelId="{B8DEE52C-D7EE-8048-8B76-C85151E8F13D}">
      <dsp:nvSpPr>
        <dsp:cNvPr id="0" name=""/>
        <dsp:cNvSpPr/>
      </dsp:nvSpPr>
      <dsp:spPr>
        <a:xfrm>
          <a:off x="864999" y="3480902"/>
          <a:ext cx="1619974" cy="10805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Socially Accepted</a:t>
          </a:r>
        </a:p>
      </dsp:txBody>
      <dsp:txXfrm>
        <a:off x="1124195" y="3480902"/>
        <a:ext cx="1360778" cy="1080522"/>
      </dsp:txXfrm>
    </dsp:sp>
    <dsp:sp modelId="{7D17F39E-EBE5-3540-8FC8-ADC31DE95F8F}">
      <dsp:nvSpPr>
        <dsp:cNvPr id="0" name=""/>
        <dsp:cNvSpPr/>
      </dsp:nvSpPr>
      <dsp:spPr>
        <a:xfrm>
          <a:off x="1012" y="887863"/>
          <a:ext cx="1079982" cy="10799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De Jure</a:t>
          </a:r>
        </a:p>
      </dsp:txBody>
      <dsp:txXfrm>
        <a:off x="159172" y="1046023"/>
        <a:ext cx="763662" cy="763662"/>
      </dsp:txXfrm>
    </dsp:sp>
    <dsp:sp modelId="{A610D6D0-3F8D-7946-BF29-A86D47D2A279}">
      <dsp:nvSpPr>
        <dsp:cNvPr id="0" name=""/>
        <dsp:cNvSpPr/>
      </dsp:nvSpPr>
      <dsp:spPr>
        <a:xfrm>
          <a:off x="3564956" y="1319856"/>
          <a:ext cx="1619974" cy="10805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Not legislated</a:t>
          </a:r>
        </a:p>
      </dsp:txBody>
      <dsp:txXfrm>
        <a:off x="3824152" y="1319856"/>
        <a:ext cx="1360778" cy="1080522"/>
      </dsp:txXfrm>
    </dsp:sp>
    <dsp:sp modelId="{3645C4BA-EAE9-5F4B-9716-C9C1D9B91DB4}">
      <dsp:nvSpPr>
        <dsp:cNvPr id="0" name=""/>
        <dsp:cNvSpPr/>
      </dsp:nvSpPr>
      <dsp:spPr>
        <a:xfrm>
          <a:off x="3564956" y="2400379"/>
          <a:ext cx="1619974" cy="10805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Often covert</a:t>
          </a:r>
        </a:p>
      </dsp:txBody>
      <dsp:txXfrm>
        <a:off x="3824152" y="2400379"/>
        <a:ext cx="1360778" cy="1080522"/>
      </dsp:txXfrm>
    </dsp:sp>
    <dsp:sp modelId="{611159F1-C767-9C48-ACEA-0C14101C70D9}">
      <dsp:nvSpPr>
        <dsp:cNvPr id="0" name=""/>
        <dsp:cNvSpPr/>
      </dsp:nvSpPr>
      <dsp:spPr>
        <a:xfrm>
          <a:off x="3564956" y="3480902"/>
          <a:ext cx="1619974" cy="10805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Denied or tolerated</a:t>
          </a:r>
        </a:p>
      </dsp:txBody>
      <dsp:txXfrm>
        <a:off x="3824152" y="3480902"/>
        <a:ext cx="1360778" cy="1080522"/>
      </dsp:txXfrm>
    </dsp:sp>
    <dsp:sp modelId="{4FED765A-0FFD-E842-A89A-E892BA859221}">
      <dsp:nvSpPr>
        <dsp:cNvPr id="0" name=""/>
        <dsp:cNvSpPr/>
      </dsp:nvSpPr>
      <dsp:spPr>
        <a:xfrm>
          <a:off x="2700970" y="887863"/>
          <a:ext cx="1079982" cy="10799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De Facto </a:t>
          </a:r>
        </a:p>
      </dsp:txBody>
      <dsp:txXfrm>
        <a:off x="2859130" y="1046023"/>
        <a:ext cx="763662" cy="7636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FD463-6258-7348-9BA6-C733C580E2D9}">
      <dsp:nvSpPr>
        <dsp:cNvPr id="0" name=""/>
        <dsp:cNvSpPr/>
      </dsp:nvSpPr>
      <dsp:spPr>
        <a:xfrm>
          <a:off x="2415" y="182838"/>
          <a:ext cx="2355151" cy="6582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Residential Segregation </a:t>
          </a:r>
        </a:p>
      </dsp:txBody>
      <dsp:txXfrm>
        <a:off x="2415" y="182838"/>
        <a:ext cx="2355151" cy="658254"/>
      </dsp:txXfrm>
    </dsp:sp>
    <dsp:sp modelId="{1221FC07-627D-8F4D-B32B-C8E262E26990}">
      <dsp:nvSpPr>
        <dsp:cNvPr id="0" name=""/>
        <dsp:cNvSpPr/>
      </dsp:nvSpPr>
      <dsp:spPr>
        <a:xfrm>
          <a:off x="2415" y="841093"/>
          <a:ext cx="2355151" cy="207805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Lending and rental discrimination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Steering and block-busting </a:t>
          </a:r>
        </a:p>
      </dsp:txBody>
      <dsp:txXfrm>
        <a:off x="2415" y="841093"/>
        <a:ext cx="2355151" cy="2078050"/>
      </dsp:txXfrm>
    </dsp:sp>
    <dsp:sp modelId="{C24B75D7-0942-C549-9E32-E5279DE3B478}">
      <dsp:nvSpPr>
        <dsp:cNvPr id="0" name=""/>
        <dsp:cNvSpPr/>
      </dsp:nvSpPr>
      <dsp:spPr>
        <a:xfrm>
          <a:off x="2687288" y="182838"/>
          <a:ext cx="2355151" cy="6582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Educational segregation </a:t>
          </a:r>
        </a:p>
      </dsp:txBody>
      <dsp:txXfrm>
        <a:off x="2687288" y="182838"/>
        <a:ext cx="2355151" cy="658254"/>
      </dsp:txXfrm>
    </dsp:sp>
    <dsp:sp modelId="{C42E71FF-C2AB-1343-A6A6-A8E3B1D5FB60}">
      <dsp:nvSpPr>
        <dsp:cNvPr id="0" name=""/>
        <dsp:cNvSpPr/>
      </dsp:nvSpPr>
      <dsp:spPr>
        <a:xfrm>
          <a:off x="2687288" y="841093"/>
          <a:ext cx="2355151" cy="207805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Largely based on residential segregation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Tracking </a:t>
          </a:r>
        </a:p>
      </dsp:txBody>
      <dsp:txXfrm>
        <a:off x="2687288" y="841093"/>
        <a:ext cx="2355151" cy="2078050"/>
      </dsp:txXfrm>
    </dsp:sp>
    <dsp:sp modelId="{E8D9A53C-13A5-5444-A70F-936995D5F4EC}">
      <dsp:nvSpPr>
        <dsp:cNvPr id="0" name=""/>
        <dsp:cNvSpPr/>
      </dsp:nvSpPr>
      <dsp:spPr>
        <a:xfrm>
          <a:off x="5372160" y="182838"/>
          <a:ext cx="2355151" cy="6582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Employment discrimination</a:t>
          </a:r>
        </a:p>
      </dsp:txBody>
      <dsp:txXfrm>
        <a:off x="5372160" y="182838"/>
        <a:ext cx="2355151" cy="658254"/>
      </dsp:txXfrm>
    </dsp:sp>
    <dsp:sp modelId="{ACE295F1-4458-C140-8451-3E8644DE43AD}">
      <dsp:nvSpPr>
        <dsp:cNvPr id="0" name=""/>
        <dsp:cNvSpPr/>
      </dsp:nvSpPr>
      <dsp:spPr>
        <a:xfrm>
          <a:off x="5372160" y="841093"/>
          <a:ext cx="2355151" cy="207805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 Difficult to prove individual instances but empirically demonstrated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Difficult to legislate </a:t>
          </a:r>
          <a:r>
            <a:rPr lang="en-US" sz="1900" i="1" kern="1200" dirty="0"/>
            <a:t>against </a:t>
          </a:r>
          <a:r>
            <a:rPr lang="en-US" sz="1900" kern="1200" dirty="0"/>
            <a:t>without affirmative action</a:t>
          </a:r>
        </a:p>
      </dsp:txBody>
      <dsp:txXfrm>
        <a:off x="5372160" y="841093"/>
        <a:ext cx="2355151" cy="2078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662E-FAF4-44BC-88B5-85A7CBFB6D30}" type="datetime1">
              <a:rPr lang="en-US" smtClean="0"/>
              <a:pPr/>
              <a:t>3/5/23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669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1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3/5/23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9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3/5/23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3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3/5/23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776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3/5/23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8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3/5/23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12427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1CFF-90C9-47B3-9DA1-F2BF8D839F7E}" type="datetime1">
              <a:rPr lang="en-US" smtClean="0"/>
              <a:t>3/5/23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5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3/5/23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5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3/5/23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7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8AC6A5B-8AE7-4A41-B5A7-9ADC6686DC18}" type="datetime1">
              <a:rPr lang="en-US" smtClean="0"/>
              <a:t>3/5/23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1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7E0CF6C-748E-4B7A-BC8B-3011EF78ED13}" type="datetime1">
              <a:rPr lang="en-US" smtClean="0"/>
              <a:pPr/>
              <a:t>3/5/23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28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FD0BDF-D483-4F58-9C9C-81222BA77E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l="5" r="1" b="1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61FE1D-FA0F-9242-BF24-BA2257368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6275" y="744909"/>
            <a:ext cx="10190071" cy="3145855"/>
          </a:xfrm>
        </p:spPr>
        <p:txBody>
          <a:bodyPr anchor="b">
            <a:normAutofit/>
          </a:bodyPr>
          <a:lstStyle/>
          <a:p>
            <a:r>
              <a:rPr lang="en-US" sz="5200" dirty="0">
                <a:solidFill>
                  <a:schemeClr val="bg2"/>
                </a:solidFill>
              </a:rPr>
              <a:t>Race and ethnic relations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AC98DB-C2E0-2946-83D8-C440F5F2B6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8708" y="4069780"/>
            <a:ext cx="9781327" cy="2056617"/>
          </a:xfrm>
        </p:spPr>
        <p:txBody>
          <a:bodyPr anchor="t">
            <a:norm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Stephanie Hansard</a:t>
            </a:r>
          </a:p>
        </p:txBody>
      </p:sp>
    </p:spTree>
    <p:extLst>
      <p:ext uri="{BB962C8B-B14F-4D97-AF65-F5344CB8AC3E}">
        <p14:creationId xmlns:p14="http://schemas.microsoft.com/office/powerpoint/2010/main" val="348219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62"/>
    </mc:Choice>
    <mc:Fallback xmlns="">
      <p:transition spd="slow" advTm="2486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AB32AF-7178-4643-805C-32723AB5C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 anchor="ctr">
            <a:normAutofit/>
          </a:bodyPr>
          <a:lstStyle/>
          <a:p>
            <a:r>
              <a:rPr lang="en-US" dirty="0"/>
              <a:t>De Facto Segregation in the United States </a:t>
            </a:r>
          </a:p>
        </p:txBody>
      </p:sp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C8439C34-B6A7-4257-AD50-0683A2CFF1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8642679"/>
              </p:ext>
            </p:extLst>
          </p:nvPr>
        </p:nvGraphicFramePr>
        <p:xfrm>
          <a:off x="2231136" y="2638044"/>
          <a:ext cx="7729728" cy="310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2785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31B42B-5736-1F47-87F8-6F2F37A91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Benefits from Apartheid Systems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89D3C3-8689-454E-A1AE-7BACC46FFC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33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D3464550-9FE3-4E4A-9E8F-9B346392E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</p:spPr>
        <p:txBody>
          <a:bodyPr/>
          <a:lstStyle/>
          <a:p>
            <a:r>
              <a:rPr lang="en-US" dirty="0"/>
              <a:t>Theoretical Approaches to Apartheid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948311-4EE1-4481-9CC4-AF50EA603F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67"/>
          <a:stretch/>
        </p:blipFill>
        <p:spPr>
          <a:xfrm>
            <a:off x="6095999" y="10"/>
            <a:ext cx="6102097" cy="6857990"/>
          </a:xfrm>
          <a:prstGeom prst="rect">
            <a:avLst/>
          </a:prstGeom>
          <a:noFill/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1954594-0428-47CD-BAD5-B79F536DA9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>
            <a:normAutofit/>
          </a:bodyPr>
          <a:lstStyle/>
          <a:p>
            <a:r>
              <a:rPr lang="en-US" sz="3200" dirty="0" err="1"/>
              <a:t>Aulette’s</a:t>
            </a:r>
            <a:r>
              <a:rPr lang="en-US" sz="3200" dirty="0"/>
              <a:t> account of two Marxian approaches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78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81282-689E-1F4D-9684-41600DB3F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</p:spPr>
        <p:txBody>
          <a:bodyPr anchor="ctr">
            <a:normAutofit/>
          </a:bodyPr>
          <a:lstStyle/>
          <a:p>
            <a:r>
              <a:rPr lang="en-US" dirty="0"/>
              <a:t>Apartheid and Labor markets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FCA28E9-D1C5-4289-ADBE-5017981C9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/>
          <a:lstStyle/>
          <a:p>
            <a:r>
              <a:rPr lang="en-US" dirty="0"/>
              <a:t>Classical Marxian Approach  </a:t>
            </a:r>
          </a:p>
          <a:p>
            <a:pPr lvl="1"/>
            <a:r>
              <a:rPr lang="en-US" sz="1800" dirty="0"/>
              <a:t>Apartheid systems benefit capitalists by dividing the working class against itself</a:t>
            </a:r>
          </a:p>
          <a:p>
            <a:pPr lvl="1"/>
            <a:r>
              <a:rPr lang="en-US" sz="1800" dirty="0"/>
              <a:t>Race is a source of false consciousness and only class consciousness is important</a:t>
            </a:r>
          </a:p>
          <a:p>
            <a:pPr lvl="1"/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1B37E49-7C45-4A80-954B-C3C931A07F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>
            <a:normAutofit/>
          </a:bodyPr>
          <a:lstStyle/>
          <a:p>
            <a:r>
              <a:rPr lang="en-US" sz="2000" dirty="0"/>
              <a:t>Two Marxian Approaches </a:t>
            </a:r>
          </a:p>
        </p:txBody>
      </p:sp>
    </p:spTree>
    <p:extLst>
      <p:ext uri="{BB962C8B-B14F-4D97-AF65-F5344CB8AC3E}">
        <p14:creationId xmlns:p14="http://schemas.microsoft.com/office/powerpoint/2010/main" val="3453198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C2690-CA35-3E44-B35F-1EDB5C275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Apartheid and Labor markets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1EE51-D505-1041-B1E2-4444CDFE2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Split Labor Market Theory </a:t>
            </a:r>
          </a:p>
          <a:p>
            <a:pPr lvl="1"/>
            <a:r>
              <a:rPr lang="en-US" sz="2000" dirty="0"/>
              <a:t>Apartheid systems benefit capitalists the most </a:t>
            </a:r>
          </a:p>
          <a:p>
            <a:pPr lvl="1"/>
            <a:r>
              <a:rPr lang="en-US" sz="2000" dirty="0"/>
              <a:t>Working-class people with racial privilege also benefit from and help to enforce apartheid systems</a:t>
            </a:r>
          </a:p>
          <a:p>
            <a:pPr lvl="1"/>
            <a:r>
              <a:rPr lang="en-US" sz="2000" dirty="0"/>
              <a:t>Race consciousness and class consciousness can and should coexist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AA9C1-DCFF-5449-B353-7E0DB78AA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Two Marxian Approaches</a:t>
            </a:r>
          </a:p>
        </p:txBody>
      </p:sp>
    </p:spTree>
    <p:extLst>
      <p:ext uri="{BB962C8B-B14F-4D97-AF65-F5344CB8AC3E}">
        <p14:creationId xmlns:p14="http://schemas.microsoft.com/office/powerpoint/2010/main" val="1063394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77F37-162B-1A47-9709-C7A447BB9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Significance of Whites’ Segregation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EA9CE-2490-B849-8264-E1C5672EE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White people tend to naturalize segregation as “just the way things were” </a:t>
            </a:r>
          </a:p>
          <a:p>
            <a:r>
              <a:rPr lang="en-US" dirty="0"/>
              <a:t>White Habitus</a:t>
            </a:r>
          </a:p>
          <a:p>
            <a:pPr lvl="1"/>
            <a:r>
              <a:rPr lang="en-US" dirty="0"/>
              <a:t>Through isolation, white people develop strong preferences for white culture and discomfort with other aesthetics and ways of life </a:t>
            </a:r>
          </a:p>
          <a:p>
            <a:pPr lvl="1"/>
            <a:r>
              <a:rPr lang="en-US" dirty="0"/>
              <a:t>This creates a sense of white solidarity which perpetuates segregation through naturalization</a:t>
            </a:r>
          </a:p>
          <a:p>
            <a:r>
              <a:rPr lang="en-US" dirty="0"/>
              <a:t>White people tend to interpret their own segregation in ways that pay lip service to diversity without actually pursuing it</a:t>
            </a:r>
          </a:p>
          <a:p>
            <a:pPr lvl="1"/>
            <a:r>
              <a:rPr lang="en-US" dirty="0"/>
              <a:t>Explain segregation as the result of “preference” rather than racism </a:t>
            </a:r>
          </a:p>
          <a:p>
            <a:pPr lvl="1"/>
            <a:r>
              <a:rPr lang="en-US" dirty="0"/>
              <a:t>View whiteness as “normal” or ”neutral” and thus colorblind  </a:t>
            </a:r>
          </a:p>
          <a:p>
            <a:pPr lvl="1"/>
            <a:r>
              <a:rPr lang="en-US" dirty="0"/>
              <a:t>Oppose interracial marriages in practice while defending it as a personal choice (laissez-faire)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AF1439-6C50-9148-B08C-672316FF2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Bonilla-Silva argues that, because of de facto segregation and white isolation, white people develop a “white habitus” which has serious social consequences.</a:t>
            </a:r>
          </a:p>
        </p:txBody>
      </p:sp>
    </p:spTree>
    <p:extLst>
      <p:ext uri="{BB962C8B-B14F-4D97-AF65-F5344CB8AC3E}">
        <p14:creationId xmlns:p14="http://schemas.microsoft.com/office/powerpoint/2010/main" val="152279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8B626E1-3B58-A246-8C2A-3D9155636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 anchor="ctr">
            <a:normAutofit/>
          </a:bodyPr>
          <a:lstStyle/>
          <a:p>
            <a:r>
              <a:rPr lang="en-US" dirty="0"/>
              <a:t>Questions</a:t>
            </a:r>
          </a:p>
        </p:txBody>
      </p:sp>
      <p:pic>
        <p:nvPicPr>
          <p:cNvPr id="8" name="Picture 7" descr="Many question marks on black background">
            <a:extLst>
              <a:ext uri="{FF2B5EF4-FFF2-40B4-BE49-F238E27FC236}">
                <a16:creationId xmlns:a16="http://schemas.microsoft.com/office/drawing/2014/main" id="{F6E19ADA-1705-4436-AFD9-700116417B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96"/>
          <a:stretch/>
        </p:blipFill>
        <p:spPr>
          <a:xfrm>
            <a:off x="1581912" y="2638044"/>
            <a:ext cx="4271771" cy="3101982"/>
          </a:xfrm>
          <a:prstGeom prst="rect">
            <a:avLst/>
          </a:prstGeom>
          <a:noFill/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3E1796C-A3EB-46D6-B1A1-B97D28A1A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/>
          <a:p>
            <a:r>
              <a:rPr lang="en-US" dirty="0"/>
              <a:t>Think about the following questions for discussion on Thursday</a:t>
            </a:r>
          </a:p>
          <a:p>
            <a:pPr lvl="1"/>
            <a:r>
              <a:rPr lang="en-US" dirty="0"/>
              <a:t>How does persistence of de facto segregation relate to the concept of structural racism?</a:t>
            </a:r>
          </a:p>
          <a:p>
            <a:pPr lvl="1"/>
            <a:r>
              <a:rPr lang="en-US" dirty="0"/>
              <a:t>How do Bonilla-Silva’s arguments about racial stories and white habitus relate to the concept of hegemony? </a:t>
            </a:r>
          </a:p>
        </p:txBody>
      </p:sp>
    </p:spTree>
    <p:extLst>
      <p:ext uri="{BB962C8B-B14F-4D97-AF65-F5344CB8AC3E}">
        <p14:creationId xmlns:p14="http://schemas.microsoft.com/office/powerpoint/2010/main" val="2906215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B927A80-25B0-4448-A0AF-69DDC2664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Please contact me with questions about the exam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93CC91-4609-A341-8DF6-83B55222DA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Email me with simple questions</a:t>
            </a:r>
          </a:p>
          <a:p>
            <a:r>
              <a:rPr lang="en-US" dirty="0"/>
              <a:t>Make an appointment for more complex questions</a:t>
            </a:r>
          </a:p>
        </p:txBody>
      </p:sp>
    </p:spTree>
    <p:extLst>
      <p:ext uri="{BB962C8B-B14F-4D97-AF65-F5344CB8AC3E}">
        <p14:creationId xmlns:p14="http://schemas.microsoft.com/office/powerpoint/2010/main" val="299607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71F984-E57C-FF45-9304-C83EE7B78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</p:spPr>
        <p:txBody>
          <a:bodyPr anchor="ctr">
            <a:normAutofit/>
          </a:bodyPr>
          <a:lstStyle/>
          <a:p>
            <a:r>
              <a:rPr lang="en-US" dirty="0"/>
              <a:t>Systems of Apartheid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D469E02-011F-C249-9D5D-D4E072879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>
            <a:normAutofit/>
          </a:bodyPr>
          <a:lstStyle/>
          <a:p>
            <a:r>
              <a:rPr lang="en-US" dirty="0"/>
              <a:t>United States, South Africa, and Israel/Palestine</a:t>
            </a:r>
          </a:p>
        </p:txBody>
      </p:sp>
    </p:spTree>
    <p:extLst>
      <p:ext uri="{BB962C8B-B14F-4D97-AF65-F5344CB8AC3E}">
        <p14:creationId xmlns:p14="http://schemas.microsoft.com/office/powerpoint/2010/main" val="4105148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8983F-218F-8F45-8418-D2E184DC8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 anchor="ctr">
            <a:normAutofit/>
          </a:bodyPr>
          <a:lstStyle/>
          <a:p>
            <a:r>
              <a:rPr lang="en-US" dirty="0"/>
              <a:t>How apart is “Apart”? </a:t>
            </a:r>
          </a:p>
        </p:txBody>
      </p:sp>
      <p:pic>
        <p:nvPicPr>
          <p:cNvPr id="6" name="Picture 5" descr="Yellow question mark">
            <a:extLst>
              <a:ext uri="{FF2B5EF4-FFF2-40B4-BE49-F238E27FC236}">
                <a16:creationId xmlns:a16="http://schemas.microsoft.com/office/drawing/2014/main" id="{CF76C7A2-BBB9-093D-4644-1615ACB509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73" r="1" b="1"/>
          <a:stretch/>
        </p:blipFill>
        <p:spPr>
          <a:xfrm>
            <a:off x="1581912" y="2638044"/>
            <a:ext cx="4271771" cy="3101982"/>
          </a:xfrm>
          <a:prstGeom prst="rect">
            <a:avLst/>
          </a:prstGeom>
          <a:noFill/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52EC82B4-1DB4-5C89-654D-A73298406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>
            <a:normAutofit/>
          </a:bodyPr>
          <a:lstStyle/>
          <a:p>
            <a:r>
              <a:rPr lang="en-US" sz="2000" dirty="0"/>
              <a:t>How unequal must a society be to be considered an apartheid system? </a:t>
            </a:r>
          </a:p>
          <a:p>
            <a:r>
              <a:rPr lang="en-US" sz="2000" dirty="0"/>
              <a:t>What types of “apartness” define an apartheid system?</a:t>
            </a:r>
          </a:p>
          <a:p>
            <a:r>
              <a:rPr lang="en-US" sz="2000" dirty="0"/>
              <a:t>If we imagine the opposite of an apartheid system, what does it look like?  </a:t>
            </a:r>
          </a:p>
        </p:txBody>
      </p:sp>
    </p:spTree>
    <p:extLst>
      <p:ext uri="{BB962C8B-B14F-4D97-AF65-F5344CB8AC3E}">
        <p14:creationId xmlns:p14="http://schemas.microsoft.com/office/powerpoint/2010/main" val="3757072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2CDB90B-4FE9-BD47-9C84-858DC7DE5C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710977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92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63FCC-49DE-8044-80F0-CF6F5CDA7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United States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70220-5B84-C34D-9ACD-4D0D61648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Jim Crow segregation began with Black Codes after the Civil War</a:t>
            </a:r>
          </a:p>
          <a:p>
            <a:pPr lvl="1"/>
            <a:r>
              <a:rPr lang="en-US" sz="2000" dirty="0"/>
              <a:t>Used the “one-drop rule” to racialize anyone with African ancestry</a:t>
            </a:r>
          </a:p>
          <a:p>
            <a:pPr lvl="1"/>
            <a:r>
              <a:rPr lang="en-US" sz="2000" dirty="0"/>
              <a:t>Mainly limited Black American’s economic opportunities and voting rights </a:t>
            </a:r>
          </a:p>
          <a:p>
            <a:pPr lvl="1"/>
            <a:r>
              <a:rPr lang="en-US" sz="2000" dirty="0"/>
              <a:t>Created a system of economic and political second-class citizenship</a:t>
            </a:r>
          </a:p>
          <a:p>
            <a:r>
              <a:rPr lang="en-US" sz="2000" dirty="0"/>
              <a:t>1880s – escalation of social and residential segregation </a:t>
            </a:r>
          </a:p>
          <a:p>
            <a:pPr lvl="1"/>
            <a:r>
              <a:rPr lang="en-US" sz="2000" dirty="0"/>
              <a:t>Legislated at local and state levels</a:t>
            </a:r>
          </a:p>
          <a:p>
            <a:pPr lvl="1"/>
            <a:r>
              <a:rPr lang="en-US" sz="2000" dirty="0"/>
              <a:t>Enforced through violence and racial terrorism (e.g. lynching)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049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998E6-E1D4-8140-86FF-870BD721C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South Africa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77B59-2FA5-4B45-AEC1-3A171B223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62756"/>
          </a:xfrm>
        </p:spPr>
        <p:txBody>
          <a:bodyPr>
            <a:normAutofit/>
          </a:bodyPr>
          <a:lstStyle/>
          <a:p>
            <a:r>
              <a:rPr lang="en-US" sz="2000" dirty="0"/>
              <a:t>Apartheid began with the Act of Union in 1910 which reserved citizenship for White South Africans </a:t>
            </a:r>
          </a:p>
          <a:p>
            <a:r>
              <a:rPr lang="en-US" sz="2000" dirty="0"/>
              <a:t>Subsequent acts created a pervasive system of segregation among different ethnic groups</a:t>
            </a:r>
          </a:p>
          <a:p>
            <a:pPr lvl="1"/>
            <a:r>
              <a:rPr lang="en-US" sz="2000" dirty="0"/>
              <a:t>White </a:t>
            </a:r>
          </a:p>
          <a:p>
            <a:pPr lvl="1"/>
            <a:r>
              <a:rPr lang="en-US" sz="2000" dirty="0"/>
              <a:t>Indian – People of Indian descent</a:t>
            </a:r>
          </a:p>
          <a:p>
            <a:pPr lvl="1"/>
            <a:r>
              <a:rPr lang="en-US" sz="2000" i="1" dirty="0" err="1"/>
              <a:t>Coloured</a:t>
            </a:r>
            <a:r>
              <a:rPr lang="en-US" sz="2000" dirty="0"/>
              <a:t> – Multiracial and other non-white people (later included indigenous SA nations)</a:t>
            </a:r>
          </a:p>
          <a:p>
            <a:pPr lvl="1"/>
            <a:r>
              <a:rPr lang="en-US" sz="2000" dirty="0"/>
              <a:t>Black/Bantu – people of  non-SA African ancestry </a:t>
            </a:r>
          </a:p>
        </p:txBody>
      </p:sp>
    </p:spTree>
    <p:extLst>
      <p:ext uri="{BB962C8B-B14F-4D97-AF65-F5344CB8AC3E}">
        <p14:creationId xmlns:p14="http://schemas.microsoft.com/office/powerpoint/2010/main" val="13821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D311-AB57-2944-885E-BD1B8BC63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Israel/Palestine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B1753-6EFA-2840-89B3-07B4B0894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434952"/>
          </a:xfrm>
        </p:spPr>
        <p:txBody>
          <a:bodyPr>
            <a:noAutofit/>
          </a:bodyPr>
          <a:lstStyle/>
          <a:p>
            <a:r>
              <a:rPr lang="en-US" sz="2000" dirty="0"/>
              <a:t>Partition as it is now practiced started in 1947 in preparation for Israeli statehood. </a:t>
            </a:r>
          </a:p>
          <a:p>
            <a:pPr lvl="1"/>
            <a:r>
              <a:rPr lang="en-US" sz="2000" dirty="0"/>
              <a:t>Different laws for Jews and non-Jews within Israel and Jewish-controlled territory</a:t>
            </a:r>
          </a:p>
          <a:p>
            <a:pPr lvl="1"/>
            <a:r>
              <a:rPr lang="en-US" sz="2000" dirty="0"/>
              <a:t>Physical separation between Jewish and Arab areas</a:t>
            </a:r>
          </a:p>
          <a:p>
            <a:pPr lvl="1"/>
            <a:r>
              <a:rPr lang="en-US" sz="2000" dirty="0"/>
              <a:t>State-sponsored Jewish settlement in Arab areas as a form of annexation</a:t>
            </a:r>
          </a:p>
          <a:p>
            <a:r>
              <a:rPr lang="en-US" sz="2000" dirty="0"/>
              <a:t>Arab Palestinians remain effectively “stateless” and often lack access to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2036070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DCF2-6099-E34E-8A95-ABA5AC3C7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</p:spPr>
        <p:txBody>
          <a:bodyPr anchor="ctr">
            <a:normAutofit/>
          </a:bodyPr>
          <a:lstStyle/>
          <a:p>
            <a:r>
              <a:rPr lang="en-US" dirty="0"/>
              <a:t>Discussion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90C33E-2BB2-0F48-AE50-6A0ECC9B4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/>
          <a:p>
            <a:r>
              <a:rPr lang="en-US" sz="2400" dirty="0"/>
              <a:t>What were the explicit or implicit advantages to White South Africans under these policies? </a:t>
            </a:r>
          </a:p>
          <a:p>
            <a:r>
              <a:rPr lang="en-US" sz="2400" dirty="0"/>
              <a:t>Can we identify parallels between South African Apartheid, Jim Crow segregation in the United States, and Partition in Israel, </a:t>
            </a:r>
            <a:r>
              <a:rPr lang="en-US" sz="2400" i="1" dirty="0"/>
              <a:t>specifically in terms of advantage to the majority group?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7213B84-5E5C-D199-4E31-833899834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/>
          <a:lstStyle/>
          <a:p>
            <a:r>
              <a:rPr lang="en-US" dirty="0"/>
              <a:t>Review the list of rules under Apartheid on pages 88-89 in your textbook.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56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863CB9C-B2D6-EB4C-8AE4-03F9D6E8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Segregation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2B19C48-F38C-6A4F-B7E0-65B10ADDBC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07939"/>
              </p:ext>
            </p:extLst>
          </p:nvPr>
        </p:nvGraphicFramePr>
        <p:xfrm>
          <a:off x="6366295" y="603849"/>
          <a:ext cx="5185944" cy="5449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B831B5D-E66D-C84B-A553-335444B40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 Jure vs. De Facto segregation </a:t>
            </a:r>
          </a:p>
        </p:txBody>
      </p:sp>
    </p:spTree>
    <p:extLst>
      <p:ext uri="{BB962C8B-B14F-4D97-AF65-F5344CB8AC3E}">
        <p14:creationId xmlns:p14="http://schemas.microsoft.com/office/powerpoint/2010/main" val="87863216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and Syllabus_235" id="{8FBBCC9F-50BD-FC43-96B8-0DE61A5C5ECA}" vid="{D015299D-6E44-AC47-B7E8-C2A3E21D83C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14729</TotalTime>
  <Words>730</Words>
  <Application>Microsoft Macintosh PowerPoint</Application>
  <PresentationFormat>Widescreen</PresentationFormat>
  <Paragraphs>96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Gill Sans MT</vt:lpstr>
      <vt:lpstr>Parcel</vt:lpstr>
      <vt:lpstr>Race and ethnic relations</vt:lpstr>
      <vt:lpstr>Systems of Apartheid</vt:lpstr>
      <vt:lpstr>How apart is “Apart”? </vt:lpstr>
      <vt:lpstr>PowerPoint Presentation</vt:lpstr>
      <vt:lpstr>United States</vt:lpstr>
      <vt:lpstr>South Africa </vt:lpstr>
      <vt:lpstr>Israel/Palestine </vt:lpstr>
      <vt:lpstr>Discussion </vt:lpstr>
      <vt:lpstr>Segregation</vt:lpstr>
      <vt:lpstr>De Facto Segregation in the United States </vt:lpstr>
      <vt:lpstr>Who Benefits from Apartheid Systems</vt:lpstr>
      <vt:lpstr>Theoretical Approaches to Apartheid</vt:lpstr>
      <vt:lpstr>Apartheid and Labor markets</vt:lpstr>
      <vt:lpstr>Apartheid and Labor markets</vt:lpstr>
      <vt:lpstr>The Significance of Whites’ Segregation</vt:lpstr>
      <vt:lpstr>Questions</vt:lpstr>
      <vt:lpstr>Please contact me with questions about the exam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and ethnic relations</dc:title>
  <dc:creator>Hansard, Stephanie</dc:creator>
  <cp:lastModifiedBy>Hansard, Stephanie</cp:lastModifiedBy>
  <cp:revision>57</cp:revision>
  <dcterms:created xsi:type="dcterms:W3CDTF">2021-06-06T18:43:57Z</dcterms:created>
  <dcterms:modified xsi:type="dcterms:W3CDTF">2023-03-06T13:55:45Z</dcterms:modified>
</cp:coreProperties>
</file>