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5"/>
  </p:notesMasterIdLst>
  <p:sldIdLst>
    <p:sldId id="559" r:id="rId3"/>
    <p:sldId id="257" r:id="rId4"/>
    <p:sldId id="569" r:id="rId5"/>
    <p:sldId id="381" r:id="rId6"/>
    <p:sldId id="266" r:id="rId7"/>
    <p:sldId id="268" r:id="rId8"/>
    <p:sldId id="265" r:id="rId9"/>
    <p:sldId id="354" r:id="rId10"/>
    <p:sldId id="355" r:id="rId11"/>
    <p:sldId id="356" r:id="rId12"/>
    <p:sldId id="549" r:id="rId13"/>
    <p:sldId id="562" r:id="rId14"/>
    <p:sldId id="574" r:id="rId15"/>
    <p:sldId id="295" r:id="rId16"/>
    <p:sldId id="383" r:id="rId17"/>
    <p:sldId id="297" r:id="rId18"/>
    <p:sldId id="564" r:id="rId19"/>
    <p:sldId id="565" r:id="rId20"/>
    <p:sldId id="571" r:id="rId21"/>
    <p:sldId id="570" r:id="rId22"/>
    <p:sldId id="284" r:id="rId23"/>
    <p:sldId id="313" r:id="rId24"/>
    <p:sldId id="357" r:id="rId25"/>
    <p:sldId id="393" r:id="rId26"/>
    <p:sldId id="566" r:id="rId27"/>
    <p:sldId id="572" r:id="rId28"/>
    <p:sldId id="275" r:id="rId29"/>
    <p:sldId id="274" r:id="rId30"/>
    <p:sldId id="573" r:id="rId31"/>
    <p:sldId id="329" r:id="rId32"/>
    <p:sldId id="374" r:id="rId33"/>
    <p:sldId id="582" r:id="rId34"/>
  </p:sldIdLst>
  <p:sldSz cx="12192000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3" autoAdjust="0"/>
    <p:restoredTop sz="84734" autoAdjust="0"/>
  </p:normalViewPr>
  <p:slideViewPr>
    <p:cSldViewPr snapToGrid="0">
      <p:cViewPr varScale="1">
        <p:scale>
          <a:sx n="73" d="100"/>
          <a:sy n="73" d="100"/>
        </p:scale>
        <p:origin x="72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303B0-58F6-410A-A3D7-C393B61152CA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BE3B5-CF7A-4372-BB41-C54F66747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2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">
            <a:extLst>
              <a:ext uri="{FF2B5EF4-FFF2-40B4-BE49-F238E27FC236}">
                <a16:creationId xmlns:a16="http://schemas.microsoft.com/office/drawing/2014/main" id="{790390F7-0BE9-4FF2-A710-3991B040C9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12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744866-ECA7-46A6-8C31-B8655EBA6C58}" type="slidenum">
              <a:rPr kumimoji="0" lang="en-US" alt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12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DC5B890C-B3EB-44EA-B5B2-3FBA0A8693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E9201C91-8F03-4444-A6D1-F9857C41C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C5A54-0E45-4557-8502-F6BE080940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841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https://www.youtube.com/watch?v=hsA5Sec6dAI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64B5-E036-4BE0-974D-14948B5D60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8920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5FD8563B-5B62-4787-91E3-791999CECA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597002D7-8DAF-4D6E-9F10-1601625C2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/>
            <a:r>
              <a:rPr lang="en-US" altLang="en-US" dirty="0"/>
              <a:t>Phantom-other technique (more values shared = more liking)</a:t>
            </a:r>
          </a:p>
          <a:p>
            <a:pPr lvl="2"/>
            <a:r>
              <a:rPr lang="en-US" altLang="en-US" dirty="0"/>
              <a:t>Newcomb (1961) – friends tend to have a lot in common (hobbies, values, personality)</a:t>
            </a:r>
          </a:p>
          <a:p>
            <a:pPr lvl="2"/>
            <a:r>
              <a:rPr lang="en-US" altLang="en-US" dirty="0"/>
              <a:t>NO STRONG EVIDENCE for the “opposites attract” idea</a:t>
            </a: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0BBC67DD-9B78-47AC-881F-5F584883C9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1225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12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81BB67-84B8-4DF0-BFA0-F7154BECC640}" type="slidenum">
              <a:rPr kumimoji="0" lang="en-US" alt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122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179E1F7-4ADA-4637-BA84-6B909654DA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2FD0B-AF06-4E18-9019-B9EA17883D1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213E92E1-F9E3-4B44-B0B4-D25CAF1C55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5555F82-2DB4-4779-A30D-6F8E68E73F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5B4235C-CFB9-4CE5-910D-DE92CFE738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0923D0-9E1A-4264-906D-D020C2DDE60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65DBF07-7088-4344-82EB-ECE83433ED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3B5D41AA-8681-48E4-8EFA-253B425D76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C5A54-0E45-4557-8502-F6BE080940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8757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Among 14 best. . .6 under grad, 3 from my 32-person dorm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D064B5-E036-4BE0-974D-14948B5D60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357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5AE6FA6-B20F-4E20-BF03-CB59D44A52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C27CF80-1333-46B3-8B83-CD9F223ECB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0016BE8-7B9C-44AD-B45B-A9649E110A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05B33C-4FE1-4ACF-9234-F1369C723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03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FE9A86D-3BF8-48FF-B028-2466447A25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1C23E0A-A5FA-4B09-ADB4-CB3E8AC474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1F96E87-DE66-4348-B352-F34F5C82E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6DCBD-668C-46C8-ADB0-0D0BAEE90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48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742950"/>
            <a:ext cx="2590800" cy="5505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742950"/>
            <a:ext cx="7569200" cy="5505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92A8D6D-3083-4446-8B7E-64F21859C5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8D47930-351D-4F5F-BE40-8C3D9C8A05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937541E-FBEF-4FD3-B806-29A73AAC13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355872-2362-4C24-8DB8-BCBBA7163E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597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42950"/>
            <a:ext cx="10363200" cy="1162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1336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21336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8485021-19B8-432A-83CE-50004F4B69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F1D34D5-EB6E-4B7D-AC2F-599839330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FD5F9A6-FE60-4463-A6CD-AA517E337D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E38CE8-9E64-4A4E-ABC4-BD31BD08F9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5015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2A20B-64AE-439A-A7AD-351247ED3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538CF-1A6F-4910-9EC8-747D47E97A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58CA9-DBD5-4D80-88AB-501124970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66BB-77DA-474D-A065-5147FE8C2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5DB0F-139C-4A91-B2A9-25F1379E1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553FE-3CE4-4475-A7C3-5B0E778186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4232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E578-4570-4B52-8D08-AB2F5BE79F7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13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28F-152B-4837-A4BC-31AA1ADB9D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580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2B5C2-11D7-41A6-A4F7-FFA2A9DC191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41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C15C-10FF-4747-B93E-B4AE28D689F9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93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4339-BD17-470A-BAB1-8F6F0A1DC3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58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6A3C-2EA1-41DC-A744-5DD380E8147B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9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BC52DCE-F246-451A-AC7E-34ED2DBC81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D17B979-67E4-4C40-B22F-D52A97C7AC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EA99978-E750-4DCD-9BC3-F28396E9F9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B71FD-B8EB-40DB-A2C4-54335FF1BA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254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9251-F37B-4EE8-946F-1394281C9CB1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81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14BA8-FE0E-4191-9497-FEA9B98D592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589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9AD7-F94A-4D14-B879-8750D9DAD989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B5895-8499-4552-8557-0DB3C18C4F71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1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15DC-8E67-417F-A0E7-5BB73998CB06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57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C48A8-2E36-4BA1-9E05-D9829BB6213F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2545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8CDB-371C-4FD6-B921-0934611CB1F3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66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4971-353F-45AE-A9D0-9AE5F987C087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914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FE3D-E7CB-4ABA-B20F-8E85EF90A82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35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3AAF6-3FA3-4376-9D49-A6E6BFB58797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53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2AB678-A1F2-4A17-A639-856C510369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BFA4AB0-0B12-4E66-B52F-490EBCFBF7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451C952-835B-4E13-8A12-DCA55EFDFB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83EAB7-38B1-4075-ABF9-953DB424A5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014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9F0-9CD0-47C3-866E-EFB0913FFE80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259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3DF70-2D42-42D2-B03A-9AF75B8D9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762E98-037F-41BB-A949-381556DB19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A99E3-4251-412D-905C-B15F873CC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E3637-9480-4B8A-98C2-3D398AE57FD8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102DC-D96D-4A3A-B86F-D02C85D9F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70417-19C3-4C18-884E-A82CDFDB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6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133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133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CE8BCFA-9E00-420E-B802-541357E671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1CEEF16-A996-420B-82DF-77172738DD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D27AEB-E367-4439-B9B7-CA886F9DE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228FC-8845-416E-A06D-41790FAD59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6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C3EDFF9-9B31-4FFD-B9D2-82DF924AEA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02DB689-D1BF-4ED2-9F0E-092F9B042A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8919DB54-A4A4-4553-86DB-100D6B6DDB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B16DAD-B626-4799-A725-ED96D7B06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75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8ECFC-78FD-4DEF-9229-997155CA40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96D9B5-3DDA-4CEE-82CD-E644D1E391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548568-0F09-4A46-BA01-920E2A8148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F309E-6CB4-4A93-8680-8DC394C0AF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70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1936CCC-FA97-4109-A03A-904F45AFE2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5044805-6ACA-4E7B-81E9-9FAEF182A4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DB34F3-9852-47AF-B115-4DF3A903C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CE7DB-DC71-4F31-9790-051D30B74E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263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3E0339A-3D7F-4BE1-9F6D-5D5686494C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0E2D0F21-CC50-4580-91D1-4DBEC8B611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776B49B-1855-4CC2-B1C3-C3DF367D9D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D5999-8933-45F1-8762-5065A995D8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26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1A8C3A6-2FA2-47BC-A6B2-CD529A80C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6155F67-3562-478B-9090-DBDED5E112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AD3E953-6D29-466D-BCAC-4BD55D859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6F9A6B-5DD0-48C6-B8F7-162F16CEBE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79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121EFDD-855D-42AE-8F7E-DACD8DE90B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FE44357-4558-4B65-AF45-446D6F3CBCB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4CE43B0-DF37-458A-B745-4A40FB5BCD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F6C553FE-3CE4-4475-A7C3-5B0E7781869F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29" name="Group 11">
            <a:extLst>
              <a:ext uri="{FF2B5EF4-FFF2-40B4-BE49-F238E27FC236}">
                <a16:creationId xmlns:a16="http://schemas.microsoft.com/office/drawing/2014/main" id="{14D2D472-E6CB-4D09-9831-CD24C62B598B}"/>
              </a:ext>
            </a:extLst>
          </p:cNvPr>
          <p:cNvGrpSpPr>
            <a:grpSpLocks/>
          </p:cNvGrpSpPr>
          <p:nvPr/>
        </p:nvGrpSpPr>
        <p:grpSpPr bwMode="auto">
          <a:xfrm>
            <a:off x="135467" y="152400"/>
            <a:ext cx="11921067" cy="6515100"/>
            <a:chOff x="64" y="96"/>
            <a:chExt cx="5632" cy="4104"/>
          </a:xfrm>
        </p:grpSpPr>
        <p:grpSp>
          <p:nvGrpSpPr>
            <p:cNvPr id="1032" name="Group 7">
              <a:extLst>
                <a:ext uri="{FF2B5EF4-FFF2-40B4-BE49-F238E27FC236}">
                  <a16:creationId xmlns:a16="http://schemas.microsoft.com/office/drawing/2014/main" id="{6D091ECB-0C9D-43A2-A9C0-AD19C7F64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" y="96"/>
              <a:ext cx="5632" cy="264"/>
              <a:chOff x="64" y="96"/>
              <a:chExt cx="5632" cy="264"/>
            </a:xfrm>
          </p:grpSpPr>
          <p:sp>
            <p:nvSpPr>
              <p:cNvPr id="1036" name="Rectangle 5">
                <a:extLst>
                  <a:ext uri="{FF2B5EF4-FFF2-40B4-BE49-F238E27FC236}">
                    <a16:creationId xmlns:a16="http://schemas.microsoft.com/office/drawing/2014/main" id="{FFD1C612-48BF-4BDB-A904-11394F0AF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" y="96"/>
                <a:ext cx="5632" cy="132"/>
              </a:xfrm>
              <a:prstGeom prst="rect">
                <a:avLst/>
              </a:prstGeom>
              <a:gradFill rotWithShape="0">
                <a:gsLst>
                  <a:gs pos="0">
                    <a:srgbClr val="8901F3"/>
                  </a:gs>
                  <a:gs pos="50000">
                    <a:srgbClr val="440079"/>
                  </a:gs>
                  <a:gs pos="100000">
                    <a:srgbClr val="8901F3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  <p:sp>
            <p:nvSpPr>
              <p:cNvPr id="1037" name="Rectangle 6">
                <a:extLst>
                  <a:ext uri="{FF2B5EF4-FFF2-40B4-BE49-F238E27FC236}">
                    <a16:creationId xmlns:a16="http://schemas.microsoft.com/office/drawing/2014/main" id="{D1B4E221-0ADE-4240-A0AF-50C99C0D8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" y="288"/>
                <a:ext cx="5428" cy="72"/>
              </a:xfrm>
              <a:prstGeom prst="rect">
                <a:avLst/>
              </a:prstGeom>
              <a:gradFill rotWithShape="0">
                <a:gsLst>
                  <a:gs pos="0">
                    <a:srgbClr val="FF5008"/>
                  </a:gs>
                  <a:gs pos="50000">
                    <a:srgbClr val="4C1802"/>
                  </a:gs>
                  <a:gs pos="100000">
                    <a:srgbClr val="FF5008"/>
                  </a:gs>
                </a:gsLst>
                <a:lin ang="0" scaled="1"/>
              </a:gra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</p:grpSp>
        <p:grpSp>
          <p:nvGrpSpPr>
            <p:cNvPr id="1033" name="Group 10">
              <a:extLst>
                <a:ext uri="{FF2B5EF4-FFF2-40B4-BE49-F238E27FC236}">
                  <a16:creationId xmlns:a16="http://schemas.microsoft.com/office/drawing/2014/main" id="{9D3A3E42-6427-4162-95FC-EEE02304CA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" y="4072"/>
              <a:ext cx="5632" cy="128"/>
              <a:chOff x="64" y="4072"/>
              <a:chExt cx="5632" cy="128"/>
            </a:xfrm>
          </p:grpSpPr>
          <p:sp>
            <p:nvSpPr>
              <p:cNvPr id="1034" name="Rectangle 8">
                <a:extLst>
                  <a:ext uri="{FF2B5EF4-FFF2-40B4-BE49-F238E27FC236}">
                    <a16:creationId xmlns:a16="http://schemas.microsoft.com/office/drawing/2014/main" id="{3AC1F40A-47B4-4D4B-BCE4-42E8763F0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" y="4140"/>
                <a:ext cx="5632" cy="60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  <p:sp>
            <p:nvSpPr>
              <p:cNvPr id="1035" name="Rectangle 9">
                <a:extLst>
                  <a:ext uri="{FF2B5EF4-FFF2-40B4-BE49-F238E27FC236}">
                    <a16:creationId xmlns:a16="http://schemas.microsoft.com/office/drawing/2014/main" id="{1373F47C-25E0-49FD-9956-A3FDF0AA6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" y="4072"/>
                <a:ext cx="5294" cy="16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rgbClr val="FF5008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Char char="»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chemeClr val="tx1"/>
                  </a:buClr>
                  <a:buFontTx/>
                  <a:buChar char="»"/>
                  <a:defRPr/>
                </a:pPr>
                <a:endParaRPr lang="en-US" sz="2400"/>
              </a:p>
            </p:txBody>
          </p:sp>
        </p:grpSp>
      </p:grpSp>
      <p:sp>
        <p:nvSpPr>
          <p:cNvPr id="1030" name="Rectangle 12">
            <a:extLst>
              <a:ext uri="{FF2B5EF4-FFF2-40B4-BE49-F238E27FC236}">
                <a16:creationId xmlns:a16="http://schemas.microsoft.com/office/drawing/2014/main" id="{D50E158E-6DA6-40F9-830B-CE29AFD5A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42950"/>
            <a:ext cx="103632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1" name="Rectangle 13">
            <a:extLst>
              <a:ext uri="{FF2B5EF4-FFF2-40B4-BE49-F238E27FC236}">
                <a16:creationId xmlns:a16="http://schemas.microsoft.com/office/drawing/2014/main" id="{A8540E84-172D-4DBA-A63F-E8BFF786FA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1336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4311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4AC5596-41E7-40E5-B7F8-1654B82ACD22}" type="datetime1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t>3/10/2023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8C14E-BC55-40F8-96EC-78A07DBED38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47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5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EADA871-C978-9B52-A0FA-D40A9F89D4FB}"/>
              </a:ext>
            </a:extLst>
          </p:cNvPr>
          <p:cNvSpPr/>
          <p:nvPr/>
        </p:nvSpPr>
        <p:spPr bwMode="auto">
          <a:xfrm>
            <a:off x="914400" y="1794509"/>
            <a:ext cx="4606290" cy="41148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82E1D1-C8BB-ED1F-F8B9-663FA1FE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77179"/>
            <a:ext cx="10363200" cy="1162050"/>
          </a:xfrm>
        </p:spPr>
        <p:txBody>
          <a:bodyPr/>
          <a:lstStyle/>
          <a:p>
            <a:r>
              <a:rPr lang="en-US" dirty="0"/>
              <a:t>Exam </a:t>
            </a:r>
            <a:r>
              <a:rPr lang="en-US" dirty="0">
                <a:solidFill>
                  <a:schemeClr val="accent2"/>
                </a:solidFill>
              </a:rPr>
              <a:t>MC</a:t>
            </a:r>
            <a:r>
              <a:rPr lang="en-US" dirty="0"/>
              <a:t> -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2DB16D-1DDB-D5ED-0DBA-7123F1651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3889" y="1597323"/>
            <a:ext cx="5459730" cy="4453891"/>
          </a:xfrm>
        </p:spPr>
        <p:txBody>
          <a:bodyPr/>
          <a:lstStyle/>
          <a:p>
            <a:r>
              <a:rPr lang="en-US" dirty="0"/>
              <a:t>Fall semester</a:t>
            </a:r>
          </a:p>
          <a:p>
            <a:pPr lvl="1"/>
            <a:r>
              <a:rPr lang="en-US" sz="2200" dirty="0"/>
              <a:t>Exam 1: 8 As &amp; 5 Bs (22 total)</a:t>
            </a:r>
          </a:p>
          <a:p>
            <a:pPr lvl="1"/>
            <a:r>
              <a:rPr lang="en-US" sz="2200" dirty="0"/>
              <a:t>Final Grades: 12 As &amp; 5 Bs</a:t>
            </a:r>
          </a:p>
          <a:p>
            <a:pPr lvl="1"/>
            <a:r>
              <a:rPr lang="en-US" sz="2200" dirty="0"/>
              <a:t># 1 worst exam grade for 11/22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5 Ds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00B0F0"/>
                </a:solidFill>
              </a:rPr>
              <a:t>3 Fs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FC8A90-44EB-02E6-F9C4-B9E4224A4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759" y="1904999"/>
            <a:ext cx="3671571" cy="38385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EB0228-888E-A69C-359B-9877BAFE6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646" y="3234690"/>
            <a:ext cx="2398953" cy="339471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809D47D-31F7-5E62-CFB2-E8DAE2EEBAB2}"/>
              </a:ext>
            </a:extLst>
          </p:cNvPr>
          <p:cNvSpPr/>
          <p:nvPr/>
        </p:nvSpPr>
        <p:spPr bwMode="auto">
          <a:xfrm>
            <a:off x="8878645" y="3234690"/>
            <a:ext cx="2398953" cy="2025987"/>
          </a:xfrm>
          <a:prstGeom prst="roundRect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F06219-A9E3-E0CD-E545-2ED9B082D7D7}"/>
              </a:ext>
            </a:extLst>
          </p:cNvPr>
          <p:cNvSpPr/>
          <p:nvPr/>
        </p:nvSpPr>
        <p:spPr bwMode="auto">
          <a:xfrm>
            <a:off x="8878646" y="5260677"/>
            <a:ext cx="2508172" cy="1495461"/>
          </a:xfrm>
          <a:prstGeom prst="rect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45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904EB393-9C9A-4ED3-8A02-F8E477D5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Relationship Importance - Drug/medication use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6070DD0C-278F-43DD-82C5-540759620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2133600"/>
            <a:ext cx="11963400" cy="5486400"/>
          </a:xfrm>
        </p:spPr>
        <p:txBody>
          <a:bodyPr/>
          <a:lstStyle/>
          <a:p>
            <a:endParaRPr lang="en-US" altLang="en-US"/>
          </a:p>
        </p:txBody>
      </p:sp>
      <p:pic>
        <p:nvPicPr>
          <p:cNvPr id="38916" name="Picture 2">
            <a:extLst>
              <a:ext uri="{FF2B5EF4-FFF2-40B4-BE49-F238E27FC236}">
                <a16:creationId xmlns:a16="http://schemas.microsoft.com/office/drawing/2014/main" id="{CD97B7AA-B708-4309-B7B2-1AC3EF2BE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41488"/>
            <a:ext cx="11125200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8FEA-31A3-4CAF-8F2D-8F43352E1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dirty="0">
                <a:solidFill>
                  <a:srgbClr val="FFFF00"/>
                </a:solidFill>
              </a:rPr>
              <a:t>Make the Connection</a:t>
            </a:r>
            <a:r>
              <a:rPr lang="en-US" sz="2600" dirty="0"/>
              <a:t> –</a:t>
            </a:r>
            <a:br>
              <a:rPr lang="en-US" sz="2600" dirty="0"/>
            </a:br>
            <a:r>
              <a:rPr lang="en-US" sz="2600" dirty="0">
                <a:solidFill>
                  <a:srgbClr val="FFFF00"/>
                </a:solidFill>
              </a:rPr>
              <a:t>Past &amp; Future Chapters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15430-DC09-478C-893F-0D2AFE211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73" y="1736035"/>
            <a:ext cx="4991946" cy="475752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Chapter 11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Real gender differences (sometimes </a:t>
            </a:r>
            <a:r>
              <a:rPr lang="en-US" sz="2400" dirty="0">
                <a:solidFill>
                  <a:srgbClr val="00B0F0"/>
                </a:solidFill>
              </a:rPr>
              <a:t>kernel of truth</a:t>
            </a:r>
            <a:r>
              <a:rPr lang="en-US" sz="2400" dirty="0"/>
              <a:t>)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But </a:t>
            </a:r>
            <a:r>
              <a:rPr lang="en-US" sz="2400" u="sng" dirty="0"/>
              <a:t>exaggerated</a:t>
            </a:r>
            <a:r>
              <a:rPr lang="en-US" sz="2400" dirty="0"/>
              <a:t> and  becomes overused  </a:t>
            </a:r>
            <a:r>
              <a:rPr lang="en-US" sz="2400" dirty="0">
                <a:solidFill>
                  <a:srgbClr val="00B0F0"/>
                </a:solidFill>
              </a:rPr>
              <a:t>stereotypes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Chapter 4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B0F0"/>
                </a:solidFill>
              </a:rPr>
              <a:t>Poor use of info</a:t>
            </a:r>
            <a:r>
              <a:rPr lang="en-US" sz="2400" dirty="0"/>
              <a:t> to take </a:t>
            </a:r>
            <a:r>
              <a:rPr lang="en-US" sz="2400" u="sng" dirty="0"/>
              <a:t>small difference</a:t>
            </a:r>
            <a:r>
              <a:rPr lang="en-US" sz="2400" dirty="0"/>
              <a:t> in two </a:t>
            </a:r>
            <a:r>
              <a:rPr lang="en-US" sz="2400" u="sng" dirty="0"/>
              <a:t>group averages</a:t>
            </a:r>
            <a:r>
              <a:rPr lang="en-US" sz="2400" dirty="0"/>
              <a:t> to make evaluations and decisions about </a:t>
            </a:r>
            <a:r>
              <a:rPr lang="en-US" sz="2400" u="sng" dirty="0"/>
              <a:t>individuals</a:t>
            </a:r>
            <a:endParaRPr lang="en-US" sz="2400" dirty="0"/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pPr lvl="1">
              <a:lnSpc>
                <a:spcPct val="90000"/>
              </a:lnSpc>
            </a:pPr>
            <a:endParaRPr lang="en-US" sz="800" dirty="0"/>
          </a:p>
          <a:p>
            <a:pPr>
              <a:lnSpc>
                <a:spcPct val="90000"/>
              </a:lnSpc>
            </a:pPr>
            <a:endParaRPr lang="en-US" sz="1000" dirty="0"/>
          </a:p>
        </p:txBody>
      </p:sp>
      <p:sp>
        <p:nvSpPr>
          <p:cNvPr id="10" name="Freeform 31">
            <a:extLst>
              <a:ext uri="{FF2B5EF4-FFF2-40B4-BE49-F238E27FC236}">
                <a16:creationId xmlns:a16="http://schemas.microsoft.com/office/drawing/2014/main" id="{1288C528-6850-4309-8D5E-276D46744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83C4BF2-CE85-4725-91F5-903A0C2535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3992" y="0"/>
            <a:ext cx="609842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F7E85553-125B-468C-B123-443207482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45057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5" name="Picture 2" descr="Salesforce / IoT] Let's play the game with Salesforce IoT (part 1): let's  get started – Nerd @ Work">
            <a:extLst>
              <a:ext uri="{FF2B5EF4-FFF2-40B4-BE49-F238E27FC236}">
                <a16:creationId xmlns:a16="http://schemas.microsoft.com/office/drawing/2014/main" id="{B46D226F-BC1E-5BDE-B1FB-6AF3E5C2F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3992" y="1044672"/>
            <a:ext cx="5449889" cy="47686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1DE0CAB-0099-47AE-8A9D-F0C808666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68826-E2EF-4082-AE17-8D82A601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AE78C14E-BC55-40F8-96EC-78A07DBED387}" type="slidenum"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14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7C81226-61D1-4153-905E-67618C6CF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Relationship Importance - Daily stress</a:t>
            </a:r>
          </a:p>
        </p:txBody>
      </p:sp>
      <p:pic>
        <p:nvPicPr>
          <p:cNvPr id="37891" name="Picture 2">
            <a:extLst>
              <a:ext uri="{FF2B5EF4-FFF2-40B4-BE49-F238E27FC236}">
                <a16:creationId xmlns:a16="http://schemas.microsoft.com/office/drawing/2014/main" id="{DFF4068C-9486-4694-801C-CD0C36156F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71650"/>
            <a:ext cx="10972800" cy="4808538"/>
          </a:xfrm>
          <a:noFill/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BBD11B8-F31E-A870-BFB2-B60424978CD2}"/>
              </a:ext>
            </a:extLst>
          </p:cNvPr>
          <p:cNvSpPr/>
          <p:nvPr/>
        </p:nvSpPr>
        <p:spPr bwMode="auto">
          <a:xfrm>
            <a:off x="4929808" y="3331265"/>
            <a:ext cx="569843" cy="294861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81CA6F-A378-7A12-7BD5-822F520FBEBE}"/>
              </a:ext>
            </a:extLst>
          </p:cNvPr>
          <p:cNvSpPr/>
          <p:nvPr/>
        </p:nvSpPr>
        <p:spPr bwMode="auto">
          <a:xfrm>
            <a:off x="8275982" y="3331264"/>
            <a:ext cx="569843" cy="294861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40D3E52-A548-19B1-41F1-266EAF22A752}"/>
              </a:ext>
            </a:extLst>
          </p:cNvPr>
          <p:cNvSpPr/>
          <p:nvPr/>
        </p:nvSpPr>
        <p:spPr bwMode="auto">
          <a:xfrm>
            <a:off x="4929808" y="3626125"/>
            <a:ext cx="569843" cy="294861"/>
          </a:xfrm>
          <a:prstGeom prst="roundRect">
            <a:avLst/>
          </a:prstGeom>
          <a:noFill/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429B246-8987-3A15-B279-28660E32849D}"/>
              </a:ext>
            </a:extLst>
          </p:cNvPr>
          <p:cNvSpPr/>
          <p:nvPr/>
        </p:nvSpPr>
        <p:spPr bwMode="auto">
          <a:xfrm>
            <a:off x="8275982" y="3652871"/>
            <a:ext cx="569843" cy="294861"/>
          </a:xfrm>
          <a:prstGeom prst="roundRect">
            <a:avLst/>
          </a:prstGeom>
          <a:noFill/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8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0CB9-3804-7DCF-8B10-5DEF78A6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why do relationships </a:t>
            </a:r>
            <a:r>
              <a:rPr lang="en-US" dirty="0">
                <a:solidFill>
                  <a:srgbClr val="FF0000"/>
                </a:solidFill>
              </a:rPr>
              <a:t>change</a:t>
            </a:r>
            <a:r>
              <a:rPr lang="en-US" dirty="0"/>
              <a:t>?</a:t>
            </a:r>
            <a:br>
              <a:rPr lang="en-US" dirty="0"/>
            </a:br>
            <a:r>
              <a:rPr lang="en-US" u="sng" dirty="0"/>
              <a:t>Common reasons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118FA-5E45-5917-D24D-189D68B14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better</a:t>
            </a:r>
          </a:p>
          <a:p>
            <a:r>
              <a:rPr lang="en-US" dirty="0"/>
              <a:t>Stay good</a:t>
            </a:r>
          </a:p>
          <a:p>
            <a:r>
              <a:rPr lang="en-US" dirty="0"/>
              <a:t>Get worse</a:t>
            </a:r>
          </a:p>
        </p:txBody>
      </p:sp>
    </p:spTree>
    <p:extLst>
      <p:ext uri="{BB962C8B-B14F-4D97-AF65-F5344CB8AC3E}">
        <p14:creationId xmlns:p14="http://schemas.microsoft.com/office/powerpoint/2010/main" val="3636402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A41D18C8-68BD-4B62-90A0-5CEE15FF58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Theories of Relationship Change</a:t>
            </a:r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982AF9C2-6C1D-4561-B4B0-D508F86D4E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090" y="1981200"/>
            <a:ext cx="10995660" cy="44196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dirty="0"/>
              <a:t>1.  Social Exchange Theory:</a:t>
            </a:r>
          </a:p>
          <a:p>
            <a:pPr lvl="1"/>
            <a:r>
              <a:rPr lang="en-US" altLang="en-US" sz="2400" dirty="0"/>
              <a:t>Decisions similar to buying products/services (“economic model” of relationships)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Predicting maintaining relationships:</a:t>
            </a:r>
          </a:p>
          <a:p>
            <a:pPr lvl="2"/>
            <a:r>
              <a:rPr lang="en-US" altLang="en-US" sz="2000" dirty="0"/>
              <a:t>1.  satisfaction - how happy are you in the relationship?</a:t>
            </a:r>
          </a:p>
          <a:p>
            <a:pPr lvl="2"/>
            <a:r>
              <a:rPr lang="en-US" altLang="en-US" sz="2000" dirty="0"/>
              <a:t>2.  presence of positive alternatives - can you do better?</a:t>
            </a:r>
          </a:p>
          <a:p>
            <a:pPr lvl="2"/>
            <a:endParaRPr lang="en-US" altLang="en-US" sz="2000" dirty="0"/>
          </a:p>
          <a:p>
            <a:pPr marL="457200" lvl="1" indent="0" algn="ctr">
              <a:buNone/>
            </a:pPr>
            <a:r>
              <a:rPr lang="en-US" altLang="en-US" sz="2400" dirty="0"/>
              <a:t>Relationships can fit into 4 types.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83" name="Group 27">
            <a:extLst>
              <a:ext uri="{FF2B5EF4-FFF2-40B4-BE49-F238E27FC236}">
                <a16:creationId xmlns:a16="http://schemas.microsoft.com/office/drawing/2014/main" id="{EEC73CA4-C04A-4FB3-8F95-C6D7285CF067}"/>
              </a:ext>
            </a:extLst>
          </p:cNvPr>
          <p:cNvGraphicFramePr>
            <a:graphicFrameLocks noGrp="1"/>
          </p:cNvGraphicFramePr>
          <p:nvPr/>
        </p:nvGraphicFramePr>
        <p:xfrm>
          <a:off x="967740" y="1522413"/>
          <a:ext cx="6096000" cy="4525963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5432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44" marB="460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“I can do better”</a:t>
                      </a: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“I can’t do better”</a:t>
                      </a: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92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Satisfied</a:t>
                      </a:r>
                    </a:p>
                  </a:txBody>
                  <a:tcPr marL="92075" marR="92075" marT="46044" marB="460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24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satisfied</a:t>
                      </a:r>
                    </a:p>
                  </a:txBody>
                  <a:tcPr marL="92075" marR="92075" marT="46044" marB="460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2075" marR="92075" marT="46044" marB="460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80E5851-2801-4501-B088-878F96CBD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140" y="2944812"/>
            <a:ext cx="2057400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Happy but </a:t>
            </a: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unstable</a:t>
            </a: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; will prob. leave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E6FB94-E668-491A-8E46-95DF35C52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4670" y="4801394"/>
            <a:ext cx="2057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Very likely to </a:t>
            </a: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8E4614-5C17-4EA5-880C-C5CD64C44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9675" y="4632324"/>
            <a:ext cx="20574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Stay</a:t>
            </a: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 unhappy relationship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52773D-BFD4-43FE-A4EA-69D14BD8C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3108324"/>
            <a:ext cx="20574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Happy and </a:t>
            </a: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33765B-A05D-1A0A-7AD8-A5712DD31A1E}"/>
              </a:ext>
            </a:extLst>
          </p:cNvPr>
          <p:cNvSpPr txBox="1">
            <a:spLocks noChangeArrowheads="1"/>
          </p:cNvSpPr>
          <p:nvPr/>
        </p:nvSpPr>
        <p:spPr>
          <a:xfrm>
            <a:off x="655320" y="545943"/>
            <a:ext cx="10363200" cy="11620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 Antiqua"/>
                <a:ea typeface="+mj-ea"/>
                <a:cs typeface="+mj-cs"/>
              </a:rPr>
              <a:t>Theories of Relationship Change - </a:t>
            </a:r>
            <a:r>
              <a:rPr kumimoji="0" lang="en-US" altLang="en-US" sz="3600" b="0" i="1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ook Antiqua"/>
                <a:ea typeface="+mj-ea"/>
                <a:cs typeface="+mj-cs"/>
              </a:rPr>
              <a:t>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0C9B6FD-4615-479D-8B51-945849F8E6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Theories of Relationship Change</a:t>
            </a: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A45AEDAF-3204-4085-B54F-11463A1E23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905000"/>
            <a:ext cx="77724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dirty="0"/>
              <a:t>2.  Crisis Theory:</a:t>
            </a:r>
          </a:p>
          <a:p>
            <a:pPr lvl="1"/>
            <a:r>
              <a:rPr lang="en-US" altLang="en-US" dirty="0"/>
              <a:t>Focuses on reaction to stressful external events</a:t>
            </a:r>
          </a:p>
          <a:p>
            <a:pPr lvl="1"/>
            <a:r>
              <a:rPr lang="en-US" altLang="en-US" dirty="0"/>
              <a:t>Hill (1949) The </a:t>
            </a:r>
            <a:r>
              <a:rPr lang="en-US" altLang="en-US" dirty="0" err="1"/>
              <a:t>ABCx</a:t>
            </a:r>
            <a:r>
              <a:rPr lang="en-US" altLang="en-US" dirty="0"/>
              <a:t> model</a:t>
            </a:r>
          </a:p>
          <a:p>
            <a:pPr lvl="2"/>
            <a:r>
              <a:rPr lang="en-US" altLang="en-US" dirty="0"/>
              <a:t>A: negative event(s)	</a:t>
            </a:r>
          </a:p>
          <a:p>
            <a:pPr lvl="2"/>
            <a:r>
              <a:rPr lang="en-US" altLang="en-US" dirty="0"/>
              <a:t>B: resources for dealing with the negative event</a:t>
            </a:r>
          </a:p>
          <a:p>
            <a:pPr lvl="2"/>
            <a:r>
              <a:rPr lang="en-US" altLang="en-US" dirty="0"/>
              <a:t>C: cognition: interpretation of the event and relationship</a:t>
            </a:r>
          </a:p>
          <a:p>
            <a:pPr lvl="2"/>
            <a:r>
              <a:rPr lang="en-US" altLang="en-US" dirty="0"/>
              <a:t>A + B + C leads to X: you cope successfully or poorly (and grow apart)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C106-A956-03BC-DAE8-AC1CA41A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Attraction – all types of relationships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1A5D9-3072-627F-7C67-14AFEB4CC1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2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ECBA0-E40A-DA14-8D94-5F5C6B118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6926D-1B91-311E-C189-793A27187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70" y="1802130"/>
            <a:ext cx="9966960" cy="4114800"/>
          </a:xfrm>
        </p:spPr>
        <p:txBody>
          <a:bodyPr/>
          <a:lstStyle/>
          <a:p>
            <a:r>
              <a:rPr lang="en-US" dirty="0"/>
              <a:t>Think of your best friend</a:t>
            </a:r>
          </a:p>
          <a:p>
            <a:r>
              <a:rPr lang="en-US" dirty="0"/>
              <a:t>Note 5 qualities you like about them</a:t>
            </a:r>
          </a:p>
          <a:p>
            <a:r>
              <a:rPr lang="en-US" dirty="0"/>
              <a:t>Example “qualities”</a:t>
            </a:r>
          </a:p>
          <a:p>
            <a:pPr lvl="1"/>
            <a:r>
              <a:rPr lang="en-US" dirty="0"/>
              <a:t>Personality</a:t>
            </a:r>
          </a:p>
          <a:p>
            <a:pPr lvl="1"/>
            <a:r>
              <a:rPr lang="en-US" dirty="0"/>
              <a:t>Interests</a:t>
            </a:r>
          </a:p>
          <a:p>
            <a:pPr lvl="1"/>
            <a:r>
              <a:rPr lang="en-US" dirty="0"/>
              <a:t>Abilities</a:t>
            </a:r>
          </a:p>
          <a:p>
            <a:pPr lvl="1"/>
            <a:r>
              <a:rPr lang="en-US" dirty="0"/>
              <a:t>Values or attitudes</a:t>
            </a:r>
          </a:p>
          <a:p>
            <a:pPr lvl="1"/>
            <a:r>
              <a:rPr lang="en-US" dirty="0"/>
              <a:t>Membership in organization</a:t>
            </a:r>
          </a:p>
        </p:txBody>
      </p:sp>
    </p:spTree>
    <p:extLst>
      <p:ext uri="{BB962C8B-B14F-4D97-AF65-F5344CB8AC3E}">
        <p14:creationId xmlns:p14="http://schemas.microsoft.com/office/powerpoint/2010/main" val="3768806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Chart">
            <a:extLst>
              <a:ext uri="{FF2B5EF4-FFF2-40B4-BE49-F238E27FC236}">
                <a16:creationId xmlns:a16="http://schemas.microsoft.com/office/drawing/2014/main" id="{AC276780-89BC-8CB0-3557-27DB0E00EF4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2D1253A5-D01F-E425-4879-A33E005B8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of the qualities you identified in best friend would also describe you?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7C57352-94AE-E590-D2EE-D7C3813EB01E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914400" y="2133600"/>
            <a:ext cx="5181600" cy="4114800"/>
          </a:xfrm>
        </p:spPr>
        <p:txBody>
          <a:bodyPr/>
          <a:lstStyle/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1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2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3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4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5</a:t>
            </a:r>
          </a:p>
        </p:txBody>
      </p:sp>
      <p:sp>
        <p:nvSpPr>
          <p:cNvPr id="4" name="TPPolling" title="Polling Shape">
            <a:extLst>
              <a:ext uri="{FF2B5EF4-FFF2-40B4-BE49-F238E27FC236}">
                <a16:creationId xmlns:a16="http://schemas.microsoft.com/office/drawing/2014/main" id="{CFC6D4E9-A4BF-9E74-A193-62807B56D29F}"/>
              </a:ext>
            </a:extLst>
          </p:cNvPr>
          <p:cNvSpPr/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pattFill prst="pct5">
            <a:fgClr>
              <a:srgbClr val="7F7F7F">
                <a:alpha val="10000"/>
              </a:srgbClr>
            </a:fgClr>
            <a:bgClr>
              <a:srgbClr val="7F7F7F">
                <a:alpha val="10000"/>
              </a:srgbClr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9" name="TPCountdown" title="Countdown Timer">
            <a:extLst>
              <a:ext uri="{FF2B5EF4-FFF2-40B4-BE49-F238E27FC236}">
                <a16:creationId xmlns:a16="http://schemas.microsoft.com/office/drawing/2014/main" id="{2326F14B-32EE-B1FF-AAAA-7F13E979BD32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931410" y="5485130"/>
            <a:ext cx="1270000" cy="635000"/>
            <a:chOff x="7683500" y="5842000"/>
            <a:chExt cx="1270000" cy="635000"/>
          </a:xfrm>
        </p:grpSpPr>
        <p:sp>
          <p:nvSpPr>
            <p:cNvPr id="6" name="CountdownShape">
              <a:extLst>
                <a:ext uri="{FF2B5EF4-FFF2-40B4-BE49-F238E27FC236}">
                  <a16:creationId xmlns:a16="http://schemas.microsoft.com/office/drawing/2014/main" id="{B53563D4-1CEC-B85C-282B-9C1C8C18F1F4}"/>
                </a:ext>
              </a:extLst>
            </p:cNvPr>
            <p:cNvSpPr/>
            <p:nvPr/>
          </p:nvSpPr>
          <p:spPr bwMode="auto"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1143000" marR="0" lvl="0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Char char="»"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" name="CountdownText">
              <a:extLst>
                <a:ext uri="{FF2B5EF4-FFF2-40B4-BE49-F238E27FC236}">
                  <a16:creationId xmlns:a16="http://schemas.microsoft.com/office/drawing/2014/main" id="{9602DE17-C17F-79CC-7A89-A6D0254F390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8" name="CountdownLine">
              <a:extLst>
                <a:ext uri="{FF2B5EF4-FFF2-40B4-BE49-F238E27FC236}">
                  <a16:creationId xmlns:a16="http://schemas.microsoft.com/office/drawing/2014/main" id="{ACA68BED-E646-A3DD-4D39-B3830BE1E75A}"/>
                </a:ext>
              </a:extLst>
            </p:cNvPr>
            <p:cNvCxnSpPr/>
            <p:nvPr/>
          </p:nvCxnSpPr>
          <p:spPr bwMode="auto">
            <a:xfrm>
              <a:off x="8001000" y="5943600"/>
              <a:ext cx="50800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8761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88A8574-90DB-4F32-9A96-1D50A5020B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800623"/>
            <a:ext cx="7772400" cy="1162050"/>
          </a:xfrm>
          <a:noFill/>
        </p:spPr>
        <p:txBody>
          <a:bodyPr/>
          <a:lstStyle/>
          <a:p>
            <a:r>
              <a:rPr lang="en-US" altLang="en-US" sz="5400" dirty="0"/>
              <a:t>Ch 10. Relationships &amp; Attraction</a:t>
            </a:r>
          </a:p>
        </p:txBody>
      </p:sp>
      <p:graphicFrame>
        <p:nvGraphicFramePr>
          <p:cNvPr id="2051" name="Object 3">
            <a:extLst>
              <a:ext uri="{FF2B5EF4-FFF2-40B4-BE49-F238E27FC236}">
                <a16:creationId xmlns:a16="http://schemas.microsoft.com/office/drawing/2014/main" id="{A0A185B0-2655-4816-920B-1C2D0BA701B7}"/>
              </a:ext>
            </a:extLst>
          </p:cNvPr>
          <p:cNvGraphicFramePr>
            <a:graphicFrameLocks/>
          </p:cNvGraphicFramePr>
          <p:nvPr/>
        </p:nvGraphicFramePr>
        <p:xfrm>
          <a:off x="4039340" y="2098300"/>
          <a:ext cx="3705795" cy="3116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3813175" imgH="3203575" progId="MS_ClipArt_Gallery.2">
                  <p:embed/>
                </p:oleObj>
              </mc:Choice>
              <mc:Fallback>
                <p:oleObj name="Clip" r:id="rId3" imgW="3813175" imgH="3203575" progId="MS_ClipArt_Gallery.2">
                  <p:embed/>
                  <p:pic>
                    <p:nvPicPr>
                      <p:cNvPr id="2051" name="Object 3">
                        <a:extLst>
                          <a:ext uri="{FF2B5EF4-FFF2-40B4-BE49-F238E27FC236}">
                            <a16:creationId xmlns:a16="http://schemas.microsoft.com/office/drawing/2014/main" id="{A0A185B0-2655-4816-920B-1C2D0BA701B7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9340" y="2098300"/>
                        <a:ext cx="3705795" cy="31163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>
            <a:extLst>
              <a:ext uri="{FF2B5EF4-FFF2-40B4-BE49-F238E27FC236}">
                <a16:creationId xmlns:a16="http://schemas.microsoft.com/office/drawing/2014/main" id="{BBC1BB56-1D43-46CC-9AE3-3FFA71887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900" y="4975226"/>
            <a:ext cx="586898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+mn-cs"/>
              </a:rPr>
              <a:t>Introduction to Social Psychology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Chart">
            <a:extLst>
              <a:ext uri="{FF2B5EF4-FFF2-40B4-BE49-F238E27FC236}">
                <a16:creationId xmlns:a16="http://schemas.microsoft.com/office/drawing/2014/main" id="{AC276780-89BC-8CB0-3557-27DB0E00EF4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2D1253A5-D01F-E425-4879-A33E005B8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of the qualities you identified in best friend would also describe you?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7C57352-94AE-E590-D2EE-D7C3813EB01E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914400" y="2133600"/>
            <a:ext cx="5181600" cy="4114800"/>
          </a:xfrm>
        </p:spPr>
        <p:txBody>
          <a:bodyPr/>
          <a:lstStyle/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1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2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3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4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5</a:t>
            </a:r>
          </a:p>
        </p:txBody>
      </p:sp>
      <p:sp>
        <p:nvSpPr>
          <p:cNvPr id="4" name="TPPolling" title="Polling Shape">
            <a:extLst>
              <a:ext uri="{FF2B5EF4-FFF2-40B4-BE49-F238E27FC236}">
                <a16:creationId xmlns:a16="http://schemas.microsoft.com/office/drawing/2014/main" id="{CFC6D4E9-A4BF-9E74-A193-62807B56D29F}"/>
              </a:ext>
            </a:extLst>
          </p:cNvPr>
          <p:cNvSpPr/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pattFill prst="pct5">
            <a:fgClr>
              <a:srgbClr val="7F7F7F">
                <a:alpha val="10000"/>
              </a:srgbClr>
            </a:fgClr>
            <a:bgClr>
              <a:srgbClr val="7F7F7F">
                <a:alpha val="10000"/>
              </a:srgbClr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9" name="TPCountdown" title="Countdown Timer">
            <a:extLst>
              <a:ext uri="{FF2B5EF4-FFF2-40B4-BE49-F238E27FC236}">
                <a16:creationId xmlns:a16="http://schemas.microsoft.com/office/drawing/2014/main" id="{2326F14B-32EE-B1FF-AAAA-7F13E979BD32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931410" y="5485130"/>
            <a:ext cx="1270000" cy="635000"/>
            <a:chOff x="7683500" y="5842000"/>
            <a:chExt cx="1270000" cy="635000"/>
          </a:xfrm>
        </p:grpSpPr>
        <p:sp>
          <p:nvSpPr>
            <p:cNvPr id="6" name="CountdownShape">
              <a:extLst>
                <a:ext uri="{FF2B5EF4-FFF2-40B4-BE49-F238E27FC236}">
                  <a16:creationId xmlns:a16="http://schemas.microsoft.com/office/drawing/2014/main" id="{B53563D4-1CEC-B85C-282B-9C1C8C18F1F4}"/>
                </a:ext>
              </a:extLst>
            </p:cNvPr>
            <p:cNvSpPr/>
            <p:nvPr/>
          </p:nvSpPr>
          <p:spPr bwMode="auto"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1143000" marR="0" lvl="0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Char char="»"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" name="CountdownText">
              <a:extLst>
                <a:ext uri="{FF2B5EF4-FFF2-40B4-BE49-F238E27FC236}">
                  <a16:creationId xmlns:a16="http://schemas.microsoft.com/office/drawing/2014/main" id="{9602DE17-C17F-79CC-7A89-A6D0254F390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8" name="CountdownLine">
              <a:extLst>
                <a:ext uri="{FF2B5EF4-FFF2-40B4-BE49-F238E27FC236}">
                  <a16:creationId xmlns:a16="http://schemas.microsoft.com/office/drawing/2014/main" id="{ACA68BED-E646-A3DD-4D39-B3830BE1E75A}"/>
                </a:ext>
              </a:extLst>
            </p:cNvPr>
            <p:cNvCxnSpPr/>
            <p:nvPr/>
          </p:nvCxnSpPr>
          <p:spPr bwMode="auto">
            <a:xfrm>
              <a:off x="8001000" y="5943600"/>
              <a:ext cx="508000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7961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9ECA147B-8AB2-4205-A92F-F8BFF155D1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506282"/>
            <a:ext cx="10363200" cy="1162050"/>
          </a:xfrm>
        </p:spPr>
        <p:txBody>
          <a:bodyPr/>
          <a:lstStyle/>
          <a:p>
            <a:r>
              <a:rPr lang="en-US" altLang="en-US" dirty="0"/>
              <a:t>Attraction - Similarity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09B55FCA-8FEE-4E57-B41D-C754F681BE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6726" y="1540042"/>
            <a:ext cx="11345779" cy="4708358"/>
          </a:xfrm>
        </p:spPr>
        <p:txBody>
          <a:bodyPr/>
          <a:lstStyle/>
          <a:p>
            <a:r>
              <a:rPr lang="en-US" altLang="en-US" sz="2400" dirty="0"/>
              <a:t>“Birds of a feather flock together” – we like those who are similar to us </a:t>
            </a:r>
          </a:p>
          <a:p>
            <a:pPr lvl="1"/>
            <a:r>
              <a:rPr lang="en-US" altLang="en-US" sz="2000" dirty="0"/>
              <a:t>“</a:t>
            </a:r>
            <a:r>
              <a:rPr lang="en-US" altLang="en-US" sz="2400" dirty="0"/>
              <a:t>How well do you like ______” &amp; “How similar are you to ____”</a:t>
            </a:r>
          </a:p>
          <a:p>
            <a:pPr lvl="2"/>
            <a:r>
              <a:rPr lang="en-US" altLang="en-US" dirty="0"/>
              <a:t>Correlate at r = .8</a:t>
            </a:r>
          </a:p>
          <a:p>
            <a:pPr lvl="2"/>
            <a:endParaRPr lang="en-US" altLang="en-US" dirty="0"/>
          </a:p>
          <a:p>
            <a:pPr lvl="1"/>
            <a:r>
              <a:rPr lang="en-US" altLang="en-US" sz="2400" dirty="0"/>
              <a:t>Strangers housing study (like dorm) – 15 weeks – closer when similar hobbies, values, personality</a:t>
            </a:r>
          </a:p>
          <a:p>
            <a:pPr lvl="1" eaLnBrk="1" hangingPunct="1"/>
            <a:r>
              <a:rPr lang="en-US" altLang="en-US" sz="2400" dirty="0"/>
              <a:t>Engaged couples are </a:t>
            </a:r>
            <a:r>
              <a:rPr lang="en-US" altLang="en-US" sz="2400" b="1" u="sng" dirty="0"/>
              <a:t>significantly</a:t>
            </a:r>
            <a:r>
              <a:rPr lang="en-US" altLang="en-US" sz="2400" dirty="0"/>
              <a:t> more similar than randomly paired couples (66 of 88 characteristics)</a:t>
            </a:r>
          </a:p>
          <a:p>
            <a:pPr lvl="1" eaLnBrk="1" hangingPunct="1"/>
            <a:endParaRPr lang="en-US" altLang="en-US" sz="2400" dirty="0"/>
          </a:p>
          <a:p>
            <a:pPr lvl="1" eaLnBrk="1" hangingPunct="1"/>
            <a:r>
              <a:rPr lang="en-US" altLang="en-US" sz="2400" dirty="0"/>
              <a:t>Bogus stranger paradigm</a:t>
            </a:r>
          </a:p>
          <a:p>
            <a:pPr lvl="2" eaLnBrk="1" hangingPunct="1"/>
            <a:r>
              <a:rPr lang="en-US" altLang="en-US" dirty="0"/>
              <a:t>Given fact sheets; the greater the similarity the greater the liking</a:t>
            </a:r>
          </a:p>
          <a:p>
            <a:pPr lvl="2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D9798F25-3E1C-4508-A80C-49C5F4F67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1524000"/>
          </a:xfrm>
        </p:spPr>
        <p:txBody>
          <a:bodyPr/>
          <a:lstStyle/>
          <a:p>
            <a:r>
              <a:rPr lang="en-US" altLang="en-US" dirty="0"/>
              <a:t>Attraction - Similarity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ABDF8412-2CA7-40B4-9405-63623E48F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u="sng" dirty="0"/>
              <a:t>Why</a:t>
            </a:r>
            <a:r>
              <a:rPr lang="en-US" altLang="en-US" dirty="0"/>
              <a:t> is similarity important in attraction?</a:t>
            </a:r>
          </a:p>
          <a:p>
            <a:endParaRPr lang="en-US" altLang="en-US" dirty="0"/>
          </a:p>
          <a:p>
            <a:pPr lvl="1"/>
            <a:r>
              <a:rPr lang="en-US" altLang="en-US" dirty="0">
                <a:solidFill>
                  <a:srgbClr val="0070C0"/>
                </a:solidFill>
              </a:rPr>
              <a:t>Less conflict</a:t>
            </a:r>
            <a:r>
              <a:rPr lang="en-US" altLang="en-US" dirty="0"/>
              <a:t> when opinions/personality/hobbies are similar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Rewarding to feel </a:t>
            </a:r>
            <a:r>
              <a:rPr lang="en-US" altLang="en-US" dirty="0">
                <a:solidFill>
                  <a:srgbClr val="0070C0"/>
                </a:solidFill>
              </a:rPr>
              <a:t>validation</a:t>
            </a:r>
            <a:r>
              <a:rPr lang="en-US" altLang="en-US" dirty="0"/>
              <a:t> of our characteristics, beliefs, &amp; values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>
            <a:extLst>
              <a:ext uri="{FF2B5EF4-FFF2-40B4-BE49-F238E27FC236}">
                <a16:creationId xmlns:a16="http://schemas.microsoft.com/office/drawing/2014/main" id="{F6C2B76D-B0E3-4A4F-8EFF-17F78C63CD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WHY might opposites attract and under what cirmsumstances?</a:t>
            </a:r>
          </a:p>
        </p:txBody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DFBA41BF-AF6C-499E-BF81-9DA2969453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>
            <a:extLst>
              <a:ext uri="{FF2B5EF4-FFF2-40B4-BE49-F238E27FC236}">
                <a16:creationId xmlns:a16="http://schemas.microsoft.com/office/drawing/2014/main" id="{00437067-43F9-4259-9CDE-63E348E6E8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3400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Any</a:t>
            </a:r>
            <a:r>
              <a:rPr lang="en-US" altLang="en-US" sz="3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Evidence for Opposites Attract? – </a:t>
            </a:r>
            <a:r>
              <a:rPr lang="en-US" altLang="en-US" sz="3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complimentary hypothesis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36FE874C-CA89-4CB4-949D-814B3F5991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1579" y="1495926"/>
            <a:ext cx="10363200" cy="4114800"/>
          </a:xfrm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Generally, lack of evidence; couples/friends similar on most traits </a:t>
            </a: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Some evidence there are a </a:t>
            </a:r>
            <a:r>
              <a:rPr lang="en-US" altLang="en-US" b="1" u="sng" dirty="0">
                <a:latin typeface="Arial" panose="020B0604020202020204" pitchFamily="34" charset="0"/>
              </a:rPr>
              <a:t>few exceptions</a:t>
            </a:r>
            <a:r>
              <a:rPr lang="en-US" altLang="en-US" dirty="0">
                <a:latin typeface="Arial" panose="020B0604020202020204" pitchFamily="34" charset="0"/>
              </a:rPr>
              <a:t> with traits for couples that tend to be </a:t>
            </a:r>
            <a:r>
              <a:rPr lang="en-US" altLang="en-US" dirty="0">
                <a:solidFill>
                  <a:srgbClr val="FF0000"/>
                </a:solidFill>
                <a:latin typeface="Arial" panose="020B0604020202020204" pitchFamily="34" charset="0"/>
              </a:rPr>
              <a:t>complementary</a:t>
            </a:r>
            <a:r>
              <a:rPr lang="en-US" altLang="en-US" dirty="0">
                <a:latin typeface="Arial" panose="020B0604020202020204" pitchFamily="34" charset="0"/>
              </a:rPr>
              <a:t> (&amp; opposite) rather than </a:t>
            </a:r>
            <a:r>
              <a:rPr lang="en-US" altLang="en-US" dirty="0">
                <a:solidFill>
                  <a:srgbClr val="00B050"/>
                </a:solidFill>
                <a:latin typeface="Arial" panose="020B0604020202020204" pitchFamily="34" charset="0"/>
              </a:rPr>
              <a:t>similar</a:t>
            </a:r>
          </a:p>
          <a:p>
            <a:pPr lvl="1" eaLnBrk="1" hangingPunct="1"/>
            <a:r>
              <a:rPr lang="en-US" altLang="en-US" dirty="0">
                <a:latin typeface="Arial" panose="020B0604020202020204" pitchFamily="34" charset="0"/>
              </a:rPr>
              <a:t>Introversion &amp; extraversion </a:t>
            </a:r>
          </a:p>
          <a:p>
            <a:pPr lvl="1" eaLnBrk="1" hangingPunct="1"/>
            <a:r>
              <a:rPr lang="en-US" altLang="en-US" dirty="0">
                <a:latin typeface="Arial" panose="020B0604020202020204" pitchFamily="34" charset="0"/>
              </a:rPr>
              <a:t>Dependent personality &amp; nurturing personality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ECBA0-E40A-DA14-8D94-5F5C6B118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73405"/>
            <a:ext cx="10363200" cy="116205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6926D-1B91-311E-C189-793A27187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090" y="1588770"/>
            <a:ext cx="4869180" cy="4114800"/>
          </a:xfrm>
        </p:spPr>
        <p:txBody>
          <a:bodyPr/>
          <a:lstStyle/>
          <a:p>
            <a:r>
              <a:rPr lang="en-US" sz="2400" dirty="0"/>
              <a:t>Think of your best friend</a:t>
            </a:r>
          </a:p>
          <a:p>
            <a:r>
              <a:rPr lang="en-US" sz="2400" dirty="0"/>
              <a:t>Note 5 qualities you like about them</a:t>
            </a:r>
          </a:p>
          <a:p>
            <a:r>
              <a:rPr lang="en-US" sz="2400" dirty="0"/>
              <a:t>Example “qualities”</a:t>
            </a:r>
          </a:p>
          <a:p>
            <a:pPr lvl="1"/>
            <a:r>
              <a:rPr lang="en-US" sz="2400" dirty="0"/>
              <a:t>Personality</a:t>
            </a:r>
          </a:p>
          <a:p>
            <a:pPr lvl="1"/>
            <a:r>
              <a:rPr lang="en-US" sz="2400" dirty="0"/>
              <a:t>Interests</a:t>
            </a:r>
          </a:p>
          <a:p>
            <a:pPr lvl="1"/>
            <a:r>
              <a:rPr lang="en-US" sz="2400" dirty="0"/>
              <a:t>Abilities</a:t>
            </a:r>
          </a:p>
          <a:p>
            <a:pPr lvl="1"/>
            <a:r>
              <a:rPr lang="en-US" sz="2400" dirty="0"/>
              <a:t>Values or attitudes</a:t>
            </a:r>
          </a:p>
          <a:p>
            <a:pPr lvl="1"/>
            <a:r>
              <a:rPr lang="en-US" sz="2400" dirty="0"/>
              <a:t>Membership in organization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D6AA379-65D2-1095-3702-F49F765B491F}"/>
              </a:ext>
            </a:extLst>
          </p:cNvPr>
          <p:cNvSpPr txBox="1">
            <a:spLocks/>
          </p:cNvSpPr>
          <p:nvPr/>
        </p:nvSpPr>
        <p:spPr bwMode="auto">
          <a:xfrm>
            <a:off x="5082540" y="1588770"/>
            <a:ext cx="710946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Monotype Sort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 you think the similarity effect works for undesirable qualities?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5008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Why or why not?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5008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Think on it for a min.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Maybe anxious people feel more comfortable around anxious people? –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49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similarity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Maybe we find it difficult to be reminded of our negative qualities by seeing them in other people? –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49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similar negative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37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8D914-2735-ACE9-F4DA-7E4654BD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B1CC-144A-85D5-F183-ECE979D4C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2-3 good BSC college friends met first year?</a:t>
            </a:r>
          </a:p>
          <a:p>
            <a:endParaRPr lang="en-US" dirty="0"/>
          </a:p>
          <a:p>
            <a:r>
              <a:rPr lang="en-US" dirty="0"/>
              <a:t>Where did they live compared to you?</a:t>
            </a:r>
          </a:p>
        </p:txBody>
      </p:sp>
    </p:spTree>
    <p:extLst>
      <p:ext uri="{BB962C8B-B14F-4D97-AF65-F5344CB8AC3E}">
        <p14:creationId xmlns:p14="http://schemas.microsoft.com/office/powerpoint/2010/main" val="9399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PChart">
            <a:extLst>
              <a:ext uri="{FF2B5EF4-FFF2-40B4-BE49-F238E27FC236}">
                <a16:creationId xmlns:a16="http://schemas.microsoft.com/office/drawing/2014/main" id="{DBC60813-59A6-634D-717C-F433E040E27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6032500" y="2531164"/>
            <a:ext cx="6096000" cy="432683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628E1972-07BF-470F-9882-6637AF3D7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166" y="942976"/>
            <a:ext cx="10363200" cy="1162050"/>
          </a:xfrm>
        </p:spPr>
        <p:txBody>
          <a:bodyPr/>
          <a:lstStyle/>
          <a:p>
            <a:r>
              <a:rPr lang="en-US" dirty="0"/>
              <a:t>Did you say </a:t>
            </a:r>
            <a:r>
              <a:rPr lang="en-US" b="1" dirty="0"/>
              <a:t>similar personality or interests </a:t>
            </a:r>
            <a:r>
              <a:rPr lang="en-US" dirty="0"/>
              <a:t>was one of the reasons you were initially attracted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B3496BA6-CED3-4C12-A808-CAE3BA008274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914400" y="2133600"/>
            <a:ext cx="5181600" cy="4114800"/>
          </a:xfrm>
        </p:spPr>
        <p:txBody>
          <a:bodyPr/>
          <a:lstStyle/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Yes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No</a:t>
            </a:r>
          </a:p>
        </p:txBody>
      </p:sp>
      <p:sp>
        <p:nvSpPr>
          <p:cNvPr id="6" name="TPPolling" title="Polling Shape">
            <a:extLst>
              <a:ext uri="{FF2B5EF4-FFF2-40B4-BE49-F238E27FC236}">
                <a16:creationId xmlns:a16="http://schemas.microsoft.com/office/drawing/2014/main" id="{3B83FF46-993C-C8B8-EE96-28830D002452}"/>
              </a:ext>
            </a:extLst>
          </p:cNvPr>
          <p:cNvSpPr/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pattFill prst="pct5">
            <a:fgClr>
              <a:srgbClr val="7F7F7F">
                <a:alpha val="10000"/>
              </a:srgbClr>
            </a:fgClr>
            <a:bgClr>
              <a:srgbClr val="7F7F7F">
                <a:alpha val="10000"/>
              </a:srgbClr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97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PChart">
            <a:extLst>
              <a:ext uri="{FF2B5EF4-FFF2-40B4-BE49-F238E27FC236}">
                <a16:creationId xmlns:a16="http://schemas.microsoft.com/office/drawing/2014/main" id="{815E0105-1AD0-9626-C746-3FD8F135D77A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6032500" y="1714500"/>
            <a:ext cx="6096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628E1972-07BF-470F-9882-6637AF3D7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say </a:t>
            </a:r>
            <a:r>
              <a:rPr lang="en-US" b="1" dirty="0"/>
              <a:t>close proximity </a:t>
            </a:r>
            <a:r>
              <a:rPr lang="en-US" dirty="0"/>
              <a:t>was one of the reasons you were initially attracted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B3496BA6-CED3-4C12-A808-CAE3BA008274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914400" y="2133600"/>
            <a:ext cx="5181600" cy="4114800"/>
          </a:xfrm>
        </p:spPr>
        <p:txBody>
          <a:bodyPr/>
          <a:lstStyle/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Yes</a:t>
            </a:r>
          </a:p>
          <a:p>
            <a:pPr marL="514350" indent="-514350">
              <a:buFont typeface="Monotype Sorts" pitchFamily="2" charset="2"/>
              <a:buAutoNum type="alphaUcPeriod"/>
            </a:pPr>
            <a:r>
              <a:rPr lang="en-US" dirty="0"/>
              <a:t>No</a:t>
            </a:r>
          </a:p>
        </p:txBody>
      </p:sp>
      <p:sp>
        <p:nvSpPr>
          <p:cNvPr id="6" name="TPPolling" title="Polling Shape">
            <a:extLst>
              <a:ext uri="{FF2B5EF4-FFF2-40B4-BE49-F238E27FC236}">
                <a16:creationId xmlns:a16="http://schemas.microsoft.com/office/drawing/2014/main" id="{25379DD5-F6E2-830C-A69C-A67282F75A4F}"/>
              </a:ext>
            </a:extLst>
          </p:cNvPr>
          <p:cNvSpPr/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pattFill prst="pct5">
            <a:fgClr>
              <a:srgbClr val="7F7F7F">
                <a:alpha val="10000"/>
              </a:srgbClr>
            </a:fgClr>
            <a:bgClr>
              <a:srgbClr val="7F7F7F">
                <a:alpha val="10000"/>
              </a:srgbClr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430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Char char="»"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751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4B5B-B47A-34BA-AEC5-084AA28F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8C1BD-86ED-F119-D29D-CDDAEDD12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6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D6767-20B1-9997-13EE-D940B59ED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2834" y="548640"/>
            <a:ext cx="3800565" cy="1162050"/>
          </a:xfrm>
        </p:spPr>
        <p:txBody>
          <a:bodyPr/>
          <a:lstStyle/>
          <a:p>
            <a:r>
              <a:rPr lang="en-US" dirty="0"/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529F6-F247-0530-BB12-17109FFD7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2489" y="1767840"/>
            <a:ext cx="3293653" cy="2114550"/>
          </a:xfrm>
        </p:spPr>
        <p:txBody>
          <a:bodyPr/>
          <a:lstStyle/>
          <a:p>
            <a:r>
              <a:rPr lang="en-US" dirty="0"/>
              <a:t>Make-up participation points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88CC1-36C8-0906-86FE-0DF7F8CC8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97180"/>
            <a:ext cx="7692389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55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28F9D-A6CF-4BB9-8055-10670E90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64736-2BD0-4D05-B4D0-F890DD964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Proximity attraction effect</a:t>
            </a:r>
            <a:r>
              <a:rPr lang="en-US" dirty="0"/>
              <a:t>: We become more attracted to people with whom we are frequently in close proximity (small physical distance)</a:t>
            </a:r>
          </a:p>
          <a:p>
            <a:endParaRPr lang="en-US" dirty="0"/>
          </a:p>
          <a:p>
            <a:pPr lvl="1"/>
            <a:r>
              <a:rPr lang="en-US" dirty="0"/>
              <a:t>Simple practicality</a:t>
            </a:r>
          </a:p>
          <a:p>
            <a:pPr lvl="1"/>
            <a:r>
              <a:rPr lang="en-US" dirty="0"/>
              <a:t>Motivation to like</a:t>
            </a:r>
          </a:p>
        </p:txBody>
      </p:sp>
    </p:spTree>
    <p:extLst>
      <p:ext uri="{BB962C8B-B14F-4D97-AF65-F5344CB8AC3E}">
        <p14:creationId xmlns:p14="http://schemas.microsoft.com/office/powerpoint/2010/main" val="1339944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28F9D-A6CF-4BB9-8055-10670E90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– Research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64736-2BD0-4D05-B4D0-F890DD964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en-US" sz="2800" dirty="0"/>
              <a:t>Friendship formation in college dorms – Freshmen randomly placed in dorms (1950)</a:t>
            </a:r>
          </a:p>
          <a:p>
            <a:r>
              <a:rPr lang="en-US" altLang="en-US" sz="2800" dirty="0"/>
              <a:t>65% said closest friend lived in the same building</a:t>
            </a:r>
          </a:p>
          <a:p>
            <a:r>
              <a:rPr lang="en-US" altLang="en-US" sz="2800" dirty="0"/>
              <a:t>Of the 65%...</a:t>
            </a:r>
          </a:p>
          <a:p>
            <a:pPr lvl="1"/>
            <a:r>
              <a:rPr lang="en-US" altLang="en-US" dirty="0"/>
              <a:t>41% said closest friend lived next door</a:t>
            </a:r>
          </a:p>
          <a:p>
            <a:pPr lvl="1"/>
            <a:r>
              <a:rPr lang="en-US" altLang="en-US" dirty="0"/>
              <a:t>22% said closest friend lived two doors away</a:t>
            </a:r>
          </a:p>
          <a:p>
            <a:pPr lvl="1"/>
            <a:r>
              <a:rPr lang="en-US" altLang="en-US" dirty="0"/>
              <a:t>10% said closest friend at other end of hall</a:t>
            </a:r>
          </a:p>
        </p:txBody>
      </p:sp>
    </p:spTree>
    <p:extLst>
      <p:ext uri="{BB962C8B-B14F-4D97-AF65-F5344CB8AC3E}">
        <p14:creationId xmlns:p14="http://schemas.microsoft.com/office/powerpoint/2010/main" val="243639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4B5B-B47A-34BA-AEC5-084AA28F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 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8C1BD-86ED-F119-D29D-CDDAEDD12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6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CE3B5-9863-4BBB-916A-A1FEBCB05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62050"/>
          </a:xfrm>
        </p:spPr>
        <p:txBody>
          <a:bodyPr/>
          <a:lstStyle/>
          <a:p>
            <a:r>
              <a:rPr lang="en-US" sz="3600" dirty="0"/>
              <a:t>Chapter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EA598-AF1D-4773-BDE5-109418232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810" y="1684421"/>
            <a:ext cx="6446520" cy="4563979"/>
          </a:xfrm>
        </p:spPr>
        <p:txBody>
          <a:bodyPr/>
          <a:lstStyle/>
          <a:p>
            <a:r>
              <a:rPr lang="en-US" sz="2800" dirty="0"/>
              <a:t>Importance of relationships</a:t>
            </a:r>
          </a:p>
          <a:p>
            <a:r>
              <a:rPr lang="en-US" sz="2800" dirty="0"/>
              <a:t>Theories of relationship change</a:t>
            </a:r>
          </a:p>
          <a:p>
            <a:endParaRPr lang="en-US" sz="2800" dirty="0"/>
          </a:p>
          <a:p>
            <a:r>
              <a:rPr lang="en-US" sz="2800" dirty="0"/>
              <a:t>Attraction – all relationships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Attraction – sexual/romantic</a:t>
            </a:r>
          </a:p>
          <a:p>
            <a:pPr lvl="1" indent="-342900">
              <a:buClr>
                <a:srgbClr val="8901F3"/>
              </a:buClr>
              <a:buSzPct val="75000"/>
              <a:buFont typeface="Monotype Sorts" pitchFamily="2" charset="2"/>
              <a:buChar char="n"/>
              <a:defRPr/>
            </a:pPr>
            <a:r>
              <a:rPr lang="en-US" dirty="0"/>
              <a:t>Physical attractiveness</a:t>
            </a:r>
          </a:p>
          <a:p>
            <a:pPr lvl="1" indent="-342900">
              <a:buClr>
                <a:srgbClr val="8901F3"/>
              </a:buClr>
              <a:buSzPct val="75000"/>
              <a:buFont typeface="Monotype Sorts" pitchFamily="2" charset="2"/>
              <a:buChar char="n"/>
              <a:defRPr/>
            </a:pPr>
            <a:r>
              <a:rPr lang="en-US" dirty="0"/>
              <a:t>Evolutionary and Cultural influences</a:t>
            </a:r>
          </a:p>
          <a:p>
            <a:pPr lvl="1" indent="-342900">
              <a:buClr>
                <a:srgbClr val="8901F3"/>
              </a:buClr>
              <a:buSzPct val="75000"/>
              <a:buFont typeface="Monotype Sorts" pitchFamily="2" charset="2"/>
              <a:buChar char="n"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3F9DD65-6CE9-5617-370A-58251232D4FE}"/>
              </a:ext>
            </a:extLst>
          </p:cNvPr>
          <p:cNvSpPr txBox="1">
            <a:spLocks/>
          </p:cNvSpPr>
          <p:nvPr/>
        </p:nvSpPr>
        <p:spPr bwMode="auto">
          <a:xfrm>
            <a:off x="5981700" y="1684420"/>
            <a:ext cx="6446520" cy="456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Monotype Sort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Romantic relationships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5008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tears us apart?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5008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strengthens our bonds?</a:t>
            </a:r>
          </a:p>
          <a:p>
            <a:pPr marL="74295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901F3"/>
              </a:buClr>
              <a:buSzPct val="75000"/>
              <a:buFont typeface="Monotype Sort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82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43A05-08B2-46E4-A945-EC12BABC5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The Importance of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6E49C-2841-4889-88C0-52B4F2801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133600"/>
            <a:ext cx="10910170" cy="4114800"/>
          </a:xfrm>
        </p:spPr>
        <p:txBody>
          <a:bodyPr/>
          <a:lstStyle/>
          <a:p>
            <a:r>
              <a:rPr lang="en-US" dirty="0"/>
              <a:t>Obviously, humans </a:t>
            </a:r>
            <a:r>
              <a:rPr lang="en-US" i="1" dirty="0"/>
              <a:t>want </a:t>
            </a:r>
            <a:r>
              <a:rPr lang="en-US" dirty="0"/>
              <a:t>to have close relationships.</a:t>
            </a:r>
          </a:p>
          <a:p>
            <a:endParaRPr lang="en-US" dirty="0"/>
          </a:p>
          <a:p>
            <a:r>
              <a:rPr lang="en-US" dirty="0"/>
              <a:t>But close relationships are so important that poor relationships have similar consequences to being in poor physical health</a:t>
            </a:r>
          </a:p>
          <a:p>
            <a:pPr lvl="1"/>
            <a:r>
              <a:rPr lang="en-US" dirty="0"/>
              <a:t>Decrease in death rates from improving social relationships =</a:t>
            </a:r>
          </a:p>
          <a:p>
            <a:pPr lvl="2"/>
            <a:r>
              <a:rPr lang="en-US" dirty="0"/>
              <a:t>The decrease from quitting smoking</a:t>
            </a:r>
          </a:p>
          <a:p>
            <a:pPr lvl="2"/>
            <a:r>
              <a:rPr lang="en-US" dirty="0"/>
              <a:t>The decrease from becoming a healthy weight rather than obese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44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43A05-08B2-46E4-A945-EC12BABC5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The Importance of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6E49C-2841-4889-88C0-52B4F2801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133600"/>
            <a:ext cx="10910170" cy="4114800"/>
          </a:xfrm>
        </p:spPr>
        <p:txBody>
          <a:bodyPr/>
          <a:lstStyle/>
          <a:p>
            <a:r>
              <a:rPr lang="en-US" sz="2400" dirty="0"/>
              <a:t>It may be that the pursuit of social connection is actually so important that it is pursued at the cost of meeting other needs.</a:t>
            </a:r>
          </a:p>
          <a:p>
            <a:pPr lvl="1"/>
            <a:r>
              <a:rPr lang="en-US" sz="2000" dirty="0"/>
              <a:t>Harlow’s monkeys</a:t>
            </a:r>
          </a:p>
          <a:p>
            <a:pPr lvl="1"/>
            <a:endParaRPr lang="en-US" sz="2000" dirty="0"/>
          </a:p>
          <a:p>
            <a:r>
              <a:rPr lang="en-US" sz="2400" dirty="0"/>
              <a:t>For humans, like other needs we seem to reach a point of satisfaction</a:t>
            </a:r>
          </a:p>
          <a:p>
            <a:pPr lvl="1"/>
            <a:r>
              <a:rPr lang="en-US" sz="2400" dirty="0"/>
              <a:t>On average, we </a:t>
            </a:r>
            <a:r>
              <a:rPr lang="en-US" sz="2400" dirty="0">
                <a:solidFill>
                  <a:srgbClr val="FF0000"/>
                </a:solidFill>
              </a:rPr>
              <a:t>stop seeking close relationships </a:t>
            </a:r>
            <a:r>
              <a:rPr lang="en-US" sz="2400" dirty="0"/>
              <a:t>once we’ve achieved 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80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F8062-F56C-4A09-AC84-3F8F5F49D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/>
              <a:t>The Importance of Relationships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906EC-30CE-42FA-BEB6-F11642066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>
                <a:latin typeface="Arial" panose="020B0604020202020204" pitchFamily="34" charset="0"/>
              </a:rPr>
              <a:t>Close relationships hugely important component of our lives 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</a:rPr>
              <a:t>90% of North Americans marry</a:t>
            </a:r>
          </a:p>
          <a:p>
            <a:pPr lvl="1"/>
            <a:endParaRPr lang="en-US" altLang="en-US" sz="2400" dirty="0">
              <a:latin typeface="Arial" panose="020B0604020202020204" pitchFamily="34" charset="0"/>
            </a:endParaRPr>
          </a:p>
          <a:p>
            <a:r>
              <a:rPr lang="en-US" altLang="en-US" sz="2400" dirty="0">
                <a:latin typeface="Arial" panose="020B0604020202020204" pitchFamily="34" charset="0"/>
              </a:rPr>
              <a:t>Other consequences of poor relationships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</a:rPr>
              <a:t>Worse immune system functioning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</a:rPr>
              <a:t>Unmarried people have higher death rates for </a:t>
            </a:r>
            <a:r>
              <a:rPr lang="en-US" altLang="en-US" sz="2400" b="1" dirty="0">
                <a:latin typeface="Arial" panose="020B0604020202020204" pitchFamily="34" charset="0"/>
              </a:rPr>
              <a:t>all causes of death </a:t>
            </a:r>
            <a:r>
              <a:rPr lang="en-US" altLang="en-US" sz="2400" dirty="0">
                <a:latin typeface="Arial" panose="020B0604020202020204" pitchFamily="34" charset="0"/>
              </a:rPr>
              <a:t>than married people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</a:rPr>
              <a:t>Greater stress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</a:rPr>
              <a:t>Better PTSD recovery for veterans with strong social support</a:t>
            </a:r>
          </a:p>
          <a:p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6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9E5D1129-719C-4CA9-8947-DCEDF7A6D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Relationship Importance - Wellbeing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6137CAF7-FDC7-4EE3-B214-B9481FD01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36868" name="Picture 2">
            <a:extLst>
              <a:ext uri="{FF2B5EF4-FFF2-40B4-BE49-F238E27FC236}">
                <a16:creationId xmlns:a16="http://schemas.microsoft.com/office/drawing/2014/main" id="{96ECEDDB-5113-4B73-B677-C84BC4DF7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46251"/>
            <a:ext cx="114300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7C81226-61D1-4153-905E-67618C6CF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Relationship Importance - Daily stress</a:t>
            </a:r>
          </a:p>
        </p:txBody>
      </p:sp>
      <p:pic>
        <p:nvPicPr>
          <p:cNvPr id="37891" name="Picture 2">
            <a:extLst>
              <a:ext uri="{FF2B5EF4-FFF2-40B4-BE49-F238E27FC236}">
                <a16:creationId xmlns:a16="http://schemas.microsoft.com/office/drawing/2014/main" id="{DFF4068C-9486-4694-801C-CD0C36156F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71650"/>
            <a:ext cx="10972800" cy="4808538"/>
          </a:xfr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767cbe51-86c8-41ea-9b7d-8b825ea0e061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RESULTS" val="{&quot;Title&quot;:&quot;Did you say similar personality or interests was one of the reasons you were initially attracted&quot;,&quot;Responders&quot;:44,&quot;Participants&quot;:202,&quot;Responses&quot;:44,&quot;IsCaseSensitive&quot;:false,&quot;TotalCorrect&quot;:0,&quot;Mean&quot;:1.0909090909090908,&quot;Median&quot;:1.0,&quot;StandardDeviation&quot;:0.28747978728803447,&quot;Variance&quot;:0.082644628099173556,&quot;PageSize&quot;:0,&quot;Offset&quot;:0,&quot;CorrectValues&quot;:&quot;&quot;,&quot;Results&quot;:[{&quot;Count&quot;:40.0,&quot;PointResponses&quot;:null,&quot;Name&quot;:&quot;Yes&quot;,&quot;Bullet&quot;:&quot;A&quot;,&quot;SecondaryName&quot;:&quot;&quot;,&quot;ValueType&quot;:0,&quot;Key&quot;:&quot;Yes1&quot;},{&quot;Count&quot;:4.0,&quot;PointResponses&quot;:null,&quot;Name&quot;:&quot;No&quot;,&quot;Bullet&quot;:&quot;B&quot;,&quot;SecondaryName&quot;:&quot;&quot;,&quot;ValueType&quot;:0,&quot;Key&quot;:&quot;No2&quot;}]}"/>
  <p:tag name="HASRESULTS" val="Tru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7B4B9658C48A4C638556AA219D7514C6&lt;/guid&gt;&#10;        &lt;description /&gt;&#10;        &lt;date&gt;10/23/2019 9:43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0721F39A7FF4BE7B07212E6AE0BEB8A&lt;/guid&gt;&#10;            &lt;repollguid&gt;1D27920B873245F59BAA1105AD6DB89E&lt;/repollguid&gt;&#10;            &lt;sourceid&gt;DCEF42D9244C4F3F82003D485CC08CA7&lt;/sourceid&gt;&#10;            &lt;narrativeguid&gt;00000000000000000000000000000000&lt;/narrativeguid&gt;&#10;            &lt;questiontext&gt;Did you say similar personality or interests was one of the reasons you were initially attracted&lt;/questiontext&gt;&#10;            &lt;rationale&gt;&#10;                &lt;rationaletext /&gt;&#10;            &lt;/rationale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1&lt;/incorrectvalue&gt;&#10;            &lt;responselimit&gt;1&lt;/responselimit&gt;&#10;            &lt;bulletstyle&gt;2&lt;/bulletstyle&gt;&#10;            &lt;answers&gt;&#10;                &lt;answer&gt;&#10;                    &lt;guid&gt;1FEAC0665B9D4B54BBFB921263D9658F&lt;/guid&gt;&#10;                    &lt;answertext&gt;Yes&lt;/answertext&gt;&#10;                    &lt;valuetype&gt;0&lt;/valuetype&gt;&#10;                &lt;/answer&gt;&#10;                &lt;answer&gt;&#10;                    &lt;guid&gt;7AF28CFDAA0C436D8F78DCE45D5CBD1D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RESULTS" val="{&quot;Title&quot;:&quot;Did you say close proximity was one of the reasons you were initially attracted&quot;,&quot;Responders&quot;:193,&quot;Participants&quot;:202,&quot;Responses&quot;:193,&quot;IsCaseSensitive&quot;:false,&quot;TotalCorrect&quot;:0,&quot;Mean&quot;:1.4974093264248705,&quot;Median&quot;:1.0,&quot;StandardDeviation&quot;:0.49999328836538109,&quot;Variance&quot;:0.24999328841042712,&quot;PageSize&quot;:0,&quot;Offset&quot;:0,&quot;CorrectValues&quot;:&quot;&quot;,&quot;Results&quot;:[{&quot;Count&quot;:97.0,&quot;PointResponses&quot;:null,&quot;Name&quot;:&quot;Yes&quot;,&quot;Bullet&quot;:&quot;A&quot;,&quot;SecondaryName&quot;:&quot;&quot;,&quot;ValueType&quot;:0,&quot;Key&quot;:&quot;Yes1&quot;},{&quot;Count&quot;:96.0,&quot;PointResponses&quot;:null,&quot;Name&quot;:&quot;No&quot;,&quot;Bullet&quot;:&quot;B&quot;,&quot;SecondaryName&quot;:&quot;&quot;,&quot;ValueType&quot;:0,&quot;Key&quot;:&quot;No2&quot;}]}"/>
  <p:tag name="HASRESULTS" val="Tru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7B4B9658C48A4C638556AA219D7514C6&lt;/guid&gt;&#10;        &lt;description /&gt;&#10;        &lt;date&gt;10/23/2019 9:43:2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39374B122B446D7A3D237F75B3C1CF2&lt;/guid&gt;&#10;            &lt;repollguid&gt;1D27920B873245F59BAA1105AD6DB89E&lt;/repollguid&gt;&#10;            &lt;sourceid&gt;DCEF42D9244C4F3F82003D485CC08CA7&lt;/sourceid&gt;&#10;            &lt;narrativeguid&gt;00000000000000000000000000000000&lt;/narrativeguid&gt;&#10;            &lt;questiontext&gt;Did you say close proximity was one of the reasons you were initially attracted&lt;/questiontext&gt;&#10;            &lt;rationale&gt;&#10;                &lt;rationaletext /&gt;&#10;            &lt;/rationale&gt;&#10;            &lt;showresults&gt;True&lt;/showresults&gt;&#10;            &lt;firstresponseonly&gt;True&lt;/firstresponseonly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1&lt;/incorrectvalue&gt;&#10;            &lt;responselimit&gt;1&lt;/responselimit&gt;&#10;            &lt;bulletstyle&gt;2&lt;/bulletstyle&gt;&#10;            &lt;answers&gt;&#10;                &lt;answer&gt;&#10;                    &lt;guid&gt;1FEAC0665B9D4B54BBFB921263D9658F&lt;/guid&gt;&#10;                    &lt;answertext&gt;Yes&lt;/answertext&gt;&#10;                    &lt;valuetype&gt;0&lt;/valuetype&gt;&#10;                &lt;/answer&gt;&#10;                &lt;answer&gt;&#10;                    &lt;guid&gt;7AF28CFDAA0C436D8F78DCE45D5CBD1D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How many of the qualities you identified in best friend would also describe you?&quot;,&quot;Responders&quot;:16,&quot;Participants&quot;:23,&quot;Responses&quot;:16,&quot;IsCaseSensitive&quot;:false,&quot;TotalCorrect&quot;:0,&quot;Mean&quot;:4.0,&quot;Median&quot;:4.0,&quot;StandardDeviation&quot;:0.8660254037844386,&quot;Variance&quot;:0.75,&quot;PageSize&quot;:0,&quot;Offset&quot;:0,&quot;CorrectValues&quot;:&quot;&quot;,&quot;Results&quot;:[{&quot;Count&quot;:0.0,&quot;PointResponses&quot;:null,&quot;Name&quot;:&quot;1&quot;,&quot;Bullet&quot;:&quot;A&quot;,&quot;SecondaryName&quot;:&quot;&quot;,&quot;ValueType&quot;:0,&quot;Key&quot;:&quot;11&quot;},{&quot;Count&quot;:1.0,&quot;PointResponses&quot;:null,&quot;Name&quot;:&quot;2&quot;,&quot;Bullet&quot;:&quot;B&quot;,&quot;SecondaryName&quot;:&quot;&quot;,&quot;ValueType&quot;:0,&quot;Key&quot;:&quot;22&quot;},{&quot;Count&quot;:3.0,&quot;PointResponses&quot;:null,&quot;Name&quot;:&quot;3&quot;,&quot;Bullet&quot;:&quot;C&quot;,&quot;SecondaryName&quot;:&quot;&quot;,&quot;ValueType&quot;:0,&quot;Key&quot;:&quot;33&quot;},{&quot;Count&quot;:7.0,&quot;PointResponses&quot;:null,&quot;Name&quot;:&quot;4&quot;,&quot;Bullet&quot;:&quot;D&quot;,&quot;SecondaryName&quot;:&quot;&quot;,&quot;ValueType&quot;:0,&quot;Key&quot;:&quot;44&quot;},{&quot;Count&quot;:5.0,&quot;PointResponses&quot;:null,&quot;Name&quot;:&quot;5&quot;,&quot;Bullet&quot;:&quot;E&quot;,&quot;SecondaryName&quot;:&quot;&quot;,&quot;ValueType&quot;:0,&quot;Key&quot;:&quot;55&quot;}]}"/>
  <p:tag name="HASRESULTS" val="True"/>
  <p:tag name="TPQUESTIONXML" val="﻿&lt;?xml version=&quot;1.0&quot; encoding=&quot;utf-8&quot;?&gt;&#10;&lt;questionlist&gt;&#10;    &lt;properties&gt;&#10;        &lt;guid&gt;BCDCAD5D514646EB94968B9F1DA0414A&lt;/guid&gt;&#10;        &lt;description /&gt;&#10;        &lt;date&gt;3/2/2023 8:04:2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3F8718F078D42D5843F7776EF451579&lt;/guid&gt;&#10;            &lt;repollguid&gt;47CCFF56B1194579BEC31B4D45D0ABE4&lt;/repollguid&gt;&#10;            &lt;sourceid&gt;9257061FBC4541A0857450E48570571D&lt;/sourceid&gt;&#10;            &lt;narrativeguid&gt;00000000000000000000000000000000&lt;/narrativeguid&gt;&#10;            &lt;questiontext&gt;How many of the qualities you identified in best friend would also describe you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A35699100BE546DEAD23C7AEFABC5DE9&lt;/guid&gt;&#10;                    &lt;answertext&gt;1&lt;/answertext&gt;&#10;                    &lt;valuetype&gt;0&lt;/valuetype&gt;&#10;                &lt;/answer&gt;&#10;                &lt;answer&gt;&#10;                    &lt;guid&gt;45C11F59797D4303B5E0815C7BF3D3BA&lt;/guid&gt;&#10;                    &lt;answertext&gt;2&lt;/answertext&gt;&#10;                    &lt;valuetype&gt;0&lt;/valuetype&gt;&#10;                &lt;/answer&gt;&#10;                &lt;answer&gt;&#10;                    &lt;guid&gt;FEB8777405ED4B7588B4EADCC29615A7&lt;/guid&gt;&#10;                    &lt;answertext&gt;3&lt;/answertext&gt;&#10;                    &lt;valuetype&gt;0&lt;/valuetype&gt;&#10;                &lt;/answer&gt;&#10;                &lt;answer&gt;&#10;                    &lt;guid&gt;5CAC5AB64A884B808AAFC9B97A035771&lt;/guid&gt;&#10;                    &lt;answertext&gt;4&lt;/answertext&gt;&#10;                    &lt;valuetype&gt;0&lt;/valuetype&gt;&#10;                &lt;/answer&gt;&#10;                &lt;answer&gt;&#10;                    &lt;guid&gt;D0FFF2C935F2425BA0EB81C81E58CC10&lt;/guid&gt;&#10;                    &lt;answertext&gt;5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How many of the qualities you identified in best friend would also describe you?&quot;,&quot;Responders&quot;:7,&quot;Participants&quot;:7,&quot;Responses&quot;:7,&quot;IsCaseSensitive&quot;:false,&quot;TotalCorrect&quot;:0,&quot;Mean&quot;:4.0,&quot;Median&quot;:4.0,&quot;StandardDeviation&quot;:1.0690449676496976,&quot;Variance&quot;:1.1428571428571428,&quot;PageSize&quot;:0,&quot;Offset&quot;:0,&quot;CorrectValues&quot;:&quot;&quot;,&quot;Results&quot;:[{&quot;Count&quot;:0.0,&quot;PointResponses&quot;:null,&quot;Name&quot;:&quot;1&quot;,&quot;Bullet&quot;:&quot;A&quot;,&quot;SecondaryName&quot;:&quot;&quot;,&quot;ValueType&quot;:0,&quot;Key&quot;:&quot;11&quot;},{&quot;Count&quot;:1.0,&quot;PointResponses&quot;:null,&quot;Name&quot;:&quot;2&quot;,&quot;Bullet&quot;:&quot;B&quot;,&quot;SecondaryName&quot;:&quot;&quot;,&quot;ValueType&quot;:0,&quot;Key&quot;:&quot;22&quot;},{&quot;Count&quot;:1.0,&quot;PointResponses&quot;:null,&quot;Name&quot;:&quot;3&quot;,&quot;Bullet&quot;:&quot;C&quot;,&quot;SecondaryName&quot;:&quot;&quot;,&quot;ValueType&quot;:0,&quot;Key&quot;:&quot;33&quot;},{&quot;Count&quot;:2.0,&quot;PointResponses&quot;:null,&quot;Name&quot;:&quot;4&quot;,&quot;Bullet&quot;:&quot;D&quot;,&quot;SecondaryName&quot;:&quot;&quot;,&quot;ValueType&quot;:0,&quot;Key&quot;:&quot;44&quot;},{&quot;Count&quot;:3.0,&quot;PointResponses&quot;:null,&quot;Name&quot;:&quot;5&quot;,&quot;Bullet&quot;:&quot;E&quot;,&quot;SecondaryName&quot;:&quot;&quot;,&quot;ValueType&quot;:0,&quot;Key&quot;:&quot;55&quot;}]}"/>
  <p:tag name="HASRESULTS" val="True"/>
  <p:tag name="TPQUESTIONXML" val="﻿&lt;?xml version=&quot;1.0&quot; encoding=&quot;utf-8&quot;?&gt;&#10;&lt;questionlist&gt;&#10;    &lt;properties&gt;&#10;        &lt;guid&gt;BCDCAD5D514646EB94968B9F1DA0414A&lt;/guid&gt;&#10;        &lt;description /&gt;&#10;        &lt;date&gt;3/2/2023 8:04:2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6E250DBCE6F4A5B854F2078CCBFFCCF&lt;/guid&gt;&#10;            &lt;repollguid&gt;47CCFF56B1194579BEC31B4D45D0ABE4&lt;/repollguid&gt;&#10;            &lt;sourceid&gt;9257061FBC4541A0857450E48570571D&lt;/sourceid&gt;&#10;            &lt;narrativeguid&gt;00000000000000000000000000000000&lt;/narrativeguid&gt;&#10;            &lt;questiontext&gt;How many of the qualities you identified in best friend would also describe you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A35699100BE546DEAD23C7AEFABC5DE9&lt;/guid&gt;&#10;                    &lt;answertext&gt;1&lt;/answertext&gt;&#10;                    &lt;valuetype&gt;0&lt;/valuetype&gt;&#10;                &lt;/answer&gt;&#10;                &lt;answer&gt;&#10;                    &lt;guid&gt;45C11F59797D4303B5E0815C7BF3D3BA&lt;/guid&gt;&#10;                    &lt;answertext&gt;2&lt;/answertext&gt;&#10;                    &lt;valuetype&gt;0&lt;/valuetype&gt;&#10;                &lt;/answer&gt;&#10;                &lt;answer&gt;&#10;                    &lt;guid&gt;FEB8777405ED4B7588B4EADCC29615A7&lt;/guid&gt;&#10;                    &lt;answertext&gt;3&lt;/answertext&gt;&#10;                    &lt;valuetype&gt;0&lt;/valuetype&gt;&#10;                &lt;/answer&gt;&#10;                &lt;answer&gt;&#10;                    &lt;guid&gt;5CAC5AB64A884B808AAFC9B97A035771&lt;/guid&gt;&#10;                    &lt;answertext&gt;4&lt;/answertext&gt;&#10;                    &lt;valuetype&gt;0&lt;/valuetype&gt;&#10;                &lt;/answer&gt;&#10;                &lt;answer&gt;&#10;                    &lt;guid&gt;D0FFF2C935F2425BA0EB81C81E58CC10&lt;/guid&gt;&#10;                    &lt;answertext&gt;5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adbarc">
  <a:themeElements>
    <a:clrScheme name="">
      <a:dk1>
        <a:srgbClr val="000000"/>
      </a:dk1>
      <a:lt1>
        <a:srgbClr val="FFFFFF"/>
      </a:lt1>
      <a:dk2>
        <a:srgbClr val="000000"/>
      </a:dk2>
      <a:lt2>
        <a:srgbClr val="D49FFF"/>
      </a:lt2>
      <a:accent1>
        <a:srgbClr val="0000FF"/>
      </a:accent1>
      <a:accent2>
        <a:srgbClr val="FF5008"/>
      </a:accent2>
      <a:accent3>
        <a:srgbClr val="FFFFFF"/>
      </a:accent3>
      <a:accent4>
        <a:srgbClr val="000000"/>
      </a:accent4>
      <a:accent5>
        <a:srgbClr val="AAAAFF"/>
      </a:accent5>
      <a:accent6>
        <a:srgbClr val="E74806"/>
      </a:accent6>
      <a:hlink>
        <a:srgbClr val="8901F3"/>
      </a:hlink>
      <a:folHlink>
        <a:srgbClr val="919191"/>
      </a:folHlink>
    </a:clrScheme>
    <a:fontScheme name="shadbarc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430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Tx/>
          <a:buChar char="»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430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1"/>
          </a:buClr>
          <a:buSzTx/>
          <a:buFontTx/>
          <a:buChar char="»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adbar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dbar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dbar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1069</Words>
  <Application>Microsoft Office PowerPoint</Application>
  <PresentationFormat>Widescreen</PresentationFormat>
  <Paragraphs>194</Paragraphs>
  <Slides>32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Book Antiqua</vt:lpstr>
      <vt:lpstr>Calibri</vt:lpstr>
      <vt:lpstr>Century Gothic</vt:lpstr>
      <vt:lpstr>Monotype Sorts</vt:lpstr>
      <vt:lpstr>Segoe UI</vt:lpstr>
      <vt:lpstr>Times New Roman</vt:lpstr>
      <vt:lpstr>Wingdings 3</vt:lpstr>
      <vt:lpstr>shadbarc</vt:lpstr>
      <vt:lpstr>Ion</vt:lpstr>
      <vt:lpstr>Clip</vt:lpstr>
      <vt:lpstr>Exam MC - Overview</vt:lpstr>
      <vt:lpstr>Ch 10. Relationships &amp; Attraction</vt:lpstr>
      <vt:lpstr>Housekeeping</vt:lpstr>
      <vt:lpstr>Chapter Outline</vt:lpstr>
      <vt:lpstr>The Importance of Relationships</vt:lpstr>
      <vt:lpstr>The Importance of Relationships</vt:lpstr>
      <vt:lpstr>The Importance of Relationships</vt:lpstr>
      <vt:lpstr>Relationship Importance - Wellbeing</vt:lpstr>
      <vt:lpstr>Relationship Importance - Daily stress</vt:lpstr>
      <vt:lpstr>Relationship Importance - Drug/medication use</vt:lpstr>
      <vt:lpstr>Make the Connection – Past &amp; Future Chapters</vt:lpstr>
      <vt:lpstr>Relationship Importance - Daily stress</vt:lpstr>
      <vt:lpstr>Discussion why do relationships change? Common reasons</vt:lpstr>
      <vt:lpstr>Theories of Relationship Change</vt:lpstr>
      <vt:lpstr>PowerPoint Presentation</vt:lpstr>
      <vt:lpstr>Theories of Relationship Change</vt:lpstr>
      <vt:lpstr>Attraction – all types of relationships</vt:lpstr>
      <vt:lpstr>Writing Activity</vt:lpstr>
      <vt:lpstr>How many of the qualities you identified in best friend would also describe you?</vt:lpstr>
      <vt:lpstr>How many of the qualities you identified in best friend would also describe you?</vt:lpstr>
      <vt:lpstr>Attraction - Similarity</vt:lpstr>
      <vt:lpstr>Attraction - Similarity</vt:lpstr>
      <vt:lpstr>WHY might opposites attract and under what cirmsumstances?</vt:lpstr>
      <vt:lpstr>Any Evidence for Opposites Attract? – complimentary hypothesis</vt:lpstr>
      <vt:lpstr>Discussion</vt:lpstr>
      <vt:lpstr>Activity</vt:lpstr>
      <vt:lpstr>Did you say similar personality or interests was one of the reasons you were initially attracted</vt:lpstr>
      <vt:lpstr>Did you say close proximity was one of the reasons you were initially attracted</vt:lpstr>
      <vt:lpstr>End section B</vt:lpstr>
      <vt:lpstr>Proximity</vt:lpstr>
      <vt:lpstr>Proximity – Research Examples</vt:lpstr>
      <vt:lpstr>End section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MC - Overview</dc:title>
  <dc:creator>Alex McDiarmid</dc:creator>
  <cp:lastModifiedBy>Alex McDiarmid</cp:lastModifiedBy>
  <cp:revision>1</cp:revision>
  <dcterms:created xsi:type="dcterms:W3CDTF">2023-03-10T18:58:15Z</dcterms:created>
  <dcterms:modified xsi:type="dcterms:W3CDTF">2023-03-10T19:06:50Z</dcterms:modified>
</cp:coreProperties>
</file>