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78" r:id="rId6"/>
    <p:sldId id="260" r:id="rId7"/>
    <p:sldId id="261" r:id="rId8"/>
    <p:sldId id="262" r:id="rId9"/>
    <p:sldId id="276" r:id="rId10"/>
    <p:sldId id="279" r:id="rId11"/>
    <p:sldId id="280" r:id="rId12"/>
    <p:sldId id="281" r:id="rId13"/>
    <p:sldId id="282" r:id="rId14"/>
    <p:sldId id="283" r:id="rId15"/>
    <p:sldId id="284" r:id="rId16"/>
    <p:sldId id="285" r:id="rId17"/>
    <p:sldId id="286" r:id="rId18"/>
    <p:sldId id="287" r:id="rId19"/>
    <p:sldId id="288" r:id="rId20"/>
  </p:sldIdLst>
  <p:sldSz cx="9144000" cy="6858000" type="screen4x3"/>
  <p:notesSz cx="6858000" cy="9144000"/>
  <p:custDataLst>
    <p:tags r:id="rId21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1674" y="12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ags" Target="tags/tag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11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12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13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14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15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16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17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18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e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223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6051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67017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15262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8662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59361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39442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4453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23813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6538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12500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35071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492E7F-2A4B-4904-86BB-72A21012C455}" type="datetimeFigureOut">
              <a:rPr lang="en-US" smtClean="0"/>
              <a:t>10/27/2022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4A5FE6-B477-4E6F-990B-83FC411046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19123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tags" Target="../tags/tag28.xml"/><Relationship Id="rId7" Type="http://schemas.openxmlformats.org/officeDocument/2006/relationships/image" Target="../media/image7.emf"/><Relationship Id="rId2" Type="http://schemas.openxmlformats.org/officeDocument/2006/relationships/tags" Target="../tags/tag27.xml"/><Relationship Id="rId1" Type="http://schemas.openxmlformats.org/officeDocument/2006/relationships/vmlDrawing" Target="../drawings/vmlDrawing9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29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tags" Target="../tags/tag31.xml"/><Relationship Id="rId7" Type="http://schemas.openxmlformats.org/officeDocument/2006/relationships/image" Target="../media/image7.emf"/><Relationship Id="rId2" Type="http://schemas.openxmlformats.org/officeDocument/2006/relationships/tags" Target="../tags/tag30.xml"/><Relationship Id="rId1" Type="http://schemas.openxmlformats.org/officeDocument/2006/relationships/vmlDrawing" Target="../drawings/vmlDrawing10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3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tags" Target="../tags/tag34.xml"/><Relationship Id="rId7" Type="http://schemas.openxmlformats.org/officeDocument/2006/relationships/image" Target="../media/image7.emf"/><Relationship Id="rId2" Type="http://schemas.openxmlformats.org/officeDocument/2006/relationships/tags" Target="../tags/tag33.xml"/><Relationship Id="rId1" Type="http://schemas.openxmlformats.org/officeDocument/2006/relationships/vmlDrawing" Target="../drawings/vmlDrawing11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35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tags" Target="../tags/tag37.xml"/><Relationship Id="rId7" Type="http://schemas.openxmlformats.org/officeDocument/2006/relationships/image" Target="../media/image7.emf"/><Relationship Id="rId2" Type="http://schemas.openxmlformats.org/officeDocument/2006/relationships/tags" Target="../tags/tag36.xml"/><Relationship Id="rId1" Type="http://schemas.openxmlformats.org/officeDocument/2006/relationships/vmlDrawing" Target="../drawings/vmlDrawing12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38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tags" Target="../tags/tag40.xml"/><Relationship Id="rId7" Type="http://schemas.openxmlformats.org/officeDocument/2006/relationships/image" Target="../media/image7.emf"/><Relationship Id="rId2" Type="http://schemas.openxmlformats.org/officeDocument/2006/relationships/tags" Target="../tags/tag39.xml"/><Relationship Id="rId1" Type="http://schemas.openxmlformats.org/officeDocument/2006/relationships/vmlDrawing" Target="../drawings/vmlDrawing13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4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7" Type="http://schemas.openxmlformats.org/officeDocument/2006/relationships/image" Target="../media/image7.emf"/><Relationship Id="rId2" Type="http://schemas.openxmlformats.org/officeDocument/2006/relationships/tags" Target="../tags/tag42.xml"/><Relationship Id="rId1" Type="http://schemas.openxmlformats.org/officeDocument/2006/relationships/vmlDrawing" Target="../drawings/vmlDrawing14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44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image" Target="../media/image7.emf"/><Relationship Id="rId2" Type="http://schemas.openxmlformats.org/officeDocument/2006/relationships/tags" Target="../tags/tag45.xml"/><Relationship Id="rId1" Type="http://schemas.openxmlformats.org/officeDocument/2006/relationships/vmlDrawing" Target="../drawings/vmlDrawing15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4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tags" Target="../tags/tag49.xml"/><Relationship Id="rId7" Type="http://schemas.openxmlformats.org/officeDocument/2006/relationships/image" Target="../media/image7.emf"/><Relationship Id="rId2" Type="http://schemas.openxmlformats.org/officeDocument/2006/relationships/tags" Target="../tags/tag48.xml"/><Relationship Id="rId1" Type="http://schemas.openxmlformats.org/officeDocument/2006/relationships/vmlDrawing" Target="../drawings/vmlDrawing16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50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7" Type="http://schemas.openxmlformats.org/officeDocument/2006/relationships/image" Target="../media/image7.emf"/><Relationship Id="rId2" Type="http://schemas.openxmlformats.org/officeDocument/2006/relationships/tags" Target="../tags/tag51.xml"/><Relationship Id="rId1" Type="http://schemas.openxmlformats.org/officeDocument/2006/relationships/vmlDrawing" Target="../drawings/vmlDrawing17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53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tags" Target="../tags/tag55.xml"/><Relationship Id="rId7" Type="http://schemas.openxmlformats.org/officeDocument/2006/relationships/image" Target="../media/image7.emf"/><Relationship Id="rId2" Type="http://schemas.openxmlformats.org/officeDocument/2006/relationships/tags" Target="../tags/tag54.xml"/><Relationship Id="rId1" Type="http://schemas.openxmlformats.org/officeDocument/2006/relationships/vmlDrawing" Target="../drawings/vmlDrawing18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5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4.xml"/><Relationship Id="rId7" Type="http://schemas.openxmlformats.org/officeDocument/2006/relationships/image" Target="../media/image1.emf"/><Relationship Id="rId2" Type="http://schemas.openxmlformats.org/officeDocument/2006/relationships/tags" Target="../tags/tag3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1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tags" Target="../tags/tag7.xml"/><Relationship Id="rId7" Type="http://schemas.openxmlformats.org/officeDocument/2006/relationships/image" Target="../media/image2.emf"/><Relationship Id="rId2" Type="http://schemas.openxmlformats.org/officeDocument/2006/relationships/tags" Target="../tags/tag6.xml"/><Relationship Id="rId1" Type="http://schemas.openxmlformats.org/officeDocument/2006/relationships/vmlDrawing" Target="../drawings/vmlDrawing2.vml"/><Relationship Id="rId6" Type="http://schemas.openxmlformats.org/officeDocument/2006/relationships/oleObject" Target="../embeddings/oleObject2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8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7" Type="http://schemas.openxmlformats.org/officeDocument/2006/relationships/image" Target="../media/image3.emf"/><Relationship Id="rId2" Type="http://schemas.openxmlformats.org/officeDocument/2006/relationships/tags" Target="../tags/tag9.xml"/><Relationship Id="rId1" Type="http://schemas.openxmlformats.org/officeDocument/2006/relationships/vmlDrawing" Target="../drawings/vmlDrawing3.vml"/><Relationship Id="rId6" Type="http://schemas.openxmlformats.org/officeDocument/2006/relationships/oleObject" Target="../embeddings/oleObject3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1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tags" Target="../tags/tag13.xml"/><Relationship Id="rId7" Type="http://schemas.openxmlformats.org/officeDocument/2006/relationships/image" Target="../media/image3.emf"/><Relationship Id="rId2" Type="http://schemas.openxmlformats.org/officeDocument/2006/relationships/tags" Target="../tags/tag12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3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1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16.xml"/><Relationship Id="rId7" Type="http://schemas.openxmlformats.org/officeDocument/2006/relationships/image" Target="../media/image4.emf"/><Relationship Id="rId2" Type="http://schemas.openxmlformats.org/officeDocument/2006/relationships/tags" Target="../tags/tag15.xml"/><Relationship Id="rId1" Type="http://schemas.openxmlformats.org/officeDocument/2006/relationships/vmlDrawing" Target="../drawings/vmlDrawing5.vml"/><Relationship Id="rId6" Type="http://schemas.openxmlformats.org/officeDocument/2006/relationships/oleObject" Target="../embeddings/oleObject4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1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19.xml"/><Relationship Id="rId7" Type="http://schemas.openxmlformats.org/officeDocument/2006/relationships/image" Target="../media/image5.emf"/><Relationship Id="rId2" Type="http://schemas.openxmlformats.org/officeDocument/2006/relationships/tags" Target="../tags/tag18.xml"/><Relationship Id="rId1" Type="http://schemas.openxmlformats.org/officeDocument/2006/relationships/vmlDrawing" Target="../drawings/vmlDrawing6.vml"/><Relationship Id="rId6" Type="http://schemas.openxmlformats.org/officeDocument/2006/relationships/oleObject" Target="../embeddings/oleObject5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20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22.xml"/><Relationship Id="rId7" Type="http://schemas.openxmlformats.org/officeDocument/2006/relationships/image" Target="../media/image6.emf"/><Relationship Id="rId2" Type="http://schemas.openxmlformats.org/officeDocument/2006/relationships/tags" Target="../tags/tag21.xml"/><Relationship Id="rId1" Type="http://schemas.openxmlformats.org/officeDocument/2006/relationships/vmlDrawing" Target="../drawings/vmlDrawing7.vml"/><Relationship Id="rId6" Type="http://schemas.openxmlformats.org/officeDocument/2006/relationships/oleObject" Target="../embeddings/oleObject6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2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image" Target="../media/image7.emf"/><Relationship Id="rId2" Type="http://schemas.openxmlformats.org/officeDocument/2006/relationships/tags" Target="../tags/tag24.xml"/><Relationship Id="rId1" Type="http://schemas.openxmlformats.org/officeDocument/2006/relationships/vmlDrawing" Target="../drawings/vmlDrawing8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2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Exam 2 Review Quiz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5385838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9. True </a:t>
            </a:r>
            <a:r>
              <a:rPr lang="en-US" sz="3200" dirty="0" smtClean="0"/>
              <a:t>or False: Larger samples are always more representative than smaller samples</a:t>
            </a:r>
            <a:endParaRPr lang="en-US" sz="3200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268265552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3559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True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False</a:t>
            </a:r>
            <a:endParaRPr lang="en-US" dirty="0"/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15785980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10. Which </a:t>
            </a:r>
            <a:r>
              <a:rPr lang="en-US" dirty="0" smtClean="0"/>
              <a:t>of the following is a conceptual definition?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268265552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536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A person’s cognitive evaluation of her life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Score on a satisfaction with life scale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How many times she mentions being satisfied in an interview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20689733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11. Which </a:t>
            </a:r>
            <a:r>
              <a:rPr lang="en-US" dirty="0" smtClean="0"/>
              <a:t>of the following is a frequency claim?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268265552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4583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Screen time for kids under 2 more than doubles, study finds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Countries with more greenspace have happier citizens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Eating fast food leads to higher body fat percentage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10544107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12. Which </a:t>
            </a:r>
            <a:r>
              <a:rPr lang="en-US" dirty="0" smtClean="0"/>
              <a:t>of the following is an association claim?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268265552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5607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Screen time for kids under 2 more than doubles, study finds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Countries with more greenspace have happier citizens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Eating fast food leads to higher body fat percentage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13790029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13. Which </a:t>
            </a:r>
            <a:r>
              <a:rPr lang="en-US" dirty="0" smtClean="0"/>
              <a:t>of the following is a causal claim?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268265552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6631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Screen time for kids under 2 more than doubles, study finds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Countries with more greenspace have happier citizens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Eating fast food leads to higher body fat percentage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14996999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14. Which </a:t>
            </a:r>
            <a:r>
              <a:rPr lang="en-US" dirty="0" smtClean="0"/>
              <a:t>of the following is a negative association?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268265552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7655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Studying more is linked to less social media time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Studying more is linked to better grades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Studying more is linked to region of the country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30210562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15. For </a:t>
            </a:r>
            <a:r>
              <a:rPr lang="en-US" dirty="0" smtClean="0"/>
              <a:t>a frequency claim, what type of validity is prioritized?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268265552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8678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internal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external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30074109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16. For </a:t>
            </a:r>
            <a:r>
              <a:rPr lang="en-US" dirty="0" smtClean="0"/>
              <a:t>a causal claim, what type of validity is prioritized?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268265552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9701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internal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800" dirty="0" smtClean="0"/>
              <a:t>external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6478400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17. In </a:t>
            </a:r>
            <a:r>
              <a:rPr lang="en-US" dirty="0" smtClean="0"/>
              <a:t>an experiment, informed consent is required.  This is…?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268265552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24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Misleading participants about the true nature of the study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Explaining what the true purpose of the study was at the end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Getting participants to agree that they participated voluntarily and could leave at any point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8084102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mtClean="0"/>
              <a:t>18. What </a:t>
            </a:r>
            <a:r>
              <a:rPr lang="en-US" dirty="0" smtClean="0"/>
              <a:t>are the 2 types of scientific fraud?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268265552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747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Fidelity and responsibility</a:t>
            </a:r>
            <a:endParaRPr lang="en-US" sz="2400" dirty="0" smtClean="0"/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Plagiarism and deception</a:t>
            </a:r>
            <a:endParaRPr lang="en-US" sz="2400" dirty="0" smtClean="0"/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Plagiarism and data falsification</a:t>
            </a:r>
            <a:endParaRPr lang="en-US" sz="2400" dirty="0" smtClean="0"/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37285898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/>
          </a:bodyPr>
          <a:lstStyle/>
          <a:p>
            <a:r>
              <a:rPr lang="en-US" sz="2000" dirty="0" smtClean="0"/>
              <a:t>1. In </a:t>
            </a:r>
            <a:r>
              <a:rPr lang="en-US" sz="2000" dirty="0" smtClean="0"/>
              <a:t>a study manipulating room temperature, you see that some participants have more layers of clothes than others.  This is</a:t>
            </a:r>
            <a:endParaRPr lang="en-US" sz="2000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2959672221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8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A Confound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Systematic variability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Unsystematic variability</a:t>
            </a:r>
            <a:endParaRPr lang="en-US" dirty="0"/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41703862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2. How </a:t>
            </a:r>
            <a:r>
              <a:rPr lang="en-US" dirty="0" smtClean="0"/>
              <a:t>do you avoid selection effects?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4055615341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62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Random assignment to conditions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Use a matched-groups design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See if there are any demand characteristics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Do a manipulation check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All of the above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sz="2400" dirty="0" smtClean="0"/>
              <a:t>1 and 2</a:t>
            </a:r>
            <a:endParaRPr lang="en-US" sz="2400" dirty="0"/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34998431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3200" dirty="0" smtClean="0"/>
              <a:t>3. Participants </a:t>
            </a:r>
            <a:r>
              <a:rPr lang="en-US" sz="3200" dirty="0" smtClean="0"/>
              <a:t>watch a scary movie clip </a:t>
            </a:r>
            <a:r>
              <a:rPr lang="en-US" sz="3200" b="1" dirty="0" smtClean="0"/>
              <a:t>or</a:t>
            </a:r>
            <a:r>
              <a:rPr lang="en-US" sz="3200" dirty="0" smtClean="0"/>
              <a:t> a romantic movie clip.  Then mood is assessed on a Likert scale.</a:t>
            </a:r>
            <a:endParaRPr lang="en-US" sz="3200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2065495185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87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This is an independent-groups design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This is a within-groups design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This is a mixed-design</a:t>
            </a:r>
            <a:endParaRPr lang="en-US" dirty="0"/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28570526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4. In </a:t>
            </a:r>
            <a:r>
              <a:rPr lang="en-US" sz="3200" dirty="0" smtClean="0"/>
              <a:t>the previous study, what is the IV and what is the DV?</a:t>
            </a:r>
            <a:endParaRPr lang="en-US" sz="3200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2065495185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511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Type of movie clip; mood rating on </a:t>
            </a:r>
            <a:r>
              <a:rPr lang="en-US" dirty="0" err="1" smtClean="0"/>
              <a:t>likert</a:t>
            </a:r>
            <a:r>
              <a:rPr lang="en-US" dirty="0" smtClean="0"/>
              <a:t> scale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Mood rating on </a:t>
            </a:r>
            <a:r>
              <a:rPr lang="en-US" dirty="0" err="1" smtClean="0"/>
              <a:t>likert</a:t>
            </a:r>
            <a:r>
              <a:rPr lang="en-US" dirty="0" smtClean="0"/>
              <a:t> scale; type of movie clip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Scary movie clip; romantic movie clip</a:t>
            </a:r>
            <a:endParaRPr lang="en-US" dirty="0"/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21145613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2800" dirty="0" smtClean="0"/>
              <a:t>5. Rats </a:t>
            </a:r>
            <a:r>
              <a:rPr lang="en-US" sz="2800" dirty="0" smtClean="0"/>
              <a:t>are put in a Y-maze.  They have to choose which arm to enter.  One arm is dark and one arm is light.</a:t>
            </a:r>
            <a:br>
              <a:rPr lang="en-US" sz="2800" dirty="0" smtClean="0"/>
            </a:br>
            <a:r>
              <a:rPr lang="en-US" sz="2800" dirty="0" smtClean="0"/>
              <a:t>This is a …</a:t>
            </a:r>
            <a:endParaRPr lang="en-US" sz="2800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25822085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10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Concurrent-measures design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Repeated-measures design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Pretest/Posttest design</a:t>
            </a:r>
            <a:endParaRPr lang="en-US" dirty="0"/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9613924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6. Which </a:t>
            </a:r>
            <a:r>
              <a:rPr lang="en-US" dirty="0" smtClean="0"/>
              <a:t>is not an advantage of within-groups designs?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2740520223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34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Each p serves as his/her own control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It gives researcher more power to detect an effect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It requires fewer participants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It can lead to order effects</a:t>
            </a:r>
            <a:endParaRPr lang="en-US" dirty="0"/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18270722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7. In </a:t>
            </a:r>
            <a:r>
              <a:rPr lang="en-US" sz="3200" dirty="0" smtClean="0"/>
              <a:t>a within-groups design with 4 conditions and 80 participants, you would use</a:t>
            </a:r>
            <a:endParaRPr lang="en-US" sz="3200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537089708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158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Partial counterbalancing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Complete counterbalancing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No counterbalancing</a:t>
            </a:r>
            <a:endParaRPr lang="en-US" dirty="0"/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8573888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8. What </a:t>
            </a:r>
            <a:r>
              <a:rPr lang="en-US" dirty="0" smtClean="0"/>
              <a:t>kind of a sample were the people who filled out our survey?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3268265552"/>
              </p:ext>
            </p:ext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491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A representative sample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A Random Sample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A convenience sample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US" dirty="0" smtClean="0"/>
              <a:t>A population</a:t>
            </a:r>
            <a:endParaRPr lang="en-US" dirty="0"/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16845699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WERPOINTVERSION" val="14.0"/>
  <p:tag name="TPVERSION" val="2008"/>
  <p:tag name="PPVERSION" val="14.0"/>
  <p:tag name="TPFULLVERSION" val="4.3.2.1178"/>
  <p:tag name="DELIMITERS" val="3.1"/>
  <p:tag name="TASKPANEKEY" val="39877957-718a-4ce7-b1e7-b0788d018336"/>
  <p:tag name="SHOWBARVISIBLE" val="True"/>
  <p:tag name="EXPANDSHOWBAR" val="True"/>
  <p:tag name="USESECONDARYMONITOR" val="True"/>
  <p:tag name="SAVECSVWITHSESSION" val="True"/>
  <p:tag name="CSVFORMAT" val="0"/>
  <p:tag name="BULLETTYPE" val="3"/>
  <p:tag name="ANSWERNOWSTYLE" val="-1"/>
  <p:tag name="ANSWERNOWTEXT" val="Answer Now"/>
  <p:tag name="COUNTDOWNSTYLE" val="-1"/>
  <p:tag name="RESPCOUNTERSTYLE" val="-1"/>
  <p:tag name="RESPCOUNTERFORMAT" val="0"/>
  <p:tag name="RESPTABLESTYLE" val="-1"/>
  <p:tag name="COUNTDOWNSECONDS" val="10"/>
  <p:tag name="INPUTSOURCE" val="1"/>
  <p:tag name="NUMRESPONSES" val="1"/>
  <p:tag name="ALLOWDUPLICATES" val="False"/>
  <p:tag name="BACKUPSESSIONS" val="True"/>
  <p:tag name="BACKUPMAINTENANCE" val="7"/>
  <p:tag name="CHARTVALUEFORMAT" val="0%"/>
  <p:tag name="AUTOADVANCE" val="False"/>
  <p:tag name="REVIEWONLY" val="False"/>
  <p:tag name="ROTATIONINTERVAL" val="2"/>
  <p:tag name="AUTOUPDATEALIASES" val="True"/>
  <p:tag name="STDCHART" val="1"/>
  <p:tag name="RACEENDPOINTS" val="100"/>
  <p:tag name="RACERSMAXDISPLAYED" val="5"/>
  <p:tag name="RACEANIMATIONSPEED" val="3"/>
  <p:tag name="SKIPREMAININGRACESLIDES" val="True"/>
  <p:tag name="PARTICIPANTSINLEADERBOARD" val="5"/>
  <p:tag name="TEAMSINLEADERBOARD" val="5"/>
  <p:tag name="MAXRESPONDERS" val="5"/>
  <p:tag name="BUBBLENAMEVISIBLE" val="True"/>
  <p:tag name="BUBBLESIZEVISIBLE" val="True"/>
  <p:tag name="BUBBLEVALUEFORMAT" val="0.0"/>
  <p:tag name="BUBBLEGROUPING" val="3"/>
  <p:tag name="DEFAULTNUMTEAMS" val="5"/>
  <p:tag name="CUSTOMGRIDBACKCOLOR" val="-2830136"/>
  <p:tag name="CUSTOMCELLFORECOLOR" val="-16777216"/>
  <p:tag name="CUSTOMCELLBACKCOLOR1" val="-657956"/>
  <p:tag name="CUSTOMCELLBACKCOLOR2" val="-13395457"/>
  <p:tag name="CUSTOMCELLBACKCOLOR3" val="-268652"/>
  <p:tag name="CUSTOMCELLBACKCOLOR4" val="-8355712"/>
  <p:tag name="USESCHEMECOLORS" val="True"/>
  <p:tag name="DISPLAYNAME" val="True"/>
  <p:tag name="DISPLAYDEVICENUMBER" val="True"/>
  <p:tag name="DISPLAYDEVICEID" val="True"/>
  <p:tag name="GRIDOPACITY" val="90"/>
  <p:tag name="GRIDROTATIONINTERVAL" val="2"/>
  <p:tag name="AUTOSIZEGRID" val="True"/>
  <p:tag name="GRIDSIZE" val="{Width=800, Height=600}"/>
  <p:tag name="GRIDPOSITION" val="1"/>
  <p:tag name="GRIDFONTSIZE" val="12"/>
  <p:tag name="POLLINGCYCLE" val="2"/>
  <p:tag name="CHARTCOLORS" val="0"/>
  <p:tag name="CHARTLABELS" val="1"/>
  <p:tag name="RESETCHARTS" val="True"/>
  <p:tag name="INCLUDENONRESPONDERS" val="False"/>
  <p:tag name="MULTIRESPDIVISOR" val="1"/>
  <p:tag name="INCLUDEPPT" val="True"/>
  <p:tag name="ALLOWUSERFEEDBACK" val="True"/>
  <p:tag name="CORRECTPOINTVALUE" val="1"/>
  <p:tag name="INCORRECTPOINTVALUE" val="0"/>
  <p:tag name="REALTIMEBACKUP" val="False"/>
  <p:tag name="REALTIMEBACKUPPATH" val="(None)"/>
  <p:tag name="ZEROBASED" val="False"/>
  <p:tag name="AUTOADJUSTPARTRANGE" val="True"/>
  <p:tag name="CHARTSCALE" val="True"/>
  <p:tag name="ADVANCEDSETTINGSVIEW" val="False"/>
  <p:tag name="FIBDISPLAYRESULTS" val="True"/>
  <p:tag name="FIBNUMRESULTS" val="5"/>
  <p:tag name="FIBINCLUDEOTHER" val="True"/>
  <p:tag name="FIBDISPLAYKEYWORDS" val="True"/>
  <p:tag name="PRRESPONSE1" val="10"/>
  <p:tag name="PRRESPONSE2" val="9"/>
  <p:tag name="PRRESPONSE3" val="8"/>
  <p:tag name="PRRESPONSE4" val="7"/>
  <p:tag name="PRRESPONSE5" val="6"/>
  <p:tag name="PRRESPONSE6" val="5"/>
  <p:tag name="PRRESPONSE7" val="4"/>
  <p:tag name="PRRESPONSE8" val="3"/>
  <p:tag name="PRRESPONSE9" val="2"/>
  <p:tag name="PRRESPONSE10" val="1"/>
  <p:tag name="SHOWFLASHWARNING" val="True"/>
  <p:tag name="ALWAYSOPENPOLL" val="False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90"/>
  <p:tag name="FONTSIZE" val="32"/>
  <p:tag name="BULLETTYPE" val="ppBulletArabicPeriod"/>
  <p:tag name="ANSWERTEXT" val="This is an independent-groups design&#10;This is a within-groups design&#10;This is a mixed-design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C1F0C8237F5C4E9BB21D56E68D7368A4"/>
  <p:tag name="SLIDEID" val="C1F0C8237F5C4E9BB21D56E68D7368A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DELIMITERS" val="3.1"/>
  <p:tag name="VALUEFORMAT" val="0%"/>
  <p:tag name="QUESTIONALIAS" val="Participants watch a scary movie clip or a romantic movie clip.  Then mood is assessed on a Likert scale."/>
  <p:tag name="ANSWERSALIAS" val="This is an independent-groups design|smicln|This is a within-groups design|smicln|This is a mixed-design"/>
  <p:tag name="VALUES" val="No Value|smicln|No Value|smicln|No Value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90"/>
  <p:tag name="FONTSIZE" val="32"/>
  <p:tag name="BULLETTYPE" val="ppBulletArabicPeriod"/>
  <p:tag name="ANSWERTEXT" val="This is an independent-groups design&#10;This is a within-groups design&#10;This is a mixed-design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5A6E7CFA6E8D4B5D9DD64CC77DAE11C0"/>
  <p:tag name="SLIDEID" val="5A6E7CFA6E8D4B5D9DD64CC77DAE11C0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DELIMITERS" val="3.1"/>
  <p:tag name="VALUEFORMAT" val="0%"/>
  <p:tag name="QUESTIONALIAS" val="Rats are put in a Y-maze.  They have to choose which arm to enter.  One arm is dark and one arm is light. This is a …"/>
  <p:tag name="ANSWERSALIAS" val="Concurrent-measures design|smicln|Repeated-measures design|smicln|Pretest/Posttest design"/>
  <p:tag name="VALUES" val="No Value|smicln|No Value|smicln|No Value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75"/>
  <p:tag name="FONTSIZE" val="32"/>
  <p:tag name="BULLETTYPE" val="ppBulletArabicPeriod"/>
  <p:tag name="ANSWERTEXT" val="Concurrent-measures design&#10;Repeated-measures design&#10;Pretest/Posttest design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35626DB1F60C4DE1957FF29B25D64BE8"/>
  <p:tag name="SLIDEID" val="35626DB1F60C4DE1957FF29B25D64BE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DELIMITERS" val="3.1"/>
  <p:tag name="VALUEFORMAT" val="0%"/>
  <p:tag name="QUESTIONALIAS" val="Which is not an advantage of within-groups designs?"/>
  <p:tag name="ANSWERSALIAS" val="Each p serves as his/her own control|smicln|It gives researcher more power to detect an effect|smicln|It requires fewer participants|smicln|It can lead to order effects"/>
  <p:tag name="VALUES" val="No Value|smicln|No Value|smicln|No Value|smicln|No Value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DELIMITERS" val="3.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147"/>
  <p:tag name="FONTSIZE" val="32"/>
  <p:tag name="BULLETTYPE" val="ppBulletArabicPeriod"/>
  <p:tag name="ANSWERTEXT" val="Each p serves as his/her own control&#10;It gives researcher more power to detect an effect&#10;It requires fewer participants&#10;It can lead to order effects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FEA2DD54809F4AB3885E906ED04C8EC8"/>
  <p:tag name="SLIDEID" val="FEA2DD54809F4AB3885E906ED04C8EC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DELIMITERS" val="3.1"/>
  <p:tag name="VALUEFORMAT" val="0%"/>
  <p:tag name="QUESTIONALIAS" val="In a within-groups design with 4 conditions and 80 participants, you would use"/>
  <p:tag name="ANSWERSALIAS" val="Partial counterbalancing|smicln|Complete counterbalancing|smicln|No counterbalancing"/>
  <p:tag name="VALUES" val="No Value|smicln|No Value|smicln|No Value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70"/>
  <p:tag name="FONTSIZE" val="32"/>
  <p:tag name="BULLETTYPE" val="ppBulletArabicPeriod"/>
  <p:tag name="ANSWERTEXT" val="Partial counterbalancing&#10;Complete counterbalancing&#10;No counterbalancing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D0EC639CE1F428A92485F5BCA2CB558"/>
  <p:tag name="SLIDEID" val="1D0EC639CE1F428A92485F5BCA2CB55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QUESTIONALIAS" val="Enter question text..."/>
  <p:tag name="ANSWERSALIAS" val="Enter answer text..."/>
  <p:tag name="DELIMITERS" val="3.1"/>
  <p:tag name="VALUEFORMAT" val="0%"/>
  <p:tag name="VALUES" val="No Value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1"/>
  <p:tag name="TEXTLENGTH" val="20"/>
  <p:tag name="FONTSIZE" val="32"/>
  <p:tag name="BULLETTYPE" val="ppBulletArabicPeriod"/>
  <p:tag name="ANSWERTEXT" val="Enter answer text...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D0EC639CE1F428A92485F5BCA2CB558"/>
  <p:tag name="SLIDEID" val="1D0EC639CE1F428A92485F5BCA2CB55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QUESTIONALIAS" val="Enter question text..."/>
  <p:tag name="ANSWERSALIAS" val="Enter answer text..."/>
  <p:tag name="DELIMITERS" val="3.1"/>
  <p:tag name="VALUEFORMAT" val="0%"/>
  <p:tag name="VALUES" val="No Value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1"/>
  <p:tag name="TEXTLENGTH" val="20"/>
  <p:tag name="FONTSIZE" val="32"/>
  <p:tag name="BULLETTYPE" val="ppBulletArabicPeriod"/>
  <p:tag name="ANSWERTEXT" val="Enter answer text...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3426EDF6A22147F8948C61E08A86997A"/>
  <p:tag name="SLIDEID" val="3426EDF6A22147F8948C61E08A86997A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DELIMITERS" val="3.1"/>
  <p:tag name="VALUEFORMAT" val="0%"/>
  <p:tag name="QUESTIONALIAS" val="In a study manipulating room temperature, you see that some participants have more layers of clothes than others.  This is"/>
  <p:tag name="ANSWERSALIAS" val="A Confound|smicln|Systematic variability|smicln|Unsystematic variability"/>
  <p:tag name="VALUES" val="No Value|smicln|No Value|smicln|No Value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D0EC639CE1F428A92485F5BCA2CB558"/>
  <p:tag name="SLIDEID" val="1D0EC639CE1F428A92485F5BCA2CB55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QUESTIONALIAS" val="Enter question text..."/>
  <p:tag name="ANSWERSALIAS" val="Enter answer text..."/>
  <p:tag name="DELIMITERS" val="3.1"/>
  <p:tag name="VALUEFORMAT" val="0%"/>
  <p:tag name="VALUES" val="No Value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1"/>
  <p:tag name="TEXTLENGTH" val="20"/>
  <p:tag name="FONTSIZE" val="32"/>
  <p:tag name="BULLETTYPE" val="ppBulletArabicPeriod"/>
  <p:tag name="ANSWERTEXT" val="Enter answer text...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D0EC639CE1F428A92485F5BCA2CB558"/>
  <p:tag name="SLIDEID" val="1D0EC639CE1F428A92485F5BCA2CB55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QUESTIONALIAS" val="Enter question text..."/>
  <p:tag name="ANSWERSALIAS" val="Enter answer text..."/>
  <p:tag name="DELIMITERS" val="3.1"/>
  <p:tag name="VALUEFORMAT" val="0%"/>
  <p:tag name="VALUES" val="No Value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1"/>
  <p:tag name="TEXTLENGTH" val="20"/>
  <p:tag name="FONTSIZE" val="32"/>
  <p:tag name="BULLETTYPE" val="ppBulletArabicPeriod"/>
  <p:tag name="ANSWERTEXT" val="Enter answer text...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D0EC639CE1F428A92485F5BCA2CB558"/>
  <p:tag name="SLIDEID" val="1D0EC639CE1F428A92485F5BCA2CB55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QUESTIONALIAS" val="Enter question text..."/>
  <p:tag name="ANSWERSALIAS" val="Enter answer text..."/>
  <p:tag name="DELIMITERS" val="3.1"/>
  <p:tag name="VALUEFORMAT" val="0%"/>
  <p:tag name="VALUES" val="No Value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1"/>
  <p:tag name="TEXTLENGTH" val="20"/>
  <p:tag name="FONTSIZE" val="32"/>
  <p:tag name="BULLETTYPE" val="ppBulletArabicPeriod"/>
  <p:tag name="ANSWERTEXT" val="Enter answer text...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D0EC639CE1F428A92485F5BCA2CB558"/>
  <p:tag name="SLIDEID" val="1D0EC639CE1F428A92485F5BCA2CB55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QUESTIONALIAS" val="Enter question text..."/>
  <p:tag name="ANSWERSALIAS" val="Enter answer text..."/>
  <p:tag name="DELIMITERS" val="3.1"/>
  <p:tag name="VALUEFORMAT" val="0%"/>
  <p:tag name="VALUES" val="No Valu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1"/>
  <p:tag name="TEXTLENGTH" val="20"/>
  <p:tag name="FONTSIZE" val="32"/>
  <p:tag name="BULLETTYPE" val="ppBulletArabicPeriod"/>
  <p:tag name="ANSWERTEXT" val="Enter answer text...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D0EC639CE1F428A92485F5BCA2CB558"/>
  <p:tag name="SLIDEID" val="1D0EC639CE1F428A92485F5BCA2CB55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QUESTIONALIAS" val="Enter question text..."/>
  <p:tag name="ANSWERSALIAS" val="Enter answer text..."/>
  <p:tag name="DELIMITERS" val="3.1"/>
  <p:tag name="VALUEFORMAT" val="0%"/>
  <p:tag name="VALUES" val="No Value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1"/>
  <p:tag name="TEXTLENGTH" val="20"/>
  <p:tag name="FONTSIZE" val="32"/>
  <p:tag name="BULLETTYPE" val="ppBulletArabicPeriod"/>
  <p:tag name="ANSWERTEXT" val="Enter answer text...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D0EC639CE1F428A92485F5BCA2CB558"/>
  <p:tag name="SLIDEID" val="1D0EC639CE1F428A92485F5BCA2CB55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QUESTIONALIAS" val="Enter question text..."/>
  <p:tag name="ANSWERSALIAS" val="Enter answer text..."/>
  <p:tag name="DELIMITERS" val="3.1"/>
  <p:tag name="VALUEFORMAT" val="0%"/>
  <p:tag name="VALUES" val="No Value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1"/>
  <p:tag name="TEXTLENGTH" val="20"/>
  <p:tag name="FONTSIZE" val="32"/>
  <p:tag name="BULLETTYPE" val="ppBulletArabicPeriod"/>
  <p:tag name="ANSWERTEXT" val="Enter answer text...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D0EC639CE1F428A92485F5BCA2CB558"/>
  <p:tag name="SLIDEID" val="1D0EC639CE1F428A92485F5BCA2CB55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QUESTIONALIAS" val="Enter question text..."/>
  <p:tag name="ANSWERSALIAS" val="Enter answer text..."/>
  <p:tag name="DELIMITERS" val="3.1"/>
  <p:tag name="VALUEFORMAT" val="0%"/>
  <p:tag name="VALUES" val="No Value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58"/>
  <p:tag name="FONTSIZE" val="32"/>
  <p:tag name="BULLETTYPE" val="ppBulletArabicPeriod"/>
  <p:tag name="ANSWERTEXT" val="A Confound&#10;Systematic variability&#10;Unsystematic variability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1"/>
  <p:tag name="TEXTLENGTH" val="20"/>
  <p:tag name="FONTSIZE" val="32"/>
  <p:tag name="BULLETTYPE" val="ppBulletArabicPeriod"/>
  <p:tag name="ANSWERTEXT" val="Enter answer text...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D0EC639CE1F428A92485F5BCA2CB558"/>
  <p:tag name="SLIDEID" val="1D0EC639CE1F428A92485F5BCA2CB55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QUESTIONALIAS" val="Enter question text..."/>
  <p:tag name="ANSWERSALIAS" val="Enter answer text..."/>
  <p:tag name="DELIMITERS" val="3.1"/>
  <p:tag name="VALUEFORMAT" val="0%"/>
  <p:tag name="VALUES" val="No Value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1"/>
  <p:tag name="TEXTLENGTH" val="20"/>
  <p:tag name="FONTSIZE" val="32"/>
  <p:tag name="BULLETTYPE" val="ppBulletArabicPeriod"/>
  <p:tag name="ANSWERTEXT" val="Enter answer text...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D0EC639CE1F428A92485F5BCA2CB558"/>
  <p:tag name="SLIDEID" val="1D0EC639CE1F428A92485F5BCA2CB55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QUESTIONALIAS" val="Enter question text..."/>
  <p:tag name="ANSWERSALIAS" val="Enter answer text..."/>
  <p:tag name="DELIMITERS" val="3.1"/>
  <p:tag name="VALUEFORMAT" val="0%"/>
  <p:tag name="VALUES" val="No Value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1"/>
  <p:tag name="TEXTLENGTH" val="20"/>
  <p:tag name="FONTSIZE" val="32"/>
  <p:tag name="BULLETTYPE" val="ppBulletArabicPeriod"/>
  <p:tag name="ANSWERTEXT" val="Enter answer text...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5D4DA1D885634736A888E392F9AFF5E8"/>
  <p:tag name="SLIDEID" val="5D4DA1D885634736A888E392F9AFF5E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DELIMITERS" val="3.1"/>
  <p:tag name="VALUEFORMAT" val="0%"/>
  <p:tag name="QUESTIONALIAS" val="How do you avoid selection effects?"/>
  <p:tag name="ANSWERSALIAS" val="Random assignment to conditions|smicln|Use a matched-groups design|smicln|See if there are any demand characteristics|smicln|Do a manipulation check|smicln|All of the above|smicln|1 and 2"/>
  <p:tag name="VALUES" val="No Value|smicln|No Value|smicln|No Value|smicln|No Value|smicln|No Value|smicln|No Value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6"/>
  <p:tag name="TEXTLENGTH" val="152"/>
  <p:tag name="FONTSIZE" val="24"/>
  <p:tag name="BULLETTYPE" val="ppBulletArabicPeriod"/>
  <p:tag name="ANSWERTEXT" val="Random assignment to conditions&#10;Use a matched-groups design&#10;See if there are any demand characteristics&#10;Do a manipulation check&#10;All of the above&#10;1 and 2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C1F0C8237F5C4E9BB21D56E68D7368A4"/>
  <p:tag name="SLIDEID" val="C1F0C8237F5C4E9BB21D56E68D7368A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NUMRESPONSES" val="1"/>
  <p:tag name="AUTOADVANCE" val="False"/>
  <p:tag name="DELIMITERS" val="3.1"/>
  <p:tag name="VALUEFORMAT" val="0%"/>
  <p:tag name="QUESTIONALIAS" val="Participants watch a scary movie clip or a romantic movie clip.  Then mood is assessed on a Likert scale."/>
  <p:tag name="ANSWERSALIAS" val="This is an independent-groups design|smicln|This is a within-groups design|smicln|This is a mixed-design"/>
  <p:tag name="VALUES" val="No Value|smicln|No Value|smicln|No Value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152</TotalTime>
  <Words>577</Words>
  <Application>Microsoft Office PowerPoint</Application>
  <PresentationFormat>On-screen Show (4:3)</PresentationFormat>
  <Paragraphs>75</Paragraphs>
  <Slides>19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3" baseType="lpstr">
      <vt:lpstr>Arial</vt:lpstr>
      <vt:lpstr>Calibri</vt:lpstr>
      <vt:lpstr>Office Theme</vt:lpstr>
      <vt:lpstr>Chart</vt:lpstr>
      <vt:lpstr>Exam 2 Review Quiz</vt:lpstr>
      <vt:lpstr>1. In a study manipulating room temperature, you see that some participants have more layers of clothes than others.  This is</vt:lpstr>
      <vt:lpstr>2. How do you avoid selection effects?</vt:lpstr>
      <vt:lpstr>3. Participants watch a scary movie clip or a romantic movie clip.  Then mood is assessed on a Likert scale.</vt:lpstr>
      <vt:lpstr>4. In the previous study, what is the IV and what is the DV?</vt:lpstr>
      <vt:lpstr>5. Rats are put in a Y-maze.  They have to choose which arm to enter.  One arm is dark and one arm is light. This is a …</vt:lpstr>
      <vt:lpstr>6. Which is not an advantage of within-groups designs?</vt:lpstr>
      <vt:lpstr>7. In a within-groups design with 4 conditions and 80 participants, you would use</vt:lpstr>
      <vt:lpstr>8. What kind of a sample were the people who filled out our survey?</vt:lpstr>
      <vt:lpstr>9. True or False: Larger samples are always more representative than smaller samples</vt:lpstr>
      <vt:lpstr>10. Which of the following is a conceptual definition?</vt:lpstr>
      <vt:lpstr>11. Which of the following is a frequency claim?</vt:lpstr>
      <vt:lpstr>12. Which of the following is an association claim?</vt:lpstr>
      <vt:lpstr>13. Which of the following is a causal claim?</vt:lpstr>
      <vt:lpstr>14. Which of the following is a negative association?</vt:lpstr>
      <vt:lpstr>15. For a frequency claim, what type of validity is prioritized?</vt:lpstr>
      <vt:lpstr>16. For a causal claim, what type of validity is prioritized?</vt:lpstr>
      <vt:lpstr>17. In an experiment, informed consent is required.  This is…?</vt:lpstr>
      <vt:lpstr>18. What are the 2 types of scientific fraud?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Exam 2 Review Quiz</dc:title>
  <dc:creator>Trench, Lynne S.</dc:creator>
  <cp:lastModifiedBy>Trench, Lynne S.</cp:lastModifiedBy>
  <cp:revision>18</cp:revision>
  <dcterms:created xsi:type="dcterms:W3CDTF">2014-04-03T15:24:56Z</dcterms:created>
  <dcterms:modified xsi:type="dcterms:W3CDTF">2022-10-27T17:47:49Z</dcterms:modified>
</cp:coreProperties>
</file>

<file path=docProps/thumbnail.jpeg>
</file>