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8" r:id="rId6"/>
    <p:sldId id="260" r:id="rId7"/>
    <p:sldId id="261" r:id="rId8"/>
    <p:sldId id="262" r:id="rId9"/>
    <p:sldId id="276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2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70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52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3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44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45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38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65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5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0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92E7F-2A4B-4904-86BB-72A21012C455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A5FE6-B477-4E6F-990B-83FC411046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1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7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7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7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7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7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7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7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7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7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7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3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4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5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6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7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 2 Review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3858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9. True </a:t>
            </a:r>
            <a:r>
              <a:rPr lang="en-US" sz="3200" dirty="0" smtClean="0"/>
              <a:t>or False: Larger samples are always more representative than smaller samples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True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False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7859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10. Which </a:t>
            </a:r>
            <a:r>
              <a:rPr lang="en-US" dirty="0" smtClean="0"/>
              <a:t>of the following is a conceptual definition?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A person’s cognitive evaluation of her life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Score on a satisfaction with life scale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How many times she mentions being satisfied in an interview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6897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11. Which </a:t>
            </a:r>
            <a:r>
              <a:rPr lang="en-US" dirty="0" smtClean="0"/>
              <a:t>of the following is a frequency claim?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Screen time for kids under 2 more than doubles, study finds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Countries with more greenspace have happier citizens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Eating fast food leads to higher body fat percentage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5441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12. Which </a:t>
            </a:r>
            <a:r>
              <a:rPr lang="en-US" dirty="0" smtClean="0"/>
              <a:t>of the following is an association claim?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Screen time for kids under 2 more than doubles, study finds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Countries with more greenspace have happier citizens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Eating fast food leads to higher body fat percentage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7900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13. Which </a:t>
            </a:r>
            <a:r>
              <a:rPr lang="en-US" dirty="0" smtClean="0"/>
              <a:t>of the following is a causal claim?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Screen time for kids under 2 more than doubles, study finds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Countries with more greenspace have happier citizens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Eating fast food leads to higher body fat percentage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9969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14. Which </a:t>
            </a:r>
            <a:r>
              <a:rPr lang="en-US" dirty="0" smtClean="0"/>
              <a:t>of the following is a negative association?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Studying more is linked to less social media time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Studying more is linked to better grades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Studying more is linked to region of the country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2105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15. For </a:t>
            </a:r>
            <a:r>
              <a:rPr lang="en-US" dirty="0" smtClean="0"/>
              <a:t>a frequency claim, what type of validity is prioritized?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internal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external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0741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16. For </a:t>
            </a:r>
            <a:r>
              <a:rPr lang="en-US" dirty="0" smtClean="0"/>
              <a:t>a causal claim, what type of validity is prioritized?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internal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800" dirty="0" smtClean="0"/>
              <a:t>external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4784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17. In </a:t>
            </a:r>
            <a:r>
              <a:rPr lang="en-US" dirty="0" smtClean="0"/>
              <a:t>an experiment, informed consent is required.  This is…?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Misleading participants about the true nature of the study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Explaining what the true purpose of the study was at the end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Getting participants to agree that they participated voluntarily and could leave at any point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0841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18. What </a:t>
            </a:r>
            <a:r>
              <a:rPr lang="en-US" dirty="0" smtClean="0"/>
              <a:t>are the 2 types of scientific fraud?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Fidelity and responsibility</a:t>
            </a:r>
            <a:endParaRPr lang="en-US" sz="2400" dirty="0" smtClean="0"/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Plagiarism and deception</a:t>
            </a:r>
            <a:endParaRPr lang="en-US" sz="2400" dirty="0" smtClean="0"/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Plagiarism and data falsification</a:t>
            </a:r>
            <a:endParaRPr lang="en-US" sz="2400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2858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1. In </a:t>
            </a:r>
            <a:r>
              <a:rPr lang="en-US" sz="2000" dirty="0" smtClean="0"/>
              <a:t>a study manipulating room temperature, you see that some participants have more layers of clothes than others.  This is</a:t>
            </a:r>
            <a:endParaRPr lang="en-US" sz="20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5967222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A Confound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Systematic variability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Unsystematic variability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7038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How </a:t>
            </a:r>
            <a:r>
              <a:rPr lang="en-US" dirty="0" smtClean="0"/>
              <a:t>do you avoid selection effects?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5561534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Random assignment to conditions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Use a matched-groups design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See if there are any demand characteristics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Do a manipulation check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All of the above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sz="2400" dirty="0" smtClean="0"/>
              <a:t>1 and 2</a:t>
            </a:r>
            <a:endParaRPr lang="en-US" sz="2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9984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3. Participants </a:t>
            </a:r>
            <a:r>
              <a:rPr lang="en-US" sz="3200" dirty="0" smtClean="0"/>
              <a:t>watch a scary movie clip </a:t>
            </a:r>
            <a:r>
              <a:rPr lang="en-US" sz="3200" b="1" dirty="0" smtClean="0"/>
              <a:t>or</a:t>
            </a:r>
            <a:r>
              <a:rPr lang="en-US" sz="3200" dirty="0" smtClean="0"/>
              <a:t> a romantic movie clip.  Then mood is assessed on a Likert scale.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6549518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This is an independent-groups design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This is a within-groups design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This is a mixed-design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5705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4. In </a:t>
            </a:r>
            <a:r>
              <a:rPr lang="en-US" sz="3200" dirty="0" smtClean="0"/>
              <a:t>the previous study, what is the IV and what is the DV?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6549518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Type of movie clip; mood rating on </a:t>
            </a:r>
            <a:r>
              <a:rPr lang="en-US" dirty="0" err="1" smtClean="0"/>
              <a:t>likert</a:t>
            </a:r>
            <a:r>
              <a:rPr lang="en-US" dirty="0" smtClean="0"/>
              <a:t> scale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Mood rating on </a:t>
            </a:r>
            <a:r>
              <a:rPr lang="en-US" dirty="0" err="1" smtClean="0"/>
              <a:t>likert</a:t>
            </a:r>
            <a:r>
              <a:rPr lang="en-US" dirty="0" smtClean="0"/>
              <a:t> scale; type of movie clip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Scary movie clip; romantic movie clip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1456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5. Rats </a:t>
            </a:r>
            <a:r>
              <a:rPr lang="en-US" sz="2800" dirty="0" smtClean="0"/>
              <a:t>are put in a Y-maze.  They have to choose which arm to enter.  One arm is dark and one arm is light.</a:t>
            </a:r>
            <a:br>
              <a:rPr lang="en-US" sz="2800" dirty="0" smtClean="0"/>
            </a:br>
            <a:r>
              <a:rPr lang="en-US" sz="2800" dirty="0" smtClean="0"/>
              <a:t>This is a …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2208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Concurrent-measures design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Repeated-measures design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Pretest/Posttest design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6139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6. Which </a:t>
            </a:r>
            <a:r>
              <a:rPr lang="en-US" dirty="0" smtClean="0"/>
              <a:t>is not an advantage of within-groups designs?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4052022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Each p serves as his/her own control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It gives researcher more power to detect an effect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It requires fewer participants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It can lead to order effects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2707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7. In </a:t>
            </a:r>
            <a:r>
              <a:rPr lang="en-US" sz="3200" dirty="0" smtClean="0"/>
              <a:t>a within-groups design with 4 conditions and 80 participants, you would use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3708970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Partial counterbalancing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Complete counterbalancing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No counterbalancing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5738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8. What </a:t>
            </a:r>
            <a:r>
              <a:rPr lang="en-US" dirty="0" smtClean="0"/>
              <a:t>kind of a sample were the people who filled out our survey?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682655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A representative sample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A Random Sample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A convenience sample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 smtClean="0"/>
              <a:t>A population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8456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TPFULLVERSION" val="4.3.2.1178"/>
  <p:tag name="DELIMITERS" val="3.1"/>
  <p:tag name="TASKPANEKEY" val="39877957-718a-4ce7-b1e7-b0788d018336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90"/>
  <p:tag name="FONTSIZE" val="32"/>
  <p:tag name="BULLETTYPE" val="ppBulletArabicPeriod"/>
  <p:tag name="ANSWERTEXT" val="This is an independent-groups design&#10;This is a within-groups design&#10;This is a mixed-desig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1F0C8237F5C4E9BB21D56E68D7368A4"/>
  <p:tag name="SLIDEID" val="C1F0C8237F5C4E9BB21D56E68D7368A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Participants watch a scary movie clip or a romantic movie clip.  Then mood is assessed on a Likert scale."/>
  <p:tag name="ANSWERSALIAS" val="This is an independent-groups design|smicln|This is a within-groups design|smicln|This is a mixed-design"/>
  <p:tag name="VALUES" val="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90"/>
  <p:tag name="FONTSIZE" val="32"/>
  <p:tag name="BULLETTYPE" val="ppBulletArabicPeriod"/>
  <p:tag name="ANSWERTEXT" val="This is an independent-groups design&#10;This is a within-groups design&#10;This is a mixed-design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A6E7CFA6E8D4B5D9DD64CC77DAE11C0"/>
  <p:tag name="SLIDEID" val="5A6E7CFA6E8D4B5D9DD64CC77DAE11C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Rats are put in a Y-maze.  They have to choose which arm to enter.  One arm is dark and one arm is light. This is a …"/>
  <p:tag name="ANSWERSALIAS" val="Concurrent-measures design|smicln|Repeated-measures design|smicln|Pretest/Posttest design"/>
  <p:tag name="VALUES" val="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5"/>
  <p:tag name="FONTSIZE" val="32"/>
  <p:tag name="BULLETTYPE" val="ppBulletArabicPeriod"/>
  <p:tag name="ANSWERTEXT" val="Concurrent-measures design&#10;Repeated-measures design&#10;Pretest/Posttest design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5626DB1F60C4DE1957FF29B25D64BE8"/>
  <p:tag name="SLIDEID" val="35626DB1F60C4DE1957FF29B25D64BE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is not an advantage of within-groups designs?"/>
  <p:tag name="ANSWERSALIAS" val="Each p serves as his/her own control|smicln|It gives researcher more power to detect an effect|smicln|It requires fewer participants|smicln|It can lead to order effects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7"/>
  <p:tag name="FONTSIZE" val="32"/>
  <p:tag name="BULLETTYPE" val="ppBulletArabicPeriod"/>
  <p:tag name="ANSWERTEXT" val="Each p serves as his/her own control&#10;It gives researcher more power to detect an effect&#10;It requires fewer participants&#10;It can lead to order effect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EA2DD54809F4AB3885E906ED04C8EC8"/>
  <p:tag name="SLIDEID" val="FEA2DD54809F4AB3885E906ED04C8EC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In a within-groups design with 4 conditions and 80 participants, you would use"/>
  <p:tag name="ANSWERSALIAS" val="Partial counterbalancing|smicln|Complete counterbalancing|smicln|No counterbalancing"/>
  <p:tag name="VALUES" val="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0"/>
  <p:tag name="FONTSIZE" val="32"/>
  <p:tag name="BULLETTYPE" val="ppBulletArabicPeriod"/>
  <p:tag name="ANSWERTEXT" val="Partial counterbalancing&#10;Complete counterbalancing&#10;No counterbalancin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426EDF6A22147F8948C61E08A86997A"/>
  <p:tag name="SLIDEID" val="3426EDF6A22147F8948C61E08A86997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In a study manipulating room temperature, you see that some participants have more layers of clothes than others.  This is"/>
  <p:tag name="ANSWERSALIAS" val="A Confound|smicln|Systematic variability|smicln|Unsystematic variability"/>
  <p:tag name="VALUES" val="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8"/>
  <p:tag name="FONTSIZE" val="32"/>
  <p:tag name="BULLETTYPE" val="ppBulletArabicPeriod"/>
  <p:tag name="ANSWERTEXT" val="A Confound&#10;Systematic variability&#10;Unsystematic variability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0EC639CE1F428A92485F5BCA2CB558"/>
  <p:tag name="SLIDEID" val="1D0EC639CE1F428A92485F5BCA2CB55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QUESTIONALIAS" val="Enter question text..."/>
  <p:tag name="ANSWERSALIAS" val="Enter answer text..."/>
  <p:tag name="DELIMITERS" val="3.1"/>
  <p:tag name="VALUEFORMAT" val="0%"/>
  <p:tag name="VALUES" val="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1"/>
  <p:tag name="TEXTLENGTH" val="20"/>
  <p:tag name="FONTSIZE" val="32"/>
  <p:tag name="BULLETTYPE" val="ppBulletArabicPeriod"/>
  <p:tag name="ANSWERTEXT" val="Enter answer text...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D4DA1D885634736A888E392F9AFF5E8"/>
  <p:tag name="SLIDEID" val="5D4DA1D885634736A888E392F9AFF5E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How do you avoid selection effects?"/>
  <p:tag name="ANSWERSALIAS" val="Random assignment to conditions|smicln|Use a matched-groups design|smicln|See if there are any demand characteristics|smicln|Do a manipulation check|smicln|All of the above|smicln|1 and 2"/>
  <p:tag name="VALUES" val="No Value|smicln|No Value|smicln|No Value|smicln|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6"/>
  <p:tag name="TEXTLENGTH" val="152"/>
  <p:tag name="FONTSIZE" val="24"/>
  <p:tag name="BULLETTYPE" val="ppBulletArabicPeriod"/>
  <p:tag name="ANSWERTEXT" val="Random assignment to conditions&#10;Use a matched-groups design&#10;See if there are any demand characteristics&#10;Do a manipulation check&#10;All of the above&#10;1 and 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1F0C8237F5C4E9BB21D56E68D7368A4"/>
  <p:tag name="SLIDEID" val="C1F0C8237F5C4E9BB21D56E68D7368A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Participants watch a scary movie clip or a romantic movie clip.  Then mood is assessed on a Likert scale."/>
  <p:tag name="ANSWERSALIAS" val="This is an independent-groups design|smicln|This is a within-groups design|smicln|This is a mixed-design"/>
  <p:tag name="VALUES" val="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577</Words>
  <Application>Microsoft Office PowerPoint</Application>
  <PresentationFormat>On-screen Show (4:3)</PresentationFormat>
  <Paragraphs>75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Office Theme</vt:lpstr>
      <vt:lpstr>Chart</vt:lpstr>
      <vt:lpstr>Exam 2 Review Quiz</vt:lpstr>
      <vt:lpstr>1. In a study manipulating room temperature, you see that some participants have more layers of clothes than others.  This is</vt:lpstr>
      <vt:lpstr>2. How do you avoid selection effects?</vt:lpstr>
      <vt:lpstr>3. Participants watch a scary movie clip or a romantic movie clip.  Then mood is assessed on a Likert scale.</vt:lpstr>
      <vt:lpstr>4. In the previous study, what is the IV and what is the DV?</vt:lpstr>
      <vt:lpstr>5. Rats are put in a Y-maze.  They have to choose which arm to enter.  One arm is dark and one arm is light. This is a …</vt:lpstr>
      <vt:lpstr>6. Which is not an advantage of within-groups designs?</vt:lpstr>
      <vt:lpstr>7. In a within-groups design with 4 conditions and 80 participants, you would use</vt:lpstr>
      <vt:lpstr>8. What kind of a sample were the people who filled out our survey?</vt:lpstr>
      <vt:lpstr>9. True or False: Larger samples are always more representative than smaller samples</vt:lpstr>
      <vt:lpstr>10. Which of the following is a conceptual definition?</vt:lpstr>
      <vt:lpstr>11. Which of the following is a frequency claim?</vt:lpstr>
      <vt:lpstr>12. Which of the following is an association claim?</vt:lpstr>
      <vt:lpstr>13. Which of the following is a causal claim?</vt:lpstr>
      <vt:lpstr>14. Which of the following is a negative association?</vt:lpstr>
      <vt:lpstr>15. For a frequency claim, what type of validity is prioritized?</vt:lpstr>
      <vt:lpstr>16. For a causal claim, what type of validity is prioritized?</vt:lpstr>
      <vt:lpstr>17. In an experiment, informed consent is required.  This is…?</vt:lpstr>
      <vt:lpstr>18. What are the 2 types of scientific fraud?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2 Review Quiz</dc:title>
  <dc:creator>Trench, Lynne S.</dc:creator>
  <cp:lastModifiedBy>Trench, Lynne S.</cp:lastModifiedBy>
  <cp:revision>18</cp:revision>
  <dcterms:created xsi:type="dcterms:W3CDTF">2014-04-03T15:24:56Z</dcterms:created>
  <dcterms:modified xsi:type="dcterms:W3CDTF">2022-10-27T17:47:49Z</dcterms:modified>
</cp:coreProperties>
</file>