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560" r:id="rId2"/>
    <p:sldId id="559" r:id="rId3"/>
    <p:sldId id="563" r:id="rId4"/>
    <p:sldId id="570" r:id="rId5"/>
    <p:sldId id="565" r:id="rId6"/>
    <p:sldId id="567" r:id="rId7"/>
    <p:sldId id="564" r:id="rId8"/>
    <p:sldId id="568" r:id="rId9"/>
    <p:sldId id="569" r:id="rId10"/>
    <p:sldId id="571" r:id="rId11"/>
    <p:sldId id="1595" r:id="rId12"/>
    <p:sldId id="566" r:id="rId13"/>
    <p:sldId id="1613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3" autoAdjust="0"/>
    <p:restoredTop sz="83550" autoAdjust="0"/>
  </p:normalViewPr>
  <p:slideViewPr>
    <p:cSldViewPr snapToGrid="0">
      <p:cViewPr varScale="1">
        <p:scale>
          <a:sx n="73" d="100"/>
          <a:sy n="73" d="100"/>
        </p:scale>
        <p:origin x="72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5CF84-BCF2-486A-A190-A54CDF9B2E4D}" type="datetimeFigureOut">
              <a:rPr lang="en-US" smtClean="0"/>
              <a:t>3/11/2023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6478E-479C-44C4-A7F0-1551CADE9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Ways could commit figure to STEM – figure for football rules</a:t>
            </a:r>
          </a:p>
          <a:p>
            <a:endParaRPr lang="en-US" dirty="0"/>
          </a:p>
          <a:p>
            <a:r>
              <a:rPr lang="en-US" dirty="0"/>
              <a:t>FMRI and brain damage for locating; tells us about the extent to which processes should be considered distinct</a:t>
            </a:r>
          </a:p>
          <a:p>
            <a:endParaRPr lang="en-US" dirty="0"/>
          </a:p>
          <a:p>
            <a:r>
              <a:rPr lang="en-US" dirty="0"/>
              <a:t>Primacy effect, class demo: prob quickly transferred from rehearsal to deep semantic encoding because list themed</a:t>
            </a:r>
          </a:p>
          <a:p>
            <a:endParaRPr lang="en-US" dirty="0"/>
          </a:p>
          <a:p>
            <a:r>
              <a:rPr lang="en-US" dirty="0"/>
              <a:t>Recognition memory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C8164-FED8-4B08-81BC-FC7DA091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902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C8164-FED8-4B08-81BC-FC7DA091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8801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Made of silver</a:t>
            </a:r>
          </a:p>
          <a:p>
            <a:r>
              <a:rPr lang="en-US" dirty="0"/>
              <a:t>Washington</a:t>
            </a:r>
          </a:p>
          <a:p>
            <a:r>
              <a:rPr lang="en-US" dirty="0"/>
              <a:t>Four equal dollar</a:t>
            </a:r>
          </a:p>
          <a:p>
            <a:r>
              <a:rPr lang="en-US" dirty="0"/>
              <a:t>25 cents</a:t>
            </a:r>
          </a:p>
          <a:p>
            <a:r>
              <a:rPr lang="en-US" dirty="0"/>
              <a:t>Biggest coin</a:t>
            </a:r>
          </a:p>
          <a:p>
            <a:r>
              <a:rPr lang="en-US" dirty="0"/>
              <a:t>In god we trust</a:t>
            </a:r>
          </a:p>
          <a:p>
            <a:r>
              <a:rPr lang="en-US" dirty="0"/>
              <a:t>1.25 inches wide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C8164-FED8-4B08-81BC-FC7DA09116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6251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476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3/11/2023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06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1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2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3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600200"/>
            <a:ext cx="5425016" cy="4800600"/>
          </a:xfrm>
        </p:spPr>
        <p:txBody>
          <a:bodyPr>
            <a:noAutofit/>
          </a:bodyPr>
          <a:lstStyle>
            <a:lvl1pPr marL="342900" indent="-342900">
              <a:buFont typeface="Wingdings" charset="2"/>
              <a:buChar char="§"/>
              <a:defRPr sz="2600"/>
            </a:lvl1pPr>
            <a:lvl2pPr marL="579438" indent="-228600">
              <a:buFont typeface="Wingdings" charset="2"/>
              <a:buChar char="ü"/>
              <a:defRPr sz="2600"/>
            </a:lvl2pPr>
            <a:lvl3pPr>
              <a:defRPr sz="2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8984" y="3962400"/>
            <a:ext cx="5425016" cy="2438400"/>
          </a:xfrm>
        </p:spPr>
        <p:txBody>
          <a:bodyPr>
            <a:normAutofit/>
          </a:bodyPr>
          <a:lstStyle>
            <a:lvl1pPr marL="342900" indent="-342900">
              <a:buFont typeface="Wingdings" charset="2"/>
              <a:buChar char="§"/>
              <a:defRPr sz="2000">
                <a:solidFill>
                  <a:srgbClr val="0000FF"/>
                </a:solidFill>
              </a:defRPr>
            </a:lvl1pPr>
            <a:lvl2pPr marL="579438" indent="-228600">
              <a:buFont typeface="Wingdings" charset="2"/>
              <a:buChar char="ü"/>
              <a:defRPr sz="2000">
                <a:solidFill>
                  <a:srgbClr val="0000FF"/>
                </a:solidFill>
              </a:defRPr>
            </a:lvl2pPr>
            <a:lvl3pPr>
              <a:defRPr sz="2000">
                <a:solidFill>
                  <a:srgbClr val="0000FF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47798937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853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3/11/2023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8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6272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043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2168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9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91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3/11/2023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308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3/11/2023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4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ED8B9D-87D3-9E9C-2823-3F1018E09D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139" y="5447758"/>
            <a:ext cx="5384800" cy="10543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Score adjustments made for 4 difficult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67DA1-BA1F-37DE-B511-289A70883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9103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Context</a:t>
            </a:r>
          </a:p>
          <a:p>
            <a:pPr lvl="1"/>
            <a:r>
              <a:rPr lang="en-US" dirty="0"/>
              <a:t>Worst exam grade worth half as much</a:t>
            </a:r>
          </a:p>
          <a:p>
            <a:pPr lvl="1"/>
            <a:r>
              <a:rPr lang="en-US" dirty="0"/>
              <a:t>Tend to be better on SA component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Suppose: </a:t>
            </a:r>
            <a:r>
              <a:rPr lang="en-US" dirty="0">
                <a:solidFill>
                  <a:srgbClr val="00B0F0"/>
                </a:solidFill>
              </a:rPr>
              <a:t>91</a:t>
            </a:r>
            <a:r>
              <a:rPr lang="en-US" dirty="0"/>
              <a:t>% on quizzes, </a:t>
            </a:r>
            <a:r>
              <a:rPr lang="en-US" dirty="0">
                <a:solidFill>
                  <a:srgbClr val="00B0F0"/>
                </a:solidFill>
              </a:rPr>
              <a:t>85</a:t>
            </a:r>
            <a:r>
              <a:rPr lang="en-US" dirty="0"/>
              <a:t>% on short papers &amp; </a:t>
            </a:r>
            <a:r>
              <a:rPr lang="en-US" dirty="0">
                <a:solidFill>
                  <a:srgbClr val="00B0F0"/>
                </a:solidFill>
              </a:rPr>
              <a:t>97</a:t>
            </a:r>
            <a:r>
              <a:rPr lang="en-US" dirty="0"/>
              <a:t>% on pure effort points</a:t>
            </a:r>
          </a:p>
          <a:p>
            <a:pPr lvl="2"/>
            <a:r>
              <a:rPr lang="en-US" dirty="0"/>
              <a:t>Need </a:t>
            </a:r>
            <a:r>
              <a:rPr lang="en-US" dirty="0">
                <a:solidFill>
                  <a:srgbClr val="FF0000"/>
                </a:solidFill>
              </a:rPr>
              <a:t>71.7</a:t>
            </a:r>
            <a:r>
              <a:rPr lang="en-US" dirty="0"/>
              <a:t>% exam Avg. to earn       </a:t>
            </a:r>
            <a:r>
              <a:rPr lang="en-US" dirty="0">
                <a:solidFill>
                  <a:srgbClr val="FF0000"/>
                </a:solidFill>
              </a:rPr>
              <a:t>B for course</a:t>
            </a:r>
          </a:p>
          <a:p>
            <a:pPr lvl="2"/>
            <a:r>
              <a:rPr lang="en-US" dirty="0"/>
              <a:t>Need </a:t>
            </a:r>
            <a:r>
              <a:rPr lang="en-US" dirty="0">
                <a:solidFill>
                  <a:srgbClr val="00B050"/>
                </a:solidFill>
              </a:rPr>
              <a:t>86.4%</a:t>
            </a:r>
            <a:r>
              <a:rPr lang="en-US" dirty="0"/>
              <a:t> exam Avg. to earn      </a:t>
            </a:r>
            <a:r>
              <a:rPr lang="en-US" dirty="0">
                <a:solidFill>
                  <a:srgbClr val="00B050"/>
                </a:solidFill>
              </a:rPr>
              <a:t>A-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for course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EDCE5-1253-68AC-5A0E-95626222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F5F36B-DAA3-720E-88E3-0ED81E0D1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Performance </a:t>
            </a:r>
            <a:br>
              <a:rPr lang="en-US" dirty="0"/>
            </a:br>
            <a:r>
              <a:rPr lang="en-US" dirty="0"/>
              <a:t>(Multiple Choice)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B2FCE-171E-AAE9-55AB-53969CCD5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1481228"/>
            <a:ext cx="4726075" cy="396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4B27E0-8D07-AB45-BD5E-DAB132459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3541487" cy="4407408"/>
          </a:xfrm>
        </p:spPr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Better storage of info that we have had longer to work with/rehearse in STM working memory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65805F-F027-680A-2FE8-444FD8237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646A63-19B5-3DDF-99DA-B2D034BD0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Primacy Effect</a:t>
            </a:r>
          </a:p>
        </p:txBody>
      </p:sp>
    </p:spTree>
    <p:extLst>
      <p:ext uri="{BB962C8B-B14F-4D97-AF65-F5344CB8AC3E}">
        <p14:creationId xmlns:p14="http://schemas.microsoft.com/office/powerpoint/2010/main" val="149766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99A09-4758-4301-83AA-FFED6860C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Activity – the list of words in order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B37CE-1024-4A2F-8AA8-465B4021D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5588001" cy="4783082"/>
          </a:xfrm>
        </p:spPr>
        <p:txBody>
          <a:bodyPr>
            <a:normAutofit lnSpcReduction="10000"/>
          </a:bodyPr>
          <a:lstStyle/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Bed </a:t>
            </a:r>
          </a:p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rest </a:t>
            </a:r>
          </a:p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awake </a:t>
            </a:r>
          </a:p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tired </a:t>
            </a:r>
          </a:p>
          <a:p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ream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yawn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wake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snooze</a:t>
            </a:r>
            <a:r>
              <a:rPr lang="en-US" sz="20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blanket</a:t>
            </a:r>
            <a:r>
              <a:rPr lang="en-US" sz="20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2000" b="1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doze</a:t>
            </a:r>
            <a:r>
              <a:rPr lang="en-US" sz="2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 </a:t>
            </a:r>
          </a:p>
          <a:p>
            <a:r>
              <a:rPr lang="en-US" sz="2000" b="1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Slumber</a:t>
            </a:r>
            <a:r>
              <a:rPr lang="en-US" sz="2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sz="2000" b="1" kern="1200" dirty="0">
                <a:solidFill>
                  <a:srgbClr val="00B0F0"/>
                </a:solidFill>
                <a:effectLst/>
              </a:rPr>
              <a:t>Snore </a:t>
            </a:r>
            <a:r>
              <a:rPr lang="en-US" sz="2000" b="1" kern="1200" dirty="0">
                <a:solidFill>
                  <a:schemeClr val="tx1"/>
                </a:solidFill>
                <a:effectLst/>
              </a:rPr>
              <a:t>– </a:t>
            </a:r>
            <a:endParaRPr lang="en-US" sz="2000" b="1" spc="150" dirty="0">
              <a:solidFill>
                <a:schemeClr val="tx1"/>
              </a:solidFill>
              <a:latin typeface="Franklin Gothic Medium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b="1" dirty="0">
                <a:solidFill>
                  <a:srgbClr val="00B0F0"/>
                </a:solidFill>
                <a:latin typeface="Franklin Gothic Medium"/>
              </a:rPr>
              <a:t>P</a:t>
            </a:r>
            <a:r>
              <a:rPr lang="en-US" sz="2000" b="1" spc="150" dirty="0">
                <a:solidFill>
                  <a:srgbClr val="00B0F0"/>
                </a:solidFill>
                <a:latin typeface="Franklin Gothic Medium"/>
              </a:rPr>
              <a:t>eace </a:t>
            </a:r>
            <a:r>
              <a:rPr lang="en-US" sz="2000" b="1" spc="150" dirty="0">
                <a:solidFill>
                  <a:schemeClr val="tx1"/>
                </a:solidFill>
                <a:latin typeface="Franklin Gothic Medium"/>
              </a:rPr>
              <a:t>– </a:t>
            </a:r>
            <a:endParaRPr kumimoji="0" lang="en-US" sz="2000" b="1" i="0" u="none" strike="noStrike" kern="1200" cap="none" spc="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sz="2000" b="1" spc="150" dirty="0">
                <a:solidFill>
                  <a:srgbClr val="00B0F0"/>
                </a:solidFill>
                <a:latin typeface="Franklin Gothic Medium"/>
              </a:rPr>
              <a:t>Drowsy</a:t>
            </a:r>
            <a:r>
              <a:rPr lang="en-US" sz="2000" b="1" spc="150" dirty="0">
                <a:solidFill>
                  <a:prstClr val="black"/>
                </a:solidFill>
                <a:latin typeface="Franklin Gothic Medium"/>
              </a:rPr>
              <a:t> – </a:t>
            </a:r>
            <a:endParaRPr kumimoji="0" lang="en-US" sz="2000" b="1" i="0" u="none" strike="noStrike" kern="1200" cap="none" spc="15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3E4D7F-5A6E-46BF-A6E1-0F0EFB3B2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3C60D3-A1CE-6CB1-ADAB-22C126D67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479" y="1268730"/>
            <a:ext cx="4627942" cy="5086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E7BFBA-424A-F6E8-CA65-80B57955D406}"/>
              </a:ext>
            </a:extLst>
          </p:cNvPr>
          <p:cNvSpPr txBox="1"/>
          <p:nvPr/>
        </p:nvSpPr>
        <p:spPr>
          <a:xfrm>
            <a:off x="9285026" y="1830466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96%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E5252C-441E-F4B3-EC0E-6309FC022A6C}"/>
              </a:ext>
            </a:extLst>
          </p:cNvPr>
          <p:cNvSpPr txBox="1"/>
          <p:nvPr/>
        </p:nvSpPr>
        <p:spPr>
          <a:xfrm>
            <a:off x="9303224" y="3811905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33%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973AD1-DABB-7AEB-CE0F-2797781701A3}"/>
              </a:ext>
            </a:extLst>
          </p:cNvPr>
          <p:cNvSpPr txBox="1"/>
          <p:nvPr/>
        </p:nvSpPr>
        <p:spPr>
          <a:xfrm>
            <a:off x="9285027" y="5350080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58%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CA026A-4DFE-DAD9-6EBC-B5A903D8725B}"/>
              </a:ext>
            </a:extLst>
          </p:cNvPr>
          <p:cNvCxnSpPr/>
          <p:nvPr/>
        </p:nvCxnSpPr>
        <p:spPr>
          <a:xfrm>
            <a:off x="9911884" y="4317013"/>
            <a:ext cx="0" cy="107607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858370F-69C0-0AB0-DECE-ABC33DDF2B07}"/>
              </a:ext>
            </a:extLst>
          </p:cNvPr>
          <p:cNvSpPr txBox="1"/>
          <p:nvPr/>
        </p:nvSpPr>
        <p:spPr>
          <a:xfrm>
            <a:off x="7646768" y="2584430"/>
            <a:ext cx="1808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Difference shows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primacy effect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48207E9-89AA-21EB-7062-68B51D81C6EC}"/>
              </a:ext>
            </a:extLst>
          </p:cNvPr>
          <p:cNvSpPr txBox="1">
            <a:spLocks/>
          </p:cNvSpPr>
          <p:nvPr/>
        </p:nvSpPr>
        <p:spPr>
          <a:xfrm>
            <a:off x="1683237" y="1729922"/>
            <a:ext cx="2890020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1" i="0" u="none" strike="noStrike" kern="1200" cap="none" spc="15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Better storage of info that we have had longer to work with/rehearse in STM working memory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E21B1F-E533-B982-D822-D23A93C2CC49}"/>
              </a:ext>
            </a:extLst>
          </p:cNvPr>
          <p:cNvSpPr txBox="1"/>
          <p:nvPr/>
        </p:nvSpPr>
        <p:spPr>
          <a:xfrm>
            <a:off x="7701930" y="4461160"/>
            <a:ext cx="1808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Difference shows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recency effect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21F991-FAA8-639A-B98E-7C61A301F341}"/>
              </a:ext>
            </a:extLst>
          </p:cNvPr>
          <p:cNvCxnSpPr>
            <a:cxnSpLocks/>
          </p:cNvCxnSpPr>
          <p:nvPr/>
        </p:nvCxnSpPr>
        <p:spPr>
          <a:xfrm>
            <a:off x="10016359" y="2415241"/>
            <a:ext cx="0" cy="1494607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199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877F8A-672D-57E4-184A-C51CD1739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91% Average</a:t>
            </a:r>
          </a:p>
          <a:p>
            <a:endParaRPr lang="en-US" dirty="0"/>
          </a:p>
          <a:p>
            <a:r>
              <a:rPr lang="en-US" dirty="0"/>
              <a:t>6, 7, 8 challenging</a:t>
            </a:r>
          </a:p>
          <a:p>
            <a:endParaRPr lang="en-US" dirty="0"/>
          </a:p>
          <a:p>
            <a:r>
              <a:rPr lang="en-US" dirty="0"/>
              <a:t>Methods you found effective?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E33A54-7E3F-0ECB-7864-B232FD9AD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7F249A-D4C6-74DD-DD56-39D5EEE02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1 Review</a:t>
            </a:r>
          </a:p>
        </p:txBody>
      </p:sp>
    </p:spTree>
    <p:extLst>
      <p:ext uri="{BB962C8B-B14F-4D97-AF65-F5344CB8AC3E}">
        <p14:creationId xmlns:p14="http://schemas.microsoft.com/office/powerpoint/2010/main" val="3073996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2E4B4D-3450-47ED-DC19-0FD413C9ED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014DFB-0073-DD71-F31D-66F214E8D9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4F1ED6-C53B-6D7B-2C71-E241616C8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3/6</a:t>
            </a:r>
          </a:p>
        </p:txBody>
      </p:sp>
    </p:spTree>
    <p:extLst>
      <p:ext uri="{BB962C8B-B14F-4D97-AF65-F5344CB8AC3E}">
        <p14:creationId xmlns:p14="http://schemas.microsoft.com/office/powerpoint/2010/main" val="357533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8CFC6CC-5DC6-BFE4-9636-79BBA1E14A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Chapter 6</a:t>
            </a:r>
          </a:p>
          <a:p>
            <a:r>
              <a:rPr lang="en-US" sz="2400" dirty="0"/>
              <a:t>Part I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FD0F6F-FDFD-2A90-1007-4A1D76413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44" y="2638886"/>
            <a:ext cx="8432800" cy="1828800"/>
          </a:xfrm>
        </p:spPr>
        <p:txBody>
          <a:bodyPr/>
          <a:lstStyle/>
          <a:p>
            <a:r>
              <a:rPr lang="en-US" dirty="0"/>
              <a:t>Long-term Memory structure</a:t>
            </a:r>
            <a:br>
              <a:rPr lang="en-US" dirty="0"/>
            </a:br>
            <a:br>
              <a:rPr lang="en-US" dirty="0"/>
            </a:br>
            <a:r>
              <a:rPr lang="en-US" sz="1800" dirty="0"/>
              <a:t>PointSolutions Session: PY370BSC</a:t>
            </a:r>
          </a:p>
        </p:txBody>
      </p:sp>
    </p:spTree>
    <p:extLst>
      <p:ext uri="{BB962C8B-B14F-4D97-AF65-F5344CB8AC3E}">
        <p14:creationId xmlns:p14="http://schemas.microsoft.com/office/powerpoint/2010/main" val="1866520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E30948-B069-E154-F69D-67D06B2D60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Three types of long-term memory (LTM)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Semantic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Episodic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Procedural</a:t>
            </a:r>
          </a:p>
          <a:p>
            <a:pPr lvl="1"/>
            <a:endParaRPr lang="en-US" sz="2000" dirty="0">
              <a:solidFill>
                <a:srgbClr val="00B0F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3 types of </a:t>
            </a:r>
            <a:r>
              <a:rPr lang="en-US" sz="2000" dirty="0">
                <a:solidFill>
                  <a:srgbClr val="FF0000"/>
                </a:solidFill>
              </a:rPr>
              <a:t>encoding</a:t>
            </a:r>
            <a:r>
              <a:rPr lang="en-US" sz="2000" dirty="0"/>
              <a:t> info when in WKM/STM and encoded info in LTM</a:t>
            </a:r>
          </a:p>
          <a:p>
            <a:endParaRPr lang="en-US" sz="2000" dirty="0"/>
          </a:p>
          <a:p>
            <a:r>
              <a:rPr lang="en-US" sz="2000" dirty="0"/>
              <a:t>Storing info in LTM and the </a:t>
            </a:r>
            <a:r>
              <a:rPr lang="en-US" sz="2000" dirty="0">
                <a:solidFill>
                  <a:srgbClr val="FF0000"/>
                </a:solidFill>
              </a:rPr>
              <a:t>primacy effect</a:t>
            </a:r>
          </a:p>
          <a:p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780AB8-2819-4C63-36D6-1C2C13A166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Function localization, </a:t>
            </a:r>
            <a:r>
              <a:rPr lang="en-US" dirty="0">
                <a:solidFill>
                  <a:srgbClr val="FF0000"/>
                </a:solidFill>
              </a:rPr>
              <a:t>hippocampus,</a:t>
            </a:r>
            <a:r>
              <a:rPr lang="en-US" dirty="0"/>
              <a:t> &amp; </a:t>
            </a:r>
            <a:r>
              <a:rPr lang="en-US" dirty="0">
                <a:solidFill>
                  <a:srgbClr val="FF0000"/>
                </a:solidFill>
              </a:rPr>
              <a:t>brain plasticity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Implicit memory</a:t>
            </a:r>
          </a:p>
          <a:p>
            <a:pPr lvl="1"/>
            <a:r>
              <a:rPr lang="en-US" dirty="0"/>
              <a:t>Procedural memory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09CA98-EBDA-0F71-7DD2-81D016D75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9EF972-C003-13C1-74B8-B55FAFF1A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063947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0BC4A7-713D-0305-CCB4-B89081961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 typeface="Arial" charset="0"/>
              <a:buChar char="•"/>
            </a:pPr>
            <a:r>
              <a:rPr lang="en-US" altLang="en-US" sz="2600" dirty="0">
                <a:latin typeface="Arial" pitchFamily="34" charset="0"/>
                <a:cs typeface="Arial" pitchFamily="34" charset="0"/>
              </a:rPr>
              <a:t>Episodic can be lost, leaving only semantic</a:t>
            </a:r>
          </a:p>
          <a:p>
            <a:pPr marL="914400" lvl="1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r>
              <a:rPr lang="en-US" altLang="en-US" dirty="0">
                <a:latin typeface="Arial" pitchFamily="34" charset="0"/>
                <a:cs typeface="Arial" pitchFamily="34" charset="0"/>
              </a:rPr>
              <a:t>Acquiring knowledge may start as episodic but then “fade” to semantic</a:t>
            </a:r>
          </a:p>
          <a:p>
            <a:pPr marL="914400" lvl="1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endParaRPr lang="en-US" alt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endParaRPr lang="en-US" alt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 typeface="Arial" charset="0"/>
              <a:buChar char="•"/>
            </a:pPr>
            <a:r>
              <a:rPr lang="en-US" altLang="en-US" sz="2600" dirty="0">
                <a:latin typeface="Arial" pitchFamily="34" charset="0"/>
                <a:cs typeface="Arial" pitchFamily="34" charset="0"/>
              </a:rPr>
              <a:t>Semantic can be enhanced if associated with episodic</a:t>
            </a:r>
          </a:p>
          <a:p>
            <a:pPr marL="914400" lvl="1" indent="-457200">
              <a:lnSpc>
                <a:spcPct val="100000"/>
              </a:lnSpc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r>
              <a:rPr lang="en-US" altLang="en-US" i="1" dirty="0">
                <a:latin typeface="Arial" pitchFamily="34" charset="0"/>
                <a:cs typeface="Arial" pitchFamily="34" charset="0"/>
              </a:rPr>
              <a:t>Personal semantic memory</a:t>
            </a:r>
            <a:r>
              <a:rPr lang="en-US" altLang="en-US" dirty="0">
                <a:latin typeface="Arial" pitchFamily="34" charset="0"/>
                <a:cs typeface="Arial" pitchFamily="34" charset="0"/>
              </a:rPr>
              <a:t>: semantic memories that have personal significance</a:t>
            </a:r>
          </a:p>
          <a:p>
            <a:pPr marL="1188720" lvl="2" indent="-457200"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r>
              <a:rPr lang="en-US" altLang="en-US" dirty="0">
                <a:latin typeface="Arial" pitchFamily="34" charset="0"/>
                <a:cs typeface="Arial" pitchFamily="34" charset="0"/>
              </a:rPr>
              <a:t>Friend Karen is intense – semantic</a:t>
            </a:r>
          </a:p>
          <a:p>
            <a:pPr marL="1188720" lvl="2" indent="-457200"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r>
              <a:rPr lang="en-US" altLang="en-US" dirty="0">
                <a:latin typeface="Arial" pitchFamily="34" charset="0"/>
                <a:cs typeface="Arial" pitchFamily="34" charset="0"/>
              </a:rPr>
              <a:t>Yelled at store manager for out of stock - episodic</a:t>
            </a:r>
          </a:p>
          <a:p>
            <a:pPr marL="1188720" lvl="2" indent="-457200">
              <a:spcBef>
                <a:spcPts val="624"/>
              </a:spcBef>
              <a:buClr>
                <a:srgbClr val="004A78"/>
              </a:buClr>
              <a:buFontTx/>
              <a:buChar char="–"/>
            </a:pPr>
            <a:r>
              <a:rPr lang="en-US" altLang="en-US" dirty="0">
                <a:latin typeface="Arial" pitchFamily="34" charset="0"/>
                <a:cs typeface="Arial" pitchFamily="34" charset="0"/>
              </a:rPr>
              <a:t>Told me I didn’t prioritize her birthday celebration - episodic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A20A02-FDBD-18A0-48D5-A46D0155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29F97C-62F2-3F28-8B72-DA302077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Episodic &amp; Semantic LTM Interaction</a:t>
            </a:r>
          </a:p>
        </p:txBody>
      </p:sp>
    </p:spTree>
    <p:extLst>
      <p:ext uri="{BB962C8B-B14F-4D97-AF65-F5344CB8AC3E}">
        <p14:creationId xmlns:p14="http://schemas.microsoft.com/office/powerpoint/2010/main" val="4201426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361101-8230-8567-D4D8-D0CA519B1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</a:t>
            </a:r>
            <a:r>
              <a:rPr lang="en-US" dirty="0">
                <a:solidFill>
                  <a:srgbClr val="00B0F0"/>
                </a:solidFill>
              </a:rPr>
              <a:t>Cog processes </a:t>
            </a:r>
            <a:r>
              <a:rPr lang="en-US" dirty="0"/>
              <a:t>engaged (some overlap) when </a:t>
            </a:r>
            <a:r>
              <a:rPr lang="en-US" dirty="0">
                <a:solidFill>
                  <a:srgbClr val="00B0F0"/>
                </a:solidFill>
              </a:rPr>
              <a:t>storing and retrieving</a:t>
            </a:r>
            <a:r>
              <a:rPr lang="en-US" dirty="0"/>
              <a:t> different LTM types</a:t>
            </a:r>
          </a:p>
          <a:p>
            <a:endParaRPr lang="en-US" dirty="0"/>
          </a:p>
          <a:p>
            <a:r>
              <a:rPr lang="en-US" dirty="0"/>
              <a:t>Keep in mind that we store multiple LTM types from same stimulus and bring multiple LTM types to </a:t>
            </a:r>
            <a:r>
              <a:rPr lang="en-US" dirty="0">
                <a:solidFill>
                  <a:srgbClr val="00B0F0"/>
                </a:solidFill>
              </a:rPr>
              <a:t>WKM to solve problems</a:t>
            </a:r>
          </a:p>
          <a:p>
            <a:pPr lvl="1"/>
            <a:r>
              <a:rPr lang="en-US" dirty="0"/>
              <a:t>Example: throwing ball storage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Example</a:t>
            </a:r>
            <a:r>
              <a:rPr lang="en-US" dirty="0"/>
              <a:t>: Remember concept A from PY 370 and that Alex said “___________” on _________ date and time </a:t>
            </a:r>
          </a:p>
          <a:p>
            <a:pPr lvl="1"/>
            <a:endParaRPr lang="en-US" dirty="0"/>
          </a:p>
          <a:p>
            <a:r>
              <a:rPr lang="en-US" dirty="0"/>
              <a:t>Frequent </a:t>
            </a:r>
            <a:r>
              <a:rPr lang="en-US" dirty="0">
                <a:solidFill>
                  <a:srgbClr val="00B050"/>
                </a:solidFill>
              </a:rPr>
              <a:t>interaction between LTM and WKM/STM</a:t>
            </a:r>
          </a:p>
          <a:p>
            <a:pPr lvl="1"/>
            <a:r>
              <a:rPr lang="en-US" dirty="0"/>
              <a:t>We are often unconscious that we are retrieving LTM to WKM/STM</a:t>
            </a:r>
          </a:p>
          <a:p>
            <a:pPr lvl="2"/>
            <a:r>
              <a:rPr lang="en-US" dirty="0"/>
              <a:t>False memories: Unconscious element allows us to be creative in WKM but mistakenly believe got info from LTM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EAA7B8-AA88-E0A1-473A-16DF894D8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12E25A-9CA5-A4C6-651F-BF3BC46F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Picture</a:t>
            </a:r>
          </a:p>
        </p:txBody>
      </p:sp>
    </p:spTree>
    <p:extLst>
      <p:ext uri="{BB962C8B-B14F-4D97-AF65-F5344CB8AC3E}">
        <p14:creationId xmlns:p14="http://schemas.microsoft.com/office/powerpoint/2010/main" val="128190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A35531-9F4D-E499-DF4F-6240012DA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7570" y="1719071"/>
            <a:ext cx="4670953" cy="4407408"/>
          </a:xfrm>
        </p:spPr>
        <p:txBody>
          <a:bodyPr/>
          <a:lstStyle/>
          <a:p>
            <a:r>
              <a:rPr lang="en-US" dirty="0"/>
              <a:t>Can combine encoding for holding STM/WKM or LTM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Auditory – rhyming scheme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6DB9DB-1961-3FF9-CADA-17ED84B72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75958F-C78C-3C30-594A-F9D107498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Visual, Auditory &amp; </a:t>
            </a:r>
            <a:r>
              <a:rPr lang="en-US" dirty="0">
                <a:solidFill>
                  <a:srgbClr val="FF0000"/>
                </a:solidFill>
              </a:rPr>
              <a:t>Semantic</a:t>
            </a:r>
            <a:r>
              <a:rPr lang="en-US" dirty="0"/>
              <a:t> - Encoding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DE2433-18B2-8766-545F-9E98B9458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99" y="1313389"/>
            <a:ext cx="5833141" cy="521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5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B3884B-DBED-CD04-2E34-5B71880D4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4840219" cy="4407408"/>
          </a:xfrm>
        </p:spPr>
        <p:txBody>
          <a:bodyPr>
            <a:normAutofit/>
          </a:bodyPr>
          <a:lstStyle/>
          <a:p>
            <a:r>
              <a:rPr lang="en-US" sz="2800" dirty="0"/>
              <a:t>Write </a:t>
            </a:r>
            <a:r>
              <a:rPr lang="en-US" sz="2800" u="sng" dirty="0"/>
              <a:t>facts</a:t>
            </a:r>
            <a:r>
              <a:rPr lang="en-US" sz="2800" dirty="0"/>
              <a:t> (semantically encoded meaning) about a quarter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Draw a quarter (visual) encoding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9B16BD-638D-1FB5-6644-FB0A6DE66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0EEA7D-D175-AA57-E51B-2E1515F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89" y="416137"/>
            <a:ext cx="11175013" cy="819810"/>
          </a:xfrm>
        </p:spPr>
        <p:txBody>
          <a:bodyPr/>
          <a:lstStyle/>
          <a:p>
            <a:r>
              <a:rPr lang="en-US" dirty="0"/>
              <a:t>Activity – How is your LTM for quarter encoded?</a:t>
            </a:r>
            <a:br>
              <a:rPr lang="en-US" dirty="0"/>
            </a:br>
            <a:r>
              <a:rPr lang="en-US" sz="2400" dirty="0"/>
              <a:t>(don’t take one out)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8EE93-A1A2-023C-35FC-9368BB06D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218" y="3323063"/>
            <a:ext cx="5774193" cy="266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6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A8941F-3A0C-878B-D32F-6E71A9A90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2255298" cy="44074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1BD717-417B-A977-37D0-D10CE25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A525AB-77CD-65EA-9E76-1B381FC44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encoding? Semantic Encoding? Visual </a:t>
            </a:r>
            <a:r>
              <a:rPr lang="en-US" b="1" dirty="0">
                <a:solidFill>
                  <a:srgbClr val="FF0000"/>
                </a:solidFill>
              </a:rPr>
              <a:t>&amp;</a:t>
            </a:r>
            <a:r>
              <a:rPr lang="en-US" dirty="0"/>
              <a:t> semantic encoding?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245192-F865-8296-9B29-442CF51CA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87" y="1719072"/>
            <a:ext cx="10906138" cy="450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33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A8941F-3A0C-878B-D32F-6E71A9A90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2255298" cy="44074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1BD717-417B-A977-37D0-D10CE25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A525AB-77CD-65EA-9E76-1B381FC44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encoding? Semantic Encoding? Visual </a:t>
            </a:r>
            <a:r>
              <a:rPr lang="en-US" b="1" dirty="0">
                <a:solidFill>
                  <a:srgbClr val="FF0000"/>
                </a:solidFill>
              </a:rPr>
              <a:t>&amp;</a:t>
            </a:r>
            <a:r>
              <a:rPr lang="en-US" dirty="0"/>
              <a:t> semantic encoding?</a:t>
            </a:r>
          </a:p>
        </p:txBody>
      </p:sp>
      <p:pic>
        <p:nvPicPr>
          <p:cNvPr id="7" name="Picture 2" descr="H:\GPhipps\Emilie\Chapters 7-15 art\ch07\PSYSCI5_FIG07.09.jpg">
            <a:extLst>
              <a:ext uri="{FF2B5EF4-FFF2-40B4-BE49-F238E27FC236}">
                <a16:creationId xmlns:a16="http://schemas.microsoft.com/office/drawing/2014/main" id="{3C004490-D683-E595-2DD9-B44F0D1B2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037" y="3786921"/>
            <a:ext cx="10001021" cy="277885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533E30-3CED-BCB1-9B56-EC6989677964}"/>
              </a:ext>
            </a:extLst>
          </p:cNvPr>
          <p:cNvSpPr txBox="1"/>
          <p:nvPr/>
        </p:nvSpPr>
        <p:spPr>
          <a:xfrm>
            <a:off x="8129088" y="2762265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Consolidation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B271881-0153-A156-95C5-0AC8984B5B54}"/>
              </a:ext>
            </a:extLst>
          </p:cNvPr>
          <p:cNvCxnSpPr/>
          <p:nvPr/>
        </p:nvCxnSpPr>
        <p:spPr>
          <a:xfrm flipH="1">
            <a:off x="7637836" y="3107146"/>
            <a:ext cx="1442664" cy="2069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ACDCD3-9540-6520-456D-DC38A48A5EF8}"/>
              </a:ext>
            </a:extLst>
          </p:cNvPr>
          <p:cNvCxnSpPr>
            <a:cxnSpLocks/>
          </p:cNvCxnSpPr>
          <p:nvPr/>
        </p:nvCxnSpPr>
        <p:spPr>
          <a:xfrm>
            <a:off x="9080500" y="3084732"/>
            <a:ext cx="111647" cy="1550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9762601-9A54-CBA1-77C4-91B0543DE9ED}"/>
              </a:ext>
            </a:extLst>
          </p:cNvPr>
          <p:cNvCxnSpPr>
            <a:cxnSpLocks/>
          </p:cNvCxnSpPr>
          <p:nvPr/>
        </p:nvCxnSpPr>
        <p:spPr>
          <a:xfrm flipH="1">
            <a:off x="9766300" y="3387023"/>
            <a:ext cx="756864" cy="140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E7D5314-B061-905A-1A9B-DFA53794B454}"/>
              </a:ext>
            </a:extLst>
          </p:cNvPr>
          <p:cNvSpPr/>
          <p:nvPr/>
        </p:nvSpPr>
        <p:spPr>
          <a:xfrm>
            <a:off x="6718300" y="3632200"/>
            <a:ext cx="1679295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522BDC-90D8-EC8D-5EF1-70E739B0C283}"/>
              </a:ext>
            </a:extLst>
          </p:cNvPr>
          <p:cNvSpPr txBox="1"/>
          <p:nvPr/>
        </p:nvSpPr>
        <p:spPr>
          <a:xfrm>
            <a:off x="9710364" y="3012566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248685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76546955-6fc3-4751-a4e8-1b27fbe17ceb"/>
  <p:tag name="TPVERSION" val="8"/>
  <p:tag name="TPFULLVERSION" val="9.0.5.7"/>
  <p:tag name="PPTVERSION" val="16"/>
  <p:tag name="TPOS" val="2"/>
  <p:tag name="TPLASTSAVEVERSION" val="6.4 P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571</Words>
  <Application>Microsoft Office PowerPoint</Application>
  <PresentationFormat>Widescreen</PresentationFormat>
  <Paragraphs>123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Medium</vt:lpstr>
      <vt:lpstr>Wingdings</vt:lpstr>
      <vt:lpstr>Wingdings 2</vt:lpstr>
      <vt:lpstr>Grid</vt:lpstr>
      <vt:lpstr>Exam 1 Performance  (Multiple Choice)</vt:lpstr>
      <vt:lpstr>Long-term Memory structure  PointSolutions Session: PY370BSC</vt:lpstr>
      <vt:lpstr>Outline</vt:lpstr>
      <vt:lpstr>Episodic &amp; Semantic LTM Interaction</vt:lpstr>
      <vt:lpstr>Big Picture</vt:lpstr>
      <vt:lpstr>Visual, Auditory &amp; Semantic - Encoding </vt:lpstr>
      <vt:lpstr>Activity – How is your LTM for quarter encoded? (don’t take one out)</vt:lpstr>
      <vt:lpstr>Visual encoding? Semantic Encoding? Visual &amp; semantic encoding?</vt:lpstr>
      <vt:lpstr>Visual encoding? Semantic Encoding? Visual &amp; semantic encoding?</vt:lpstr>
      <vt:lpstr>Primacy Effect</vt:lpstr>
      <vt:lpstr>Memory Activity – the list of words in order</vt:lpstr>
      <vt:lpstr>Quiz 1 Review</vt:lpstr>
      <vt:lpstr>End 3/6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1 Performance  (Multiple Choice)</dc:title>
  <dc:creator>Alex McDiarmid</dc:creator>
  <cp:lastModifiedBy>Alex McDiarmid</cp:lastModifiedBy>
  <cp:revision>1</cp:revision>
  <dcterms:created xsi:type="dcterms:W3CDTF">2023-03-12T00:52:58Z</dcterms:created>
  <dcterms:modified xsi:type="dcterms:W3CDTF">2023-03-12T01:02:39Z</dcterms:modified>
</cp:coreProperties>
</file>