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60" r:id="rId2"/>
    <p:sldId id="462" r:id="rId3"/>
    <p:sldId id="461" r:id="rId4"/>
    <p:sldId id="460" r:id="rId5"/>
    <p:sldId id="363" r:id="rId6"/>
    <p:sldId id="463" r:id="rId7"/>
    <p:sldId id="425" r:id="rId8"/>
    <p:sldId id="262" r:id="rId9"/>
    <p:sldId id="1595" r:id="rId10"/>
    <p:sldId id="1576" r:id="rId11"/>
    <p:sldId id="1596" r:id="rId12"/>
    <p:sldId id="438" r:id="rId13"/>
    <p:sldId id="500" r:id="rId14"/>
    <p:sldId id="501" r:id="rId15"/>
  </p:sldIdLst>
  <p:sldSz cx="12192000" cy="6858000"/>
  <p:notesSz cx="6858000" cy="9144000"/>
  <p:custDataLst>
    <p:tags r:id="rId1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9" autoAdjust="0"/>
    <p:restoredTop sz="84734" autoAdjust="0"/>
  </p:normalViewPr>
  <p:slideViewPr>
    <p:cSldViewPr snapToGrid="0">
      <p:cViewPr varScale="1">
        <p:scale>
          <a:sx n="75" d="100"/>
          <a:sy n="75" d="100"/>
        </p:scale>
        <p:origin x="67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219531-5DF6-4E5B-8692-77A3E14E8B92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4979B0-A7EB-49F9-9531-009DABA2A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027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C768-8265-41F6-9B84-8D268A7512F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01840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BB4548-E725-4DE5-9091-2ABB1EF5FD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89108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From DNA evidence showing impossible</a:t>
            </a:r>
          </a:p>
          <a:p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Based on later forensic evidence indicating witnesses was wrong or simulating experiments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BB4548-E725-4DE5-9091-2ABB1EF5FD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33026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901DBB-60F3-4915-8472-271CAF12948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1768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BB4548-E725-4DE5-9091-2ABB1EF5FD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06898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BB4548-E725-4DE5-9091-2ABB1EF5FD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4184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BB4548-E725-4DE5-9091-2ABB1EF5FD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84768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BB4548-E725-4DE5-9091-2ABB1EF5FD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6964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347200" y="152399"/>
            <a:ext cx="26416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3200" y="153923"/>
            <a:ext cx="89408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47200" y="2052960"/>
            <a:ext cx="26416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584487C-BA5A-4B81-9B8C-BDBC3D5F0DF0}" type="datetime1">
              <a:rPr lang="en-US" smtClean="0">
                <a:solidFill>
                  <a:srgbClr val="DEDEE0"/>
                </a:solidFill>
              </a:rPr>
              <a:t>3/29/2023</a:t>
            </a:fld>
            <a:endParaRPr lang="en-US">
              <a:solidFill>
                <a:srgbClr val="DEDEE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A6CD65-B223-9C41-8CEC-A55C726DCC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>
              <a:solidFill>
                <a:srgbClr val="DEDEE0"/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09600" y="2052960"/>
            <a:ext cx="84328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237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AC9DD-BEDF-4709-8D04-6C594AA27D58}" type="datetime1">
              <a:rPr lang="en-US" smtClean="0">
                <a:solidFill>
                  <a:srgbClr val="064B64"/>
                </a:solidFill>
              </a:rPr>
              <a:t>3/29/2023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121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03200" y="147319"/>
            <a:ext cx="89408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347200" y="147319"/>
            <a:ext cx="2608061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50400" y="274639"/>
            <a:ext cx="2235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5D46E-5387-4896-9499-52F4EB3A965E}" type="datetime1">
              <a:rPr lang="en-US" smtClean="0">
                <a:solidFill>
                  <a:srgbClr val="064B64"/>
                </a:solidFill>
              </a:rPr>
              <a:t>3/29/2023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2A6CD65-B223-9C41-8CEC-A55C726DCCB3}" type="slidenum">
              <a:rPr lang="en-US" smtClean="0">
                <a:solidFill>
                  <a:srgbClr val="DEDEE0"/>
                </a:solidFill>
              </a:rPr>
              <a:pPr/>
              <a:t>‹#›</a:t>
            </a:fld>
            <a:endParaRPr lang="en-US">
              <a:solidFill>
                <a:srgbClr val="DEDE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545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43A08940-579C-4720-9573-B67EFFC80969}" type="datetime1">
              <a:rPr lang="en-US" smtClean="0">
                <a:solidFill>
                  <a:srgbClr val="064B64"/>
                </a:solidFill>
              </a:rPr>
              <a:t>3/29/2023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12A6CD65-B223-9C41-8CEC-A55C726DCCB3}" type="slidenum">
              <a:rPr lang="en-US" smtClean="0">
                <a:solidFill>
                  <a:srgbClr val="064B64"/>
                </a:solidFill>
              </a:rPr>
              <a:pPr defTabSz="457200"/>
              <a:t>‹#›</a:t>
            </a:fld>
            <a:endParaRPr lang="en-US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393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1600200"/>
            <a:ext cx="5425016" cy="4800600"/>
          </a:xfrm>
        </p:spPr>
        <p:txBody>
          <a:bodyPr>
            <a:noAutofit/>
          </a:bodyPr>
          <a:lstStyle>
            <a:lvl1pPr marL="342900" indent="-342900">
              <a:buFont typeface="Wingdings" charset="2"/>
              <a:buChar char="§"/>
              <a:defRPr sz="2600"/>
            </a:lvl1pPr>
            <a:lvl2pPr marL="579438" indent="-228600">
              <a:buFont typeface="Wingdings" charset="2"/>
              <a:buChar char="ü"/>
              <a:defRPr sz="2600"/>
            </a:lvl2pPr>
            <a:lvl3pPr>
              <a:defRPr sz="26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58984" y="3962400"/>
            <a:ext cx="5425016" cy="2438400"/>
          </a:xfrm>
        </p:spPr>
        <p:txBody>
          <a:bodyPr>
            <a:normAutofit/>
          </a:bodyPr>
          <a:lstStyle>
            <a:lvl1pPr marL="342900" indent="-342900">
              <a:buFont typeface="Wingdings" charset="2"/>
              <a:buChar char="§"/>
              <a:defRPr sz="2000">
                <a:solidFill>
                  <a:srgbClr val="0000FF"/>
                </a:solidFill>
              </a:defRPr>
            </a:lvl1pPr>
            <a:lvl2pPr marL="579438" indent="-228600">
              <a:buFont typeface="Wingdings" charset="2"/>
              <a:buChar char="ü"/>
              <a:defRPr sz="2000">
                <a:solidFill>
                  <a:srgbClr val="0000FF"/>
                </a:solidFill>
              </a:defRPr>
            </a:lvl2pPr>
            <a:lvl3pPr>
              <a:defRPr sz="2000">
                <a:solidFill>
                  <a:srgbClr val="0000FF"/>
                </a:solidFill>
              </a:defRPr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9290992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9080E-A297-425F-9ECB-95FD1A21B4B8}" type="datetime1">
              <a:rPr lang="en-US" smtClean="0">
                <a:solidFill>
                  <a:srgbClr val="064B64"/>
                </a:solidFill>
              </a:rPr>
              <a:t>3/29/2023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51186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347200" y="152399"/>
            <a:ext cx="26416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3200" y="153923"/>
            <a:ext cx="89408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0400" y="2892277"/>
            <a:ext cx="21336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EA9E1A-E1E4-4679-B376-2AFD0D98DFAA}" type="datetime1">
              <a:rPr lang="en-US" smtClean="0"/>
              <a:t>3/29/2023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2A6CD65-B223-9C41-8CEC-A55C726DCCB3}" type="slidenum">
              <a:rPr lang="en-US" smtClean="0">
                <a:solidFill>
                  <a:srgbClr val="DEDEE0"/>
                </a:solidFill>
              </a:rPr>
              <a:pPr/>
              <a:t>‹#›</a:t>
            </a:fld>
            <a:endParaRPr lang="en-US">
              <a:solidFill>
                <a:srgbClr val="DEDEE0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508000" y="2892277"/>
            <a:ext cx="84328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651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19072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9072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C536-65D2-459B-893D-4AB2B8173B01}" type="datetime1">
              <a:rPr lang="en-US" smtClean="0">
                <a:solidFill>
                  <a:srgbClr val="064B64"/>
                </a:solidFill>
              </a:rPr>
              <a:t>3/29/2023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64B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9794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22438"/>
            <a:ext cx="5386917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386917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722438"/>
            <a:ext cx="5389033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38400"/>
            <a:ext cx="5389033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B240-041E-4C7D-9169-A5B7DD407AB2}" type="datetime1">
              <a:rPr lang="en-US" smtClean="0">
                <a:solidFill>
                  <a:srgbClr val="064B64"/>
                </a:solidFill>
              </a:rPr>
              <a:t>3/29/2023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64B64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5268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BB452-A59F-4AF2-9F03-91E0782108FE}" type="datetime1">
              <a:rPr lang="en-US" smtClean="0">
                <a:solidFill>
                  <a:srgbClr val="064B64"/>
                </a:solidFill>
              </a:rPr>
              <a:t>3/29/2023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64B6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48755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03200" y="150919"/>
            <a:ext cx="11775736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DD598-78F6-4AD6-B676-140C89F84871}" type="datetime1">
              <a:rPr lang="en-US" smtClean="0">
                <a:solidFill>
                  <a:srgbClr val="064B64"/>
                </a:solidFill>
              </a:rPr>
              <a:t>3/29/2023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64B6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187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347200" y="150876"/>
            <a:ext cx="26416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203200" y="152400"/>
            <a:ext cx="89408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304801"/>
            <a:ext cx="7823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46336" y="2130552"/>
            <a:ext cx="2231136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EA4FC-ABAA-4F58-A00C-19F89426B976}" type="datetime1">
              <a:rPr lang="en-US" smtClean="0">
                <a:solidFill>
                  <a:srgbClr val="064B64"/>
                </a:solidFill>
              </a:rPr>
              <a:t>3/29/2023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64B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A6CD65-B223-9C41-8CEC-A55C726DCC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9546336" y="457200"/>
            <a:ext cx="2234213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7777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9347200" y="150876"/>
            <a:ext cx="26416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3200" y="152400"/>
            <a:ext cx="89408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50400" y="2133600"/>
            <a:ext cx="22352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B0ECB-534D-4287-B7C3-A8DB2CE79DCB}" type="datetime1">
              <a:rPr lang="en-US" smtClean="0">
                <a:solidFill>
                  <a:srgbClr val="DEDEE0"/>
                </a:solidFill>
              </a:rPr>
              <a:t>3/29/2023</a:t>
            </a:fld>
            <a:endParaRPr lang="en-US">
              <a:solidFill>
                <a:srgbClr val="DEDEE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EDEE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DEDEE0"/>
                </a:solidFill>
              </a:rPr>
              <a:pPr/>
              <a:t>‹#›</a:t>
            </a:fld>
            <a:endParaRPr lang="en-US">
              <a:solidFill>
                <a:srgbClr val="DEDEE0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550400" y="460248"/>
            <a:ext cx="22352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5031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03200" y="1634971"/>
            <a:ext cx="11775736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3199" y="152401"/>
            <a:ext cx="11752063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55847"/>
            <a:ext cx="11175013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999" y="1719071"/>
            <a:ext cx="11210524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517" y="6356350"/>
            <a:ext cx="2844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 defTabSz="457200"/>
            <a:fld id="{520C3117-3E8E-46EC-BF1E-4C66019EFDC2}" type="datetime1">
              <a:rPr lang="en-US" smtClean="0">
                <a:solidFill>
                  <a:srgbClr val="064B64"/>
                </a:solidFill>
              </a:rPr>
              <a:t>3/29/2023</a:t>
            </a:fld>
            <a:endParaRPr lang="en-US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64000" y="6356350"/>
            <a:ext cx="4470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defTabSz="457200"/>
            <a:endParaRPr lang="en-US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9573" y="6355080"/>
            <a:ext cx="777288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defTabSz="457200"/>
            <a:fld id="{12A6CD65-B223-9C41-8CEC-A55C726DCCB3}" type="slidenum">
              <a:rPr lang="en-US" smtClean="0">
                <a:solidFill>
                  <a:srgbClr val="064B64"/>
                </a:solidFill>
              </a:rPr>
              <a:pPr defTabSz="457200"/>
              <a:t>‹#›</a:t>
            </a:fld>
            <a:endParaRPr lang="en-US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134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image" Target="../media/image9.png"/><Relationship Id="rId4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4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8.xml"/><Relationship Id="rId7" Type="http://schemas.openxmlformats.org/officeDocument/2006/relationships/notesSlide" Target="../notesSlides/notesSlide4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9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200" dirty="0"/>
              <a:t>Everyday Memory Errors: </a:t>
            </a:r>
          </a:p>
          <a:p>
            <a:r>
              <a:rPr lang="en-US" sz="3200" dirty="0"/>
              <a:t>Part II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531870"/>
            <a:ext cx="8432800" cy="34989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Chapter 8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sz="3100" dirty="0"/>
          </a:p>
        </p:txBody>
      </p:sp>
      <p:sp>
        <p:nvSpPr>
          <p:cNvPr id="4" name="TextBox 3"/>
          <p:cNvSpPr txBox="1"/>
          <p:nvPr/>
        </p:nvSpPr>
        <p:spPr>
          <a:xfrm>
            <a:off x="1309511" y="4402667"/>
            <a:ext cx="723617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46313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PChart">
            <a:extLst>
              <a:ext uri="{FF2B5EF4-FFF2-40B4-BE49-F238E27FC236}">
                <a16:creationId xmlns:a16="http://schemas.microsoft.com/office/drawing/2014/main" id="{F6B98161-0E51-4F57-9ECF-8336A8BD462B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032500" y="1714500"/>
            <a:ext cx="6096000" cy="51435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2" name="TPQuestion" title="Question Text">
            <a:extLst>
              <a:ext uri="{FF2B5EF4-FFF2-40B4-BE49-F238E27FC236}">
                <a16:creationId xmlns:a16="http://schemas.microsoft.com/office/drawing/2014/main" id="{07EA4813-A0FB-4A5C-8EB2-7E0643F3B9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Did you write “Sleep”?</a:t>
            </a:r>
          </a:p>
        </p:txBody>
      </p:sp>
      <p:sp>
        <p:nvSpPr>
          <p:cNvPr id="3" name="TPAnswers" title="Answer Text">
            <a:extLst>
              <a:ext uri="{FF2B5EF4-FFF2-40B4-BE49-F238E27FC236}">
                <a16:creationId xmlns:a16="http://schemas.microsoft.com/office/drawing/2014/main" id="{8F61806A-DEBB-4143-BC40-9CCA5D520000}"/>
              </a:ext>
            </a:extLst>
          </p:cNvPr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508000" y="1719071"/>
            <a:ext cx="5588001" cy="4407408"/>
          </a:xfrm>
        </p:spPr>
        <p:txBody>
          <a:bodyPr/>
          <a:lstStyle/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Yes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No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F50616-1CBA-4407-A700-849CFFACF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5" name="TPPolling" title="Polling Shape">
            <a:extLst>
              <a:ext uri="{FF2B5EF4-FFF2-40B4-BE49-F238E27FC236}">
                <a16:creationId xmlns:a16="http://schemas.microsoft.com/office/drawing/2014/main" id="{FE326011-28E1-44C4-ADBB-D6DE48C75F61}"/>
              </a:ext>
            </a:extLst>
          </p:cNvPr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6E90642-19BA-4453-8183-05612675DDE9}"/>
              </a:ext>
            </a:extLst>
          </p:cNvPr>
          <p:cNvSpPr/>
          <p:nvPr/>
        </p:nvSpPr>
        <p:spPr>
          <a:xfrm>
            <a:off x="254146" y="3743538"/>
            <a:ext cx="6032208" cy="5014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23752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5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53080B7-0064-4A1F-8E60-43F05B60C2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999" y="1719070"/>
            <a:ext cx="11210524" cy="4910329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Better memory for events/info that </a:t>
            </a:r>
            <a:r>
              <a:rPr lang="en-US" sz="2400" u="sng" dirty="0"/>
              <a:t>meets our expectations</a:t>
            </a:r>
          </a:p>
          <a:p>
            <a:endParaRPr lang="en-US" sz="2400" u="sng" dirty="0"/>
          </a:p>
          <a:p>
            <a:r>
              <a:rPr lang="en-US" sz="2400" b="1" u="sng" dirty="0"/>
              <a:t>Forget</a:t>
            </a:r>
            <a:r>
              <a:rPr lang="en-US" sz="2400" dirty="0"/>
              <a:t> &amp;/or </a:t>
            </a:r>
            <a:r>
              <a:rPr lang="en-US" sz="2400" b="1" u="sng" dirty="0"/>
              <a:t>alter</a:t>
            </a:r>
            <a:r>
              <a:rPr lang="en-US" sz="2400" dirty="0"/>
              <a:t> info that we find surprising</a:t>
            </a:r>
          </a:p>
          <a:p>
            <a:endParaRPr lang="en-US" sz="2400" dirty="0"/>
          </a:p>
          <a:p>
            <a:r>
              <a:rPr lang="en-US" sz="2400" dirty="0"/>
              <a:t>Info </a:t>
            </a:r>
            <a:r>
              <a:rPr lang="en-US" sz="2400" u="sng" dirty="0"/>
              <a:t>consistent with expectations</a:t>
            </a:r>
            <a:r>
              <a:rPr lang="en-US" sz="2400" dirty="0"/>
              <a:t> when it fits (can be added to) an </a:t>
            </a:r>
            <a:r>
              <a:rPr lang="en-US" sz="2400" dirty="0">
                <a:solidFill>
                  <a:srgbClr val="FF0000"/>
                </a:solidFill>
              </a:rPr>
              <a:t>Schema</a:t>
            </a:r>
            <a:endParaRPr lang="en-US" sz="2400" dirty="0"/>
          </a:p>
          <a:p>
            <a:pPr lvl="1"/>
            <a:r>
              <a:rPr lang="en-US" sz="2200" dirty="0"/>
              <a:t>Stereotype – age</a:t>
            </a:r>
          </a:p>
          <a:p>
            <a:pPr lvl="1"/>
            <a:r>
              <a:rPr lang="en-US" sz="2200" dirty="0"/>
              <a:t>Overall impression – friend is funny – remember times they were funny and not the bad jokes</a:t>
            </a:r>
          </a:p>
          <a:p>
            <a:pPr lvl="1"/>
            <a:endParaRPr lang="en-US" sz="2200" dirty="0"/>
          </a:p>
          <a:p>
            <a:r>
              <a:rPr lang="en-US" sz="2600" b="1" u="sng" dirty="0"/>
              <a:t>Alter info </a:t>
            </a:r>
            <a:r>
              <a:rPr lang="en-US" sz="2600" dirty="0"/>
              <a:t>e.g. – Heard a list with clear topic (sleep); </a:t>
            </a:r>
            <a:r>
              <a:rPr lang="en-US" sz="2600" dirty="0">
                <a:solidFill>
                  <a:srgbClr val="00B050"/>
                </a:solidFill>
              </a:rPr>
              <a:t>expect</a:t>
            </a:r>
            <a:r>
              <a:rPr lang="en-US" sz="2600" dirty="0"/>
              <a:t> to have heard all the </a:t>
            </a:r>
            <a:r>
              <a:rPr lang="en-US" sz="2600" dirty="0">
                <a:solidFill>
                  <a:srgbClr val="00B050"/>
                </a:solidFill>
              </a:rPr>
              <a:t>words most closely related to sleep</a:t>
            </a:r>
            <a:r>
              <a:rPr lang="en-US" sz="2600" dirty="0"/>
              <a:t>. . .such as “sleep”</a:t>
            </a:r>
          </a:p>
          <a:p>
            <a:endParaRPr lang="en-US" sz="2400" dirty="0"/>
          </a:p>
          <a:p>
            <a:endParaRPr lang="en-US" sz="2400" dirty="0"/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6BF6AB7-E3A1-4063-8F7D-A11BB6D16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FF1FB7D-EAAE-4C0B-AAF4-C889C19CF6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Memory biases - expectations</a:t>
            </a:r>
          </a:p>
        </p:txBody>
      </p:sp>
    </p:spTree>
    <p:extLst>
      <p:ext uri="{BB962C8B-B14F-4D97-AF65-F5344CB8AC3E}">
        <p14:creationId xmlns:p14="http://schemas.microsoft.com/office/powerpoint/2010/main" val="414529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53080B7-0064-4A1F-8E60-43F05B60C2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2763" y="1962068"/>
            <a:ext cx="3465443" cy="4407408"/>
          </a:xfrm>
        </p:spPr>
        <p:txBody>
          <a:bodyPr>
            <a:normAutofit/>
          </a:bodyPr>
          <a:lstStyle/>
          <a:p>
            <a:pPr lvl="1"/>
            <a:r>
              <a:rPr lang="en-US" sz="2800" dirty="0"/>
              <a:t>E.g., Wording of question about our experiences influence our expectations and therefor memory</a:t>
            </a:r>
          </a:p>
          <a:p>
            <a:pPr lvl="1"/>
            <a:endParaRPr lang="en-US" sz="2800" dirty="0"/>
          </a:p>
          <a:p>
            <a:pPr lvl="2"/>
            <a:endParaRPr lang="en-U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B00AE6-0F51-48F5-81A0-97284300D4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5043" y="1767443"/>
            <a:ext cx="7407968" cy="4796659"/>
          </a:xfrm>
          <a:prstGeom prst="rect">
            <a:avLst/>
          </a:prstGeom>
          <a:noFill/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6BF6AB7-E3A1-4063-8F7D-A11BB6D16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79573" y="6355080"/>
            <a:ext cx="777288" cy="274320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FF1FB7D-EAAE-4C0B-AAF4-C889C19CF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355847"/>
            <a:ext cx="11175013" cy="1054394"/>
          </a:xfrm>
        </p:spPr>
        <p:txBody>
          <a:bodyPr anchor="ctr">
            <a:normAutofit/>
          </a:bodyPr>
          <a:lstStyle/>
          <a:p>
            <a:r>
              <a:rPr lang="en-US" dirty="0"/>
              <a:t>Memory biases</a:t>
            </a:r>
          </a:p>
        </p:txBody>
      </p:sp>
    </p:spTree>
    <p:extLst>
      <p:ext uri="{BB962C8B-B14F-4D97-AF65-F5344CB8AC3E}">
        <p14:creationId xmlns:p14="http://schemas.microsoft.com/office/powerpoint/2010/main" val="7876003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17EBBAF-55A0-46DC-BCEF-DECF619D37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02920" indent="-457200">
              <a:buFont typeface="+mj-lt"/>
              <a:buAutoNum type="arabicParenR"/>
            </a:pPr>
            <a:r>
              <a:rPr lang="en-US" dirty="0">
                <a:solidFill>
                  <a:srgbClr val="00B050"/>
                </a:solidFill>
              </a:rPr>
              <a:t>Expectations</a:t>
            </a:r>
            <a:r>
              <a:rPr lang="en-US" dirty="0"/>
              <a:t> – more likely to recall (</a:t>
            </a:r>
            <a:r>
              <a:rPr lang="en-US" u="sng" dirty="0"/>
              <a:t>retrieval</a:t>
            </a:r>
            <a:r>
              <a:rPr lang="en-US" dirty="0"/>
              <a:t>) info that we </a:t>
            </a:r>
            <a:r>
              <a:rPr lang="en-US" dirty="0">
                <a:solidFill>
                  <a:srgbClr val="00B050"/>
                </a:solidFill>
              </a:rPr>
              <a:t>expect</a:t>
            </a:r>
            <a:r>
              <a:rPr lang="en-US" dirty="0"/>
              <a:t> to remember</a:t>
            </a:r>
          </a:p>
          <a:p>
            <a:pPr lvl="1"/>
            <a:r>
              <a:rPr lang="en-US" dirty="0"/>
              <a:t>Info lost</a:t>
            </a:r>
          </a:p>
          <a:p>
            <a:pPr lvl="1"/>
            <a:r>
              <a:rPr lang="en-US" dirty="0"/>
              <a:t>Info altered</a:t>
            </a:r>
          </a:p>
          <a:p>
            <a:pPr marL="502920" indent="-457200">
              <a:buFont typeface="+mj-lt"/>
              <a:buAutoNum type="arabicParenR"/>
            </a:pPr>
            <a:endParaRPr lang="en-US" dirty="0"/>
          </a:p>
          <a:p>
            <a:pPr marL="502920" indent="-457200">
              <a:buFont typeface="+mj-lt"/>
              <a:buAutoNum type="arabicParenR"/>
            </a:pPr>
            <a:r>
              <a:rPr lang="en-US" dirty="0">
                <a:solidFill>
                  <a:srgbClr val="00B050"/>
                </a:solidFill>
              </a:rPr>
              <a:t>Motivation</a:t>
            </a:r>
            <a:r>
              <a:rPr lang="en-US" dirty="0"/>
              <a:t> - more likely to recall info that we </a:t>
            </a:r>
            <a:r>
              <a:rPr lang="en-US" dirty="0">
                <a:solidFill>
                  <a:srgbClr val="00B050"/>
                </a:solidFill>
              </a:rPr>
              <a:t>want</a:t>
            </a:r>
            <a:r>
              <a:rPr lang="en-US" dirty="0"/>
              <a:t> to remember</a:t>
            </a:r>
          </a:p>
          <a:p>
            <a:pPr marL="502920" indent="-457200">
              <a:buFont typeface="+mj-lt"/>
              <a:buAutoNum type="arabicParenR"/>
            </a:pPr>
            <a:endParaRPr lang="en-US" dirty="0"/>
          </a:p>
          <a:p>
            <a:pPr marL="502920" indent="-457200">
              <a:buFont typeface="+mj-lt"/>
              <a:buAutoNum type="arabicParenR"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C30A59-7456-4CE5-92F1-73E3EF955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85B6DC7-8037-483A-915C-D4E7F4735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Memory Biases</a:t>
            </a:r>
          </a:p>
        </p:txBody>
      </p:sp>
    </p:spTree>
    <p:extLst>
      <p:ext uri="{BB962C8B-B14F-4D97-AF65-F5344CB8AC3E}">
        <p14:creationId xmlns:p14="http://schemas.microsoft.com/office/powerpoint/2010/main" val="1812889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8000" y="1854200"/>
            <a:ext cx="11210524" cy="47752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>
                <a:solidFill>
                  <a:srgbClr val="00B050"/>
                </a:solidFill>
              </a:rPr>
              <a:t>Motivation</a:t>
            </a:r>
            <a:r>
              <a:rPr lang="en-US" sz="2400" dirty="0"/>
              <a:t> - more likely to recall info that we </a:t>
            </a:r>
            <a:r>
              <a:rPr lang="en-US" sz="2400" dirty="0">
                <a:solidFill>
                  <a:srgbClr val="00B050"/>
                </a:solidFill>
              </a:rPr>
              <a:t>want</a:t>
            </a:r>
            <a:r>
              <a:rPr lang="en-US" sz="2400" dirty="0"/>
              <a:t> to remember</a:t>
            </a:r>
          </a:p>
          <a:p>
            <a:pPr lvl="1"/>
            <a:r>
              <a:rPr lang="en-US" sz="2200" dirty="0"/>
              <a:t>An aspect of </a:t>
            </a:r>
            <a:r>
              <a:rPr lang="en-US" sz="2200" dirty="0">
                <a:solidFill>
                  <a:srgbClr val="FF0000"/>
                </a:solidFill>
              </a:rPr>
              <a:t>confirmation bias</a:t>
            </a:r>
          </a:p>
          <a:p>
            <a:endParaRPr lang="en-US" sz="2400" dirty="0"/>
          </a:p>
          <a:p>
            <a:r>
              <a:rPr lang="en-US" sz="2400" dirty="0"/>
              <a:t>Tend to </a:t>
            </a:r>
            <a:r>
              <a:rPr lang="en-US" sz="2400" b="1" u="sng" dirty="0"/>
              <a:t>forget &amp;/or alter</a:t>
            </a:r>
            <a:r>
              <a:rPr lang="en-US" sz="2400" dirty="0"/>
              <a:t> info we (personally) </a:t>
            </a:r>
            <a:r>
              <a:rPr lang="en-US" sz="2400" dirty="0">
                <a:solidFill>
                  <a:srgbClr val="00B050"/>
                </a:solidFill>
              </a:rPr>
              <a:t>don’t want to be true</a:t>
            </a:r>
          </a:p>
          <a:p>
            <a:pPr lvl="1"/>
            <a:r>
              <a:rPr lang="en-US" sz="2400" dirty="0"/>
              <a:t> </a:t>
            </a:r>
            <a:r>
              <a:rPr lang="en-US" sz="2400" dirty="0">
                <a:solidFill>
                  <a:srgbClr val="7030A0"/>
                </a:solidFill>
              </a:rPr>
              <a:t>Anti</a:t>
            </a:r>
            <a:r>
              <a:rPr lang="en-US" sz="2400" dirty="0"/>
              <a:t> legal immigration – </a:t>
            </a:r>
            <a:r>
              <a:rPr lang="en-US" sz="2400" b="1" u="sng" dirty="0"/>
              <a:t>bad memory</a:t>
            </a:r>
            <a:r>
              <a:rPr lang="en-US" sz="2400" dirty="0"/>
              <a:t> for </a:t>
            </a:r>
            <a:r>
              <a:rPr lang="en-US" sz="2400" dirty="0">
                <a:solidFill>
                  <a:srgbClr val="7030A0"/>
                </a:solidFill>
              </a:rPr>
              <a:t>pro</a:t>
            </a:r>
            <a:r>
              <a:rPr lang="en-US" sz="2400" dirty="0"/>
              <a:t> immigration evidence</a:t>
            </a:r>
          </a:p>
          <a:p>
            <a:pPr lvl="1"/>
            <a:endParaRPr lang="en-US" sz="2400" dirty="0"/>
          </a:p>
          <a:p>
            <a:pPr lvl="1"/>
            <a:r>
              <a:rPr lang="en-US" sz="2400" b="1" dirty="0"/>
              <a:t>Bad news bias </a:t>
            </a:r>
            <a:r>
              <a:rPr lang="en-US" sz="2400" dirty="0"/>
              <a:t>(</a:t>
            </a:r>
            <a:r>
              <a:rPr lang="en-US" sz="2400" i="1" u="sng" dirty="0"/>
              <a:t>not personal life</a:t>
            </a:r>
            <a:r>
              <a:rPr lang="en-US" sz="2400" dirty="0"/>
              <a:t>) – behavior suggests we </a:t>
            </a:r>
            <a:r>
              <a:rPr lang="en-US" sz="2400" b="1" u="sng" dirty="0">
                <a:solidFill>
                  <a:srgbClr val="00B050"/>
                </a:solidFill>
              </a:rPr>
              <a:t>want</a:t>
            </a:r>
            <a:r>
              <a:rPr lang="en-US" sz="2400" dirty="0">
                <a:solidFill>
                  <a:srgbClr val="00B050"/>
                </a:solidFill>
              </a:rPr>
              <a:t> to remember negative news</a:t>
            </a:r>
            <a:r>
              <a:rPr lang="en-US" sz="2400" dirty="0"/>
              <a:t> stories; seem to be more interested in hearing/talking about bad news vs. good news</a:t>
            </a:r>
          </a:p>
          <a:p>
            <a:pPr lvl="2"/>
            <a:r>
              <a:rPr lang="en-US" sz="2200" u="sng" dirty="0"/>
              <a:t>Remembe</a:t>
            </a:r>
            <a:r>
              <a:rPr lang="en-US" sz="2200" dirty="0"/>
              <a:t>r info vaccine now mostly </a:t>
            </a:r>
            <a:r>
              <a:rPr lang="en-US" sz="2200" u="sng" dirty="0"/>
              <a:t>fails to prevent getting COVID</a:t>
            </a:r>
          </a:p>
          <a:p>
            <a:pPr lvl="2"/>
            <a:r>
              <a:rPr lang="en-US" sz="2200" u="sng" dirty="0"/>
              <a:t>Forget</a:t>
            </a:r>
            <a:r>
              <a:rPr lang="en-US" sz="2200" dirty="0"/>
              <a:t> info vaccine still very effective for </a:t>
            </a:r>
            <a:r>
              <a:rPr lang="en-US" sz="2200" u="sng" dirty="0"/>
              <a:t>stopping serious symptoms of COVID</a:t>
            </a:r>
          </a:p>
          <a:p>
            <a:pPr lvl="2"/>
            <a:endParaRPr lang="en-US" sz="2200" dirty="0"/>
          </a:p>
          <a:p>
            <a:pPr lvl="1"/>
            <a:r>
              <a:rPr lang="en-US" sz="2400" dirty="0"/>
              <a:t>Exception = personal trauma</a:t>
            </a:r>
          </a:p>
          <a:p>
            <a:pPr lvl="2"/>
            <a:endParaRPr lang="en-US" sz="2200" dirty="0"/>
          </a:p>
          <a:p>
            <a:pPr lvl="1"/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marL="4572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Memory biases - motivation</a:t>
            </a:r>
          </a:p>
        </p:txBody>
      </p:sp>
    </p:spTree>
    <p:extLst>
      <p:ext uri="{BB962C8B-B14F-4D97-AF65-F5344CB8AC3E}">
        <p14:creationId xmlns:p14="http://schemas.microsoft.com/office/powerpoint/2010/main" val="3360895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A2EC45F-C501-D92F-59F7-96E419EBB8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Self-assessment 2 due Monday 4/3</a:t>
            </a:r>
          </a:p>
          <a:p>
            <a:endParaRPr lang="en-US" dirty="0"/>
          </a:p>
          <a:p>
            <a:r>
              <a:rPr lang="en-US" dirty="0"/>
              <a:t>Quiz 2 due Tuesday 4/4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B114C75-7B45-6D01-C95D-BC482CA62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9598433-5EA0-C2BD-61E5-D997A2B0F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Housekeeping</a:t>
            </a:r>
          </a:p>
        </p:txBody>
      </p:sp>
    </p:spTree>
    <p:extLst>
      <p:ext uri="{BB962C8B-B14F-4D97-AF65-F5344CB8AC3E}">
        <p14:creationId xmlns:p14="http://schemas.microsoft.com/office/powerpoint/2010/main" val="4098210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93E9566-CB25-4C86-B553-0A4511909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369BF40-FFAF-42EA-9C37-D740D0149C4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55600"/>
            <a:ext cx="11174413" cy="1054100"/>
          </a:xfrm>
        </p:spPr>
        <p:txBody>
          <a:bodyPr/>
          <a:lstStyle/>
          <a:p>
            <a:r>
              <a:rPr lang="en-US" dirty="0"/>
              <a:t>Test your memory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CDE6CA-12E8-4396-A4F9-C91D7826D7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6533" y="646770"/>
            <a:ext cx="9160328" cy="588031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89D1BB0-31B6-7DFF-1E80-B2F3DB25760B}"/>
              </a:ext>
            </a:extLst>
          </p:cNvPr>
          <p:cNvSpPr txBox="1"/>
          <p:nvPr/>
        </p:nvSpPr>
        <p:spPr>
          <a:xfrm>
            <a:off x="278780" y="490654"/>
            <a:ext cx="231775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3/9 correct identification of # 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38A671-14C4-A598-5371-97C706606A78}"/>
              </a:ext>
            </a:extLst>
          </p:cNvPr>
          <p:cNvSpPr txBox="1"/>
          <p:nvPr/>
        </p:nvSpPr>
        <p:spPr>
          <a:xfrm>
            <a:off x="197004" y="2862541"/>
            <a:ext cx="231775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4/9 identified #5 (who was at the scene) but did not make the theft</a:t>
            </a:r>
          </a:p>
        </p:txBody>
      </p:sp>
    </p:spTree>
    <p:extLst>
      <p:ext uri="{BB962C8B-B14F-4D97-AF65-F5344CB8AC3E}">
        <p14:creationId xmlns:p14="http://schemas.microsoft.com/office/powerpoint/2010/main" val="674563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PChart">
            <a:extLst>
              <a:ext uri="{FF2B5EF4-FFF2-40B4-BE49-F238E27FC236}">
                <a16:creationId xmlns:a16="http://schemas.microsoft.com/office/drawing/2014/main" id="{E993C06C-90D3-4EFB-A821-18B40D217C3C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032500" y="1714500"/>
            <a:ext cx="6096000" cy="5143500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2" name="TPQuestion" title="Question Text">
            <a:extLst>
              <a:ext uri="{FF2B5EF4-FFF2-40B4-BE49-F238E27FC236}">
                <a16:creationId xmlns:a16="http://schemas.microsoft.com/office/drawing/2014/main" id="{4A33AECC-E2B1-429A-9A20-775829DD9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Eyewitness are often asked how sure they’re correct. Let's try that</a:t>
            </a:r>
          </a:p>
        </p:txBody>
      </p:sp>
      <p:sp>
        <p:nvSpPr>
          <p:cNvPr id="3" name="TPAnswers" title="Answer Text">
            <a:extLst>
              <a:ext uri="{FF2B5EF4-FFF2-40B4-BE49-F238E27FC236}">
                <a16:creationId xmlns:a16="http://schemas.microsoft.com/office/drawing/2014/main" id="{0CF7AB79-829C-4CFF-A815-6294164877B4}"/>
              </a:ext>
            </a:extLst>
          </p:cNvPr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508000" y="1719071"/>
            <a:ext cx="4532351" cy="4407408"/>
          </a:xfrm>
        </p:spPr>
        <p:txBody>
          <a:bodyPr/>
          <a:lstStyle/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100% sure I identified the criminal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About 90% sure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About 75% sure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About 50% sure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About 20% sure (no better than a random guess)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A183D2-B8AF-4A3E-A284-F714487F3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5" name="TPPolling" title="Polling Shape">
            <a:extLst>
              <a:ext uri="{FF2B5EF4-FFF2-40B4-BE49-F238E27FC236}">
                <a16:creationId xmlns:a16="http://schemas.microsoft.com/office/drawing/2014/main" id="{56766DB6-28FF-42CD-9C9D-C32075A9586D}"/>
              </a:ext>
            </a:extLst>
          </p:cNvPr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grpSp>
        <p:nvGrpSpPr>
          <p:cNvPr id="10" name="TPCountdown" title="Countdown Timer">
            <a:extLst>
              <a:ext uri="{FF2B5EF4-FFF2-40B4-BE49-F238E27FC236}">
                <a16:creationId xmlns:a16="http://schemas.microsoft.com/office/drawing/2014/main" id="{869A28BB-B390-4E83-B212-C58FA2E0E221}"/>
              </a:ext>
            </a:extLst>
          </p:cNvPr>
          <p:cNvGrpSpPr>
            <a:grpSpLocks noChangeAspect="1"/>
          </p:cNvGrpSpPr>
          <p:nvPr>
            <p:custDataLst>
              <p:tags r:id="rId4"/>
            </p:custDataLst>
          </p:nvPr>
        </p:nvGrpSpPr>
        <p:grpSpPr>
          <a:xfrm>
            <a:off x="508000" y="5800309"/>
            <a:ext cx="1270000" cy="635000"/>
            <a:chOff x="7683500" y="5842000"/>
            <a:chExt cx="1270000" cy="635000"/>
          </a:xfrm>
        </p:grpSpPr>
        <p:sp>
          <p:nvSpPr>
            <p:cNvPr id="7" name="CountdownShape">
              <a:extLst>
                <a:ext uri="{FF2B5EF4-FFF2-40B4-BE49-F238E27FC236}">
                  <a16:creationId xmlns:a16="http://schemas.microsoft.com/office/drawing/2014/main" id="{2C896554-9327-4E98-B692-652248B9CF3F}"/>
                </a:ext>
              </a:extLst>
            </p:cNvPr>
            <p:cNvSpPr/>
            <p:nvPr/>
          </p:nvSpPr>
          <p:spPr>
            <a:xfrm>
              <a:off x="7683500" y="5842000"/>
              <a:ext cx="1270000" cy="635000"/>
            </a:xfrm>
            <a:prstGeom prst="cube">
              <a:avLst/>
            </a:prstGeom>
            <a:solidFill>
              <a:srgbClr val="3333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endParaRPr>
            </a:p>
          </p:txBody>
        </p:sp>
        <p:sp>
          <p:nvSpPr>
            <p:cNvPr id="8" name="CountdownText">
              <a:extLst>
                <a:ext uri="{FF2B5EF4-FFF2-40B4-BE49-F238E27FC236}">
                  <a16:creationId xmlns:a16="http://schemas.microsoft.com/office/drawing/2014/main" id="{19E95DF8-6510-4868-B8C3-86A56FFAC33B}"/>
                </a:ext>
              </a:extLst>
            </p:cNvPr>
            <p:cNvSpPr txBox="1"/>
            <p:nvPr/>
          </p:nvSpPr>
          <p:spPr>
            <a:xfrm>
              <a:off x="7785100" y="6045200"/>
              <a:ext cx="889000" cy="381000"/>
            </a:xfrm>
            <a:prstGeom prst="rect">
              <a:avLst/>
            </a:prstGeom>
            <a:blipFill>
              <a:blip r:embed="rId7"/>
              <a:stretch>
                <a:fillRect/>
              </a:stretch>
            </a:blipFill>
            <a:ln>
              <a:solidFill>
                <a:srgbClr val="000000"/>
              </a:solidFill>
            </a:ln>
          </p:spPr>
          <p:txBody>
            <a:bodyPr vert="horz" rtlCol="0" anchor="ctr" anchorCtr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</a:endParaRPr>
            </a:p>
          </p:txBody>
        </p:sp>
        <p:cxnSp>
          <p:nvCxnSpPr>
            <p:cNvPr id="9" name="CountdownLine">
              <a:extLst>
                <a:ext uri="{FF2B5EF4-FFF2-40B4-BE49-F238E27FC236}">
                  <a16:creationId xmlns:a16="http://schemas.microsoft.com/office/drawing/2014/main" id="{31B69C77-34F3-47EC-B0D9-86C9A7D15636}"/>
                </a:ext>
              </a:extLst>
            </p:cNvPr>
            <p:cNvCxnSpPr/>
            <p:nvPr/>
          </p:nvCxnSpPr>
          <p:spPr>
            <a:xfrm>
              <a:off x="8001000" y="5943600"/>
              <a:ext cx="508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217D4B0-8522-7D23-BCB8-AD9532A51C95}"/>
              </a:ext>
            </a:extLst>
          </p:cNvPr>
          <p:cNvCxnSpPr/>
          <p:nvPr/>
        </p:nvCxnSpPr>
        <p:spPr>
          <a:xfrm>
            <a:off x="8787161" y="3624146"/>
            <a:ext cx="245327" cy="14719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FDAF398-B724-E87D-9FDE-03EFD3A676E7}"/>
              </a:ext>
            </a:extLst>
          </p:cNvPr>
          <p:cNvCxnSpPr>
            <a:cxnSpLocks/>
          </p:cNvCxnSpPr>
          <p:nvPr/>
        </p:nvCxnSpPr>
        <p:spPr>
          <a:xfrm>
            <a:off x="9172187" y="2304585"/>
            <a:ext cx="2023637" cy="8512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0EBBD8A-3C37-5DAB-0851-50AC65853F63}"/>
              </a:ext>
            </a:extLst>
          </p:cNvPr>
          <p:cNvSpPr txBox="1"/>
          <p:nvPr/>
        </p:nvSpPr>
        <p:spPr>
          <a:xfrm>
            <a:off x="7647631" y="1997657"/>
            <a:ext cx="27697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2 of 3 correct identifications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06A7765-5E14-2C1B-AC66-8F38E8777543}"/>
              </a:ext>
            </a:extLst>
          </p:cNvPr>
          <p:cNvSpPr txBox="1"/>
          <p:nvPr/>
        </p:nvSpPr>
        <p:spPr>
          <a:xfrm>
            <a:off x="7291256" y="2983391"/>
            <a:ext cx="27697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1 of 3 correct identifications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849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5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Eyewitness recall &amp; Testimony</a:t>
            </a:r>
            <a:br>
              <a:rPr lang="en-US" dirty="0"/>
            </a:br>
            <a:r>
              <a:rPr lang="en-US" dirty="0"/>
              <a:t>is concerning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999" y="1719070"/>
            <a:ext cx="11210524" cy="463600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3200" dirty="0"/>
              <a:t>An </a:t>
            </a:r>
            <a:r>
              <a:rPr lang="en-US" sz="3200" dirty="0">
                <a:solidFill>
                  <a:srgbClr val="00B050"/>
                </a:solidFill>
              </a:rPr>
              <a:t>estimated 1/3 </a:t>
            </a:r>
            <a:r>
              <a:rPr lang="en-US" sz="3200" dirty="0"/>
              <a:t>of eyewitness criminal IDs are </a:t>
            </a:r>
            <a:r>
              <a:rPr lang="en-US" sz="3200" dirty="0">
                <a:solidFill>
                  <a:srgbClr val="00B050"/>
                </a:solidFill>
              </a:rPr>
              <a:t>incorrect</a:t>
            </a:r>
            <a:r>
              <a:rPr lang="en-US" sz="3200" dirty="0"/>
              <a:t>!</a:t>
            </a:r>
          </a:p>
          <a:p>
            <a:pPr marL="45720" indent="0">
              <a:buNone/>
              <a:defRPr/>
            </a:pPr>
            <a:endParaRPr lang="en-US" sz="3200" dirty="0"/>
          </a:p>
          <a:p>
            <a:pPr>
              <a:defRPr/>
            </a:pPr>
            <a:r>
              <a:rPr lang="en-US" sz="3200" dirty="0"/>
              <a:t>75% of overturned convictions (DNA evidence) </a:t>
            </a:r>
            <a:r>
              <a:rPr lang="en-US" sz="3200" u="sng" dirty="0"/>
              <a:t>involved incorrect eyewitness testimony!</a:t>
            </a:r>
          </a:p>
          <a:p>
            <a:endParaRPr lang="en-US" dirty="0"/>
          </a:p>
          <a:p>
            <a:r>
              <a:rPr lang="en-US" sz="3200" dirty="0"/>
              <a:t>Human memory </a:t>
            </a:r>
            <a:r>
              <a:rPr lang="en-US" sz="3200" dirty="0">
                <a:solidFill>
                  <a:srgbClr val="00B050"/>
                </a:solidFill>
              </a:rPr>
              <a:t>is impressive</a:t>
            </a:r>
            <a:r>
              <a:rPr lang="en-US" sz="3200" dirty="0"/>
              <a:t>. . .It’s just not NEARLY as good as we perceive it to be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2228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PChart">
            <a:extLst>
              <a:ext uri="{FF2B5EF4-FFF2-40B4-BE49-F238E27FC236}">
                <a16:creationId xmlns:a16="http://schemas.microsoft.com/office/drawing/2014/main" id="{FD5056C7-62DD-FC7B-8419-5B21E49E7734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5878532" y="1716395"/>
            <a:ext cx="6096000" cy="50292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2" name="TPQuestion" title="Question Text">
            <a:extLst>
              <a:ext uri="{FF2B5EF4-FFF2-40B4-BE49-F238E27FC236}">
                <a16:creationId xmlns:a16="http://schemas.microsoft.com/office/drawing/2014/main" id="{C51EE191-C0B3-721D-8D52-869847430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How would you describe the relationship between elaborative rehearsal and maintenance rehearsal in terms of establishing long-term memories?</a:t>
            </a:r>
          </a:p>
        </p:txBody>
      </p:sp>
      <p:sp>
        <p:nvSpPr>
          <p:cNvPr id="3" name="TPAnswers" title="Answer Text">
            <a:extLst>
              <a:ext uri="{FF2B5EF4-FFF2-40B4-BE49-F238E27FC236}">
                <a16:creationId xmlns:a16="http://schemas.microsoft.com/office/drawing/2014/main" id="{995A01EF-648E-BBF3-B03F-C6D7CEBEF7C8}"/>
              </a:ext>
            </a:extLst>
          </p:cNvPr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508000" y="1719071"/>
            <a:ext cx="5588001" cy="4407408"/>
          </a:xfrm>
        </p:spPr>
        <p:txBody>
          <a:bodyPr>
            <a:normAutofit/>
          </a:bodyPr>
          <a:lstStyle/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Elaborative is more effective than maintenance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Maintenance is more effective than elaborative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Both are equally effective in all learning circumstances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Each one is sometimes more effective, depending on the learning circumstances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E2367B-B2DB-9CAB-9B0A-1D6A9BD29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5" name="TPPolling" title="Polling Shape">
            <a:extLst>
              <a:ext uri="{FF2B5EF4-FFF2-40B4-BE49-F238E27FC236}">
                <a16:creationId xmlns:a16="http://schemas.microsoft.com/office/drawing/2014/main" id="{A63F74EE-1715-94D4-1595-780EE78691A5}"/>
              </a:ext>
            </a:extLst>
          </p:cNvPr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grpSp>
        <p:nvGrpSpPr>
          <p:cNvPr id="10" name="TPCountdown" title="Countdown Timer">
            <a:extLst>
              <a:ext uri="{FF2B5EF4-FFF2-40B4-BE49-F238E27FC236}">
                <a16:creationId xmlns:a16="http://schemas.microsoft.com/office/drawing/2014/main" id="{528A93A3-5B60-598E-70CC-2731DBECFDDA}"/>
              </a:ext>
            </a:extLst>
          </p:cNvPr>
          <p:cNvGrpSpPr>
            <a:grpSpLocks noChangeAspect="1"/>
          </p:cNvGrpSpPr>
          <p:nvPr>
            <p:custDataLst>
              <p:tags r:id="rId4"/>
            </p:custDataLst>
          </p:nvPr>
        </p:nvGrpSpPr>
        <p:grpSpPr>
          <a:xfrm>
            <a:off x="4048512" y="5720080"/>
            <a:ext cx="1270000" cy="635000"/>
            <a:chOff x="7683500" y="5842000"/>
            <a:chExt cx="1270000" cy="635000"/>
          </a:xfrm>
        </p:grpSpPr>
        <p:sp>
          <p:nvSpPr>
            <p:cNvPr id="7" name="CountdownShape">
              <a:extLst>
                <a:ext uri="{FF2B5EF4-FFF2-40B4-BE49-F238E27FC236}">
                  <a16:creationId xmlns:a16="http://schemas.microsoft.com/office/drawing/2014/main" id="{9399FEE4-BF17-FAE1-A602-3B798DDEC240}"/>
                </a:ext>
              </a:extLst>
            </p:cNvPr>
            <p:cNvSpPr/>
            <p:nvPr/>
          </p:nvSpPr>
          <p:spPr>
            <a:xfrm>
              <a:off x="7683500" y="5842000"/>
              <a:ext cx="1270000" cy="635000"/>
            </a:xfrm>
            <a:prstGeom prst="cube">
              <a:avLst/>
            </a:prstGeom>
            <a:solidFill>
              <a:srgbClr val="3333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endParaRPr>
            </a:p>
          </p:txBody>
        </p:sp>
        <p:sp>
          <p:nvSpPr>
            <p:cNvPr id="8" name="CountdownText">
              <a:extLst>
                <a:ext uri="{FF2B5EF4-FFF2-40B4-BE49-F238E27FC236}">
                  <a16:creationId xmlns:a16="http://schemas.microsoft.com/office/drawing/2014/main" id="{051DC03B-1178-C504-78EC-5459A8BA1B92}"/>
                </a:ext>
              </a:extLst>
            </p:cNvPr>
            <p:cNvSpPr txBox="1"/>
            <p:nvPr/>
          </p:nvSpPr>
          <p:spPr>
            <a:xfrm>
              <a:off x="7785100" y="6045200"/>
              <a:ext cx="889000" cy="381000"/>
            </a:xfrm>
            <a:prstGeom prst="rect">
              <a:avLst/>
            </a:prstGeom>
            <a:blipFill>
              <a:blip r:embed="rId9"/>
              <a:stretch>
                <a:fillRect/>
              </a:stretch>
            </a:blipFill>
            <a:ln>
              <a:solidFill>
                <a:srgbClr val="000000"/>
              </a:solidFill>
            </a:ln>
          </p:spPr>
          <p:txBody>
            <a:bodyPr vert="horz" rtlCol="0" anchor="ctr" anchorCtr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</a:endParaRPr>
            </a:p>
          </p:txBody>
        </p:sp>
        <p:cxnSp>
          <p:nvCxnSpPr>
            <p:cNvPr id="9" name="CountdownLine">
              <a:extLst>
                <a:ext uri="{FF2B5EF4-FFF2-40B4-BE49-F238E27FC236}">
                  <a16:creationId xmlns:a16="http://schemas.microsoft.com/office/drawing/2014/main" id="{7E13C6A6-DCB2-1F40-8C13-015F47D57794}"/>
                </a:ext>
              </a:extLst>
            </p:cNvPr>
            <p:cNvCxnSpPr/>
            <p:nvPr/>
          </p:nvCxnSpPr>
          <p:spPr>
            <a:xfrm>
              <a:off x="8001000" y="5943600"/>
              <a:ext cx="508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CAI1" title="Correct Answer Indicator">
            <a:extLst>
              <a:ext uri="{FF2B5EF4-FFF2-40B4-BE49-F238E27FC236}">
                <a16:creationId xmlns:a16="http://schemas.microsoft.com/office/drawing/2014/main" id="{4F2AE5FF-6318-ABE6-ABBD-A72ED2F50374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 rot="10800000">
            <a:off x="264160" y="1764791"/>
            <a:ext cx="304800" cy="30480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solidFill>
            <a:srgbClr val="00C800"/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31458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5" grpId="1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60000E4-5703-4EAC-83AA-947DDE5698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719072"/>
            <a:ext cx="6527800" cy="4407408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endParaRPr lang="en-US" sz="2400" b="1" dirty="0"/>
          </a:p>
          <a:p>
            <a:pPr>
              <a:lnSpc>
                <a:spcPct val="90000"/>
              </a:lnSpc>
            </a:pPr>
            <a:r>
              <a:rPr lang="en-US" sz="2400" dirty="0"/>
              <a:t>Metaphorically, </a:t>
            </a:r>
            <a:r>
              <a:rPr lang="en-US" sz="2400" b="1" dirty="0">
                <a:solidFill>
                  <a:srgbClr val="FF0000"/>
                </a:solidFill>
              </a:rPr>
              <a:t>we think </a:t>
            </a:r>
            <a:r>
              <a:rPr lang="en-US" sz="2400" dirty="0"/>
              <a:t>memory is like a file cabinet where we simply store files and take them out when needed</a:t>
            </a:r>
          </a:p>
          <a:p>
            <a:pPr>
              <a:lnSpc>
                <a:spcPct val="90000"/>
              </a:lnSpc>
            </a:pPr>
            <a:endParaRPr lang="en-US" sz="2400" b="1" dirty="0"/>
          </a:p>
          <a:p>
            <a:pPr>
              <a:lnSpc>
                <a:spcPct val="90000"/>
              </a:lnSpc>
            </a:pPr>
            <a:endParaRPr lang="en-US" sz="2400" b="1" dirty="0"/>
          </a:p>
          <a:p>
            <a:pPr>
              <a:lnSpc>
                <a:spcPct val="90000"/>
              </a:lnSpc>
            </a:pPr>
            <a:r>
              <a:rPr lang="en-US" sz="2400" b="1" dirty="0">
                <a:solidFill>
                  <a:srgbClr val="FF0000"/>
                </a:solidFill>
              </a:rPr>
              <a:t>In reality</a:t>
            </a:r>
            <a:r>
              <a:rPr lang="en-US" sz="2400" dirty="0"/>
              <a:t>, it’s like a file cabinet but we: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1) edit the file before putting it in in the cabinet the first time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2) After we retrieve the file we edit it before we put it back in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3) We don’t remember that we made these edits</a:t>
            </a:r>
          </a:p>
          <a:p>
            <a:pPr>
              <a:lnSpc>
                <a:spcPct val="90000"/>
              </a:lnSpc>
            </a:pP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B72884D-5ACD-427B-A1B7-C651805E81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4045" y="2806700"/>
            <a:ext cx="4900674" cy="2274586"/>
          </a:xfrm>
          <a:prstGeom prst="rect">
            <a:avLst/>
          </a:prstGeom>
          <a:noFill/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11BA36-D02A-45C7-8F81-EF51A8CF0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79573" y="6355080"/>
            <a:ext cx="777288" cy="274320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8319F29-2690-430D-9BEC-BD83D8DD2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355847"/>
            <a:ext cx="11175013" cy="1054394"/>
          </a:xfrm>
        </p:spPr>
        <p:txBody>
          <a:bodyPr anchor="ctr">
            <a:normAutofit/>
          </a:bodyPr>
          <a:lstStyle/>
          <a:p>
            <a:pPr marL="45720"/>
            <a:r>
              <a:rPr lang="en-US" sz="3200" dirty="0"/>
              <a:t>Introduction</a:t>
            </a:r>
            <a:endParaRPr lang="en-US" sz="3200" u="sng" dirty="0"/>
          </a:p>
        </p:txBody>
      </p:sp>
    </p:spTree>
    <p:extLst>
      <p:ext uri="{BB962C8B-B14F-4D97-AF65-F5344CB8AC3E}">
        <p14:creationId xmlns:p14="http://schemas.microsoft.com/office/powerpoint/2010/main" val="796210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7999" y="1719071"/>
            <a:ext cx="11210524" cy="4817196"/>
          </a:xfrm>
        </p:spPr>
        <p:txBody>
          <a:bodyPr>
            <a:normAutofit/>
          </a:bodyPr>
          <a:lstStyle/>
          <a:p>
            <a:r>
              <a:rPr lang="en-US" sz="2800" dirty="0"/>
              <a:t>Human memory </a:t>
            </a:r>
            <a:r>
              <a:rPr lang="en-US" sz="2800" dirty="0">
                <a:solidFill>
                  <a:srgbClr val="00B050"/>
                </a:solidFill>
              </a:rPr>
              <a:t>is impressive</a:t>
            </a:r>
            <a:r>
              <a:rPr lang="en-US" sz="2800" dirty="0"/>
              <a:t>. . .It’s just not NEARLY as good as we perceive it to be</a:t>
            </a:r>
          </a:p>
          <a:p>
            <a:endParaRPr lang="en-US" sz="2800" dirty="0"/>
          </a:p>
          <a:p>
            <a:pPr lvl="1"/>
            <a:r>
              <a:rPr lang="en-US" sz="2600" dirty="0"/>
              <a:t>Especially episodic memory</a:t>
            </a:r>
          </a:p>
          <a:p>
            <a:pPr lvl="2"/>
            <a:r>
              <a:rPr lang="en-US" sz="2400" dirty="0"/>
              <a:t>Small group discussions - </a:t>
            </a:r>
            <a:r>
              <a:rPr lang="en-US" sz="2400" dirty="0">
                <a:solidFill>
                  <a:srgbClr val="00B0F0"/>
                </a:solidFill>
              </a:rPr>
              <a:t>Why do you think this is the case?</a:t>
            </a:r>
          </a:p>
          <a:p>
            <a:pPr marL="365760" lvl="1" indent="0">
              <a:buNone/>
            </a:pPr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Top-down and bottom-up processing influence memory </a:t>
            </a:r>
          </a:p>
          <a:p>
            <a:pPr lvl="1"/>
            <a:r>
              <a:rPr lang="en-US" sz="2400" dirty="0">
                <a:solidFill>
                  <a:srgbClr val="00B0F0"/>
                </a:solidFill>
              </a:rPr>
              <a:t>do we want our semantic and/or episodic memory to be more top-down, bottom-up or both?</a:t>
            </a:r>
          </a:p>
          <a:p>
            <a:pPr marL="91440" indent="0">
              <a:buNone/>
            </a:pPr>
            <a:endParaRPr lang="en-US" sz="2400" dirty="0"/>
          </a:p>
          <a:p>
            <a:pPr marL="4572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3795385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699A09-4758-4301-83AA-FFED6860C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 you recall trying to memorize this list?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7B37CE-1024-4A2F-8AA8-465B4021D6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7999" y="1719071"/>
            <a:ext cx="5588001" cy="4783082"/>
          </a:xfrm>
        </p:spPr>
        <p:txBody>
          <a:bodyPr>
            <a:normAutofit lnSpcReduction="10000"/>
          </a:bodyPr>
          <a:lstStyle/>
          <a:p>
            <a:r>
              <a:rPr lang="en-US" sz="2000" b="1" kern="1200" dirty="0">
                <a:solidFill>
                  <a:srgbClr val="00B050"/>
                </a:solidFill>
                <a:effectLst/>
                <a:latin typeface="+mn-lt"/>
                <a:ea typeface="+mn-ea"/>
                <a:cs typeface="+mn-cs"/>
              </a:rPr>
              <a:t>Bed </a:t>
            </a:r>
          </a:p>
          <a:p>
            <a:r>
              <a:rPr lang="en-US" sz="2000" b="1" kern="1200" dirty="0">
                <a:solidFill>
                  <a:srgbClr val="00B050"/>
                </a:solidFill>
                <a:effectLst/>
                <a:latin typeface="+mn-lt"/>
                <a:ea typeface="+mn-ea"/>
                <a:cs typeface="+mn-cs"/>
              </a:rPr>
              <a:t>rest </a:t>
            </a:r>
          </a:p>
          <a:p>
            <a:r>
              <a:rPr lang="en-US" sz="2000" b="1" kern="1200" dirty="0">
                <a:solidFill>
                  <a:srgbClr val="00B050"/>
                </a:solidFill>
                <a:effectLst/>
                <a:latin typeface="+mn-lt"/>
                <a:ea typeface="+mn-ea"/>
                <a:cs typeface="+mn-cs"/>
              </a:rPr>
              <a:t>awake </a:t>
            </a:r>
          </a:p>
          <a:p>
            <a:r>
              <a:rPr lang="en-US" sz="2000" b="1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tired </a:t>
            </a:r>
          </a:p>
          <a:p>
            <a:r>
              <a:rPr lang="en-US" b="1" dirty="0">
                <a:solidFill>
                  <a:srgbClr val="FF0000"/>
                </a:solidFill>
              </a:rPr>
              <a:t>d</a:t>
            </a:r>
            <a:r>
              <a:rPr lang="en-US" sz="2000" b="1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ream</a:t>
            </a:r>
          </a:p>
          <a:p>
            <a:r>
              <a:rPr lang="en-US" sz="2000" b="1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yawn </a:t>
            </a:r>
          </a:p>
          <a:p>
            <a:r>
              <a:rPr lang="en-US" sz="2000" b="1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wake </a:t>
            </a:r>
          </a:p>
          <a:p>
            <a:r>
              <a:rPr lang="en-US" sz="2000" b="1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snooze</a:t>
            </a:r>
            <a:r>
              <a:rPr lang="en-US" sz="2000" b="0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2000" b="1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blanket</a:t>
            </a:r>
            <a:r>
              <a:rPr lang="en-US" sz="2000" b="0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2000" b="1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doze </a:t>
            </a:r>
            <a:r>
              <a:rPr lang="en-US" sz="20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- 15 seconds old</a:t>
            </a:r>
          </a:p>
          <a:p>
            <a:r>
              <a:rPr lang="en-US" b="1" dirty="0">
                <a:solidFill>
                  <a:srgbClr val="FF0000"/>
                </a:solidFill>
              </a:rPr>
              <a:t>s</a:t>
            </a:r>
            <a:r>
              <a:rPr lang="en-US" sz="2000" b="1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lumber </a:t>
            </a:r>
            <a:r>
              <a:rPr lang="en-US" sz="20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12 seconds old</a:t>
            </a: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r>
              <a:rPr lang="en-US" sz="2000" b="1" kern="1200" dirty="0">
                <a:solidFill>
                  <a:srgbClr val="00B0F0"/>
                </a:solidFill>
                <a:effectLst/>
              </a:rPr>
              <a:t>Snore </a:t>
            </a:r>
            <a:r>
              <a:rPr lang="en-US" sz="2000" b="1" kern="1200" dirty="0">
                <a:solidFill>
                  <a:schemeClr val="tx1"/>
                </a:solidFill>
                <a:effectLst/>
              </a:rPr>
              <a:t>– 9 seconds old</a:t>
            </a:r>
            <a:endParaRPr lang="en-US" sz="2000" b="1" spc="150" dirty="0">
              <a:solidFill>
                <a:schemeClr val="tx1"/>
              </a:solidFill>
              <a:latin typeface="Franklin Gothic Medium"/>
            </a:endParaRP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r>
              <a:rPr lang="en-US" b="1" dirty="0">
                <a:solidFill>
                  <a:srgbClr val="00B0F0"/>
                </a:solidFill>
                <a:latin typeface="Franklin Gothic Medium"/>
              </a:rPr>
              <a:t>P</a:t>
            </a:r>
            <a:r>
              <a:rPr lang="en-US" sz="2000" b="1" spc="150" dirty="0">
                <a:solidFill>
                  <a:srgbClr val="00B0F0"/>
                </a:solidFill>
                <a:latin typeface="Franklin Gothic Medium"/>
              </a:rPr>
              <a:t>eace </a:t>
            </a:r>
            <a:r>
              <a:rPr lang="en-US" sz="2000" b="1" spc="150" dirty="0">
                <a:solidFill>
                  <a:schemeClr val="tx1"/>
                </a:solidFill>
                <a:latin typeface="Franklin Gothic Medium"/>
              </a:rPr>
              <a:t>– 6 seconds old</a:t>
            </a:r>
            <a:endParaRPr kumimoji="0" lang="en-US" sz="2000" b="1" i="0" u="none" strike="noStrike" kern="1200" cap="none" spc="15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Franklin Gothic Medium"/>
            </a:endParaRP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r>
              <a:rPr lang="en-US" sz="2000" b="1" spc="150" dirty="0">
                <a:solidFill>
                  <a:srgbClr val="00B0F0"/>
                </a:solidFill>
                <a:latin typeface="Franklin Gothic Medium"/>
              </a:rPr>
              <a:t>Drowsy</a:t>
            </a:r>
            <a:r>
              <a:rPr lang="en-US" sz="2000" b="1" spc="150" dirty="0">
                <a:solidFill>
                  <a:prstClr val="black"/>
                </a:solidFill>
                <a:latin typeface="Franklin Gothic Medium"/>
              </a:rPr>
              <a:t> – 3 seconds old</a:t>
            </a:r>
            <a:r>
              <a:rPr kumimoji="0" lang="en-US" sz="2000" b="1" i="0" u="none" strike="noStrike" kern="1200" cap="none" spc="1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3E4D7F-5A6E-46BF-A6E1-0F0EFB3B2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FFDB28-A18D-4368-98FC-96CD9BB0F64D}"/>
              </a:ext>
            </a:extLst>
          </p:cNvPr>
          <p:cNvSpPr txBox="1"/>
          <p:nvPr/>
        </p:nvSpPr>
        <p:spPr>
          <a:xfrm>
            <a:off x="2421609" y="2044005"/>
            <a:ext cx="243505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Let’s see which words were more easily remembered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03C60D3-A1CE-6CB1-ADAB-22C126D676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3479" y="1268730"/>
            <a:ext cx="4627942" cy="50863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6E7BFBA-424A-F6E8-CA65-80B57955D406}"/>
              </a:ext>
            </a:extLst>
          </p:cNvPr>
          <p:cNvSpPr txBox="1"/>
          <p:nvPr/>
        </p:nvSpPr>
        <p:spPr>
          <a:xfrm>
            <a:off x="9285026" y="1830466"/>
            <a:ext cx="29069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M = 96%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E5252C-441E-F4B3-EC0E-6309FC022A6C}"/>
              </a:ext>
            </a:extLst>
          </p:cNvPr>
          <p:cNvSpPr txBox="1"/>
          <p:nvPr/>
        </p:nvSpPr>
        <p:spPr>
          <a:xfrm>
            <a:off x="9303224" y="3811905"/>
            <a:ext cx="29069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M = 33%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B973AD1-DABB-7AEB-CE0F-2797781701A3}"/>
              </a:ext>
            </a:extLst>
          </p:cNvPr>
          <p:cNvSpPr txBox="1"/>
          <p:nvPr/>
        </p:nvSpPr>
        <p:spPr>
          <a:xfrm>
            <a:off x="9285027" y="5350080"/>
            <a:ext cx="29069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M = 58%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7CA026A-4DFE-DAD9-6EBC-B5A903D8725B}"/>
              </a:ext>
            </a:extLst>
          </p:cNvPr>
          <p:cNvCxnSpPr/>
          <p:nvPr/>
        </p:nvCxnSpPr>
        <p:spPr>
          <a:xfrm>
            <a:off x="10426890" y="4396680"/>
            <a:ext cx="0" cy="1076072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858370F-69C0-0AB0-DECE-ABC33DDF2B07}"/>
              </a:ext>
            </a:extLst>
          </p:cNvPr>
          <p:cNvSpPr txBox="1"/>
          <p:nvPr/>
        </p:nvSpPr>
        <p:spPr>
          <a:xfrm>
            <a:off x="10281479" y="4396680"/>
            <a:ext cx="1808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Difference shows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recency effect</a:t>
            </a:r>
          </a:p>
        </p:txBody>
      </p:sp>
    </p:spTree>
    <p:extLst>
      <p:ext uri="{BB962C8B-B14F-4D97-AF65-F5344CB8AC3E}">
        <p14:creationId xmlns:p14="http://schemas.microsoft.com/office/powerpoint/2010/main" val="276719924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PRESENTATIONGUID" val="e60d7002-82ea-4409-b2a3-614e29e5e5f0"/>
  <p:tag name="TPVERSION" val="8"/>
  <p:tag name="TPFULLVERSION" val="9.0.5.7"/>
  <p:tag name="PPTVERSION" val="16"/>
  <p:tag name="TPOS" val="2"/>
  <p:tag name="TPLASTSAVEVERSION" val="6.4 PC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CAI" val="True"/>
  <p:tag name="TYPE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LIVECHARTING" val="False"/>
  <p:tag name="AUTOOPENPOLL" val="True"/>
  <p:tag name="AUTOFORMATCHART" val="True"/>
  <p:tag name="RESULTS" val="{&quot;Title&quot;:&quot;Did you write “Sleep”?&quot;,&quot;Responders&quot;:8,&quot;Participants&quot;:9,&quot;Responses&quot;:8,&quot;IsCaseSensitive&quot;:false,&quot;TotalCorrect&quot;:0,&quot;Mean&quot;:1.25,&quot;Median&quot;:1.0,&quot;StandardDeviation&quot;:0.4330127018922193,&quot;Variance&quot;:0.1875,&quot;PageSize&quot;:0,&quot;Offset&quot;:0,&quot;CorrectValues&quot;:&quot;&quot;,&quot;Results&quot;:[{&quot;Count&quot;:6.0,&quot;PointResponses&quot;:null,&quot;Name&quot;:&quot;Yes&quot;,&quot;Bullet&quot;:&quot;A&quot;,&quot;SecondaryName&quot;:&quot;&quot;,&quot;ValueType&quot;:0,&quot;Key&quot;:&quot;Yes1&quot;},{&quot;Count&quot;:2.0,&quot;PointResponses&quot;:null,&quot;Name&quot;:&quot;No&quot;,&quot;Bullet&quot;:&quot;B&quot;,&quot;SecondaryName&quot;:&quot;&quot;,&quot;ValueType&quot;:0,&quot;Key&quot;:&quot;No2&quot;}]}"/>
  <p:tag name="HASRESULTS" val="True"/>
  <p:tag name="TPQUESTIONXML" val="﻿&lt;?xml version=&quot;1.0&quot; encoding=&quot;utf-8&quot;?&gt;&#10;&lt;questionlist&gt;&#10;    &lt;properties&gt;&#10;        &lt;guid&gt;F2B3E144D6014A9099B62499694E5080&lt;/guid&gt;&#10;        &lt;description /&gt;&#10;        &lt;date&gt;1/17/2020 10:08:55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rationalefont&gt;Verdana&lt;/rationalefont&gt;&#10;        &lt;rationalefontsize&gt;12&lt;/rationalefontsize&gt;&#10;        &lt;narrativefont&gt;Verdana&lt;/narrativefont&gt;&#10;        &lt;narrativefontsize&gt;12&lt;/narrativefontsize&gt;&#10;        &lt;standardfont&gt;Verdana&lt;/standardfont&gt;&#10;        &lt;standardfontsize&gt;12&lt;/standard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2F17E17555DD44ED8810BBB132716AD7&lt;/guid&gt;&#10;            &lt;repollguid&gt;C05CD16807444C439FBC0D2CC31227BB&lt;/repollguid&gt;&#10;            &lt;sourceid&gt;41913B3450D54B18A3147DC3645E3162&lt;/sourceid&gt;&#10;            &lt;narrativeguid&gt;00000000000000000000000000000000&lt;/narrativeguid&gt;&#10;            &lt;questiontext&gt;Did you write “Sleep”?&lt;/questiontext&gt;&#10;            &lt;rationale&gt;&#10;                &lt;rationaletext /&gt;&#10;            &lt;/rationale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.22&lt;/incorrectvalue&gt;&#10;            &lt;responselimit&gt;1&lt;/responselimit&gt;&#10;            &lt;bulletstyle&gt;2&lt;/bulletstyle&gt;&#10;            &lt;answers&gt;&#10;                &lt;answer&gt;&#10;                    &lt;guid&gt;760C0A35123149CBA04AEE2FBF13D31E&lt;/guid&gt;&#10;                    &lt;answertext&gt;Yes&lt;/answertext&gt;&#10;                    &lt;valuetype&gt;0&lt;/valuetype&gt;&#10;                &lt;/answer&gt;&#10;                &lt;answer&gt;&#10;                    &lt;guid&gt;1827E77EDC8F45C68C5CF4ACA17D6DF7&lt;/guid&gt;&#10;                    &lt;answertext&gt;No&lt;/answertext&gt;&#10;                    &lt;valuetype&gt;0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LABELFORMAT" val="1"/>
  <p:tag name="NUMBERFORMAT" val="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LIVECHARTING" val="False"/>
  <p:tag name="AUTOOPENPOLL" val="True"/>
  <p:tag name="AUTOFORMATCHART" val="True"/>
  <p:tag name="RESULTS" val="{&quot;Title&quot;:&quot;Eyewitness are often asked how sure they’re correct. Let's try that&quot;,&quot;Responders&quot;:9,&quot;Participants&quot;:9,&quot;Responses&quot;:9,&quot;IsCaseSensitive&quot;:false,&quot;TotalCorrect&quot;:0,&quot;Mean&quot;:4.0,&quot;Median&quot;:4.0,&quot;StandardDeviation&quot;:0.94280904158206336,&quot;Variance&quot;:0.88888888888888884,&quot;PageSize&quot;:0,&quot;Offset&quot;:0,&quot;CorrectValues&quot;:&quot;&quot;,&quot;Results&quot;:[{&quot;Count&quot;:0.0,&quot;PointResponses&quot;:null,&quot;Name&quot;:&quot;100% sure I identified the criminal&quot;,&quot;Bullet&quot;:&quot;A&quot;,&quot;SecondaryName&quot;:&quot;&quot;,&quot;ValueType&quot;:0,&quot;Key&quot;:&quot;100% sure I identified the criminal1&quot;},{&quot;Count&quot;:1.0,&quot;PointResponses&quot;:null,&quot;Name&quot;:&quot;About 90% sure&quot;,&quot;Bullet&quot;:&quot;B&quot;,&quot;SecondaryName&quot;:&quot;&quot;,&quot;ValueType&quot;:0,&quot;Key&quot;:&quot;About 90% sure2&quot;},{&quot;Count&quot;:1.0,&quot;PointResponses&quot;:null,&quot;Name&quot;:&quot;About 75% sure&quot;,&quot;Bullet&quot;:&quot;C&quot;,&quot;SecondaryName&quot;:&quot;&quot;,&quot;ValueType&quot;:0,&quot;Key&quot;:&quot;About 75% sure3&quot;},{&quot;Count&quot;:4.0,&quot;PointResponses&quot;:null,&quot;Name&quot;:&quot;About 50% sure&quot;,&quot;Bullet&quot;:&quot;D&quot;,&quot;SecondaryName&quot;:&quot;&quot;,&quot;ValueType&quot;:0,&quot;Key&quot;:&quot;About 50% sure4&quot;},{&quot;Count&quot;:3.0,&quot;PointResponses&quot;:null,&quot;Name&quot;:&quot;About 20% sure (no better than a random guess)&quot;,&quot;Bullet&quot;:&quot;E&quot;,&quot;SecondaryName&quot;:&quot;&quot;,&quot;ValueType&quot;:0,&quot;Key&quot;:&quot;About 20% sure (no better than a random guess)5&quot;}]}"/>
  <p:tag name="HASRESULTS" val="True"/>
  <p:tag name="TPQUESTIONXML" val="﻿&lt;?xml version=&quot;1.0&quot; encoding=&quot;utf-8&quot;?&gt;&#10;&lt;questionlist&gt;&#10;    &lt;properties&gt;&#10;        &lt;guid&gt;C82E348789E04DBC8C18C2D616306116&lt;/guid&gt;&#10;        &lt;description /&gt;&#10;        &lt;date&gt;8/26/2021 3:20:58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rationalefont&gt;Verdana&lt;/rationalefont&gt;&#10;        &lt;rationalefontsize&gt;12&lt;/rationalefontsize&gt;&#10;        &lt;narrativefont&gt;Verdana&lt;/narrativefont&gt;&#10;        &lt;narrativefontsize&gt;12&lt;/narrativefontsize&gt;&#10;        &lt;standardfont&gt;Verdana&lt;/standardfont&gt;&#10;        &lt;standardfontsize&gt;12&lt;/standard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5447051E9BE94CE9A768A2C06F3E6277&lt;/guid&gt;&#10;            &lt;repollguid&gt;A0681C59F1CE4122AB1AAA51392BF785&lt;/repollguid&gt;&#10;            &lt;sourceid&gt;6F67E5100D4445B3B727353E369F1E60&lt;/sourceid&gt;&#10;            &lt;narrativeguid&gt;00000000000000000000000000000000&lt;/narrativeguid&gt;&#10;            &lt;questiontext&gt;Eyewitness are often asked how sure they’re correct. Let's try that&lt;/questiontext&gt;&#10;            &lt;rationale&gt;&#10;                &lt;rationaletext /&gt;&#10;            &lt;/rationale&gt;&#10;            &lt;showresults&gt;True&lt;/showresults&gt;&#10;            &lt;responsegrid&gt;0&lt;/responsegrid&gt;&#10;            &lt;countdowntimer&gt;False&lt;/countdowntimer&gt;&#10;            &lt;countdowntime&gt;10&lt;/countdowntime&gt;&#10;            &lt;correctvalue&gt;1&lt;/correctvalue&gt;&#10;            &lt;incorrectvalue&gt;0.22&lt;/incorrectvalue&gt;&#10;            &lt;responselimit&gt;1&lt;/responselimit&gt;&#10;            &lt;bulletstyle&gt;2&lt;/bulletstyle&gt;&#10;            &lt;answers&gt;&#10;                &lt;answer&gt;&#10;                    &lt;guid&gt;881D810722FE458D9CC86B666163273E&lt;/guid&gt;&#10;                    &lt;answertext&gt;100% sure I identified the criminal&lt;/answertext&gt;&#10;                    &lt;valuetype&gt;0&lt;/valuetype&gt;&#10;                &lt;/answer&gt;&#10;                &lt;answer&gt;&#10;                    &lt;guid&gt;12A1BE5848CC4BFF90C2814BEE8D4B03&lt;/guid&gt;&#10;                    &lt;answertext&gt;About 90% sure&lt;/answertext&gt;&#10;                    &lt;valuetype&gt;0&lt;/valuetype&gt;&#10;                &lt;/answer&gt;&#10;                &lt;answer&gt;&#10;                    &lt;guid&gt;5CDF44C536D14A93891906E16011E436&lt;/guid&gt;&#10;                    &lt;answertext&gt;About 75% sure&lt;/answertext&gt;&#10;                    &lt;valuetype&gt;0&lt;/valuetype&gt;&#10;                &lt;/answer&gt;&#10;                &lt;answer&gt;&#10;                    &lt;guid&gt;A91B381D08AE40C782AEFFD0705B18A5&lt;/guid&gt;&#10;                    &lt;answertext&gt;About 50% sure&lt;/answertext&gt;&#10;                    &lt;valuetype&gt;0&lt;/valuetype&gt;&#10;                &lt;/answer&gt;&#10;                &lt;answer&gt;&#10;                    &lt;guid&gt;7241BFDBF62946FAB20E5F00F0C657ED&lt;/guid&gt;&#10;                    &lt;answertext&gt;About 20% sure (no better than a random guess)&lt;/answertext&gt;&#10;                    &lt;valuetype&gt;0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LABELFORMAT" val="1"/>
  <p:tag name="NUMBERFORMAT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2"/>
  <p:tag name="TPCOUNTDOWNSECONDS" val="1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AUTOOPENPOLL" val="True"/>
  <p:tag name="AUTOFORMATCHART" val="True"/>
  <p:tag name="TPQUESTIONXML" val="﻿&lt;?xml version=&quot;1.0&quot; encoding=&quot;utf-8&quot;?&gt;&#10;&lt;questionlist&gt;&#10;    &lt;properties&gt;&#10;        &lt;guid&gt;5A335C3169254D1984EFA967D70F5475&lt;/guid&gt;&#10;        &lt;description /&gt;&#10;        &lt;date&gt;3/29/2023 9:56:04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rationalefont&gt;Verdana&lt;/rationalefont&gt;&#10;        &lt;rationalefontsize&gt;12&lt;/rationalefontsize&gt;&#10;        &lt;narrativefont&gt;Verdana&lt;/narrativefont&gt;&#10;        &lt;narrativefontsize&gt;12&lt;/narrativefontsize&gt;&#10;        &lt;standardfont&gt;Verdana&lt;/standardfont&gt;&#10;        &lt;standardfontsize&gt;12&lt;/standard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6C7A0348AB7B482E94C8637BA0FD5BE1&lt;/guid&gt;&#10;            &lt;repollguid&gt;8D7E62AC931E4068B1340B256BF4B9F9&lt;/repollguid&gt;&#10;            &lt;sourceid&gt;C4DDEE73449D4CCA83064E22447B2BC6&lt;/sourceid&gt;&#10;            &lt;narrativeguid&gt;00000000000000000000000000000000&lt;/narrativeguid&gt;&#10;            &lt;questiontext&gt;How would you describe the relationship between elaborative rehearsal and maintenance rehearsal in terms of establishing long-term memories?&lt;/questiontext&gt;&#10;            &lt;rationale&gt;&#10;                &lt;rationaletext /&gt;&#10;            &lt;/rationale&gt;&#10;            &lt;showresults&gt;True&lt;/showresults&gt;&#10;            &lt;responsegrid&gt;0&lt;/responsegrid&gt;&#10;            &lt;countdowntimer&gt;False&lt;/countdowntimer&gt;&#10;            &lt;countdowntime&gt;10&lt;/countdowntime&gt;&#10;            &lt;correctvalue&gt;1&lt;/correctvalue&gt;&#10;            &lt;incorrectvalue&gt;0.22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88CD4CC4243B494C98F5F8E8F70C4A7A&lt;/guid&gt;&#10;                    &lt;answertext&gt;Elaborative is more effective than maintenance&lt;/answertext&gt;&#10;                    &lt;valuetype&gt;1&lt;/valuetype&gt;&#10;                &lt;/answer&gt;&#10;                &lt;answer&gt;&#10;                    &lt;guid&gt;F6CD9A144CCE4CF7AE9CF190D1A1BE90&lt;/guid&gt;&#10;                    &lt;answertext&gt;Maintenance is more effective than elaborative&lt;/answertext&gt;&#10;                    &lt;valuetype&gt;-1&lt;/valuetype&gt;&#10;                &lt;/answer&gt;&#10;                &lt;answer&gt;&#10;                    &lt;guid&gt;C0761392315A496CBFFECE5BA0B69235&lt;/guid&gt;&#10;                    &lt;answertext&gt;Both are equally effective in all learning circumstances&lt;/answertext&gt;&#10;                    &lt;valuetype&gt;-1&lt;/valuetype&gt;&#10;                &lt;/answer&gt;&#10;                &lt;answer&gt;&#10;                    &lt;guid&gt;2017988812D34478B4290D3884D2BA3B&lt;/guid&gt;&#10;                    &lt;answertext&gt;Each one is sometimes more effective, depending on the learning circumstances&lt;/answertext&gt;&#10;                    &lt;valuetype&gt;-1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  <p:tag name="RESULTS" val="{&quot;Title&quot;:&quot;How would you describe the relationship between elaborative rehearsal and maintenance rehearsal in terms of establishing long-term memories?&quot;,&quot;Responders&quot;:11,&quot;Participants&quot;:11,&quot;Responses&quot;:11,&quot;IsCaseSensitive&quot;:false,&quot;TotalCorrect&quot;:4,&quot;Mean&quot;:2.9090909090909092,&quot;Median&quot;:4.0,&quot;StandardDeviation&quot;:1.443137078762504,&quot;Variance&quot;:2.0826446280991737,&quot;PageSize&quot;:0,&quot;Offset&quot;:0,&quot;CorrectValues&quot;:&quot;&quot;,&quot;Results&quot;:[{&quot;Count&quot;:4.0,&quot;PointResponses&quot;:null,&quot;Name&quot;:&quot;Elaborative is more effective than maintenance&quot;,&quot;Bullet&quot;:&quot;A&quot;,&quot;SecondaryName&quot;:&quot;&quot;,&quot;ValueType&quot;:1,&quot;Key&quot;:&quot;Elaborative is more effective than maintenance1&quot;},{&quot;Count&quot;:0.0,&quot;PointResponses&quot;:null,&quot;Name&quot;:&quot;Maintenance is more effective than elaborative&quot;,&quot;Bullet&quot;:&quot;B&quot;,&quot;SecondaryName&quot;:&quot;&quot;,&quot;ValueType&quot;:-1,&quot;Key&quot;:&quot;Maintenance is more effective than elaborative2&quot;},{&quot;Count&quot;:0.0,&quot;PointResponses&quot;:null,&quot;Name&quot;:&quot;Both are equally effective in all learning circumstances&quot;,&quot;Bullet&quot;:&quot;C&quot;,&quot;SecondaryName&quot;:&quot;&quot;,&quot;ValueType&quot;:-1,&quot;Key&quot;:&quot;Both are equally effective in all learning circumstances3&quot;},{&quot;Count&quot;:7.0,&quot;PointResponses&quot;:null,&quot;Name&quot;:&quot;Each one is sometimes more effective, depending on the learning circumstances&quot;,&quot;Bullet&quot;:&quot;D&quot;,&quot;SecondaryName&quot;:&quot;&quot;,&quot;ValueType&quot;:-1,&quot;Key&quot;:&quot;Each one is sometimes more effective, depending on the learning circumstances4&quot;}]}"/>
  <p:tag name="HASRESULTS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NUMBERFORMAT" val="1"/>
  <p:tag name="COLORTYPE" val="SCHEME"/>
  <p:tag name="DEFINEDCOLORS" val="3,6,10,45,32,50,13,4,9,55,1"/>
  <p:tag name="LABELFORMAT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2"/>
  <p:tag name="TPCOUNTDOWNSECONDS" val="1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Custom 4">
      <a:dk1>
        <a:sysClr val="windowText" lastClr="000000"/>
      </a:dk1>
      <a:lt1>
        <a:sysClr val="window" lastClr="FFFFFF"/>
      </a:lt1>
      <a:dk2>
        <a:srgbClr val="064B64"/>
      </a:dk2>
      <a:lt2>
        <a:srgbClr val="DEDEE0"/>
      </a:lt2>
      <a:accent1>
        <a:srgbClr val="E60512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707</Words>
  <Application>Microsoft Office PowerPoint</Application>
  <PresentationFormat>Widescreen</PresentationFormat>
  <Paragraphs>137</Paragraphs>
  <Slides>14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Franklin Gothic Medium</vt:lpstr>
      <vt:lpstr>Segoe UI</vt:lpstr>
      <vt:lpstr>Wingdings</vt:lpstr>
      <vt:lpstr>Wingdings 2</vt:lpstr>
      <vt:lpstr>Grid</vt:lpstr>
      <vt:lpstr> Chapter 8   </vt:lpstr>
      <vt:lpstr>Housekeeping</vt:lpstr>
      <vt:lpstr>Test your memory</vt:lpstr>
      <vt:lpstr>Eyewitness are often asked how sure they’re correct. Let's try that</vt:lpstr>
      <vt:lpstr>Eyewitness recall &amp; Testimony is concerning</vt:lpstr>
      <vt:lpstr>How would you describe the relationship between elaborative rehearsal and maintenance rehearsal in terms of establishing long-term memories?</vt:lpstr>
      <vt:lpstr>Introduction</vt:lpstr>
      <vt:lpstr>Introduction</vt:lpstr>
      <vt:lpstr>DO you recall trying to memorize this list?</vt:lpstr>
      <vt:lpstr>Did you write “Sleep”?</vt:lpstr>
      <vt:lpstr>Memory biases - expectations</vt:lpstr>
      <vt:lpstr>Memory biases</vt:lpstr>
      <vt:lpstr>Memory Biases</vt:lpstr>
      <vt:lpstr>Memory biases - motivation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Chapter 8   </dc:title>
  <dc:creator>Alex McDiarmid</dc:creator>
  <cp:lastModifiedBy>Alex McDiarmid</cp:lastModifiedBy>
  <cp:revision>1</cp:revision>
  <dcterms:created xsi:type="dcterms:W3CDTF">2023-03-29T20:00:16Z</dcterms:created>
  <dcterms:modified xsi:type="dcterms:W3CDTF">2023-03-29T20:06:36Z</dcterms:modified>
</cp:coreProperties>
</file>