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1601" r:id="rId2"/>
    <p:sldId id="1603" r:id="rId3"/>
    <p:sldId id="1608" r:id="rId4"/>
    <p:sldId id="1609" r:id="rId5"/>
    <p:sldId id="1610" r:id="rId6"/>
    <p:sldId id="1611" r:id="rId7"/>
    <p:sldId id="1612" r:id="rId8"/>
    <p:sldId id="1613" r:id="rId9"/>
    <p:sldId id="1604" r:id="rId10"/>
    <p:sldId id="1606" r:id="rId11"/>
    <p:sldId id="1605" r:id="rId12"/>
    <p:sldId id="1597" r:id="rId13"/>
    <p:sldId id="504" r:id="rId14"/>
    <p:sldId id="1614" r:id="rId15"/>
    <p:sldId id="1615" r:id="rId16"/>
    <p:sldId id="505" r:id="rId17"/>
    <p:sldId id="1620" r:id="rId18"/>
    <p:sldId id="1616" r:id="rId19"/>
    <p:sldId id="503" r:id="rId20"/>
    <p:sldId id="1618" r:id="rId21"/>
    <p:sldId id="1619" r:id="rId22"/>
    <p:sldId id="1607" r:id="rId23"/>
    <p:sldId id="1599" r:id="rId24"/>
    <p:sldId id="1600" r:id="rId25"/>
    <p:sldId id="1621" r:id="rId26"/>
    <p:sldId id="1602" r:id="rId27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9" autoAdjust="0"/>
    <p:restoredTop sz="88757" autoAdjust="0"/>
  </p:normalViewPr>
  <p:slideViewPr>
    <p:cSldViewPr snapToGrid="0">
      <p:cViewPr varScale="1">
        <p:scale>
          <a:sx n="75" d="100"/>
          <a:sy n="75" d="100"/>
        </p:scale>
        <p:origin x="67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7991E-688A-416C-B656-F7188902C3DD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A5BAB-ED8A-41E2-9FAF-4AEC8C8B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76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C768-8265-41F6-9B84-8D268A7512F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016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901DBB-60F3-4915-8472-271CAF12948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2715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901DBB-60F3-4915-8472-271CAF12948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763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Constructed memories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901DBB-60F3-4915-8472-271CAF12948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4135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cats shouldn’t be around </a:t>
            </a:r>
            <a:r>
              <a:rPr lang="en-US" dirty="0" err="1"/>
              <a:t>Lillies</a:t>
            </a:r>
            <a:r>
              <a:rPr lang="en-US" dirty="0"/>
              <a:t>, cat has been around lilies many times so obviously fine, forgot source was vet</a:t>
            </a:r>
          </a:p>
          <a:p>
            <a:endParaRPr lang="en-US" dirty="0"/>
          </a:p>
          <a:p>
            <a:r>
              <a:rPr lang="en-US" dirty="0"/>
              <a:t>“</a:t>
            </a:r>
            <a:r>
              <a:rPr lang="en-US" b="1" dirty="0"/>
              <a:t>won’t get fooled</a:t>
            </a:r>
            <a:r>
              <a:rPr lang="en-US" b="1" baseline="0" dirty="0"/>
              <a:t> again</a:t>
            </a:r>
            <a:r>
              <a:rPr lang="en-US" baseline="0" dirty="0"/>
              <a:t>” Mick unfounded confidence</a:t>
            </a:r>
          </a:p>
          <a:p>
            <a:endParaRPr lang="en-US" baseline="0" dirty="0"/>
          </a:p>
          <a:p>
            <a:r>
              <a:rPr lang="en-US" b="1" baseline="0" dirty="0"/>
              <a:t>Balsamic Vinegar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B4548-E725-4DE5-9091-2ABB1EF5FD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5307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cats shouldn’t be around Lilies, cat has been around lilies many times so obviously fine, forgot source was vet</a:t>
            </a:r>
          </a:p>
          <a:p>
            <a:endParaRPr lang="en-US" dirty="0"/>
          </a:p>
          <a:p>
            <a:r>
              <a:rPr lang="en-US" dirty="0"/>
              <a:t>“</a:t>
            </a:r>
            <a:r>
              <a:rPr lang="en-US" b="1" dirty="0"/>
              <a:t>won’t get fooled</a:t>
            </a:r>
            <a:r>
              <a:rPr lang="en-US" b="1" baseline="0" dirty="0"/>
              <a:t> again</a:t>
            </a:r>
            <a:r>
              <a:rPr lang="en-US" baseline="0" dirty="0"/>
              <a:t>” Mick unfounded confidence</a:t>
            </a:r>
          </a:p>
          <a:p>
            <a:endParaRPr lang="en-US" baseline="0" dirty="0"/>
          </a:p>
          <a:p>
            <a:r>
              <a:rPr lang="en-US" b="1" baseline="0" dirty="0"/>
              <a:t>Balsamic Vinegar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B4548-E725-4DE5-9091-2ABB1EF5FD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7447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Plagerism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Cryptoamensia</a:t>
            </a:r>
            <a:r>
              <a:rPr lang="en-US" baseline="0" dirty="0"/>
              <a:t> – Think I predicted what happens next in movie.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Thought I came up with the music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704018-A724-4252-B88D-5167F800BFC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82866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B4548-E725-4DE5-9091-2ABB1EF5FD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9301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Downstream vs point of problem</a:t>
            </a:r>
          </a:p>
          <a:p>
            <a:endParaRPr lang="en-US" dirty="0"/>
          </a:p>
          <a:p>
            <a:r>
              <a:rPr lang="en-US" dirty="0"/>
              <a:t>Alex, Ana Marie, Gentry</a:t>
            </a:r>
          </a:p>
          <a:p>
            <a:r>
              <a:rPr lang="en-US" dirty="0"/>
              <a:t>Malcom, Trey, Summer</a:t>
            </a:r>
          </a:p>
          <a:p>
            <a:r>
              <a:rPr lang="en-US" dirty="0"/>
              <a:t>Sam, Che’, Hannah</a:t>
            </a:r>
          </a:p>
          <a:p>
            <a:r>
              <a:rPr lang="en-US" dirty="0"/>
              <a:t>Natalie, Hailee, Morgan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901DBB-60F3-4915-8472-271CAF12948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5888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901DBB-60F3-4915-8472-271CAF12948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3813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84487C-BA5A-4B81-9B8C-BDBC3D5F0DF0}" type="datetime1">
              <a:rPr lang="en-US" smtClean="0">
                <a:solidFill>
                  <a:srgbClr val="DEDEE0"/>
                </a:solidFill>
              </a:rPr>
              <a:t>4/4/2023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DEDEE0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30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AC9DD-BEDF-4709-8D04-6C594AA27D58}" type="datetime1">
              <a:rPr lang="en-US" smtClean="0">
                <a:solidFill>
                  <a:srgbClr val="064B64"/>
                </a:solidFill>
              </a:rPr>
              <a:t>4/4/2023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749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D46E-5387-4896-9499-52F4EB3A965E}" type="datetime1">
              <a:rPr lang="en-US" smtClean="0">
                <a:solidFill>
                  <a:srgbClr val="064B64"/>
                </a:solidFill>
              </a:rPr>
              <a:t>4/4/2023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256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3A08940-579C-4720-9573-B67EFFC80969}" type="datetime1">
              <a:rPr lang="en-US" smtClean="0">
                <a:solidFill>
                  <a:srgbClr val="064B64"/>
                </a:solidFill>
              </a:rPr>
              <a:t>4/4/2023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177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1600200"/>
            <a:ext cx="5425016" cy="4800600"/>
          </a:xfrm>
        </p:spPr>
        <p:txBody>
          <a:bodyPr>
            <a:noAutofit/>
          </a:bodyPr>
          <a:lstStyle>
            <a:lvl1pPr marL="342900" indent="-342900">
              <a:buFont typeface="Wingdings" charset="2"/>
              <a:buChar char="§"/>
              <a:defRPr sz="2600"/>
            </a:lvl1pPr>
            <a:lvl2pPr marL="579438" indent="-228600">
              <a:buFont typeface="Wingdings" charset="2"/>
              <a:buChar char="ü"/>
              <a:defRPr sz="2600"/>
            </a:lvl2pPr>
            <a:lvl3pPr>
              <a:defRPr sz="26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8984" y="3962400"/>
            <a:ext cx="5425016" cy="2438400"/>
          </a:xfrm>
        </p:spPr>
        <p:txBody>
          <a:bodyPr>
            <a:normAutofit/>
          </a:bodyPr>
          <a:lstStyle>
            <a:lvl1pPr marL="342900" indent="-342900">
              <a:buFont typeface="Wingdings" charset="2"/>
              <a:buChar char="§"/>
              <a:defRPr sz="2000">
                <a:solidFill>
                  <a:srgbClr val="0000FF"/>
                </a:solidFill>
              </a:defRPr>
            </a:lvl1pPr>
            <a:lvl2pPr marL="579438" indent="-228600">
              <a:buFont typeface="Wingdings" charset="2"/>
              <a:buChar char="ü"/>
              <a:defRPr sz="2000">
                <a:solidFill>
                  <a:srgbClr val="0000FF"/>
                </a:solidFill>
              </a:defRPr>
            </a:lvl2pPr>
            <a:lvl3pPr>
              <a:defRPr sz="2000">
                <a:solidFill>
                  <a:srgbClr val="0000FF"/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88150718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080E-A297-425F-9ECB-95FD1A21B4B8}" type="datetime1">
              <a:rPr lang="en-US" smtClean="0">
                <a:solidFill>
                  <a:srgbClr val="064B64"/>
                </a:solidFill>
              </a:rPr>
              <a:t>4/4/2023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911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EA9E1A-E1E4-4679-B376-2AFD0D98DFAA}" type="datetime1">
              <a:rPr lang="en-US" smtClean="0"/>
              <a:t>4/4/2023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823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C536-65D2-459B-893D-4AB2B8173B01}" type="datetime1">
              <a:rPr lang="en-US" smtClean="0">
                <a:solidFill>
                  <a:srgbClr val="064B64"/>
                </a:solidFill>
              </a:rPr>
              <a:t>4/4/2023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8249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B240-041E-4C7D-9169-A5B7DD407AB2}" type="datetime1">
              <a:rPr lang="en-US" smtClean="0">
                <a:solidFill>
                  <a:srgbClr val="064B64"/>
                </a:solidFill>
              </a:rPr>
              <a:t>4/4/2023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494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B452-A59F-4AF2-9F03-91E0782108FE}" type="datetime1">
              <a:rPr lang="en-US" smtClean="0">
                <a:solidFill>
                  <a:srgbClr val="064B64"/>
                </a:solidFill>
              </a:rPr>
              <a:t>4/4/2023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94080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D598-78F6-4AD6-B676-140C89F84871}" type="datetime1">
              <a:rPr lang="en-US" smtClean="0">
                <a:solidFill>
                  <a:srgbClr val="064B64"/>
                </a:solidFill>
              </a:rPr>
              <a:t>4/4/2023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77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A4FC-ABAA-4F58-A00C-19F89426B976}" type="datetime1">
              <a:rPr lang="en-US" smtClean="0">
                <a:solidFill>
                  <a:srgbClr val="064B64"/>
                </a:solidFill>
              </a:rPr>
              <a:t>4/4/2023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3504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B0ECB-534D-4287-B7C3-A8DB2CE79DCB}" type="datetime1">
              <a:rPr lang="en-US" smtClean="0">
                <a:solidFill>
                  <a:srgbClr val="DEDEE0"/>
                </a:solidFill>
              </a:rPr>
              <a:t>4/4/2023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9012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520C3117-3E8E-46EC-BF1E-4C66019EFDC2}" type="datetime1">
              <a:rPr lang="en-US" smtClean="0">
                <a:solidFill>
                  <a:srgbClr val="064B64"/>
                </a:solidFill>
              </a:rPr>
              <a:t>4/4/2023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02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4.xml"/><Relationship Id="rId7" Type="http://schemas.openxmlformats.org/officeDocument/2006/relationships/image" Target="../media/image11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7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7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2842150"/>
          </a:xfrm>
        </p:spPr>
        <p:txBody>
          <a:bodyPr>
            <a:normAutofit/>
          </a:bodyPr>
          <a:lstStyle/>
          <a:p>
            <a:r>
              <a:rPr lang="en-US" sz="2800" dirty="0"/>
              <a:t>Everyday Memory Errors: </a:t>
            </a:r>
          </a:p>
          <a:p>
            <a:endParaRPr lang="en-US" sz="2800" dirty="0"/>
          </a:p>
          <a:p>
            <a:r>
              <a:rPr lang="en-US" sz="2800" dirty="0"/>
              <a:t>Part III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531870"/>
            <a:ext cx="8432800" cy="34989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Chapter 8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sz="3100" dirty="0"/>
          </a:p>
        </p:txBody>
      </p:sp>
      <p:sp>
        <p:nvSpPr>
          <p:cNvPr id="4" name="TextBox 3"/>
          <p:cNvSpPr txBox="1"/>
          <p:nvPr/>
        </p:nvSpPr>
        <p:spPr>
          <a:xfrm>
            <a:off x="1309511" y="4402667"/>
            <a:ext cx="723617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7230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E92DC8-41D7-5962-8138-E628FD4E3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Constructed</a:t>
            </a:r>
            <a:r>
              <a:rPr lang="en-US" dirty="0"/>
              <a:t> memory  - actual event + expectation + motivation + knowledge + experiences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Misinformation effect </a:t>
            </a:r>
            <a:r>
              <a:rPr lang="en-US" dirty="0"/>
              <a:t>– information we are provided after forming a memory will tend to be substituted for details of memory in storage and alter memory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Car accident study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Memory </a:t>
            </a:r>
            <a:r>
              <a:rPr lang="en-US" dirty="0">
                <a:solidFill>
                  <a:srgbClr val="FF0000"/>
                </a:solidFill>
              </a:rPr>
              <a:t>confabulation </a:t>
            </a:r>
            <a:r>
              <a:rPr lang="en-US" dirty="0"/>
              <a:t>– combining details from two different memories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Threadgill - Hunter/Austin/James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27BEA9-703C-045A-19A2-399FA0B34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BA4BF6-F0C6-1AE1-43BB-3E56D2A0F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terms</a:t>
            </a:r>
          </a:p>
        </p:txBody>
      </p:sp>
    </p:spTree>
    <p:extLst>
      <p:ext uri="{BB962C8B-B14F-4D97-AF65-F5344CB8AC3E}">
        <p14:creationId xmlns:p14="http://schemas.microsoft.com/office/powerpoint/2010/main" val="96828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72DC46-B85F-26B5-1BBA-54193110A9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910328"/>
          </a:xfrm>
        </p:spPr>
        <p:txBody>
          <a:bodyPr/>
          <a:lstStyle/>
          <a:p>
            <a:r>
              <a:rPr lang="en-US" dirty="0"/>
              <a:t>Eyewitness testimony</a:t>
            </a:r>
          </a:p>
          <a:p>
            <a:endParaRPr lang="en-US" dirty="0"/>
          </a:p>
          <a:p>
            <a:r>
              <a:rPr lang="en-US" dirty="0"/>
              <a:t>Editing Mem. + re-storage errors</a:t>
            </a:r>
          </a:p>
          <a:p>
            <a:endParaRPr lang="en-US" dirty="0"/>
          </a:p>
          <a:p>
            <a:r>
              <a:rPr lang="en-US" dirty="0"/>
              <a:t>Memory biases</a:t>
            </a:r>
          </a:p>
          <a:p>
            <a:pPr lvl="1"/>
            <a:r>
              <a:rPr lang="en-US" dirty="0"/>
              <a:t>Expectations</a:t>
            </a:r>
          </a:p>
          <a:p>
            <a:pPr lvl="1"/>
            <a:r>
              <a:rPr lang="en-US" dirty="0"/>
              <a:t>Motivation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Source misattribution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Emotional/interesting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A0F817-67A1-B4CC-91AC-2C798AB1079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Eyewitness testimony detail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What we tend to remember accurately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77C04-1948-5268-2D89-D14A2C2F3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423A9F7-8D7E-79D4-9316-0DFE980F1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outline</a:t>
            </a:r>
          </a:p>
        </p:txBody>
      </p:sp>
    </p:spTree>
    <p:extLst>
      <p:ext uri="{BB962C8B-B14F-4D97-AF65-F5344CB8AC3E}">
        <p14:creationId xmlns:p14="http://schemas.microsoft.com/office/powerpoint/2010/main" val="4075013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7EBBAF-55A0-46DC-BCEF-DECF619D3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02920" indent="-457200">
              <a:buFont typeface="+mj-lt"/>
              <a:buAutoNum type="arabicParenR"/>
            </a:pPr>
            <a:r>
              <a:rPr lang="en-US" dirty="0">
                <a:solidFill>
                  <a:srgbClr val="00B050"/>
                </a:solidFill>
              </a:rPr>
              <a:t>Expectations</a:t>
            </a:r>
            <a:r>
              <a:rPr lang="en-US" dirty="0"/>
              <a:t> – more likely to recall (</a:t>
            </a:r>
            <a:r>
              <a:rPr lang="en-US" u="sng" dirty="0"/>
              <a:t>retrieval</a:t>
            </a:r>
            <a:r>
              <a:rPr lang="en-US" dirty="0"/>
              <a:t>) info that we </a:t>
            </a:r>
            <a:r>
              <a:rPr lang="en-US" dirty="0">
                <a:solidFill>
                  <a:srgbClr val="00B050"/>
                </a:solidFill>
              </a:rPr>
              <a:t>expect</a:t>
            </a:r>
            <a:r>
              <a:rPr lang="en-US" dirty="0"/>
              <a:t> to remember</a:t>
            </a:r>
          </a:p>
          <a:p>
            <a:pPr lvl="1"/>
            <a:r>
              <a:rPr lang="en-US" dirty="0"/>
              <a:t>Info lost</a:t>
            </a:r>
          </a:p>
          <a:p>
            <a:pPr lvl="1"/>
            <a:r>
              <a:rPr lang="en-US" dirty="0"/>
              <a:t>Info altered</a:t>
            </a:r>
          </a:p>
          <a:p>
            <a:pPr marL="502920" indent="-457200">
              <a:buFont typeface="+mj-lt"/>
              <a:buAutoNum type="arabicParenR"/>
            </a:pPr>
            <a:endParaRPr lang="en-US" dirty="0"/>
          </a:p>
          <a:p>
            <a:pPr marL="502920" indent="-457200">
              <a:buFont typeface="+mj-lt"/>
              <a:buAutoNum type="arabicParenR"/>
            </a:pPr>
            <a:r>
              <a:rPr lang="en-US" dirty="0">
                <a:solidFill>
                  <a:srgbClr val="00B050"/>
                </a:solidFill>
              </a:rPr>
              <a:t>Motivation</a:t>
            </a:r>
            <a:r>
              <a:rPr lang="en-US" dirty="0"/>
              <a:t> - more likely to recall info that we </a:t>
            </a:r>
            <a:r>
              <a:rPr lang="en-US" dirty="0">
                <a:solidFill>
                  <a:srgbClr val="00B050"/>
                </a:solidFill>
              </a:rPr>
              <a:t>want</a:t>
            </a:r>
            <a:r>
              <a:rPr lang="en-US" dirty="0"/>
              <a:t> to remember</a:t>
            </a:r>
          </a:p>
          <a:p>
            <a:pPr marL="502920" indent="-457200">
              <a:buFont typeface="+mj-lt"/>
              <a:buAutoNum type="arabicParenR"/>
            </a:pPr>
            <a:endParaRPr lang="en-US" dirty="0"/>
          </a:p>
          <a:p>
            <a:pPr marL="502920" indent="-457200">
              <a:buFont typeface="+mj-lt"/>
              <a:buAutoNum type="arabicParenR"/>
            </a:pPr>
            <a:endParaRPr lang="en-US" dirty="0"/>
          </a:p>
          <a:p>
            <a:pPr marL="502920" indent="-457200">
              <a:buFont typeface="+mj-lt"/>
              <a:buAutoNum type="arabicParenR"/>
            </a:pPr>
            <a:r>
              <a:rPr lang="en-US" dirty="0">
                <a:solidFill>
                  <a:srgbClr val="00B050"/>
                </a:solidFill>
              </a:rPr>
              <a:t>Source misattribution/amnesia </a:t>
            </a:r>
            <a:r>
              <a:rPr lang="en-US" dirty="0"/>
              <a:t>– more likely to </a:t>
            </a:r>
            <a:r>
              <a:rPr lang="en-US" dirty="0">
                <a:solidFill>
                  <a:srgbClr val="00B050"/>
                </a:solidFill>
              </a:rPr>
              <a:t>forget the correct source</a:t>
            </a:r>
            <a:r>
              <a:rPr lang="en-US" dirty="0"/>
              <a:t> of info while still </a:t>
            </a:r>
            <a:r>
              <a:rPr lang="en-US" u="sng" dirty="0"/>
              <a:t>remembering the info itself</a:t>
            </a:r>
          </a:p>
          <a:p>
            <a:pPr marL="502920" indent="-457200">
              <a:buFont typeface="+mj-lt"/>
              <a:buAutoNum type="arabicParenR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C30A59-7456-4CE5-92F1-73E3EF955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5B6DC7-8037-483A-915C-D4E7F4735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Biases</a:t>
            </a:r>
          </a:p>
        </p:txBody>
      </p:sp>
    </p:spTree>
    <p:extLst>
      <p:ext uri="{BB962C8B-B14F-4D97-AF65-F5344CB8AC3E}">
        <p14:creationId xmlns:p14="http://schemas.microsoft.com/office/powerpoint/2010/main" val="54753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1"/>
            <a:ext cx="11210524" cy="506087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Source Misattribution/amnesia </a:t>
            </a:r>
            <a:r>
              <a:rPr lang="en-US" sz="2400" dirty="0"/>
              <a:t>– more likely to </a:t>
            </a:r>
            <a:r>
              <a:rPr lang="en-US" sz="2400" dirty="0">
                <a:solidFill>
                  <a:srgbClr val="00B050"/>
                </a:solidFill>
              </a:rPr>
              <a:t>forget the accurate source</a:t>
            </a:r>
            <a:r>
              <a:rPr lang="en-US" sz="2400" dirty="0"/>
              <a:t> of info while still </a:t>
            </a:r>
            <a:r>
              <a:rPr lang="en-US" sz="2400" u="sng" dirty="0"/>
              <a:t>remembering the info itself</a:t>
            </a:r>
          </a:p>
          <a:p>
            <a:endParaRPr lang="en-US" sz="2400" dirty="0"/>
          </a:p>
          <a:p>
            <a:r>
              <a:rPr lang="en-US" sz="2400" dirty="0"/>
              <a:t>E.g., suspect # 5</a:t>
            </a:r>
          </a:p>
          <a:p>
            <a:endParaRPr lang="en-US" sz="2400" dirty="0"/>
          </a:p>
          <a:p>
            <a:pPr marL="502920" indent="-457200">
              <a:buFont typeface="+mj-lt"/>
              <a:buAutoNum type="alphaUcPeriod"/>
            </a:pPr>
            <a:r>
              <a:rPr lang="en-US" sz="2400" dirty="0">
                <a:solidFill>
                  <a:srgbClr val="FF0000"/>
                </a:solidFill>
              </a:rPr>
              <a:t>Sleeper effect</a:t>
            </a:r>
            <a:r>
              <a:rPr lang="en-US" sz="2400" dirty="0"/>
              <a:t> - Remember the (</a:t>
            </a:r>
            <a:r>
              <a:rPr lang="en-US" sz="2400" u="sng" dirty="0"/>
              <a:t>semantic</a:t>
            </a:r>
            <a:r>
              <a:rPr lang="en-US" sz="2400" dirty="0"/>
              <a:t>) info but forget if we thought the person who gave us info (</a:t>
            </a:r>
            <a:r>
              <a:rPr lang="en-US" sz="2400" u="sng" dirty="0">
                <a:solidFill>
                  <a:srgbClr val="7030A0"/>
                </a:solidFill>
              </a:rPr>
              <a:t>episodic</a:t>
            </a:r>
            <a:r>
              <a:rPr lang="en-US" sz="2400" dirty="0"/>
              <a:t>) was a credible source.</a:t>
            </a:r>
          </a:p>
          <a:p>
            <a:pPr lvl="1"/>
            <a:r>
              <a:rPr lang="en-US" sz="2200" dirty="0"/>
              <a:t>E.g., primarily left brained vs. right brained: </a:t>
            </a:r>
            <a:r>
              <a:rPr lang="en-US" sz="2200" dirty="0">
                <a:solidFill>
                  <a:srgbClr val="7030A0"/>
                </a:solidFill>
              </a:rPr>
              <a:t>PY 370 or Tabloid</a:t>
            </a:r>
            <a:r>
              <a:rPr lang="en-US" sz="2200" dirty="0"/>
              <a:t>?</a:t>
            </a:r>
          </a:p>
          <a:p>
            <a:pPr lvl="1"/>
            <a:r>
              <a:rPr lang="en-US" sz="2200" dirty="0"/>
              <a:t>E.g., Balsamic Vinegar</a:t>
            </a:r>
          </a:p>
          <a:p>
            <a:pPr marL="365760" lvl="1" indent="0">
              <a:buNone/>
            </a:pPr>
            <a:endParaRPr lang="en-US" dirty="0"/>
          </a:p>
          <a:p>
            <a:pPr lvl="1"/>
            <a:endParaRPr lang="en-US" sz="2200" dirty="0"/>
          </a:p>
          <a:p>
            <a:pPr marL="45720" indent="0">
              <a:buNone/>
            </a:pPr>
            <a:endParaRPr lang="en-US" sz="2400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Bias – Source misattribution/Amnesia</a:t>
            </a:r>
          </a:p>
        </p:txBody>
      </p:sp>
    </p:spTree>
    <p:extLst>
      <p:ext uri="{BB962C8B-B14F-4D97-AF65-F5344CB8AC3E}">
        <p14:creationId xmlns:p14="http://schemas.microsoft.com/office/powerpoint/2010/main" val="284573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583207-BCA5-6CDC-A5F3-776D81882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A4B006-7F8C-3C0C-6F16-5148CA26E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Sleeper Effect - example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3D4A3E-A0C2-6C6F-105F-88EDF5F99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661764"/>
            <a:ext cx="5701401" cy="27987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B7EE82-30DC-115B-46DF-828AEED0B807}"/>
              </a:ext>
            </a:extLst>
          </p:cNvPr>
          <p:cNvSpPr txBox="1"/>
          <p:nvPr/>
        </p:nvSpPr>
        <p:spPr>
          <a:xfrm>
            <a:off x="6778954" y="1735753"/>
            <a:ext cx="490405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The real history is that Balsamic Vinegar dates back to Medieval times in Modena, Italy.  The word Balsamic derives from the Latin word balm and thus Balsamic Vinegar started as a remedy for healing.  Back in the day, it had rich traditions in families and was even bequeathed to daughters as part of their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dowrys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[sic].  Barrels of the rich liquid would be started when a child was born and then given away at the wedding.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FA1614-026A-14EA-CBD4-CCFF79B63F51}"/>
              </a:ext>
            </a:extLst>
          </p:cNvPr>
          <p:cNvSpPr txBox="1"/>
          <p:nvPr/>
        </p:nvSpPr>
        <p:spPr>
          <a:xfrm>
            <a:off x="390293" y="4661210"/>
            <a:ext cx="65792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In 1602, in Modena, two brothers of the Vinegar clan, Balsa and Mick, due to a piddling insult, dueled to their deaths.  Their grieving mother, Violetta Vinegar, who was pressing a new grape from their vineyard, named it in memory - Balsa Mick Vinegar. 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2FC2EB7-7462-FB63-46A5-302964199DF0}"/>
              </a:ext>
            </a:extLst>
          </p:cNvPr>
          <p:cNvCxnSpPr/>
          <p:nvPr/>
        </p:nvCxnSpPr>
        <p:spPr>
          <a:xfrm flipV="1">
            <a:off x="1126273" y="2074127"/>
            <a:ext cx="3468029" cy="26378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2E2911B-72C7-79E2-184B-E5C9433B8C4E}"/>
              </a:ext>
            </a:extLst>
          </p:cNvPr>
          <p:cNvSpPr txBox="1"/>
          <p:nvPr/>
        </p:nvSpPr>
        <p:spPr>
          <a:xfrm>
            <a:off x="9110546" y="355847"/>
            <a:ext cx="26463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http://pleasepassthemorals.blogspot.com/2011/01/day-69-balsa-mick-vinegar.html</a:t>
            </a:r>
          </a:p>
        </p:txBody>
      </p:sp>
    </p:spTree>
    <p:extLst>
      <p:ext uri="{BB962C8B-B14F-4D97-AF65-F5344CB8AC3E}">
        <p14:creationId xmlns:p14="http://schemas.microsoft.com/office/powerpoint/2010/main" val="348622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1"/>
            <a:ext cx="11210524" cy="506087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Source Misattribution/amnesia </a:t>
            </a:r>
            <a:r>
              <a:rPr lang="en-US" sz="2400" dirty="0"/>
              <a:t>– more likely to </a:t>
            </a:r>
            <a:r>
              <a:rPr lang="en-US" sz="2400" dirty="0">
                <a:solidFill>
                  <a:srgbClr val="00B050"/>
                </a:solidFill>
              </a:rPr>
              <a:t>forget the accurate source</a:t>
            </a:r>
            <a:r>
              <a:rPr lang="en-US" sz="2400" dirty="0"/>
              <a:t> of info while still </a:t>
            </a:r>
            <a:r>
              <a:rPr lang="en-US" sz="2400" u="sng" dirty="0"/>
              <a:t>remembering the info itself</a:t>
            </a:r>
          </a:p>
          <a:p>
            <a:endParaRPr lang="en-US" sz="2400" dirty="0"/>
          </a:p>
          <a:p>
            <a:endParaRPr lang="en-US" sz="2400" dirty="0"/>
          </a:p>
          <a:p>
            <a:pPr marL="502920" indent="-457200">
              <a:buFont typeface="+mj-lt"/>
              <a:buAutoNum type="alphaUcPeriod"/>
            </a:pPr>
            <a:r>
              <a:rPr lang="en-US" sz="2400" dirty="0">
                <a:solidFill>
                  <a:srgbClr val="FF0000"/>
                </a:solidFill>
              </a:rPr>
              <a:t>Sleeper effect</a:t>
            </a:r>
            <a:r>
              <a:rPr lang="en-US" sz="2400" dirty="0"/>
              <a:t> - Remember the (</a:t>
            </a:r>
            <a:r>
              <a:rPr lang="en-US" sz="2400" u="sng" dirty="0"/>
              <a:t>semantic</a:t>
            </a:r>
            <a:r>
              <a:rPr lang="en-US" sz="2400" dirty="0"/>
              <a:t>) info but forget if we thought the person who gave us info (</a:t>
            </a:r>
            <a:r>
              <a:rPr lang="en-US" sz="2400" u="sng" dirty="0">
                <a:solidFill>
                  <a:srgbClr val="7030A0"/>
                </a:solidFill>
              </a:rPr>
              <a:t>episodic</a:t>
            </a:r>
            <a:r>
              <a:rPr lang="en-US" sz="2400" dirty="0"/>
              <a:t>) was a credible source.</a:t>
            </a:r>
          </a:p>
          <a:p>
            <a:pPr lvl="1"/>
            <a:r>
              <a:rPr lang="en-US" sz="2200" dirty="0"/>
              <a:t>E.g., primarily left brained vs. right brained: </a:t>
            </a:r>
            <a:r>
              <a:rPr lang="en-US" sz="2200" dirty="0">
                <a:solidFill>
                  <a:srgbClr val="7030A0"/>
                </a:solidFill>
              </a:rPr>
              <a:t>PY 370 or Tabloid</a:t>
            </a:r>
            <a:r>
              <a:rPr lang="en-US" sz="2200" dirty="0"/>
              <a:t>?</a:t>
            </a:r>
          </a:p>
          <a:p>
            <a:pPr lvl="1"/>
            <a:r>
              <a:rPr lang="en-US" sz="2200" dirty="0"/>
              <a:t>E.g., Balsamic Vinegar</a:t>
            </a:r>
          </a:p>
          <a:p>
            <a:pPr lvl="1"/>
            <a:endParaRPr lang="en-US" sz="2200" dirty="0"/>
          </a:p>
          <a:p>
            <a:pPr lvl="1"/>
            <a:r>
              <a:rPr lang="en-US" sz="2200" u="sng" dirty="0"/>
              <a:t>Not</a:t>
            </a:r>
            <a:r>
              <a:rPr lang="en-US" sz="2200" dirty="0"/>
              <a:t> the “</a:t>
            </a:r>
            <a:r>
              <a:rPr lang="en-US" sz="2200" dirty="0">
                <a:solidFill>
                  <a:srgbClr val="FF0000"/>
                </a:solidFill>
              </a:rPr>
              <a:t>sleeper effect</a:t>
            </a:r>
            <a:r>
              <a:rPr lang="en-US" sz="2200" dirty="0"/>
              <a:t>” but can also forget that </a:t>
            </a:r>
            <a:r>
              <a:rPr lang="en-US" sz="2200" b="1" u="sng" dirty="0"/>
              <a:t>info we doubt</a:t>
            </a:r>
            <a:r>
              <a:rPr lang="en-US" sz="2200" b="1" dirty="0"/>
              <a:t> </a:t>
            </a:r>
            <a:r>
              <a:rPr lang="en-US" sz="2200" dirty="0"/>
              <a:t>came from a </a:t>
            </a:r>
            <a:r>
              <a:rPr lang="en-US" sz="2200" b="1" u="sng" dirty="0"/>
              <a:t>credible source</a:t>
            </a:r>
            <a:endParaRPr lang="en-US" sz="2200" dirty="0"/>
          </a:p>
          <a:p>
            <a:pPr lvl="2"/>
            <a:r>
              <a:rPr lang="en-US" sz="2000" dirty="0"/>
              <a:t>E.g., Lilies toxic for cat; Vet? Buzzfeed article?</a:t>
            </a:r>
          </a:p>
          <a:p>
            <a:pPr lvl="1"/>
            <a:endParaRPr lang="en-US" sz="2200" dirty="0"/>
          </a:p>
          <a:p>
            <a:pPr marL="365760" lvl="1" indent="0">
              <a:buNone/>
            </a:pPr>
            <a:endParaRPr lang="en-US" dirty="0"/>
          </a:p>
          <a:p>
            <a:pPr lvl="1"/>
            <a:endParaRPr lang="en-US" sz="2200" dirty="0"/>
          </a:p>
          <a:p>
            <a:pPr marL="45720" indent="0">
              <a:buNone/>
            </a:pPr>
            <a:endParaRPr lang="en-US" sz="2400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Bias – Source Amnesia</a:t>
            </a:r>
          </a:p>
        </p:txBody>
      </p:sp>
    </p:spTree>
    <p:extLst>
      <p:ext uri="{BB962C8B-B14F-4D97-AF65-F5344CB8AC3E}">
        <p14:creationId xmlns:p14="http://schemas.microsoft.com/office/powerpoint/2010/main" val="1701310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2. Cryptomnesia – Believe personally thought of </a:t>
            </a:r>
            <a:r>
              <a:rPr lang="en-US" sz="2400" u="sng" dirty="0"/>
              <a:t>original idea</a:t>
            </a:r>
            <a:r>
              <a:rPr lang="en-US" sz="2400" dirty="0"/>
              <a:t> (sematic) but are really remembering </a:t>
            </a:r>
            <a:r>
              <a:rPr lang="en-US" sz="2400" u="sng" dirty="0"/>
              <a:t>someone else’s idea </a:t>
            </a:r>
            <a:r>
              <a:rPr lang="en-US" sz="2200" dirty="0"/>
              <a:t>(</a:t>
            </a:r>
            <a:r>
              <a:rPr lang="en-US" sz="2200" i="1" dirty="0">
                <a:solidFill>
                  <a:srgbClr val="00B050"/>
                </a:solidFill>
              </a:rPr>
              <a:t>Memory tip</a:t>
            </a:r>
            <a:r>
              <a:rPr lang="en-US" sz="2200" i="1" dirty="0">
                <a:solidFill>
                  <a:srgbClr val="7030A0"/>
                </a:solidFill>
              </a:rPr>
              <a:t>: </a:t>
            </a:r>
            <a:r>
              <a:rPr lang="en-US" sz="2200" i="1" dirty="0"/>
              <a:t>“Crypto” is similar to “clepto”</a:t>
            </a:r>
            <a:r>
              <a:rPr lang="en-US" sz="2200" dirty="0"/>
              <a:t>)</a:t>
            </a:r>
          </a:p>
          <a:p>
            <a:pPr lvl="1"/>
            <a:r>
              <a:rPr lang="en-US" sz="2200" dirty="0"/>
              <a:t>I have no idea how musicians writing original music avoid this!</a:t>
            </a:r>
          </a:p>
          <a:p>
            <a:pPr lvl="2"/>
            <a:r>
              <a:rPr lang="en-US" sz="2000" dirty="0"/>
              <a:t>Meta example: I thought I came up with this</a:t>
            </a:r>
          </a:p>
          <a:p>
            <a:pPr lvl="2"/>
            <a:endParaRPr lang="en-US" sz="2000" dirty="0"/>
          </a:p>
          <a:p>
            <a:pPr lvl="2"/>
            <a:endParaRPr lang="en-US" sz="2000" dirty="0"/>
          </a:p>
          <a:p>
            <a:r>
              <a:rPr lang="en-US" sz="2800" dirty="0">
                <a:solidFill>
                  <a:srgbClr val="7030A0"/>
                </a:solidFill>
              </a:rPr>
              <a:t>Sleeper effect </a:t>
            </a:r>
            <a:r>
              <a:rPr lang="en-US" sz="2800" dirty="0"/>
              <a:t>vs. </a:t>
            </a:r>
            <a:r>
              <a:rPr lang="en-US" sz="2800" dirty="0">
                <a:solidFill>
                  <a:srgbClr val="00B050"/>
                </a:solidFill>
              </a:rPr>
              <a:t>cryptomnesia</a:t>
            </a:r>
          </a:p>
          <a:p>
            <a:pPr lvl="1"/>
            <a:r>
              <a:rPr lang="en-US" sz="2800" dirty="0">
                <a:solidFill>
                  <a:srgbClr val="7030A0"/>
                </a:solidFill>
              </a:rPr>
              <a:t> forgetting who/what the source was </a:t>
            </a:r>
            <a:r>
              <a:rPr lang="en-US" sz="2800" dirty="0"/>
              <a:t>vs. </a:t>
            </a:r>
            <a:r>
              <a:rPr lang="en-US" sz="2800" dirty="0">
                <a:solidFill>
                  <a:srgbClr val="00B050"/>
                </a:solidFill>
              </a:rPr>
              <a:t>forgetting there even was a source</a:t>
            </a:r>
          </a:p>
          <a:p>
            <a:pPr lvl="1"/>
            <a:endParaRPr lang="en-US" sz="2200" dirty="0">
              <a:solidFill>
                <a:srgbClr val="00B050"/>
              </a:solidFill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Bias – Source Amnesia</a:t>
            </a:r>
          </a:p>
        </p:txBody>
      </p:sp>
    </p:spTree>
    <p:extLst>
      <p:ext uri="{BB962C8B-B14F-4D97-AF65-F5344CB8AC3E}">
        <p14:creationId xmlns:p14="http://schemas.microsoft.com/office/powerpoint/2010/main" val="19525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6AF93E40-5C1D-C57B-2317-1E927F34FBC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139345AE-021F-2E57-B6D0-2343BF2E6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53705"/>
            <a:ext cx="11175013" cy="685120"/>
          </a:xfrm>
        </p:spPr>
        <p:txBody>
          <a:bodyPr/>
          <a:lstStyle/>
          <a:p>
            <a:r>
              <a:rPr lang="en-US" sz="2800" dirty="0"/>
              <a:t>What concept would be most critical to utilize for making</a:t>
            </a:r>
            <a:r>
              <a:rPr lang="en-US" sz="2800" dirty="0">
                <a:solidFill>
                  <a:srgbClr val="FF0000"/>
                </a:solidFill>
              </a:rPr>
              <a:t> smell </a:t>
            </a:r>
            <a:r>
              <a:rPr lang="en-US" sz="2800" dirty="0"/>
              <a:t>a good retrieval cue for the exam?</a:t>
            </a:r>
            <a:br>
              <a:rPr lang="en-US" dirty="0"/>
            </a:br>
            <a:endParaRPr lang="en-US" dirty="0"/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D2A8ADDC-AD56-8159-7139-F4EC1B3A4253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Encoding specificity principle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The self-reference effect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Visual-imagery pairs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Have an organizational framework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4B39B-BA8E-8154-0C40-DF220C40C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5A314F81-9C98-05F4-FED8-28FA9EC7C54E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C994EB23-A22E-8584-F677-4CC2375994A3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5107878" y="5867154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90C1BB45-5DBD-922E-860A-E195707788F5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EC61B659-D185-170B-DF81-1181F37E383E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970FBE5C-479A-0D9F-FA8B-A37946A96F4C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I1" title="Correct Answer Indicator">
            <a:extLst>
              <a:ext uri="{FF2B5EF4-FFF2-40B4-BE49-F238E27FC236}">
                <a16:creationId xmlns:a16="http://schemas.microsoft.com/office/drawing/2014/main" id="{16DE340B-3F25-F8D6-D5AF-1064C2A9896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314960" y="1764791"/>
            <a:ext cx="241300" cy="2413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663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7EBBAF-55A0-46DC-BCEF-DECF619D3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0292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Expectations</a:t>
            </a:r>
            <a:r>
              <a:rPr lang="en-US" dirty="0"/>
              <a:t> – more likely to recall (</a:t>
            </a:r>
            <a:r>
              <a:rPr lang="en-US" u="sng" dirty="0"/>
              <a:t>retrieval</a:t>
            </a:r>
            <a:r>
              <a:rPr lang="en-US" dirty="0"/>
              <a:t>) info that we </a:t>
            </a:r>
            <a:r>
              <a:rPr lang="en-US" dirty="0">
                <a:solidFill>
                  <a:srgbClr val="00B050"/>
                </a:solidFill>
              </a:rPr>
              <a:t>expect</a:t>
            </a:r>
            <a:r>
              <a:rPr lang="en-US" dirty="0"/>
              <a:t> to remember</a:t>
            </a:r>
          </a:p>
          <a:p>
            <a:pPr lvl="1"/>
            <a:r>
              <a:rPr lang="en-US" dirty="0"/>
              <a:t>Info lost</a:t>
            </a:r>
          </a:p>
          <a:p>
            <a:pPr lvl="1"/>
            <a:r>
              <a:rPr lang="en-US" dirty="0"/>
              <a:t>Info altered</a:t>
            </a:r>
          </a:p>
          <a:p>
            <a:pPr marL="502920" indent="-457200">
              <a:buFont typeface="+mj-lt"/>
              <a:buAutoNum type="arabicParenR"/>
            </a:pPr>
            <a:endParaRPr lang="en-US" dirty="0"/>
          </a:p>
          <a:p>
            <a:pPr marL="50292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Motivation</a:t>
            </a:r>
            <a:r>
              <a:rPr lang="en-US" dirty="0"/>
              <a:t> - more likely to recall info that we </a:t>
            </a:r>
            <a:r>
              <a:rPr lang="en-US" dirty="0">
                <a:solidFill>
                  <a:srgbClr val="00B050"/>
                </a:solidFill>
              </a:rPr>
              <a:t>want</a:t>
            </a:r>
            <a:r>
              <a:rPr lang="en-US" dirty="0"/>
              <a:t> to remember</a:t>
            </a:r>
          </a:p>
          <a:p>
            <a:pPr marL="502920" indent="-457200">
              <a:buFont typeface="+mj-lt"/>
              <a:buAutoNum type="arabicParenR"/>
            </a:pPr>
            <a:endParaRPr lang="en-US" dirty="0"/>
          </a:p>
          <a:p>
            <a:pPr marL="502920" indent="-457200">
              <a:buFont typeface="+mj-lt"/>
              <a:buAutoNum type="arabicParenR"/>
            </a:pPr>
            <a:endParaRPr lang="en-US" dirty="0"/>
          </a:p>
          <a:p>
            <a:pPr marL="50292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Source misattribution/amnesia </a:t>
            </a:r>
            <a:r>
              <a:rPr lang="en-US" dirty="0"/>
              <a:t>– more likely to </a:t>
            </a:r>
            <a:r>
              <a:rPr lang="en-US" dirty="0">
                <a:solidFill>
                  <a:srgbClr val="00B050"/>
                </a:solidFill>
              </a:rPr>
              <a:t>forget the correct source</a:t>
            </a:r>
            <a:r>
              <a:rPr lang="en-US" dirty="0"/>
              <a:t> of info while still </a:t>
            </a:r>
            <a:r>
              <a:rPr lang="en-US" u="sng" dirty="0"/>
              <a:t>remembering the info itself</a:t>
            </a:r>
          </a:p>
          <a:p>
            <a:pPr marL="502920" indent="-457200">
              <a:buFont typeface="+mj-lt"/>
              <a:buAutoNum type="arabicParenR"/>
            </a:pPr>
            <a:endParaRPr lang="en-US" u="sng" dirty="0"/>
          </a:p>
          <a:p>
            <a:pPr marL="50292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Interesting/Evocative </a:t>
            </a:r>
            <a:r>
              <a:rPr lang="en-US" dirty="0"/>
              <a:t>– more likely to recall info that we </a:t>
            </a:r>
            <a:r>
              <a:rPr lang="en-US" dirty="0">
                <a:solidFill>
                  <a:srgbClr val="00B050"/>
                </a:solidFill>
              </a:rPr>
              <a:t>thought was interesting or emotionally evocative</a:t>
            </a:r>
            <a:r>
              <a:rPr lang="en-US" dirty="0"/>
              <a:t> (i.e., caused strong emotion)</a:t>
            </a:r>
          </a:p>
          <a:p>
            <a:pPr marL="502920" indent="-457200">
              <a:buFont typeface="+mj-lt"/>
              <a:buAutoNum type="arabicParenR"/>
            </a:pPr>
            <a:endParaRPr lang="en-US" u="sng" dirty="0"/>
          </a:p>
          <a:p>
            <a:pPr marL="502920" indent="-457200">
              <a:buFont typeface="+mj-lt"/>
              <a:buAutoNum type="arabicParenR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C30A59-7456-4CE5-92F1-73E3EF955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5B6DC7-8037-483A-915C-D4E7F4735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Biases</a:t>
            </a:r>
          </a:p>
        </p:txBody>
      </p:sp>
    </p:spTree>
    <p:extLst>
      <p:ext uri="{BB962C8B-B14F-4D97-AF65-F5344CB8AC3E}">
        <p14:creationId xmlns:p14="http://schemas.microsoft.com/office/powerpoint/2010/main" val="2779781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1"/>
            <a:ext cx="11210524" cy="478308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Interesting/Evocative </a:t>
            </a:r>
            <a:r>
              <a:rPr lang="en-US" sz="2400" dirty="0"/>
              <a:t>– more likely to recall info that we </a:t>
            </a:r>
            <a:r>
              <a:rPr lang="en-US" sz="2400" dirty="0">
                <a:solidFill>
                  <a:srgbClr val="00B050"/>
                </a:solidFill>
              </a:rPr>
              <a:t>thought was interesting or emotionally evocative</a:t>
            </a:r>
            <a:r>
              <a:rPr lang="en-US" sz="2400" dirty="0"/>
              <a:t> (i.e., caused strong emotion)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00B050"/>
                </a:solidFill>
              </a:rPr>
              <a:t>Surprising </a:t>
            </a:r>
            <a:r>
              <a:rPr lang="en-US" sz="2400" dirty="0"/>
              <a:t>(but in retrospect) intuitive semantic info. </a:t>
            </a:r>
            <a:r>
              <a:rPr lang="en-US" sz="2400" dirty="0">
                <a:solidFill>
                  <a:srgbClr val="00B0F0"/>
                </a:solidFill>
              </a:rPr>
              <a:t>Why the intuitive part?</a:t>
            </a:r>
          </a:p>
          <a:p>
            <a:endParaRPr lang="en-US" sz="2000" dirty="0"/>
          </a:p>
          <a:p>
            <a:r>
              <a:rPr lang="en-US" sz="2400" dirty="0"/>
              <a:t>Switching MC-test answer from correct to incorrect vs. incorrect to correct. . Which greater probability?</a:t>
            </a:r>
            <a:r>
              <a:rPr lang="en-US" sz="2400" dirty="0">
                <a:solidFill>
                  <a:srgbClr val="7030A0"/>
                </a:solidFill>
              </a:rPr>
              <a:t>**</a:t>
            </a:r>
          </a:p>
          <a:p>
            <a:pPr lvl="1"/>
            <a:r>
              <a:rPr lang="en-US" sz="2200" dirty="0"/>
              <a:t>Do we even count the number of times we switched answer from </a:t>
            </a:r>
            <a:r>
              <a:rPr lang="en-US" sz="2200" u="sng" dirty="0"/>
              <a:t>incorrect to correct answer?</a:t>
            </a:r>
          </a:p>
          <a:p>
            <a:pPr lvl="1"/>
            <a:r>
              <a:rPr lang="en-US" sz="2200" dirty="0"/>
              <a:t>In contrast, switching from </a:t>
            </a:r>
            <a:r>
              <a:rPr lang="en-US" sz="2200" u="sng" dirty="0"/>
              <a:t>correct to incorrect</a:t>
            </a:r>
            <a:r>
              <a:rPr lang="en-US" sz="2200" dirty="0"/>
              <a:t> is </a:t>
            </a:r>
            <a:r>
              <a:rPr lang="en-US" sz="2200" dirty="0">
                <a:solidFill>
                  <a:srgbClr val="00B050"/>
                </a:solidFill>
              </a:rPr>
              <a:t>emotionally evocative</a:t>
            </a:r>
          </a:p>
          <a:p>
            <a:pPr lvl="1"/>
            <a:endParaRPr lang="en-US" sz="2200" u="sng" dirty="0"/>
          </a:p>
          <a:p>
            <a:pPr lvl="2"/>
            <a:endParaRPr lang="en-US" sz="2000" u="sng" dirty="0"/>
          </a:p>
          <a:p>
            <a:r>
              <a:rPr lang="en-US" sz="2400" dirty="0">
                <a:solidFill>
                  <a:srgbClr val="7030A0"/>
                </a:solidFill>
              </a:rPr>
              <a:t>**example of </a:t>
            </a:r>
            <a:r>
              <a:rPr lang="en-US" sz="2400" b="1" u="sng" dirty="0">
                <a:solidFill>
                  <a:srgbClr val="FF0000"/>
                </a:solidFill>
              </a:rPr>
              <a:t>Availability Heuristic</a:t>
            </a:r>
            <a:r>
              <a:rPr lang="en-US" sz="2400" dirty="0">
                <a:solidFill>
                  <a:srgbClr val="7030A0"/>
                </a:solidFill>
              </a:rPr>
              <a:t> - </a:t>
            </a:r>
            <a:r>
              <a:rPr lang="en-US" sz="2400" dirty="0"/>
              <a:t>The more </a:t>
            </a:r>
            <a:r>
              <a:rPr lang="en-US" sz="2400" dirty="0">
                <a:solidFill>
                  <a:srgbClr val="00B050"/>
                </a:solidFill>
              </a:rPr>
              <a:t>easily</a:t>
            </a:r>
            <a:r>
              <a:rPr lang="en-US" sz="2400" dirty="0"/>
              <a:t> an example of an </a:t>
            </a:r>
            <a:r>
              <a:rPr lang="en-US" sz="2400" u="sng" dirty="0"/>
              <a:t>event comes to mind</a:t>
            </a:r>
            <a:r>
              <a:rPr lang="en-US" sz="2400" dirty="0"/>
              <a:t> (is </a:t>
            </a:r>
            <a:r>
              <a:rPr lang="en-US" sz="2400" u="sng" dirty="0"/>
              <a:t>available</a:t>
            </a:r>
            <a:r>
              <a:rPr lang="en-US" sz="2400" dirty="0"/>
              <a:t> to us) the more typical we think that event is</a:t>
            </a:r>
            <a:endParaRPr lang="en-US" sz="2400" u="sng" dirty="0"/>
          </a:p>
          <a:p>
            <a:pPr lvl="1"/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biases – interesting/evocative</a:t>
            </a:r>
          </a:p>
        </p:txBody>
      </p:sp>
    </p:spTree>
    <p:extLst>
      <p:ext uri="{BB962C8B-B14F-4D97-AF65-F5344CB8AC3E}">
        <p14:creationId xmlns:p14="http://schemas.microsoft.com/office/powerpoint/2010/main" val="155774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7A1E23-5030-778F-0EAB-05156A54E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Self-assessment 2</a:t>
            </a:r>
          </a:p>
          <a:p>
            <a:pPr lvl="1"/>
            <a:r>
              <a:rPr lang="en-US" dirty="0"/>
              <a:t>Due tonight</a:t>
            </a:r>
          </a:p>
          <a:p>
            <a:pPr lvl="1"/>
            <a:endParaRPr lang="en-US" dirty="0"/>
          </a:p>
          <a:p>
            <a:r>
              <a:rPr lang="en-US" dirty="0"/>
              <a:t>Quiz 2</a:t>
            </a:r>
          </a:p>
          <a:p>
            <a:pPr lvl="1"/>
            <a:r>
              <a:rPr lang="en-US" dirty="0"/>
              <a:t>Due 4/4</a:t>
            </a:r>
          </a:p>
          <a:p>
            <a:pPr lvl="1"/>
            <a:endParaRPr lang="en-US" dirty="0"/>
          </a:p>
          <a:p>
            <a:r>
              <a:rPr lang="en-US" dirty="0"/>
              <a:t>Class canceled Wednesday</a:t>
            </a:r>
          </a:p>
          <a:p>
            <a:endParaRPr lang="en-US" dirty="0"/>
          </a:p>
          <a:p>
            <a:r>
              <a:rPr lang="en-US" dirty="0"/>
              <a:t>Memory retrieval cues (e.g., smell) for exam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E8DBE0-3658-D9B4-F538-78880ABCE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3AB39D-AB41-208F-4C62-D3AAD6DEF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</p:spTree>
    <p:extLst>
      <p:ext uri="{BB962C8B-B14F-4D97-AF65-F5344CB8AC3E}">
        <p14:creationId xmlns:p14="http://schemas.microsoft.com/office/powerpoint/2010/main" val="37580856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AB81C89-7B2F-1786-2C6D-49B6A07ACB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9878" y="1559582"/>
            <a:ext cx="4795722" cy="5163418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D13333-489A-D122-82D4-2451C98D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EEC7EA2-94B0-376B-8785-9B6650D02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biases – interesting/evocative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BAB819-0E7F-5D3A-4FA7-A0CB235831F7}"/>
              </a:ext>
            </a:extLst>
          </p:cNvPr>
          <p:cNvSpPr txBox="1"/>
          <p:nvPr/>
        </p:nvSpPr>
        <p:spPr>
          <a:xfrm>
            <a:off x="508000" y="2141034"/>
            <a:ext cx="507876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Stressed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participants had arm in ice water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Ensures conducive brain region activation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1 week later asked to recall pictures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Emotionally evocative pictures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might help Mem.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but especially if you ensure some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stress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and/or ensure the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emotion is negative</a:t>
            </a:r>
          </a:p>
        </p:txBody>
      </p:sp>
    </p:spTree>
    <p:extLst>
      <p:ext uri="{BB962C8B-B14F-4D97-AF65-F5344CB8AC3E}">
        <p14:creationId xmlns:p14="http://schemas.microsoft.com/office/powerpoint/2010/main" val="146129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AB81C89-7B2F-1786-2C6D-49B6A07ACB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69537" y="1538465"/>
            <a:ext cx="4795722" cy="5163418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D13333-489A-D122-82D4-2451C98D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EEC7EA2-94B0-376B-8785-9B6650D02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biases – interesting/evocative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BAB819-0E7F-5D3A-4FA7-A0CB235831F7}"/>
              </a:ext>
            </a:extLst>
          </p:cNvPr>
          <p:cNvSpPr txBox="1"/>
          <p:nvPr/>
        </p:nvSpPr>
        <p:spPr>
          <a:xfrm>
            <a:off x="508000" y="2141034"/>
            <a:ext cx="666153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Stressed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participants had arm in ice water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Ensures conducive brain region activation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1 week later asked to recall pictures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Emotionally evocative pictures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might help Mem.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but especially if you ensure some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stress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and/or ensure the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emotion is negative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Tip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: want to make your mnemonic devices more memorable? 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Make them arousing, disgusting, funny, or surprising (yet “assimilable”)</a:t>
            </a:r>
          </a:p>
        </p:txBody>
      </p:sp>
    </p:spTree>
    <p:extLst>
      <p:ext uri="{BB962C8B-B14F-4D97-AF65-F5344CB8AC3E}">
        <p14:creationId xmlns:p14="http://schemas.microsoft.com/office/powerpoint/2010/main" val="26394711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73FFA7-3A39-B4B8-CB5D-E273C13C5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At which </a:t>
            </a:r>
            <a:r>
              <a:rPr lang="en-US" sz="2600" dirty="0">
                <a:solidFill>
                  <a:srgbClr val="FF0000"/>
                </a:solidFill>
              </a:rPr>
              <a:t>stage/stages </a:t>
            </a:r>
            <a:r>
              <a:rPr lang="en-US" sz="2600" dirty="0"/>
              <a:t>(1. attention to sensory, 2. late-stage filter, 3. encoding/rehearsal, 4. storage, 5. retrieval, 6.re-storage) </a:t>
            </a:r>
          </a:p>
          <a:p>
            <a:pPr marL="320040" lvl="1" indent="0">
              <a:buNone/>
            </a:pPr>
            <a:r>
              <a:rPr lang="en-US" sz="2600" dirty="0"/>
              <a:t>is a _________ memory bias most likely to influence what is remembered/forgotten/edited</a:t>
            </a:r>
          </a:p>
          <a:p>
            <a:endParaRPr lang="en-US" sz="2600" dirty="0"/>
          </a:p>
          <a:p>
            <a:r>
              <a:rPr lang="en-US" sz="2600" dirty="0"/>
              <a:t>A. Expectations</a:t>
            </a:r>
          </a:p>
          <a:p>
            <a:r>
              <a:rPr lang="en-US" sz="2600" dirty="0"/>
              <a:t>B. Motivation</a:t>
            </a:r>
          </a:p>
          <a:p>
            <a:r>
              <a:rPr lang="en-US" sz="2600" dirty="0"/>
              <a:t>C. Source misattribution/amnesia</a:t>
            </a:r>
          </a:p>
          <a:p>
            <a:r>
              <a:rPr lang="en-US" sz="2600" dirty="0"/>
              <a:t>D. Evocative/interesting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763554-E59C-7C6F-1A24-981C172E7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5273B3-BD25-1A4E-A8AF-FD4375B28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group discussions</a:t>
            </a:r>
          </a:p>
        </p:txBody>
      </p:sp>
    </p:spTree>
    <p:extLst>
      <p:ext uri="{BB962C8B-B14F-4D97-AF65-F5344CB8AC3E}">
        <p14:creationId xmlns:p14="http://schemas.microsoft.com/office/powerpoint/2010/main" val="20916288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8EA58A-082F-6679-2BC5-59B275E7E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Experiments - Participants view security videotape with gunman in view for 8 seconds</a:t>
            </a:r>
          </a:p>
          <a:p>
            <a:pPr lvl="1"/>
            <a:r>
              <a:rPr lang="en-US" sz="2800" dirty="0"/>
              <a:t>Everyone identified someone as the gunman from photographs afterward</a:t>
            </a:r>
          </a:p>
          <a:p>
            <a:pPr lvl="1"/>
            <a:r>
              <a:rPr lang="en-US" sz="2800" dirty="0"/>
              <a:t>Not actually the person from the video in lineup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B4FBE9-9BFD-D857-278A-37EAF5A5C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DEDEE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DEDEE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5891FF-A8C7-FF0D-D605-300D79A4B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Eyewitness Testimony Detail</a:t>
            </a:r>
          </a:p>
        </p:txBody>
      </p:sp>
    </p:spTree>
    <p:extLst>
      <p:ext uri="{BB962C8B-B14F-4D97-AF65-F5344CB8AC3E}">
        <p14:creationId xmlns:p14="http://schemas.microsoft.com/office/powerpoint/2010/main" val="449293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8EA58A-082F-6679-2BC5-59B275E7E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0"/>
            <a:ext cx="4175513" cy="4269133"/>
          </a:xfrm>
        </p:spPr>
        <p:txBody>
          <a:bodyPr>
            <a:normAutofit/>
          </a:bodyPr>
          <a:lstStyle/>
          <a:p>
            <a:r>
              <a:rPr lang="en-US" dirty="0"/>
              <a:t>Are more serious crimes less of a problem with eyewitness memory?</a:t>
            </a:r>
          </a:p>
          <a:p>
            <a:pPr lvl="1"/>
            <a:r>
              <a:rPr lang="en-US" dirty="0"/>
              <a:t>Nope!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Weapon focus </a:t>
            </a:r>
            <a:r>
              <a:rPr lang="en-US" dirty="0"/>
              <a:t>– tend to fixate on weapon and have worse attention for other details</a:t>
            </a:r>
          </a:p>
          <a:p>
            <a:endParaRPr lang="en-US" dirty="0"/>
          </a:p>
          <a:p>
            <a:r>
              <a:rPr lang="en-US" dirty="0"/>
              <a:t>Even worse if weapon is used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B4FBE9-9BFD-D857-278A-37EAF5A5C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DEDEE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DEDEE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5891FF-A8C7-FF0D-D605-300D79A4B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Eyewitness Testimony Detail</a:t>
            </a:r>
          </a:p>
        </p:txBody>
      </p:sp>
      <p:pic>
        <p:nvPicPr>
          <p:cNvPr id="2" name="Picture 2" descr="A bar graph shows that shooting decreases the details recalled. Approximate data from the graph presented in the format, detail: percent recalled during shoot condition, percent recalled during no-shoot condition, are as follows. About perpetrator: 32, 50, about victim: 54, 74, about weapon: 50, 75. ">
            <a:extLst>
              <a:ext uri="{FF2B5EF4-FFF2-40B4-BE49-F238E27FC236}">
                <a16:creationId xmlns:a16="http://schemas.microsoft.com/office/drawing/2014/main" id="{CF13DF7A-6802-A7E1-3569-FCF22DA92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10543" y="1719071"/>
            <a:ext cx="6610941" cy="4269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3533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5D7FFC-7045-9726-03A4-8C8E6306F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00000"/>
              </a:lnSpc>
              <a:spcBef>
                <a:spcPts val="624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400" dirty="0">
                <a:cs typeface="Arial" panose="020B0604020202020204" pitchFamily="34" charset="0"/>
              </a:rPr>
              <a:t>Errors due to suggestion</a:t>
            </a:r>
          </a:p>
          <a:p>
            <a:pPr marL="868680" indent="-457200">
              <a:spcBef>
                <a:spcPts val="624"/>
              </a:spcBef>
              <a:buClr>
                <a:srgbClr val="FFC000"/>
              </a:buClr>
              <a:defRPr/>
            </a:pPr>
            <a:r>
              <a:rPr lang="en-US" altLang="en-US" sz="2400" dirty="0">
                <a:cs typeface="Arial" panose="020B0604020202020204" pitchFamily="34" charset="0"/>
              </a:rPr>
              <a:t>Suggestive questioning</a:t>
            </a:r>
          </a:p>
          <a:p>
            <a:pPr marL="1325880" lvl="1" indent="-457200">
              <a:spcBef>
                <a:spcPts val="624"/>
              </a:spcBef>
              <a:buClr>
                <a:srgbClr val="FFC000"/>
              </a:buClr>
              <a:defRPr/>
            </a:pPr>
            <a:r>
              <a:rPr lang="en-US" altLang="en-US" sz="2400" dirty="0">
                <a:solidFill>
                  <a:srgbClr val="FF0000"/>
                </a:solidFill>
                <a:ea typeface="ＭＳ Ｐゴシック" pitchFamily="-65" charset="-128"/>
                <a:cs typeface="Arial" pitchFamily="34" charset="0"/>
              </a:rPr>
              <a:t>The misinformation effect</a:t>
            </a:r>
          </a:p>
          <a:p>
            <a:pPr marL="1325880" lvl="1" indent="-457200">
              <a:spcBef>
                <a:spcPts val="624"/>
              </a:spcBef>
              <a:buClr>
                <a:srgbClr val="FFC000"/>
              </a:buClr>
              <a:defRPr/>
            </a:pPr>
            <a:endParaRPr lang="en-US" altLang="en-US" sz="2400" dirty="0">
              <a:ea typeface="ＭＳ Ｐゴシック" pitchFamily="-65" charset="-128"/>
              <a:cs typeface="Arial" pitchFamily="34" charset="0"/>
            </a:endParaRPr>
          </a:p>
          <a:p>
            <a:pPr marL="868680" indent="-457200">
              <a:spcBef>
                <a:spcPts val="624"/>
              </a:spcBef>
              <a:buClr>
                <a:srgbClr val="FFC000"/>
              </a:buClr>
              <a:defRPr/>
            </a:pPr>
            <a:r>
              <a:rPr lang="en-US" altLang="en-US" sz="2400" dirty="0">
                <a:cs typeface="Arial" pitchFamily="34" charset="0"/>
              </a:rPr>
              <a:t>Confirming feedback</a:t>
            </a:r>
          </a:p>
          <a:p>
            <a:pPr marL="1325880" lvl="1" indent="-457200">
              <a:spcBef>
                <a:spcPts val="624"/>
              </a:spcBef>
              <a:buClr>
                <a:srgbClr val="FFC000"/>
              </a:buClr>
              <a:defRPr/>
            </a:pPr>
            <a:r>
              <a:rPr lang="en-US" altLang="en-US" sz="2400" dirty="0">
                <a:solidFill>
                  <a:srgbClr val="FF0000"/>
                </a:solidFill>
                <a:ea typeface="ＭＳ Ｐゴシック" pitchFamily="-65" charset="-128"/>
                <a:cs typeface="Arial" pitchFamily="34" charset="0"/>
              </a:rPr>
              <a:t>Post-identification feedback effect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8F8F4E-9FEF-4D0E-8FC9-0882A8393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F49F81-EA9E-47AD-FED3-C2A6A0DCF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Eyewitness Testimony Detail</a:t>
            </a:r>
          </a:p>
        </p:txBody>
      </p:sp>
    </p:spTree>
    <p:extLst>
      <p:ext uri="{BB962C8B-B14F-4D97-AF65-F5344CB8AC3E}">
        <p14:creationId xmlns:p14="http://schemas.microsoft.com/office/powerpoint/2010/main" val="2530316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42F9AF7-89EF-22B2-3DFA-D6F033C99C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A9DD5C-E223-86AC-BF8D-29D04D5FD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DEDEE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DEDEE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532801-256B-0C6E-D550-268A5ACE3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4/3</a:t>
            </a:r>
          </a:p>
        </p:txBody>
      </p:sp>
    </p:spTree>
    <p:extLst>
      <p:ext uri="{BB962C8B-B14F-4D97-AF65-F5344CB8AC3E}">
        <p14:creationId xmlns:p14="http://schemas.microsoft.com/office/powerpoint/2010/main" val="1936749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619B0A-6B84-B507-34ED-866EC46E8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More, Less, Same?</a:t>
            </a:r>
          </a:p>
          <a:p>
            <a:endParaRPr lang="en-US" dirty="0"/>
          </a:p>
          <a:p>
            <a:r>
              <a:rPr lang="en-US" sz="2800" dirty="0"/>
              <a:t>Small group discussions</a:t>
            </a:r>
          </a:p>
          <a:p>
            <a:r>
              <a:rPr lang="en-US" sz="2800" dirty="0"/>
              <a:t>Full class discussions</a:t>
            </a:r>
          </a:p>
          <a:p>
            <a:r>
              <a:rPr lang="en-US" sz="2800" dirty="0"/>
              <a:t>PointSoultions practice questions</a:t>
            </a:r>
          </a:p>
          <a:p>
            <a:r>
              <a:rPr lang="en-US" sz="2800" dirty="0"/>
              <a:t>PointSolutions demonstrations</a:t>
            </a:r>
          </a:p>
          <a:p>
            <a:r>
              <a:rPr lang="en-US" sz="2800" dirty="0"/>
              <a:t>Short-writing/diagraming activities</a:t>
            </a:r>
          </a:p>
          <a:p>
            <a:endParaRPr lang="en-US" sz="2800" dirty="0"/>
          </a:p>
          <a:p>
            <a:r>
              <a:rPr lang="en-US" sz="2400" dirty="0"/>
              <a:t>Lecture = 60-75%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F7FB7E-40C0-31D6-199F-8918A3EAC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CC7F63-7BAC-919D-FEC0-7E5A54B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on interactive elements</a:t>
            </a:r>
          </a:p>
        </p:txBody>
      </p:sp>
    </p:spTree>
    <p:extLst>
      <p:ext uri="{BB962C8B-B14F-4D97-AF65-F5344CB8AC3E}">
        <p14:creationId xmlns:p14="http://schemas.microsoft.com/office/powerpoint/2010/main" val="321904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BBE37025-13CB-7130-340A-5D3A25C6E37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9759028C-919B-428E-E932-AF5C1AB88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Group Discussions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72FAC866-8751-44E4-120E-991EC5ACCD8A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Less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Slightly less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About the same frequency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Slightly more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More frequent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A2B77-9655-F60A-6044-A70653D2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06D4C22D-DC91-5FAD-9A18-2072CB3B4D03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6227988B-F7F3-AEB6-6BAB-F1398FB9B7A3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773634" y="5720080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12AE96D1-4599-30BC-665F-E3B4F7FCBC45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1F0AA603-329B-4EE8-6535-6DE9584BC7C3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DEB986AC-6F57-B681-D7EB-43703A62545C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55359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BBE37025-13CB-7130-340A-5D3A25C6E37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9759028C-919B-428E-E932-AF5C1AB88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Class Discussions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72FAC866-8751-44E4-120E-991EC5ACCD8A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Less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Slightly less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About the same frequency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Slightly more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More frequent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A2B77-9655-F60A-6044-A70653D2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06D4C22D-DC91-5FAD-9A18-2072CB3B4D03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6227988B-F7F3-AEB6-6BAB-F1398FB9B7A3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773634" y="5720080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12AE96D1-4599-30BC-665F-E3B4F7FCBC45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1F0AA603-329B-4EE8-6535-6DE9584BC7C3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DEB986AC-6F57-B681-D7EB-43703A62545C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162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BBE37025-13CB-7130-340A-5D3A25C6E37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9759028C-919B-428E-E932-AF5C1AB88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PointSoultions comprehension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72FAC866-8751-44E4-120E-991EC5ACCD8A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Less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Slightly less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About the same frequency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Slightly more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More frequent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A2B77-9655-F60A-6044-A70653D2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06D4C22D-DC91-5FAD-9A18-2072CB3B4D03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6227988B-F7F3-AEB6-6BAB-F1398FB9B7A3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773634" y="5720080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12AE96D1-4599-30BC-665F-E3B4F7FCBC45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1F0AA603-329B-4EE8-6535-6DE9584BC7C3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DEB986AC-6F57-B681-D7EB-43703A62545C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5543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BBE37025-13CB-7130-340A-5D3A25C6E37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9759028C-919B-428E-E932-AF5C1AB88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PointSoultions Concept demonstrations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72FAC866-8751-44E4-120E-991EC5ACCD8A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Less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Slightly less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About the same frequency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Slightly more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More frequent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A2B77-9655-F60A-6044-A70653D2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06D4C22D-DC91-5FAD-9A18-2072CB3B4D03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6227988B-F7F3-AEB6-6BAB-F1398FB9B7A3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773634" y="5720080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12AE96D1-4599-30BC-665F-E3B4F7FCBC45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1F0AA603-329B-4EE8-6535-6DE9584BC7C3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DEB986AC-6F57-B681-D7EB-43703A62545C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3549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BBE37025-13CB-7130-340A-5D3A25C6E37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9759028C-919B-428E-E932-AF5C1AB88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Short-writing/diagraming Activity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72FAC866-8751-44E4-120E-991EC5ACCD8A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Less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Slightly less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About the same frequency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Slightly more frequent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More frequent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A2B77-9655-F60A-6044-A70653D2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06D4C22D-DC91-5FAD-9A18-2072CB3B4D03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6227988B-F7F3-AEB6-6BAB-F1398FB9B7A3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773634" y="5720080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12AE96D1-4599-30BC-665F-E3B4F7FCBC45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1F0AA603-329B-4EE8-6535-6DE9584BC7C3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DEB986AC-6F57-B681-D7EB-43703A62545C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9308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FAEDA4-9E43-3906-56FC-6B49611C5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1"/>
            <a:ext cx="11210524" cy="4783082"/>
          </a:xfrm>
        </p:spPr>
        <p:txBody>
          <a:bodyPr>
            <a:normAutofit/>
          </a:bodyPr>
          <a:lstStyle/>
          <a:p>
            <a:r>
              <a:rPr lang="en-US" dirty="0"/>
              <a:t>Eyewitness testimony overview</a:t>
            </a:r>
          </a:p>
          <a:p>
            <a:endParaRPr lang="en-US" dirty="0"/>
          </a:p>
          <a:p>
            <a:r>
              <a:rPr lang="en-US" dirty="0"/>
              <a:t>Editing memories</a:t>
            </a:r>
          </a:p>
          <a:p>
            <a:endParaRPr lang="en-US" dirty="0"/>
          </a:p>
          <a:p>
            <a:r>
              <a:rPr lang="en-US" dirty="0"/>
              <a:t>Memory Biases</a:t>
            </a:r>
          </a:p>
          <a:p>
            <a:pPr lvl="1"/>
            <a:r>
              <a:rPr lang="en-US" sz="2000" dirty="0"/>
              <a:t>Expectations</a:t>
            </a:r>
          </a:p>
          <a:p>
            <a:pPr lvl="2"/>
            <a:r>
              <a:rPr lang="en-US" sz="2000" dirty="0"/>
              <a:t>Expecting “sleep”</a:t>
            </a:r>
          </a:p>
          <a:p>
            <a:pPr lvl="2"/>
            <a:r>
              <a:rPr lang="en-US" sz="2000" dirty="0"/>
              <a:t>Car crash – outside </a:t>
            </a:r>
            <a:r>
              <a:rPr lang="en-US" sz="2000" u="sng" dirty="0"/>
              <a:t>misinformation</a:t>
            </a:r>
            <a:r>
              <a:rPr lang="en-US" sz="2000" dirty="0"/>
              <a:t> influences expectation</a:t>
            </a:r>
          </a:p>
          <a:p>
            <a:pPr lvl="2"/>
            <a:r>
              <a:rPr lang="en-US" sz="2000" dirty="0"/>
              <a:t>Consistent/inconsistent with </a:t>
            </a:r>
            <a:r>
              <a:rPr lang="en-US" sz="2000" dirty="0">
                <a:solidFill>
                  <a:srgbClr val="FF0000"/>
                </a:solidFill>
              </a:rPr>
              <a:t>schemata</a:t>
            </a:r>
          </a:p>
          <a:p>
            <a:pPr lvl="3"/>
            <a:r>
              <a:rPr lang="en-US" sz="1800" dirty="0">
                <a:solidFill>
                  <a:srgbClr val="FF0000"/>
                </a:solidFill>
              </a:rPr>
              <a:t>Top-down processing </a:t>
            </a:r>
            <a:r>
              <a:rPr lang="en-US" sz="1800" dirty="0"/>
              <a:t>memory influence</a:t>
            </a:r>
          </a:p>
          <a:p>
            <a:pPr lvl="2"/>
            <a:endParaRPr lang="en-US" sz="2000" dirty="0"/>
          </a:p>
          <a:p>
            <a:pPr lvl="1"/>
            <a:r>
              <a:rPr lang="en-US" sz="2000" dirty="0"/>
              <a:t>Motivation</a:t>
            </a:r>
          </a:p>
          <a:p>
            <a:pPr lvl="2"/>
            <a:r>
              <a:rPr lang="en-US" sz="2000" dirty="0">
                <a:solidFill>
                  <a:srgbClr val="FF0000"/>
                </a:solidFill>
              </a:rPr>
              <a:t>Confirmation bias </a:t>
            </a:r>
            <a:r>
              <a:rPr lang="en-US" sz="2000" dirty="0"/>
              <a:t>component – biased memory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312CFB-E753-1BE2-BE0F-C43414AA1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518138-836F-203F-A167-082C285C5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Points you should know</a:t>
            </a:r>
          </a:p>
        </p:txBody>
      </p:sp>
    </p:spTree>
    <p:extLst>
      <p:ext uri="{BB962C8B-B14F-4D97-AF65-F5344CB8AC3E}">
        <p14:creationId xmlns:p14="http://schemas.microsoft.com/office/powerpoint/2010/main" val="254468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9a383c71-8e4b-48ec-be99-256601d1ed56"/>
  <p:tag name="TPVERSION" val="8"/>
  <p:tag name="TPFULLVERSION" val="9.0.5.7"/>
  <p:tag name="PPTVERSION" val="16"/>
  <p:tag name="TPOS" val="2"/>
  <p:tag name="TPLASTSAVEVERSION" val="6.4 P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PointSoultions comprehension&quot;,&quot;Responders&quot;:9,&quot;Participants&quot;:9,&quot;Responses&quot;:9,&quot;IsCaseSensitive&quot;:false,&quot;TotalCorrect&quot;:0,&quot;Mean&quot;:3.7777777777777777,&quot;Median&quot;:4.0,&quot;StandardDeviation&quot;:0.78567420131838617,&quot;Variance&quot;:0.61728395061728392,&quot;PageSize&quot;:0,&quot;Offset&quot;:0,&quot;CorrectValues&quot;:&quot;&quot;,&quot;Results&quot;:[{&quot;Count&quot;:0.0,&quot;PointResponses&quot;:null,&quot;Name&quot;:&quot;Less frequent&quot;,&quot;Bullet&quot;:&quot;A&quot;,&quot;SecondaryName&quot;:&quot;&quot;,&quot;ValueType&quot;:0,&quot;Key&quot;:&quot;Less frequent1&quot;},{&quot;Count&quot;:0.0,&quot;PointResponses&quot;:null,&quot;Name&quot;:&quot;Slightly less frequent&quot;,&quot;Bullet&quot;:&quot;B&quot;,&quot;SecondaryName&quot;:&quot;&quot;,&quot;ValueType&quot;:0,&quot;Key&quot;:&quot;Slightly less frequent2&quot;},{&quot;Count&quot;:4.0,&quot;PointResponses&quot;:null,&quot;Name&quot;:&quot;About the same frequency&quot;,&quot;Bullet&quot;:&quot;C&quot;,&quot;SecondaryName&quot;:&quot;&quot;,&quot;ValueType&quot;:0,&quot;Key&quot;:&quot;About the same frequency3&quot;},{&quot;Count&quot;:3.0,&quot;PointResponses&quot;:null,&quot;Name&quot;:&quot;Slightly more frequent&quot;,&quot;Bullet&quot;:&quot;D&quot;,&quot;SecondaryName&quot;:&quot;&quot;,&quot;ValueType&quot;:0,&quot;Key&quot;:&quot;Slightly more frequent4&quot;},{&quot;Count&quot;:2.0,&quot;PointResponses&quot;:null,&quot;Name&quot;:&quot;More frequent&quot;,&quot;Bullet&quot;:&quot;E&quot;,&quot;SecondaryName&quot;:&quot;&quot;,&quot;ValueType&quot;:0,&quot;Key&quot;:&quot;More frequent5&quot;}]}"/>
  <p:tag name="HASRESULTS" val="True"/>
  <p:tag name="TPQUESTIONXML" val="﻿&lt;?xml version=&quot;1.0&quot; encoding=&quot;utf-8&quot;?&gt;&#10;&lt;questionlist&gt;&#10;    &lt;properties&gt;&#10;        &lt;guid&gt;FEA0ABBA031F4453862252824483369F&lt;/guid&gt;&#10;        &lt;description /&gt;&#10;        &lt;date&gt;4/3/2023 9:02:22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A76994351624A9DA745449C008E81E5&lt;/guid&gt;&#10;            &lt;repollguid&gt;28D4ACA9C93A45158C2481ACD33B2962&lt;/repollguid&gt;&#10;            &lt;sourceid&gt;E519F6BDA61E41FF823369AC41322E89&lt;/sourceid&gt;&#10;            &lt;narrativeguid&gt;00000000000000000000000000000000&lt;/narrativeguid&gt;&#10;            &lt;questiontext&gt;PointSoultions comprehension&lt;/questiontext&gt;&#10;            &lt;rationale&gt;&#10;                &lt;rationaletext /&gt;&#10;            &lt;/rationale&gt;&#10;            &lt;anonymous&gt;True&lt;/anonymous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answers&gt;&#10;                &lt;answer&gt;&#10;                    &lt;guid&gt;44D78B3814EC4EE88ADF71F2CBB50D2F&lt;/guid&gt;&#10;                    &lt;answertext&gt;Less frequent&lt;/answertext&gt;&#10;                    &lt;valuetype&gt;0&lt;/valuetype&gt;&#10;                &lt;/answer&gt;&#10;                &lt;answer&gt;&#10;                    &lt;guid&gt;FA2B62CE3E4D44BEA23BE6044B5AE9A7&lt;/guid&gt;&#10;                    &lt;answertext&gt;Slightly less frequent&lt;/answertext&gt;&#10;                    &lt;valuetype&gt;0&lt;/valuetype&gt;&#10;                &lt;/answer&gt;&#10;                &lt;answer&gt;&#10;                    &lt;guid&gt;08D72A13037F44BA903040447A54EF40&lt;/guid&gt;&#10;                    &lt;answertext&gt;About the same frequency&lt;/answertext&gt;&#10;                    &lt;valuetype&gt;0&lt;/valuetype&gt;&#10;                &lt;/answer&gt;&#10;                &lt;answer&gt;&#10;                    &lt;guid&gt;22AB628AB81E4ED6B208D160395C2855&lt;/guid&gt;&#10;                    &lt;answertext&gt;Slightly more frequent&lt;/answertext&gt;&#10;                    &lt;valuetype&gt;0&lt;/valuetype&gt;&#10;                &lt;/answer&gt;&#10;                &lt;answer&gt;&#10;                    &lt;guid&gt;B0D6A5AED9FC4938BC7FE65C3243D102&lt;/guid&gt;&#10;                    &lt;answertext&gt;More frequent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PointSoultions Concept demonstrations&quot;,&quot;Responders&quot;:9,&quot;Participants&quot;:9,&quot;Responses&quot;:9,&quot;IsCaseSensitive&quot;:false,&quot;TotalCorrect&quot;:0,&quot;Mean&quot;:3.6666666666666665,&quot;Median&quot;:4.0,&quot;StandardDeviation&quot;:0.816496580927726,&quot;Variance&quot;:0.66666666666666663,&quot;PageSize&quot;:0,&quot;Offset&quot;:0,&quot;CorrectValues&quot;:&quot;&quot;,&quot;Results&quot;:[{&quot;Count&quot;:0.0,&quot;PointResponses&quot;:null,&quot;Name&quot;:&quot;Less frequent&quot;,&quot;Bullet&quot;:&quot;A&quot;,&quot;SecondaryName&quot;:&quot;&quot;,&quot;ValueType&quot;:0,&quot;Key&quot;:&quot;Less frequent1&quot;},{&quot;Count&quot;:1.0,&quot;PointResponses&quot;:null,&quot;Name&quot;:&quot;Slightly less frequent&quot;,&quot;Bullet&quot;:&quot;B&quot;,&quot;SecondaryName&quot;:&quot;&quot;,&quot;ValueType&quot;:0,&quot;Key&quot;:&quot;Slightly less frequent2&quot;},{&quot;Count&quot;:2.0,&quot;PointResponses&quot;:null,&quot;Name&quot;:&quot;About the same frequency&quot;,&quot;Bullet&quot;:&quot;C&quot;,&quot;SecondaryName&quot;:&quot;&quot;,&quot;ValueType&quot;:0,&quot;Key&quot;:&quot;About the same frequency3&quot;},{&quot;Count&quot;:5.0,&quot;PointResponses&quot;:null,&quot;Name&quot;:&quot;Slightly more frequent&quot;,&quot;Bullet&quot;:&quot;D&quot;,&quot;SecondaryName&quot;:&quot;&quot;,&quot;ValueType&quot;:0,&quot;Key&quot;:&quot;Slightly more frequent4&quot;},{&quot;Count&quot;:1.0,&quot;PointResponses&quot;:null,&quot;Name&quot;:&quot;More frequent&quot;,&quot;Bullet&quot;:&quot;E&quot;,&quot;SecondaryName&quot;:&quot;&quot;,&quot;ValueType&quot;:0,&quot;Key&quot;:&quot;More frequent5&quot;}]}"/>
  <p:tag name="HASRESULTS" val="True"/>
  <p:tag name="TPQUESTIONXML" val="﻿&lt;?xml version=&quot;1.0&quot; encoding=&quot;utf-8&quot;?&gt;&#10;&lt;questionlist&gt;&#10;    &lt;properties&gt;&#10;        &lt;guid&gt;FEA0ABBA031F4453862252824483369F&lt;/guid&gt;&#10;        &lt;description /&gt;&#10;        &lt;date&gt;4/3/2023 9:02:22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D92DD84048ED4047BB379CE85BCBB8CA&lt;/guid&gt;&#10;            &lt;repollguid&gt;28D4ACA9C93A45158C2481ACD33B2962&lt;/repollguid&gt;&#10;            &lt;sourceid&gt;E519F6BDA61E41FF823369AC41322E89&lt;/sourceid&gt;&#10;            &lt;narrativeguid&gt;00000000000000000000000000000000&lt;/narrativeguid&gt;&#10;            &lt;questiontext&gt;PointSoultions Concept demonstrations&lt;/questiontext&gt;&#10;            &lt;rationale&gt;&#10;                &lt;rationaletext /&gt;&#10;            &lt;/rationale&gt;&#10;            &lt;anonymous&gt;True&lt;/anonymous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answers&gt;&#10;                &lt;answer&gt;&#10;                    &lt;guid&gt;44D78B3814EC4EE88ADF71F2CBB50D2F&lt;/guid&gt;&#10;                    &lt;answertext&gt;Less frequent&lt;/answertext&gt;&#10;                    &lt;valuetype&gt;0&lt;/valuetype&gt;&#10;                &lt;/answer&gt;&#10;                &lt;answer&gt;&#10;                    &lt;guid&gt;FA2B62CE3E4D44BEA23BE6044B5AE9A7&lt;/guid&gt;&#10;                    &lt;answertext&gt;Slightly less frequent&lt;/answertext&gt;&#10;                    &lt;valuetype&gt;0&lt;/valuetype&gt;&#10;                &lt;/answer&gt;&#10;                &lt;answer&gt;&#10;                    &lt;guid&gt;08D72A13037F44BA903040447A54EF40&lt;/guid&gt;&#10;                    &lt;answertext&gt;About the same frequency&lt;/answertext&gt;&#10;                    &lt;valuetype&gt;0&lt;/valuetype&gt;&#10;                &lt;/answer&gt;&#10;                &lt;answer&gt;&#10;                    &lt;guid&gt;22AB628AB81E4ED6B208D160395C2855&lt;/guid&gt;&#10;                    &lt;answertext&gt;Slightly more frequent&lt;/answertext&gt;&#10;                    &lt;valuetype&gt;0&lt;/valuetype&gt;&#10;                &lt;/answer&gt;&#10;                &lt;answer&gt;&#10;                    &lt;guid&gt;B0D6A5AED9FC4938BC7FE65C3243D102&lt;/guid&gt;&#10;                    &lt;answertext&gt;More frequent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Short-writing/diagraming Activity&quot;,&quot;Responders&quot;:9,&quot;Participants&quot;:9,&quot;Responses&quot;:9,&quot;IsCaseSensitive&quot;:false,&quot;TotalCorrect&quot;:0,&quot;Mean&quot;:2.3333333333333335,&quot;Median&quot;:3.0,&quot;StandardDeviation&quot;:0.816496580927726,&quot;Variance&quot;:0.66666666666666663,&quot;PageSize&quot;:0,&quot;Offset&quot;:0,&quot;CorrectValues&quot;:&quot;&quot;,&quot;Results&quot;:[{&quot;Count&quot;:2.0,&quot;PointResponses&quot;:null,&quot;Name&quot;:&quot;Less frequent&quot;,&quot;Bullet&quot;:&quot;A&quot;,&quot;SecondaryName&quot;:&quot;&quot;,&quot;ValueType&quot;:0,&quot;Key&quot;:&quot;Less frequent1&quot;},{&quot;Count&quot;:2.0,&quot;PointResponses&quot;:null,&quot;Name&quot;:&quot;Slightly less frequent&quot;,&quot;Bullet&quot;:&quot;B&quot;,&quot;SecondaryName&quot;:&quot;&quot;,&quot;ValueType&quot;:0,&quot;Key&quot;:&quot;Slightly less frequent2&quot;},{&quot;Count&quot;:5.0,&quot;PointResponses&quot;:null,&quot;Name&quot;:&quot;About the same frequency&quot;,&quot;Bullet&quot;:&quot;C&quot;,&quot;SecondaryName&quot;:&quot;&quot;,&quot;ValueType&quot;:0,&quot;Key&quot;:&quot;About the same frequency3&quot;},{&quot;Count&quot;:0.0,&quot;PointResponses&quot;:null,&quot;Name&quot;:&quot;Slightly more frequent&quot;,&quot;Bullet&quot;:&quot;D&quot;,&quot;SecondaryName&quot;:&quot;&quot;,&quot;ValueType&quot;:0,&quot;Key&quot;:&quot;Slightly more frequent4&quot;},{&quot;Count&quot;:0.0,&quot;PointResponses&quot;:null,&quot;Name&quot;:&quot;More frequent&quot;,&quot;Bullet&quot;:&quot;E&quot;,&quot;SecondaryName&quot;:&quot;&quot;,&quot;ValueType&quot;:0,&quot;Key&quot;:&quot;More frequent5&quot;}]}"/>
  <p:tag name="HASRESULTS" val="True"/>
  <p:tag name="TPQUESTIONXML" val="﻿&lt;?xml version=&quot;1.0&quot; encoding=&quot;utf-8&quot;?&gt;&#10;&lt;questionlist&gt;&#10;    &lt;properties&gt;&#10;        &lt;guid&gt;FEA0ABBA031F4453862252824483369F&lt;/guid&gt;&#10;        &lt;description /&gt;&#10;        &lt;date&gt;4/3/2023 9:02:22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6809A58E1B445C3A65E4BF85F289CE5&lt;/guid&gt;&#10;            &lt;repollguid&gt;28D4ACA9C93A45158C2481ACD33B2962&lt;/repollguid&gt;&#10;            &lt;sourceid&gt;E519F6BDA61E41FF823369AC41322E89&lt;/sourceid&gt;&#10;            &lt;narrativeguid&gt;00000000000000000000000000000000&lt;/narrativeguid&gt;&#10;            &lt;questiontext&gt;Short-writing/diagraming Activity&lt;/questiontext&gt;&#10;            &lt;rationale&gt;&#10;                &lt;rationaletext /&gt;&#10;            &lt;/rationale&gt;&#10;            &lt;anonymous&gt;True&lt;/anonymous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answers&gt;&#10;                &lt;answer&gt;&#10;                    &lt;guid&gt;44D78B3814EC4EE88ADF71F2CBB50D2F&lt;/guid&gt;&#10;                    &lt;answertext&gt;Less frequent&lt;/answertext&gt;&#10;                    &lt;valuetype&gt;0&lt;/valuetype&gt;&#10;                &lt;/answer&gt;&#10;                &lt;answer&gt;&#10;                    &lt;guid&gt;FA2B62CE3E4D44BEA23BE6044B5AE9A7&lt;/guid&gt;&#10;                    &lt;answertext&gt;Slightly less frequent&lt;/answertext&gt;&#10;                    &lt;valuetype&gt;0&lt;/valuetype&gt;&#10;                &lt;/answer&gt;&#10;                &lt;answer&gt;&#10;                    &lt;guid&gt;08D72A13037F44BA903040447A54EF40&lt;/guid&gt;&#10;                    &lt;answertext&gt;About the same frequency&lt;/answertext&gt;&#10;                    &lt;valuetype&gt;0&lt;/valuetype&gt;&#10;                &lt;/answer&gt;&#10;                &lt;answer&gt;&#10;                    &lt;guid&gt;22AB628AB81E4ED6B208D160395C2855&lt;/guid&gt;&#10;                    &lt;answertext&gt;Slightly more frequent&lt;/answertext&gt;&#10;                    &lt;valuetype&gt;0&lt;/valuetype&gt;&#10;                &lt;/answer&gt;&#10;                &lt;answer&gt;&#10;                    &lt;guid&gt;B0D6A5AED9FC4938BC7FE65C3243D102&lt;/guid&gt;&#10;                    &lt;answertext&gt;More frequent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Small Group Discussions&quot;,&quot;Responders&quot;:8,&quot;Participants&quot;:8,&quot;Responses&quot;:8,&quot;IsCaseSensitive&quot;:false,&quot;TotalCorrect&quot;:0,&quot;Mean&quot;:4.0,&quot;Median&quot;:4.0,&quot;StandardDeviation&quot;:0.8660254037844386,&quot;Variance&quot;:0.75,&quot;PageSize&quot;:0,&quot;Offset&quot;:0,&quot;CorrectValues&quot;:&quot;&quot;,&quot;Results&quot;:[{&quot;Count&quot;:0.0,&quot;PointResponses&quot;:null,&quot;Name&quot;:&quot;Less frequent&quot;,&quot;Bullet&quot;:&quot;A&quot;,&quot;SecondaryName&quot;:&quot;&quot;,&quot;ValueType&quot;:0,&quot;Key&quot;:&quot;Less frequent1&quot;},{&quot;Count&quot;:0.0,&quot;PointResponses&quot;:null,&quot;Name&quot;:&quot;Slightly less frequent&quot;,&quot;Bullet&quot;:&quot;B&quot;,&quot;SecondaryName&quot;:&quot;&quot;,&quot;ValueType&quot;:0,&quot;Key&quot;:&quot;Slightly less frequent2&quot;},{&quot;Count&quot;:3.0,&quot;PointResponses&quot;:null,&quot;Name&quot;:&quot;About the same frequency&quot;,&quot;Bullet&quot;:&quot;C&quot;,&quot;SecondaryName&quot;:&quot;&quot;,&quot;ValueType&quot;:0,&quot;Key&quot;:&quot;About the same frequency3&quot;},{&quot;Count&quot;:2.0,&quot;PointResponses&quot;:null,&quot;Name&quot;:&quot;Slightly more frequent&quot;,&quot;Bullet&quot;:&quot;D&quot;,&quot;SecondaryName&quot;:&quot;&quot;,&quot;ValueType&quot;:0,&quot;Key&quot;:&quot;Slightly more frequent4&quot;},{&quot;Count&quot;:3.0,&quot;PointResponses&quot;:null,&quot;Name&quot;:&quot;More frequent&quot;,&quot;Bullet&quot;:&quot;E&quot;,&quot;SecondaryName&quot;:&quot;&quot;,&quot;ValueType&quot;:0,&quot;Key&quot;:&quot;More frequent5&quot;}]}"/>
  <p:tag name="HASRESULTS" val="True"/>
  <p:tag name="TPQUESTIONXML" val="﻿&lt;?xml version=&quot;1.0&quot; encoding=&quot;utf-8&quot;?&gt;&#10;&lt;questionlist&gt;&#10;    &lt;properties&gt;&#10;        &lt;guid&gt;FEA0ABBA031F4453862252824483369F&lt;/guid&gt;&#10;        &lt;description /&gt;&#10;        &lt;date&gt;4/3/2023 9:02:22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D10754269CD435D85A467A0FD5835F3&lt;/guid&gt;&#10;            &lt;repollguid&gt;28D4ACA9C93A45158C2481ACD33B2962&lt;/repollguid&gt;&#10;            &lt;sourceid&gt;E519F6BDA61E41FF823369AC41322E89&lt;/sourceid&gt;&#10;            &lt;narrativeguid&gt;00000000000000000000000000000000&lt;/narrativeguid&gt;&#10;            &lt;questiontext&gt;Small Group Discussions&lt;/questiontext&gt;&#10;            &lt;rationale&gt;&#10;                &lt;rationaletext /&gt;&#10;            &lt;/rationale&gt;&#10;            &lt;anonymous&gt;True&lt;/anonymous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answers&gt;&#10;                &lt;answer&gt;&#10;                    &lt;guid&gt;44D78B3814EC4EE88ADF71F2CBB50D2F&lt;/guid&gt;&#10;                    &lt;answertext&gt;Less frequent&lt;/answertext&gt;&#10;                    &lt;valuetype&gt;0&lt;/valuetype&gt;&#10;                &lt;/answer&gt;&#10;                &lt;answer&gt;&#10;                    &lt;guid&gt;FA2B62CE3E4D44BEA23BE6044B5AE9A7&lt;/guid&gt;&#10;                    &lt;answertext&gt;Slightly less frequent&lt;/answertext&gt;&#10;                    &lt;valuetype&gt;0&lt;/valuetype&gt;&#10;                &lt;/answer&gt;&#10;                &lt;answer&gt;&#10;                    &lt;guid&gt;08D72A13037F44BA903040447A54EF40&lt;/guid&gt;&#10;                    &lt;answertext&gt;About the same frequency&lt;/answertext&gt;&#10;                    &lt;valuetype&gt;0&lt;/valuetype&gt;&#10;                &lt;/answer&gt;&#10;                &lt;answer&gt;&#10;                    &lt;guid&gt;22AB628AB81E4ED6B208D160395C2855&lt;/guid&gt;&#10;                    &lt;answertext&gt;Slightly more frequent&lt;/answertext&gt;&#10;                    &lt;valuetype&gt;0&lt;/valuetype&gt;&#10;                &lt;/answer&gt;&#10;                &lt;answer&gt;&#10;                    &lt;guid&gt;B0D6A5AED9FC4938BC7FE65C3243D102&lt;/guid&gt;&#10;                    &lt;answertext&gt;More frequent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RESULTS" val="{&quot;Title&quot;:&quot;What concept would be most critical to utilize for making smell a good retrieval cue for the exam?&quot;,&quot;Responders&quot;:8,&quot;Participants&quot;:9,&quot;Responses&quot;:8,&quot;IsCaseSensitive&quot;:false,&quot;TotalCorrect&quot;:3,&quot;Mean&quot;:1.625,&quot;Median&quot;:2.0,&quot;StandardDeviation&quot;:0.48412291827592713,&quot;Variance&quot;:0.234375,&quot;PageSize&quot;:0,&quot;Offset&quot;:0,&quot;CorrectValues&quot;:&quot;&quot;,&quot;Results&quot;:[{&quot;Count&quot;:3.0,&quot;PointResponses&quot;:null,&quot;Name&quot;:&quot;Encoding specificity principle&quot;,&quot;Bullet&quot;:&quot;A&quot;,&quot;SecondaryName&quot;:&quot;&quot;,&quot;ValueType&quot;:1,&quot;Key&quot;:&quot;Encoding specificity principle1&quot;},{&quot;Count&quot;:5.0,&quot;PointResponses&quot;:null,&quot;Name&quot;:&quot;The self-reference effect&quot;,&quot;Bullet&quot;:&quot;B&quot;,&quot;SecondaryName&quot;:&quot;&quot;,&quot;ValueType&quot;:-1,&quot;Key&quot;:&quot;The self-reference effect2&quot;},{&quot;Count&quot;:0.0,&quot;PointResponses&quot;:null,&quot;Name&quot;:&quot;Visual-imagery pairs&quot;,&quot;Bullet&quot;:&quot;C&quot;,&quot;SecondaryName&quot;:&quot;&quot;,&quot;ValueType&quot;:-1,&quot;Key&quot;:&quot;Visual-imagery pairs3&quot;},{&quot;Count&quot;:0.0,&quot;PointResponses&quot;:null,&quot;Name&quot;:&quot;Have an org anizational framework&quot;,&quot;Bullet&quot;:&quot;D&quot;,&quot;SecondaryName&quot;:&quot;&quot;,&quot;ValueType&quot;:-1,&quot;Key&quot;:&quot;Have an org anizational framework4&quot;}]}"/>
  <p:tag name="HASRESULTS" val="True"/>
  <p:tag name="TPQUESTIONXML" val="﻿&lt;?xml version=&quot;1.0&quot; encoding=&quot;utf-8&quot;?&gt;&#10;&lt;questionlist&gt;&#10;    &lt;properties&gt;&#10;        &lt;guid&gt;C758967EDCB6409981B99CCBE0DCACC4&lt;/guid&gt;&#10;        &lt;description /&gt;&#10;        &lt;date&gt;4/3/2023 11:20:1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1564E2204524822925983104441CD64&lt;/guid&gt;&#10;            &lt;repollguid&gt;6EF1C677B53641C7B7FFF41A9ECAF8CD&lt;/repollguid&gt;&#10;            &lt;sourceid&gt;ACAB97941194420787545CDA69E4D71B&lt;/sourceid&gt;&#10;            &lt;narrativeguid&gt;00000000000000000000000000000000&lt;/narrativeguid&gt;&#10;            &lt;questiontext&gt;What concept would be most critical to utilize for making smell a good retrieval cue for the exam?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210E66B969294F1484E1346ED519C965&lt;/guid&gt;&#10;                    &lt;answertext&gt;Encoding specificity principle&lt;/answertext&gt;&#10;                    &lt;valuetype&gt;1&lt;/valuetype&gt;&#10;                &lt;/answer&gt;&#10;                &lt;answer&gt;&#10;                    &lt;guid&gt;4CB1E0F1D4DD43CB9CBB1814AC49DD2B&lt;/guid&gt;&#10;                    &lt;answertext&gt;The self-reference effect&lt;/answertext&gt;&#10;                    &lt;valuetype&gt;-1&lt;/valuetype&gt;&#10;                &lt;/answer&gt;&#10;                &lt;answer&gt;&#10;                    &lt;guid&gt;ECDF92B651FF4E45AB49F2EE614053C3&lt;/guid&gt;&#10;                    &lt;answertext&gt;Visual-imagery pairs&lt;/answertext&gt;&#10;                    &lt;valuetype&gt;-1&lt;/valuetype&gt;&#10;                &lt;/answer&gt;&#10;                &lt;answer&gt;&#10;                    &lt;guid&gt;2069F92C7A9A47CAA708FF0A801FFA5A&lt;/guid&gt;&#10;                    &lt;answertext&gt;Have an organizational framework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Full Class Discussions&quot;,&quot;Responders&quot;:8,&quot;Participants&quot;:9,&quot;Responses&quot;:8,&quot;IsCaseSensitive&quot;:false,&quot;TotalCorrect&quot;:0,&quot;Mean&quot;:3.25,&quot;Median&quot;:3.0,&quot;StandardDeviation&quot;:1.0897247358851685,&quot;Variance&quot;:1.1875,&quot;PageSize&quot;:0,&quot;Offset&quot;:0,&quot;CorrectValues&quot;:&quot;&quot;,&quot;Results&quot;:[{&quot;Count&quot;:1.0,&quot;PointResponses&quot;:null,&quot;Name&quot;:&quot;Less frequent&quot;,&quot;Bullet&quot;:&quot;A&quot;,&quot;SecondaryName&quot;:&quot;&quot;,&quot;ValueType&quot;:0,&quot;Key&quot;:&quot;Less frequent1&quot;},{&quot;Count&quot;:0.0,&quot;PointResponses&quot;:null,&quot;Name&quot;:&quot;Slightly less frequent&quot;,&quot;Bullet&quot;:&quot;B&quot;,&quot;SecondaryName&quot;:&quot;&quot;,&quot;ValueType&quot;:0,&quot;Key&quot;:&quot;Slightly less frequent2&quot;},{&quot;Count&quot;:4.0,&quot;PointResponses&quot;:null,&quot;Name&quot;:&quot;About the same frequency&quot;,&quot;Bullet&quot;:&quot;C&quot;,&quot;SecondaryName&quot;:&quot;&quot;,&quot;ValueType&quot;:0,&quot;Key&quot;:&quot;About the same frequency3&quot;},{&quot;Count&quot;:2.0,&quot;PointResponses&quot;:null,&quot;Name&quot;:&quot;Slightly more frequent&quot;,&quot;Bullet&quot;:&quot;D&quot;,&quot;SecondaryName&quot;:&quot;&quot;,&quot;ValueType&quot;:0,&quot;Key&quot;:&quot;Slightly more frequent4&quot;},{&quot;Count&quot;:1.0,&quot;PointResponses&quot;:null,&quot;Name&quot;:&quot;More frequent&quot;,&quot;Bullet&quot;:&quot;E&quot;,&quot;SecondaryName&quot;:&quot;&quot;,&quot;ValueType&quot;:0,&quot;Key&quot;:&quot;More frequent5&quot;}]}"/>
  <p:tag name="HASRESULTS" val="True"/>
  <p:tag name="TPQUESTIONXML" val="﻿&lt;?xml version=&quot;1.0&quot; encoding=&quot;utf-8&quot;?&gt;&#10;&lt;questionlist&gt;&#10;    &lt;properties&gt;&#10;        &lt;guid&gt;FEA0ABBA031F4453862252824483369F&lt;/guid&gt;&#10;        &lt;description /&gt;&#10;        &lt;date&gt;4/3/2023 9:02:22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F17245FF4D14567B8C3C3FE6B35F7EA&lt;/guid&gt;&#10;            &lt;repollguid&gt;28D4ACA9C93A45158C2481ACD33B2962&lt;/repollguid&gt;&#10;            &lt;sourceid&gt;E519F6BDA61E41FF823369AC41322E89&lt;/sourceid&gt;&#10;            &lt;narrativeguid&gt;00000000000000000000000000000000&lt;/narrativeguid&gt;&#10;            &lt;questiontext&gt;Full Class Discussions&lt;/questiontext&gt;&#10;            &lt;rationale&gt;&#10;                &lt;rationaletext /&gt;&#10;            &lt;/rationale&gt;&#10;            &lt;anonymous&gt;True&lt;/anonymous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answers&gt;&#10;                &lt;answer&gt;&#10;                    &lt;guid&gt;44D78B3814EC4EE88ADF71F2CBB50D2F&lt;/guid&gt;&#10;                    &lt;answertext&gt;Less frequent&lt;/answertext&gt;&#10;                    &lt;valuetype&gt;0&lt;/valuetype&gt;&#10;                &lt;/answer&gt;&#10;                &lt;answer&gt;&#10;                    &lt;guid&gt;FA2B62CE3E4D44BEA23BE6044B5AE9A7&lt;/guid&gt;&#10;                    &lt;answertext&gt;Slightly less frequent&lt;/answertext&gt;&#10;                    &lt;valuetype&gt;0&lt;/valuetype&gt;&#10;                &lt;/answer&gt;&#10;                &lt;answer&gt;&#10;                    &lt;guid&gt;08D72A13037F44BA903040447A54EF40&lt;/guid&gt;&#10;                    &lt;answertext&gt;About the same frequency&lt;/answertext&gt;&#10;                    &lt;valuetype&gt;0&lt;/valuetype&gt;&#10;                &lt;/answer&gt;&#10;                &lt;answer&gt;&#10;                    &lt;guid&gt;22AB628AB81E4ED6B208D160395C2855&lt;/guid&gt;&#10;                    &lt;answertext&gt;Slightly more frequent&lt;/answertext&gt;&#10;                    &lt;valuetype&gt;0&lt;/valuetype&gt;&#10;                &lt;/answer&gt;&#10;                &lt;answer&gt;&#10;                    &lt;guid&gt;B0D6A5AED9FC4938BC7FE65C3243D102&lt;/guid&gt;&#10;                    &lt;answertext&gt;More frequent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Custom 4">
      <a:dk1>
        <a:sysClr val="windowText" lastClr="000000"/>
      </a:dk1>
      <a:lt1>
        <a:sysClr val="window" lastClr="FFFFFF"/>
      </a:lt1>
      <a:dk2>
        <a:srgbClr val="064B64"/>
      </a:dk2>
      <a:lt2>
        <a:srgbClr val="DEDEE0"/>
      </a:lt2>
      <a:accent1>
        <a:srgbClr val="E60512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1424</Words>
  <Application>Microsoft Office PowerPoint</Application>
  <PresentationFormat>Widescreen</PresentationFormat>
  <Paragraphs>276</Paragraphs>
  <Slides>26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Calibri</vt:lpstr>
      <vt:lpstr>Franklin Gothic Medium</vt:lpstr>
      <vt:lpstr>Segoe UI</vt:lpstr>
      <vt:lpstr>Wingdings</vt:lpstr>
      <vt:lpstr>Wingdings 2</vt:lpstr>
      <vt:lpstr>Grid</vt:lpstr>
      <vt:lpstr> Chapter 8   </vt:lpstr>
      <vt:lpstr>Housekeeping</vt:lpstr>
      <vt:lpstr>Feedback on interactive elements</vt:lpstr>
      <vt:lpstr>Small Group Discussions</vt:lpstr>
      <vt:lpstr>Full Class Discussions</vt:lpstr>
      <vt:lpstr>PointSoultions comprehension</vt:lpstr>
      <vt:lpstr>PointSoultions Concept demonstrations</vt:lpstr>
      <vt:lpstr>Short-writing/diagraming Activity</vt:lpstr>
      <vt:lpstr>Main Points you should know</vt:lpstr>
      <vt:lpstr>Key terms</vt:lpstr>
      <vt:lpstr>Chapter outline</vt:lpstr>
      <vt:lpstr>Memory Biases</vt:lpstr>
      <vt:lpstr>Memory Bias – Source misattribution/Amnesia</vt:lpstr>
      <vt:lpstr>Sleeper Effect - example</vt:lpstr>
      <vt:lpstr>Memory Bias – Source Amnesia</vt:lpstr>
      <vt:lpstr>Memory Bias – Source Amnesia</vt:lpstr>
      <vt:lpstr>What concept would be most critical to utilize for making smell a good retrieval cue for the exam? </vt:lpstr>
      <vt:lpstr>Memory Biases</vt:lpstr>
      <vt:lpstr>Memory biases – interesting/evocative</vt:lpstr>
      <vt:lpstr>Memory biases – interesting/evocative</vt:lpstr>
      <vt:lpstr>Memory biases – interesting/evocative</vt:lpstr>
      <vt:lpstr>Small group discussions</vt:lpstr>
      <vt:lpstr>Eyewitness Testimony Detail</vt:lpstr>
      <vt:lpstr>Eyewitness Testimony Detail</vt:lpstr>
      <vt:lpstr>Eyewitness Testimony Detail</vt:lpstr>
      <vt:lpstr>End 4/3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Chapter 8   </dc:title>
  <dc:creator>Alex McDiarmid</dc:creator>
  <cp:lastModifiedBy>Alex McDiarmid</cp:lastModifiedBy>
  <cp:revision>1</cp:revision>
  <dcterms:created xsi:type="dcterms:W3CDTF">2023-04-05T12:47:12Z</dcterms:created>
  <dcterms:modified xsi:type="dcterms:W3CDTF">2023-04-05T12:51:31Z</dcterms:modified>
</cp:coreProperties>
</file>