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8" r:id="rId6"/>
    <p:sldId id="259" r:id="rId7"/>
    <p:sldId id="260" r:id="rId8"/>
    <p:sldId id="263" r:id="rId9"/>
    <p:sldId id="264" r:id="rId10"/>
    <p:sldId id="265" r:id="rId11"/>
    <p:sldId id="266" r:id="rId12"/>
    <p:sldId id="267" r:id="rId13"/>
    <p:sldId id="268" r:id="rId14"/>
    <p:sldId id="269" r:id="rId15"/>
    <p:sldId id="270" r:id="rId16"/>
    <p:sldId id="271" r:id="rId17"/>
    <p:sldId id="272" r:id="rId18"/>
    <p:sldId id="275" r:id="rId19"/>
    <p:sldId id="274" r:id="rId20"/>
    <p:sldId id="276" r:id="rId21"/>
    <p:sldId id="277"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2" autoAdjust="0"/>
    <p:restoredTop sz="94660"/>
  </p:normalViewPr>
  <p:slideViewPr>
    <p:cSldViewPr snapToGrid="0">
      <p:cViewPr varScale="1">
        <p:scale>
          <a:sx n="102" d="100"/>
          <a:sy n="102" d="100"/>
        </p:scale>
        <p:origin x="126" y="3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4/18/2023</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tx1"/>
          </a:fgClr>
          <a:bgClr>
            <a:schemeClr val="accent3"/>
          </a:bgClr>
        </a:patt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4/18/2023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effectLst>
            <a:outerShdw blurRad="177800" dist="38100" dir="2700000" algn="tl">
              <a:srgbClr val="000000">
                <a:alpha val="24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effectLst>
            <a:outerShdw blurRad="152400" dist="38100" dir="2700000" algn="tl">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effectLst>
            <a:outerShdw blurRad="152400" dist="38100" dir="2700000" algn="tl">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effectLst>
            <a:outerShdw blurRad="152400" dist="38100" dir="2700000" algn="tl">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effectLst>
            <a:outerShdw blurRad="152400" dist="38100" dir="2700000" algn="tl">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13. Optimizing the drug for the target</a:t>
            </a:r>
            <a:endParaRPr lang="en-US" dirty="0"/>
          </a:p>
        </p:txBody>
      </p:sp>
      <p:sp>
        <p:nvSpPr>
          <p:cNvPr id="3" name="Subtitle 2"/>
          <p:cNvSpPr>
            <a:spLocks noGrp="1"/>
          </p:cNvSpPr>
          <p:nvPr>
            <p:ph type="subTitle" idx="1"/>
          </p:nvPr>
        </p:nvSpPr>
        <p:spPr/>
        <p:txBody>
          <a:bodyPr/>
          <a:lstStyle/>
          <a:p>
            <a:r>
              <a:rPr lang="en-US" dirty="0" smtClean="0"/>
              <a:t>Section 1 – Structure/Activity relationships</a:t>
            </a:r>
            <a:endParaRPr lang="en-US" dirty="0"/>
          </a:p>
        </p:txBody>
      </p:sp>
    </p:spTree>
    <p:extLst>
      <p:ext uri="{BB962C8B-B14F-4D97-AF65-F5344CB8AC3E}">
        <p14:creationId xmlns:p14="http://schemas.microsoft.com/office/powerpoint/2010/main" val="2629163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Ketones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546969" y="100668"/>
            <a:ext cx="5500442" cy="150162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098" y="1688242"/>
            <a:ext cx="4191810" cy="5104352"/>
          </a:xfrm>
          <a:prstGeom prst="rect">
            <a:avLst/>
          </a:prstGeom>
        </p:spPr>
      </p:pic>
      <p:sp>
        <p:nvSpPr>
          <p:cNvPr id="6" name="TextBox 5"/>
          <p:cNvSpPr txBox="1"/>
          <p:nvPr/>
        </p:nvSpPr>
        <p:spPr>
          <a:xfrm>
            <a:off x="763398" y="2256639"/>
            <a:ext cx="5134063" cy="3785652"/>
          </a:xfrm>
          <a:prstGeom prst="rect">
            <a:avLst/>
          </a:prstGeom>
          <a:noFill/>
        </p:spPr>
        <p:txBody>
          <a:bodyPr wrap="square" rtlCol="0">
            <a:spAutoFit/>
          </a:bodyPr>
          <a:lstStyle/>
          <a:p>
            <a:r>
              <a:rPr lang="en-US" sz="2400" dirty="0" smtClean="0"/>
              <a:t>The planar group can interact through both hydrogen bonding and dipole/dipole interactions.</a:t>
            </a:r>
          </a:p>
          <a:p>
            <a:endParaRPr lang="en-US" sz="2400" dirty="0"/>
          </a:p>
          <a:p>
            <a:r>
              <a:rPr lang="en-US" sz="2400" dirty="0" smtClean="0"/>
              <a:t>Converting to an alcohol (which is relatively easy to do on the lead compound) converts the planar sp2 hybridized orbitals on carbon to a tetrahedral geometry which interferes with HB as well as dipole moments.</a:t>
            </a:r>
            <a:endParaRPr lang="en-US" sz="2400" dirty="0"/>
          </a:p>
        </p:txBody>
      </p:sp>
      <p:sp>
        <p:nvSpPr>
          <p:cNvPr id="7" name="Rectangle 6"/>
          <p:cNvSpPr/>
          <p:nvPr/>
        </p:nvSpPr>
        <p:spPr>
          <a:xfrm>
            <a:off x="469783" y="2181138"/>
            <a:ext cx="5184397" cy="4085438"/>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p:cNvSpPr/>
          <p:nvPr/>
        </p:nvSpPr>
        <p:spPr>
          <a:xfrm>
            <a:off x="5947795" y="1602296"/>
            <a:ext cx="5184397" cy="519029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44627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Aldehydes?</a:t>
            </a:r>
            <a:endParaRPr lang="en-US" dirty="0"/>
          </a:p>
        </p:txBody>
      </p:sp>
      <p:sp>
        <p:nvSpPr>
          <p:cNvPr id="3" name="Content Placeholder 2"/>
          <p:cNvSpPr>
            <a:spLocks noGrp="1"/>
          </p:cNvSpPr>
          <p:nvPr>
            <p:ph idx="1"/>
          </p:nvPr>
        </p:nvSpPr>
        <p:spPr/>
        <p:txBody>
          <a:bodyPr>
            <a:normAutofit/>
          </a:bodyPr>
          <a:lstStyle/>
          <a:p>
            <a:r>
              <a:rPr lang="en-US" sz="2800" dirty="0" smtClean="0"/>
              <a:t>Aldehydes are very susceptible to metabolic oxidation to carboxylic acids so these groups tend to be avoided in drugs… but can be treated much the same way as ketones.</a:t>
            </a:r>
            <a:endParaRPr lang="en-US" sz="2800" dirty="0"/>
          </a:p>
        </p:txBody>
      </p:sp>
    </p:spTree>
    <p:extLst>
      <p:ext uri="{BB962C8B-B14F-4D97-AF65-F5344CB8AC3E}">
        <p14:creationId xmlns:p14="http://schemas.microsoft.com/office/powerpoint/2010/main" val="3897462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Amines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6286" y="2031792"/>
            <a:ext cx="4443068" cy="351836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6851" y="2031792"/>
            <a:ext cx="4990560" cy="3527926"/>
          </a:xfrm>
          <a:prstGeom prst="rect">
            <a:avLst/>
          </a:prstGeom>
        </p:spPr>
      </p:pic>
    </p:spTree>
    <p:extLst>
      <p:ext uri="{BB962C8B-B14F-4D97-AF65-F5344CB8AC3E}">
        <p14:creationId xmlns:p14="http://schemas.microsoft.com/office/powerpoint/2010/main" val="8406556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0"/>
            <a:ext cx="9905998" cy="1478570"/>
          </a:xfrm>
        </p:spPr>
        <p:txBody>
          <a:bodyPr/>
          <a:lstStyle/>
          <a:p>
            <a:r>
              <a:rPr lang="en-US" dirty="0" smtClean="0"/>
              <a:t>amines</a:t>
            </a:r>
            <a:endParaRPr lang="en-US" dirty="0"/>
          </a:p>
        </p:txBody>
      </p:sp>
      <p:sp>
        <p:nvSpPr>
          <p:cNvPr id="3" name="Content Placeholder 2"/>
          <p:cNvSpPr>
            <a:spLocks noGrp="1"/>
          </p:cNvSpPr>
          <p:nvPr>
            <p:ph idx="1"/>
          </p:nvPr>
        </p:nvSpPr>
        <p:spPr>
          <a:xfrm>
            <a:off x="1074300" y="1444143"/>
            <a:ext cx="9905999" cy="3541714"/>
          </a:xfrm>
        </p:spPr>
        <p:txBody>
          <a:bodyPr/>
          <a:lstStyle/>
          <a:p>
            <a:r>
              <a:rPr lang="en-US" dirty="0" smtClean="0"/>
              <a:t>To test whether ionic or HB interactions are occurring at an amine, an amide analogue could be studied. </a:t>
            </a:r>
          </a:p>
          <a:p>
            <a:r>
              <a:rPr lang="en-US" dirty="0" smtClean="0"/>
              <a:t>Prevents nitrogen from acting as HBA</a:t>
            </a:r>
          </a:p>
          <a:p>
            <a:r>
              <a:rPr lang="en-US" dirty="0" smtClean="0"/>
              <a:t>Prevents protonation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7515" y="3878510"/>
            <a:ext cx="8300343" cy="2214694"/>
          </a:xfrm>
          <a:prstGeom prst="rect">
            <a:avLst/>
          </a:prstGeom>
        </p:spPr>
      </p:pic>
    </p:spTree>
    <p:extLst>
      <p:ext uri="{BB962C8B-B14F-4D97-AF65-F5344CB8AC3E}">
        <p14:creationId xmlns:p14="http://schemas.microsoft.com/office/powerpoint/2010/main" val="2878540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Amides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5127" y="1912959"/>
            <a:ext cx="3490568" cy="4053268"/>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9409" y="2620669"/>
            <a:ext cx="7045766" cy="2637848"/>
          </a:xfrm>
          <a:prstGeom prst="rect">
            <a:avLst/>
          </a:prstGeom>
        </p:spPr>
      </p:pic>
    </p:spTree>
    <p:extLst>
      <p:ext uri="{BB962C8B-B14F-4D97-AF65-F5344CB8AC3E}">
        <p14:creationId xmlns:p14="http://schemas.microsoft.com/office/powerpoint/2010/main" val="17474969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82690" y="-43980"/>
            <a:ext cx="9905998" cy="1478570"/>
          </a:xfrm>
        </p:spPr>
        <p:txBody>
          <a:bodyPr/>
          <a:lstStyle/>
          <a:p>
            <a:r>
              <a:rPr lang="en-US" dirty="0" smtClean="0"/>
              <a:t>Carboxylic acids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16612" y="353353"/>
            <a:ext cx="5230799" cy="3849532"/>
          </a:xfrm>
        </p:spPr>
      </p:pic>
      <p:sp>
        <p:nvSpPr>
          <p:cNvPr id="5" name="Rectangle 4"/>
          <p:cNvSpPr/>
          <p:nvPr/>
        </p:nvSpPr>
        <p:spPr>
          <a:xfrm>
            <a:off x="6094412" y="479214"/>
            <a:ext cx="1535185"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ectangle 5"/>
          <p:cNvSpPr/>
          <p:nvPr/>
        </p:nvSpPr>
        <p:spPr>
          <a:xfrm>
            <a:off x="7324987" y="905892"/>
            <a:ext cx="1535185" cy="70095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6761526" y="1984023"/>
            <a:ext cx="1535185"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p:cNvSpPr/>
          <p:nvPr/>
        </p:nvSpPr>
        <p:spPr>
          <a:xfrm>
            <a:off x="5889072" y="1648200"/>
            <a:ext cx="1117066"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7613895" y="1508896"/>
            <a:ext cx="1001599"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p:cNvSpPr/>
          <p:nvPr/>
        </p:nvSpPr>
        <p:spPr>
          <a:xfrm>
            <a:off x="6094412" y="2738585"/>
            <a:ext cx="4718997" cy="133007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8673" y="4705078"/>
            <a:ext cx="7259321" cy="1803963"/>
          </a:xfrm>
          <a:prstGeom prst="rect">
            <a:avLst/>
          </a:prstGeom>
        </p:spPr>
      </p:pic>
      <p:sp>
        <p:nvSpPr>
          <p:cNvPr id="12" name="TextBox 11"/>
          <p:cNvSpPr txBox="1"/>
          <p:nvPr/>
        </p:nvSpPr>
        <p:spPr>
          <a:xfrm>
            <a:off x="1023967" y="1110578"/>
            <a:ext cx="4337108"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Esters, primary amides, primary alcohols and ketones could test for importance of ionization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Primary alcohol can test for HB of carbonyl oxygen</a:t>
            </a:r>
          </a:p>
          <a:p>
            <a:pPr marL="342900" indent="-342900">
              <a:buFont typeface="Arial" panose="020B0604020202020204" pitchFamily="34" charset="0"/>
              <a:buChar char="•"/>
            </a:pPr>
            <a:r>
              <a:rPr lang="en-US" sz="2400" dirty="0" smtClean="0"/>
              <a:t>Ester and Ketone can test for HB of hydroxyl</a:t>
            </a:r>
            <a:endParaRPr lang="en-US" sz="2400" dirty="0"/>
          </a:p>
        </p:txBody>
      </p:sp>
      <p:sp>
        <p:nvSpPr>
          <p:cNvPr id="13" name="Rectangle 12"/>
          <p:cNvSpPr/>
          <p:nvPr/>
        </p:nvSpPr>
        <p:spPr>
          <a:xfrm>
            <a:off x="2438211" y="4693268"/>
            <a:ext cx="7595022" cy="193403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p:cNvSpPr/>
          <p:nvPr/>
        </p:nvSpPr>
        <p:spPr>
          <a:xfrm>
            <a:off x="306932" y="968236"/>
            <a:ext cx="5278261" cy="36185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28250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0" nodeType="click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Esters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4412" y="510766"/>
            <a:ext cx="4756565" cy="2550437"/>
          </a:xfrm>
        </p:spPr>
      </p:pic>
      <p:sp>
        <p:nvSpPr>
          <p:cNvPr id="5" name="Rectangle 4"/>
          <p:cNvSpPr/>
          <p:nvPr/>
        </p:nvSpPr>
        <p:spPr>
          <a:xfrm>
            <a:off x="6325299" y="510766"/>
            <a:ext cx="1535185"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7543101" y="1063707"/>
            <a:ext cx="1535185"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p:cNvSpPr/>
          <p:nvPr/>
        </p:nvSpPr>
        <p:spPr>
          <a:xfrm>
            <a:off x="6094412" y="1785984"/>
            <a:ext cx="998479" cy="58819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8"/>
          <p:cNvSpPr/>
          <p:nvPr/>
        </p:nvSpPr>
        <p:spPr>
          <a:xfrm>
            <a:off x="7043861" y="2097088"/>
            <a:ext cx="998479" cy="964114"/>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p:cNvSpPr/>
          <p:nvPr/>
        </p:nvSpPr>
        <p:spPr>
          <a:xfrm>
            <a:off x="9078286" y="940804"/>
            <a:ext cx="1772691" cy="2120397"/>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1141413" y="2374176"/>
            <a:ext cx="4739270"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Importance of the carbonyl can be tested by converting to an ether (requires a full synthesis)</a:t>
            </a:r>
          </a:p>
          <a:p>
            <a:pPr marL="285750" indent="-285750">
              <a:buFont typeface="Arial" panose="020B0604020202020204" pitchFamily="34" charset="0"/>
              <a:buChar char="•"/>
            </a:pPr>
            <a:r>
              <a:rPr lang="en-US" sz="2400" dirty="0" smtClean="0"/>
              <a:t>Esters are susceptible to hydrolysis by </a:t>
            </a:r>
            <a:r>
              <a:rPr lang="en-US" sz="2400" dirty="0" err="1" smtClean="0"/>
              <a:t>esterases</a:t>
            </a:r>
            <a:r>
              <a:rPr lang="en-US" sz="2400" dirty="0" smtClean="0"/>
              <a:t> (common pro-drug strategy as seen in aspirin </a:t>
            </a:r>
            <a:r>
              <a:rPr lang="en-US" sz="2400" dirty="0" smtClean="0">
                <a:sym typeface="Wingdings" panose="05000000000000000000" pitchFamily="2" charset="2"/>
              </a:rPr>
              <a:t> salicylic acid</a:t>
            </a:r>
            <a:endParaRPr lang="en-US" sz="2400" dirty="0"/>
          </a:p>
        </p:txBody>
      </p:sp>
      <p:sp>
        <p:nvSpPr>
          <p:cNvPr id="12" name="Rectangle 11"/>
          <p:cNvSpPr/>
          <p:nvPr/>
        </p:nvSpPr>
        <p:spPr>
          <a:xfrm>
            <a:off x="944979" y="2171124"/>
            <a:ext cx="4935704" cy="3407555"/>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3007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9380"/>
            <a:ext cx="9905998" cy="1478570"/>
          </a:xfrm>
        </p:spPr>
        <p:txBody>
          <a:bodyPr/>
          <a:lstStyle/>
          <a:p>
            <a:r>
              <a:rPr lang="en-US" dirty="0" smtClean="0"/>
              <a:t>Alkyl and aryl halides</a:t>
            </a:r>
            <a:endParaRPr lang="en-US" dirty="0"/>
          </a:p>
        </p:txBody>
      </p:sp>
      <p:sp>
        <p:nvSpPr>
          <p:cNvPr id="3" name="Content Placeholder 2"/>
          <p:cNvSpPr>
            <a:spLocks noGrp="1"/>
          </p:cNvSpPr>
          <p:nvPr>
            <p:ph idx="1"/>
          </p:nvPr>
        </p:nvSpPr>
        <p:spPr>
          <a:xfrm>
            <a:off x="1141413" y="1217641"/>
            <a:ext cx="9905999" cy="3541714"/>
          </a:xfrm>
        </p:spPr>
        <p:txBody>
          <a:bodyPr/>
          <a:lstStyle/>
          <a:p>
            <a:r>
              <a:rPr lang="en-US" dirty="0" smtClean="0"/>
              <a:t>Alkyl halides involving chlorine, bromine or iodine are chemically reactive (good leaving groups) and is likely to react with any nucleophile, becoming covalently attached. Amine groups of nucleic acids and proteins are common targets.</a:t>
            </a:r>
          </a:p>
          <a:p>
            <a:r>
              <a:rPr lang="en-US" dirty="0" smtClean="0"/>
              <a:t>Alkyl-</a:t>
            </a:r>
            <a:r>
              <a:rPr lang="en-US" dirty="0" err="1" smtClean="0"/>
              <a:t>Fl</a:t>
            </a:r>
            <a:r>
              <a:rPr lang="en-US" dirty="0" smtClean="0"/>
              <a:t> however are not alkylating agents. (substitute with hydrogen)</a:t>
            </a:r>
          </a:p>
          <a:p>
            <a:r>
              <a:rPr lang="en-US" dirty="0" smtClean="0"/>
              <a:t>Aryl halides also do not act as alkylating agents and can effect the electron density of an aromatic ring. Aliphatic and aromatic analogues can be used.</a:t>
            </a:r>
            <a:endParaRPr lang="en-US" dirty="0"/>
          </a:p>
        </p:txBody>
      </p:sp>
    </p:spTree>
    <p:extLst>
      <p:ext uri="{BB962C8B-B14F-4D97-AF65-F5344CB8AC3E}">
        <p14:creationId xmlns:p14="http://schemas.microsoft.com/office/powerpoint/2010/main" val="2194016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heterocycles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8525" y="1592695"/>
            <a:ext cx="8483483" cy="4229975"/>
          </a:xfrm>
        </p:spPr>
      </p:pic>
    </p:spTree>
    <p:extLst>
      <p:ext uri="{BB962C8B-B14F-4D97-AF65-F5344CB8AC3E}">
        <p14:creationId xmlns:p14="http://schemas.microsoft.com/office/powerpoint/2010/main" val="3484894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isosteres</a:t>
            </a:r>
            <a:endParaRPr lang="en-US" dirty="0"/>
          </a:p>
        </p:txBody>
      </p:sp>
      <p:sp>
        <p:nvSpPr>
          <p:cNvPr id="3" name="Content Placeholder 2"/>
          <p:cNvSpPr>
            <a:spLocks noGrp="1"/>
          </p:cNvSpPr>
          <p:nvPr>
            <p:ph idx="1"/>
          </p:nvPr>
        </p:nvSpPr>
        <p:spPr/>
        <p:txBody>
          <a:bodyPr/>
          <a:lstStyle/>
          <a:p>
            <a:r>
              <a:rPr lang="en-US" dirty="0" smtClean="0"/>
              <a:t>Atoms or groups of atoms which share the same </a:t>
            </a:r>
            <a:r>
              <a:rPr lang="en-US" dirty="0" err="1" smtClean="0"/>
              <a:t>valency</a:t>
            </a:r>
            <a:r>
              <a:rPr lang="en-US" dirty="0" smtClean="0"/>
              <a:t> and which have chemical or physical similarities. </a:t>
            </a:r>
          </a:p>
          <a:p>
            <a:r>
              <a:rPr lang="en-US" dirty="0" smtClean="0"/>
              <a:t>SH, NH2, and CH3 are </a:t>
            </a:r>
            <a:r>
              <a:rPr lang="en-US" dirty="0" err="1" smtClean="0"/>
              <a:t>isosteres</a:t>
            </a:r>
            <a:r>
              <a:rPr lang="en-US" dirty="0" smtClean="0"/>
              <a:t> of OH</a:t>
            </a:r>
          </a:p>
          <a:p>
            <a:r>
              <a:rPr lang="en-US" dirty="0" smtClean="0"/>
              <a:t>S, NH, CH2 are </a:t>
            </a:r>
            <a:r>
              <a:rPr lang="en-US" dirty="0" err="1" smtClean="0"/>
              <a:t>isosteres</a:t>
            </a:r>
            <a:r>
              <a:rPr lang="en-US" smtClean="0"/>
              <a:t> of O</a:t>
            </a:r>
            <a:endParaRPr lang="en-US"/>
          </a:p>
        </p:txBody>
      </p:sp>
    </p:spTree>
    <p:extLst>
      <p:ext uri="{BB962C8B-B14F-4D97-AF65-F5344CB8AC3E}">
        <p14:creationId xmlns:p14="http://schemas.microsoft.com/office/powerpoint/2010/main" val="353800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Once a lead compound has been discovered, the medicinal chemist can then modify the compound in order to optimize it’s activity. What are some considerations the medicinal chemist may want to keep in mind as these experiments are performed?</a:t>
            </a:r>
            <a:endParaRPr lang="en-US" dirty="0"/>
          </a:p>
        </p:txBody>
      </p:sp>
    </p:spTree>
    <p:extLst>
      <p:ext uri="{BB962C8B-B14F-4D97-AF65-F5344CB8AC3E}">
        <p14:creationId xmlns:p14="http://schemas.microsoft.com/office/powerpoint/2010/main" val="3347570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189556"/>
            <a:ext cx="9905998" cy="1478570"/>
          </a:xfrm>
        </p:spPr>
        <p:txBody>
          <a:bodyPr/>
          <a:lstStyle/>
          <a:p>
            <a:r>
              <a:rPr lang="en-US" dirty="0" smtClean="0"/>
              <a:t>Stages of drug design and development</a:t>
            </a:r>
            <a:endParaRPr lang="en-US" dirty="0"/>
          </a:p>
        </p:txBody>
      </p:sp>
      <p:sp>
        <p:nvSpPr>
          <p:cNvPr id="3" name="Content Placeholder 2"/>
          <p:cNvSpPr>
            <a:spLocks noGrp="1"/>
          </p:cNvSpPr>
          <p:nvPr>
            <p:ph idx="1"/>
          </p:nvPr>
        </p:nvSpPr>
        <p:spPr>
          <a:xfrm>
            <a:off x="1141412" y="815164"/>
            <a:ext cx="9905999" cy="5706138"/>
          </a:xfrm>
        </p:spPr>
        <p:txBody>
          <a:bodyPr>
            <a:normAutofit fontScale="92500" lnSpcReduction="20000"/>
          </a:bodyPr>
          <a:lstStyle/>
          <a:p>
            <a:pPr marL="0" indent="0" algn="just">
              <a:buNone/>
              <a:defRPr/>
            </a:pPr>
            <a:r>
              <a:rPr lang="en-GB" dirty="0">
                <a:ln w="0"/>
                <a:effectLst>
                  <a:outerShdw blurRad="38100" dist="25400" dir="5400000" algn="ctr" rotWithShape="0">
                    <a:srgbClr val="6E747A">
                      <a:alpha val="43000"/>
                    </a:srgbClr>
                  </a:outerShdw>
                </a:effectLst>
              </a:rPr>
              <a:t>1) Identify target disease</a:t>
            </a:r>
          </a:p>
          <a:p>
            <a:pPr marL="0" indent="0" algn="just">
              <a:buNone/>
              <a:defRPr/>
            </a:pPr>
            <a:r>
              <a:rPr lang="en-GB" dirty="0">
                <a:ln w="0"/>
                <a:effectLst>
                  <a:outerShdw blurRad="38100" dist="25400" dir="5400000" algn="ctr" rotWithShape="0">
                    <a:srgbClr val="6E747A">
                      <a:alpha val="43000"/>
                    </a:srgbClr>
                  </a:outerShdw>
                </a:effectLst>
              </a:rPr>
              <a:t> 2) Identify drug target</a:t>
            </a:r>
          </a:p>
          <a:p>
            <a:pPr marL="0" indent="0" algn="just">
              <a:buNone/>
              <a:defRPr/>
            </a:pPr>
            <a:r>
              <a:rPr lang="en-GB" dirty="0">
                <a:ln w="0"/>
                <a:effectLst>
                  <a:outerShdw blurRad="38100" dist="25400" dir="5400000" algn="ctr" rotWithShape="0">
                    <a:srgbClr val="6E747A">
                      <a:alpha val="43000"/>
                    </a:srgbClr>
                  </a:outerShdw>
                </a:effectLst>
              </a:rPr>
              <a:t> 3) Establish testing procedures</a:t>
            </a:r>
          </a:p>
          <a:p>
            <a:pPr marL="0" indent="0" algn="just">
              <a:buNone/>
              <a:defRPr/>
            </a:pPr>
            <a:r>
              <a:rPr lang="en-GB" dirty="0">
                <a:ln w="0"/>
                <a:effectLst>
                  <a:outerShdw blurRad="38100" dist="25400" dir="5400000" algn="ctr" rotWithShape="0">
                    <a:srgbClr val="6E747A">
                      <a:alpha val="43000"/>
                    </a:srgbClr>
                  </a:outerShdw>
                </a:effectLst>
              </a:rPr>
              <a:t> 4) Find a lead compound</a:t>
            </a:r>
          </a:p>
          <a:p>
            <a:pPr marL="0" indent="0" algn="just">
              <a:buNone/>
              <a:defRPr/>
            </a:pPr>
            <a:r>
              <a:rPr lang="en-GB" dirty="0">
                <a:ln w="0"/>
                <a:effectLst>
                  <a:outerShdw blurRad="38100" dist="25400" dir="5400000" algn="ctr" rotWithShape="0">
                    <a:srgbClr val="6E747A">
                      <a:alpha val="43000"/>
                    </a:srgbClr>
                  </a:outerShdw>
                </a:effectLst>
              </a:rPr>
              <a:t> 5) Structure Activity Relationships (SAR)</a:t>
            </a:r>
          </a:p>
          <a:p>
            <a:pPr marL="0" indent="0" algn="just">
              <a:buNone/>
              <a:defRPr/>
            </a:pPr>
            <a:r>
              <a:rPr lang="en-GB" dirty="0">
                <a:ln w="0"/>
                <a:effectLst>
                  <a:outerShdw blurRad="38100" dist="25400" dir="5400000" algn="ctr" rotWithShape="0">
                    <a:srgbClr val="6E747A">
                      <a:alpha val="43000"/>
                    </a:srgbClr>
                  </a:outerShdw>
                </a:effectLst>
              </a:rPr>
              <a:t> 6) Identify a pharmacophore</a:t>
            </a:r>
          </a:p>
          <a:p>
            <a:pPr marL="0" indent="0" algn="just">
              <a:buNone/>
              <a:defRPr/>
            </a:pPr>
            <a:r>
              <a:rPr lang="en-GB" dirty="0">
                <a:ln w="0"/>
                <a:effectLst>
                  <a:outerShdw blurRad="38100" dist="25400" dir="5400000" algn="ctr" rotWithShape="0">
                    <a:srgbClr val="6E747A">
                      <a:alpha val="43000"/>
                    </a:srgbClr>
                  </a:outerShdw>
                </a:effectLst>
              </a:rPr>
              <a:t> 7) Drug design- optimizing target interactions</a:t>
            </a:r>
          </a:p>
          <a:p>
            <a:pPr marL="0" indent="0" algn="just">
              <a:buNone/>
              <a:defRPr/>
            </a:pPr>
            <a:r>
              <a:rPr lang="en-GB" dirty="0">
                <a:ln w="0"/>
                <a:effectLst>
                  <a:outerShdw blurRad="38100" dist="25400" dir="5400000" algn="ctr" rotWithShape="0">
                    <a:srgbClr val="6E747A">
                      <a:alpha val="43000"/>
                    </a:srgbClr>
                  </a:outerShdw>
                </a:effectLst>
              </a:rPr>
              <a:t> 8) Drug design - optimizing pharmacokinetic properties</a:t>
            </a:r>
          </a:p>
          <a:p>
            <a:pPr marL="0" indent="0" algn="just">
              <a:buNone/>
              <a:defRPr/>
            </a:pPr>
            <a:r>
              <a:rPr lang="en-GB" dirty="0">
                <a:ln w="0"/>
                <a:effectLst>
                  <a:outerShdw blurRad="38100" dist="25400" dir="5400000" algn="ctr" rotWithShape="0">
                    <a:srgbClr val="6E747A">
                      <a:alpha val="43000"/>
                    </a:srgbClr>
                  </a:outerShdw>
                </a:effectLst>
              </a:rPr>
              <a:t> 9) Toxicological and safety tests</a:t>
            </a:r>
          </a:p>
          <a:p>
            <a:pPr marL="0" indent="0" algn="just">
              <a:buNone/>
              <a:defRPr/>
            </a:pPr>
            <a:r>
              <a:rPr lang="en-GB" dirty="0">
                <a:ln w="0"/>
                <a:effectLst>
                  <a:outerShdw blurRad="38100" dist="25400" dir="5400000" algn="ctr" rotWithShape="0">
                    <a:srgbClr val="6E747A">
                      <a:alpha val="43000"/>
                    </a:srgbClr>
                  </a:outerShdw>
                </a:effectLst>
              </a:rPr>
              <a:t>10) Chemical development and production</a:t>
            </a:r>
          </a:p>
          <a:p>
            <a:pPr marL="0" indent="0" algn="just">
              <a:buNone/>
              <a:defRPr/>
            </a:pPr>
            <a:r>
              <a:rPr lang="en-GB" dirty="0">
                <a:ln w="0"/>
                <a:effectLst>
                  <a:outerShdw blurRad="38100" dist="25400" dir="5400000" algn="ctr" rotWithShape="0">
                    <a:srgbClr val="6E747A">
                      <a:alpha val="43000"/>
                    </a:srgbClr>
                  </a:outerShdw>
                </a:effectLst>
              </a:rPr>
              <a:t>11) Patenting and regulatory affairs</a:t>
            </a:r>
          </a:p>
          <a:p>
            <a:pPr marL="0" indent="0" algn="just">
              <a:buNone/>
              <a:defRPr/>
            </a:pPr>
            <a:r>
              <a:rPr lang="en-GB" dirty="0">
                <a:ln w="0"/>
                <a:effectLst>
                  <a:outerShdw blurRad="38100" dist="25400" dir="5400000" algn="ctr" rotWithShape="0">
                    <a:srgbClr val="6E747A">
                      <a:alpha val="43000"/>
                    </a:srgbClr>
                  </a:outerShdw>
                </a:effectLst>
              </a:rPr>
              <a:t>12) Clinical trials</a:t>
            </a:r>
            <a:endParaRPr lang="en-US" dirty="0">
              <a:ln w="0"/>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68940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Structure-Activity Relationships</a:t>
            </a:r>
            <a:endParaRPr lang="en-US" dirty="0"/>
          </a:p>
        </p:txBody>
      </p:sp>
      <p:sp>
        <p:nvSpPr>
          <p:cNvPr id="3" name="Content Placeholder 2"/>
          <p:cNvSpPr>
            <a:spLocks noGrp="1"/>
          </p:cNvSpPr>
          <p:nvPr>
            <p:ph idx="1"/>
          </p:nvPr>
        </p:nvSpPr>
        <p:spPr/>
        <p:txBody>
          <a:bodyPr/>
          <a:lstStyle/>
          <a:p>
            <a:r>
              <a:rPr lang="en-US" dirty="0" smtClean="0"/>
              <a:t>The aim of this process is to determine which parts of the molecule are important to biological activity and which parts are not.</a:t>
            </a:r>
          </a:p>
          <a:p>
            <a:r>
              <a:rPr lang="en-US" dirty="0" smtClean="0"/>
              <a:t>Can you suggest some ways that this can be done?</a:t>
            </a:r>
            <a:endParaRPr lang="en-US" dirty="0"/>
          </a:p>
        </p:txBody>
      </p:sp>
    </p:spTree>
    <p:extLst>
      <p:ext uri="{BB962C8B-B14F-4D97-AF65-F5344CB8AC3E}">
        <p14:creationId xmlns:p14="http://schemas.microsoft.com/office/powerpoint/2010/main" val="3269124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Hypothetical drug - </a:t>
            </a:r>
            <a:r>
              <a:rPr lang="en-US" dirty="0" err="1" smtClean="0"/>
              <a:t>glipine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1413" y="2206305"/>
            <a:ext cx="9717808" cy="3036815"/>
          </a:xfrm>
        </p:spPr>
      </p:pic>
      <p:sp>
        <p:nvSpPr>
          <p:cNvPr id="5" name="Rectangle 4"/>
          <p:cNvSpPr/>
          <p:nvPr/>
        </p:nvSpPr>
        <p:spPr>
          <a:xfrm>
            <a:off x="5234730" y="1971413"/>
            <a:ext cx="5721292" cy="332204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8349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124635" y="157124"/>
            <a:ext cx="9905998" cy="1478570"/>
          </a:xfrm>
        </p:spPr>
        <p:txBody>
          <a:bodyPr/>
          <a:lstStyle/>
          <a:p>
            <a:r>
              <a:rPr lang="en-US" dirty="0" smtClean="0"/>
              <a:t>Binding role of alcohols and phenols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85795" y="1976670"/>
            <a:ext cx="8297773" cy="3484563"/>
          </a:xfrm>
        </p:spPr>
      </p:pic>
      <p:sp>
        <p:nvSpPr>
          <p:cNvPr id="5" name="Rectangle 4"/>
          <p:cNvSpPr/>
          <p:nvPr/>
        </p:nvSpPr>
        <p:spPr>
          <a:xfrm>
            <a:off x="2617365" y="1976670"/>
            <a:ext cx="1484852" cy="93431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ectangle 5"/>
          <p:cNvSpPr/>
          <p:nvPr/>
        </p:nvSpPr>
        <p:spPr>
          <a:xfrm>
            <a:off x="3155659" y="3513254"/>
            <a:ext cx="1484852" cy="93431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p:cNvSpPr/>
          <p:nvPr/>
        </p:nvSpPr>
        <p:spPr>
          <a:xfrm>
            <a:off x="2299982" y="3854230"/>
            <a:ext cx="1484852" cy="93431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p:cNvSpPr/>
          <p:nvPr/>
        </p:nvSpPr>
        <p:spPr>
          <a:xfrm>
            <a:off x="5059960" y="2129069"/>
            <a:ext cx="5023608" cy="33321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7691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98801" y="0"/>
            <a:ext cx="9905998" cy="738231"/>
          </a:xfrm>
        </p:spPr>
        <p:txBody>
          <a:bodyPr/>
          <a:lstStyle/>
          <a:p>
            <a:r>
              <a:rPr lang="en-US" dirty="0" smtClean="0"/>
              <a:t>Binding role of alcohol and phenol</a:t>
            </a:r>
            <a:endParaRPr lang="en-US" dirty="0"/>
          </a:p>
        </p:txBody>
      </p:sp>
      <p:sp>
        <p:nvSpPr>
          <p:cNvPr id="3" name="Content Placeholder 2"/>
          <p:cNvSpPr>
            <a:spLocks noGrp="1"/>
          </p:cNvSpPr>
          <p:nvPr>
            <p:ph idx="1"/>
          </p:nvPr>
        </p:nvSpPr>
        <p:spPr>
          <a:xfrm>
            <a:off x="805343" y="620786"/>
            <a:ext cx="11174136" cy="3590488"/>
          </a:xfrm>
        </p:spPr>
        <p:txBody>
          <a:bodyPr>
            <a:normAutofit fontScale="92500" lnSpcReduction="10000"/>
          </a:bodyPr>
          <a:lstStyle/>
          <a:p>
            <a:r>
              <a:rPr lang="en-US" dirty="0" smtClean="0"/>
              <a:t>Converting an alcohol or phenol to an ester is relatively easy</a:t>
            </a:r>
          </a:p>
          <a:p>
            <a:r>
              <a:rPr lang="en-US" dirty="0" smtClean="0"/>
              <a:t>By removing the hydrogen of the alcohol, we remove the hydrogen bond donor</a:t>
            </a:r>
          </a:p>
          <a:p>
            <a:r>
              <a:rPr lang="en-US" dirty="0" smtClean="0"/>
              <a:t>The extra bulk of the methyl ester makes the hydrogen bond accepting properties of the oxygen atom much weaker</a:t>
            </a:r>
          </a:p>
          <a:p>
            <a:r>
              <a:rPr lang="en-US" dirty="0" smtClean="0"/>
              <a:t>The electronic properties of the ester  due to resonance which utilizes the lone pair on the oxygen atom, further decreasing it’s ability to be a hydrogen bond acceptor.</a:t>
            </a:r>
          </a:p>
          <a:p>
            <a:r>
              <a:rPr lang="en-US" dirty="0" smtClean="0"/>
              <a:t>The carbonyl oxygen could be a HBA, except that it is in a different location and may be poorly located to interact with the target.</a:t>
            </a:r>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8367" y="4211274"/>
            <a:ext cx="5880684" cy="2469532"/>
          </a:xfrm>
          <a:prstGeom prst="rect">
            <a:avLst/>
          </a:prstGeom>
        </p:spPr>
      </p:pic>
      <p:sp>
        <p:nvSpPr>
          <p:cNvPr id="5" name="Rectangle 4"/>
          <p:cNvSpPr/>
          <p:nvPr/>
        </p:nvSpPr>
        <p:spPr>
          <a:xfrm>
            <a:off x="729842" y="738231"/>
            <a:ext cx="11358694" cy="347304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9288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Binding role of aromatic rings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2765" y="1725365"/>
            <a:ext cx="3825470" cy="4804341"/>
          </a:xfrm>
        </p:spPr>
      </p:pic>
      <p:sp>
        <p:nvSpPr>
          <p:cNvPr id="5" name="TextBox 4"/>
          <p:cNvSpPr txBox="1"/>
          <p:nvPr/>
        </p:nvSpPr>
        <p:spPr>
          <a:xfrm>
            <a:off x="989901" y="2030136"/>
            <a:ext cx="6266576" cy="4401205"/>
          </a:xfrm>
          <a:prstGeom prst="rect">
            <a:avLst/>
          </a:prstGeom>
          <a:noFill/>
        </p:spPr>
        <p:txBody>
          <a:bodyPr wrap="square" rtlCol="0">
            <a:spAutoFit/>
          </a:bodyPr>
          <a:lstStyle/>
          <a:p>
            <a:r>
              <a:rPr lang="en-US" sz="2800" dirty="0" smtClean="0"/>
              <a:t>Aromatics are planar, hydrophobic structures that are commonly involved in van der Waals interactions. </a:t>
            </a:r>
          </a:p>
          <a:p>
            <a:endParaRPr lang="en-US" sz="2800" dirty="0"/>
          </a:p>
          <a:p>
            <a:r>
              <a:rPr lang="en-US" sz="2800" dirty="0" smtClean="0"/>
              <a:t>The cyclohexane analogue can be used to probe this functional group b/c it is no longer flat.</a:t>
            </a:r>
          </a:p>
          <a:p>
            <a:endParaRPr lang="en-US" sz="2800" dirty="0"/>
          </a:p>
          <a:p>
            <a:r>
              <a:rPr lang="en-US" sz="2800" dirty="0" smtClean="0"/>
              <a:t>Usually requires full synthesis to make this analogue. </a:t>
            </a:r>
            <a:endParaRPr lang="en-US" sz="2800" dirty="0"/>
          </a:p>
        </p:txBody>
      </p:sp>
      <p:sp>
        <p:nvSpPr>
          <p:cNvPr id="6" name="Rectangle 5"/>
          <p:cNvSpPr/>
          <p:nvPr/>
        </p:nvSpPr>
        <p:spPr>
          <a:xfrm>
            <a:off x="461394" y="1853967"/>
            <a:ext cx="6929307" cy="467573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390701" y="3967993"/>
            <a:ext cx="4514675" cy="273089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57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Alkenes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15279" y="3780527"/>
            <a:ext cx="7250834" cy="2863554"/>
          </a:xfrm>
        </p:spPr>
      </p:pic>
      <p:sp>
        <p:nvSpPr>
          <p:cNvPr id="5" name="TextBox 4"/>
          <p:cNvSpPr txBox="1"/>
          <p:nvPr/>
        </p:nvSpPr>
        <p:spPr>
          <a:xfrm>
            <a:off x="1040235" y="1895912"/>
            <a:ext cx="9940954" cy="1569660"/>
          </a:xfrm>
          <a:prstGeom prst="rect">
            <a:avLst/>
          </a:prstGeom>
          <a:noFill/>
        </p:spPr>
        <p:txBody>
          <a:bodyPr wrap="square" rtlCol="0">
            <a:spAutoFit/>
          </a:bodyPr>
          <a:lstStyle/>
          <a:p>
            <a:r>
              <a:rPr lang="en-US" sz="2400" dirty="0" smtClean="0"/>
              <a:t>Like aromatic rings, alkenes are planar and interact through hydrophobic, van der Waal interactions. Saturation of the alkene to an alkane can be used to probe these effects. This can typically be done successfully on the lead compound directly without having to do a full synthesis. </a:t>
            </a:r>
            <a:endParaRPr lang="en-US" sz="2400" dirty="0"/>
          </a:p>
        </p:txBody>
      </p:sp>
    </p:spTree>
    <p:extLst>
      <p:ext uri="{BB962C8B-B14F-4D97-AF65-F5344CB8AC3E}">
        <p14:creationId xmlns:p14="http://schemas.microsoft.com/office/powerpoint/2010/main" val="14815779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B5F27"/>
      </a:dk2>
      <a:lt2>
        <a:srgbClr val="D8FC68"/>
      </a:lt2>
      <a:accent1>
        <a:srgbClr val="DDC855"/>
      </a:accent1>
      <a:accent2>
        <a:srgbClr val="FCA03D"/>
      </a:accent2>
      <a:accent3>
        <a:srgbClr val="E36439"/>
      </a:accent3>
      <a:accent4>
        <a:srgbClr val="C2935B"/>
      </a:accent4>
      <a:accent5>
        <a:srgbClr val="88C25C"/>
      </a:accent5>
      <a:accent6>
        <a:srgbClr val="BFCC86"/>
      </a:accent6>
      <a:hlink>
        <a:srgbClr val="FFCE23"/>
      </a:hlink>
      <a:folHlink>
        <a:srgbClr val="FDEB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82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97ECCC31-8429-4523-BE8D-8F09B7A4D46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B234ED5A958B499C6CE56563051DAB" ma:contentTypeVersion="17" ma:contentTypeDescription="Create a new document." ma:contentTypeScope="" ma:versionID="c252f359ca40b1f43d2f01ec77b04aa9">
  <xsd:schema xmlns:xsd="http://www.w3.org/2001/XMLSchema" xmlns:xs="http://www.w3.org/2001/XMLSchema" xmlns:p="http://schemas.microsoft.com/office/2006/metadata/properties" xmlns:ns1="http://schemas.microsoft.com/sharepoint/v3" xmlns:ns3="78bf09aa-338d-4a02-be3d-77d9f6889b3f" xmlns:ns4="3c01c604-a951-48a6-b939-02b57ee1d4d7" targetNamespace="http://schemas.microsoft.com/office/2006/metadata/properties" ma:root="true" ma:fieldsID="03f5841d1c92ee326201af5cc8f9cc62" ns1:_="" ns3:_="" ns4:_="">
    <xsd:import namespace="http://schemas.microsoft.com/sharepoint/v3"/>
    <xsd:import namespace="78bf09aa-338d-4a02-be3d-77d9f6889b3f"/>
    <xsd:import namespace="3c01c604-a951-48a6-b939-02b57ee1d4d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AutoKeyPoints" minOccurs="0"/>
                <xsd:element ref="ns3:MediaServiceKeyPoint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LengthInSeconds" minOccurs="0"/>
                <xsd:element ref="ns1:_ip_UnifiedCompliancePolicyProperties" minOccurs="0"/>
                <xsd:element ref="ns1:_ip_UnifiedCompliancePolicyUIActio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bf09aa-338d-4a02-be3d-77d9f6889b3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4"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c01c604-a951-48a6-b939-02b57ee1d4d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activity xmlns="78bf09aa-338d-4a02-be3d-77d9f6889b3f"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5071DD98-5B6F-419A-A241-1CDBBDEC48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bf09aa-338d-4a02-be3d-77d9f6889b3f"/>
    <ds:schemaRef ds:uri="3c01c604-a951-48a6-b939-02b57ee1d4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01F38FA-CC40-4C44-AB1B-2E090ED21789}">
  <ds:schemaRefs>
    <ds:schemaRef ds:uri="http://schemas.microsoft.com/sharepoint/v3/contenttype/forms"/>
  </ds:schemaRefs>
</ds:datastoreItem>
</file>

<file path=customXml/itemProps3.xml><?xml version="1.0" encoding="utf-8"?>
<ds:datastoreItem xmlns:ds="http://schemas.openxmlformats.org/officeDocument/2006/customXml" ds:itemID="{0D4B5076-1949-4730-8FB6-6B5739E5A4BC}">
  <ds:schemaRefs>
    <ds:schemaRef ds:uri="http://purl.org/dc/terms/"/>
    <ds:schemaRef ds:uri="http://schemas.microsoft.com/office/2006/documentManagement/types"/>
    <ds:schemaRef ds:uri="78bf09aa-338d-4a02-be3d-77d9f6889b3f"/>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schemas.microsoft.com/sharepoint/v3"/>
    <ds:schemaRef ds:uri="3c01c604-a951-48a6-b939-02b57ee1d4d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TM04033919[[fn=Circuit]]</Template>
  <TotalTime>92</TotalTime>
  <Words>708</Words>
  <Application>Microsoft Office PowerPoint</Application>
  <PresentationFormat>Widescreen</PresentationFormat>
  <Paragraphs>65</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Trebuchet MS</vt:lpstr>
      <vt:lpstr>Tw Cen MT</vt:lpstr>
      <vt:lpstr>Wingdings</vt:lpstr>
      <vt:lpstr>Circuit</vt:lpstr>
      <vt:lpstr>Ch 13. Optimizing the drug for the target</vt:lpstr>
      <vt:lpstr>Warm up</vt:lpstr>
      <vt:lpstr>Stages of drug design and development</vt:lpstr>
      <vt:lpstr>Structure-Activity Relationships</vt:lpstr>
      <vt:lpstr>Hypothetical drug - glipine</vt:lpstr>
      <vt:lpstr>Binding role of alcohols and phenols</vt:lpstr>
      <vt:lpstr>Binding role of alcohol and phenol</vt:lpstr>
      <vt:lpstr>Binding role of aromatic rings</vt:lpstr>
      <vt:lpstr>Alkenes</vt:lpstr>
      <vt:lpstr>Ketones</vt:lpstr>
      <vt:lpstr>Aldehydes?</vt:lpstr>
      <vt:lpstr>Amines</vt:lpstr>
      <vt:lpstr>amines</vt:lpstr>
      <vt:lpstr>Amides</vt:lpstr>
      <vt:lpstr>Carboxylic acids</vt:lpstr>
      <vt:lpstr>Esters</vt:lpstr>
      <vt:lpstr>Alkyl and aryl halides</vt:lpstr>
      <vt:lpstr>heterocycles</vt:lpstr>
      <vt:lpstr>isosteres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13. Optimizing the drug for the target</dc:title>
  <dc:creator>Kate Hayden</dc:creator>
  <cp:lastModifiedBy>Schedler, David</cp:lastModifiedBy>
  <cp:revision>13</cp:revision>
  <dcterms:created xsi:type="dcterms:W3CDTF">2016-03-17T01:27:22Z</dcterms:created>
  <dcterms:modified xsi:type="dcterms:W3CDTF">2023-04-18T13:53:54Z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0x01010045B234ED5A958B499C6CE56563051DAB</vt:lpwstr>
  </property>
</Properties>
</file>