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1"/>
  </p:notesMasterIdLst>
  <p:handoutMasterIdLst>
    <p:handoutMasterId r:id="rId82"/>
  </p:handoutMasterIdLst>
  <p:sldIdLst>
    <p:sldId id="256" r:id="rId2"/>
    <p:sldId id="257" r:id="rId3"/>
    <p:sldId id="262" r:id="rId4"/>
    <p:sldId id="264" r:id="rId5"/>
    <p:sldId id="261" r:id="rId6"/>
    <p:sldId id="263" r:id="rId7"/>
    <p:sldId id="265" r:id="rId8"/>
    <p:sldId id="317" r:id="rId9"/>
    <p:sldId id="266" r:id="rId10"/>
    <p:sldId id="267" r:id="rId11"/>
    <p:sldId id="301" r:id="rId12"/>
    <p:sldId id="302" r:id="rId13"/>
    <p:sldId id="303" r:id="rId14"/>
    <p:sldId id="304" r:id="rId15"/>
    <p:sldId id="270" r:id="rId16"/>
    <p:sldId id="355" r:id="rId17"/>
    <p:sldId id="352" r:id="rId18"/>
    <p:sldId id="292" r:id="rId19"/>
    <p:sldId id="293" r:id="rId20"/>
    <p:sldId id="315" r:id="rId21"/>
    <p:sldId id="346" r:id="rId22"/>
    <p:sldId id="353" r:id="rId23"/>
    <p:sldId id="354" r:id="rId24"/>
    <p:sldId id="297" r:id="rId25"/>
    <p:sldId id="296" r:id="rId26"/>
    <p:sldId id="356" r:id="rId27"/>
    <p:sldId id="260" r:id="rId28"/>
    <p:sldId id="271" r:id="rId29"/>
    <p:sldId id="274" r:id="rId30"/>
    <p:sldId id="273" r:id="rId31"/>
    <p:sldId id="272" r:id="rId32"/>
    <p:sldId id="275" r:id="rId33"/>
    <p:sldId id="276" r:id="rId34"/>
    <p:sldId id="277" r:id="rId35"/>
    <p:sldId id="279" r:id="rId36"/>
    <p:sldId id="281" r:id="rId37"/>
    <p:sldId id="345" r:id="rId38"/>
    <p:sldId id="298" r:id="rId39"/>
    <p:sldId id="286" r:id="rId40"/>
    <p:sldId id="287" r:id="rId41"/>
    <p:sldId id="295" r:id="rId42"/>
    <p:sldId id="288" r:id="rId43"/>
    <p:sldId id="289" r:id="rId44"/>
    <p:sldId id="348" r:id="rId45"/>
    <p:sldId id="299" r:id="rId46"/>
    <p:sldId id="306" r:id="rId47"/>
    <p:sldId id="307" r:id="rId48"/>
    <p:sldId id="308" r:id="rId49"/>
    <p:sldId id="319" r:id="rId50"/>
    <p:sldId id="311" r:id="rId51"/>
    <p:sldId id="351" r:id="rId52"/>
    <p:sldId id="323" r:id="rId53"/>
    <p:sldId id="314" r:id="rId54"/>
    <p:sldId id="282" r:id="rId55"/>
    <p:sldId id="291" r:id="rId56"/>
    <p:sldId id="349" r:id="rId57"/>
    <p:sldId id="320" r:id="rId58"/>
    <p:sldId id="321" r:id="rId59"/>
    <p:sldId id="324" r:id="rId60"/>
    <p:sldId id="336" r:id="rId61"/>
    <p:sldId id="329" r:id="rId62"/>
    <p:sldId id="330" r:id="rId63"/>
    <p:sldId id="331" r:id="rId64"/>
    <p:sldId id="327" r:id="rId65"/>
    <p:sldId id="325" r:id="rId66"/>
    <p:sldId id="339" r:id="rId67"/>
    <p:sldId id="328" r:id="rId68"/>
    <p:sldId id="342" r:id="rId69"/>
    <p:sldId id="332" r:id="rId70"/>
    <p:sldId id="333" r:id="rId71"/>
    <p:sldId id="326" r:id="rId72"/>
    <p:sldId id="337" r:id="rId73"/>
    <p:sldId id="334" r:id="rId74"/>
    <p:sldId id="340" r:id="rId75"/>
    <p:sldId id="335" r:id="rId76"/>
    <p:sldId id="338" r:id="rId77"/>
    <p:sldId id="341" r:id="rId78"/>
    <p:sldId id="322" r:id="rId79"/>
    <p:sldId id="313" r:id="rId8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rgbClr val="000000"/>
        </a:solidFill>
        <a:latin typeface="Times New Roman" charset="0"/>
        <a:ea typeface="+mn-ea"/>
        <a:cs typeface="+mn-cs"/>
      </a:defRPr>
    </a:lvl1pPr>
    <a:lvl2pPr marL="457200" algn="l" rtl="0" eaLnBrk="0" fontAlgn="base" hangingPunct="0">
      <a:spcBef>
        <a:spcPct val="0"/>
      </a:spcBef>
      <a:spcAft>
        <a:spcPct val="0"/>
      </a:spcAft>
      <a:defRPr sz="2400" kern="1200">
        <a:solidFill>
          <a:srgbClr val="000000"/>
        </a:solidFill>
        <a:latin typeface="Times New Roman" charset="0"/>
        <a:ea typeface="+mn-ea"/>
        <a:cs typeface="+mn-cs"/>
      </a:defRPr>
    </a:lvl2pPr>
    <a:lvl3pPr marL="914400" algn="l" rtl="0" eaLnBrk="0" fontAlgn="base" hangingPunct="0">
      <a:spcBef>
        <a:spcPct val="0"/>
      </a:spcBef>
      <a:spcAft>
        <a:spcPct val="0"/>
      </a:spcAft>
      <a:defRPr sz="2400" kern="1200">
        <a:solidFill>
          <a:srgbClr val="000000"/>
        </a:solidFill>
        <a:latin typeface="Times New Roman" charset="0"/>
        <a:ea typeface="+mn-ea"/>
        <a:cs typeface="+mn-cs"/>
      </a:defRPr>
    </a:lvl3pPr>
    <a:lvl4pPr marL="1371600" algn="l" rtl="0" eaLnBrk="0" fontAlgn="base" hangingPunct="0">
      <a:spcBef>
        <a:spcPct val="0"/>
      </a:spcBef>
      <a:spcAft>
        <a:spcPct val="0"/>
      </a:spcAft>
      <a:defRPr sz="2400" kern="1200">
        <a:solidFill>
          <a:srgbClr val="000000"/>
        </a:solidFill>
        <a:latin typeface="Times New Roman" charset="0"/>
        <a:ea typeface="+mn-ea"/>
        <a:cs typeface="+mn-cs"/>
      </a:defRPr>
    </a:lvl4pPr>
    <a:lvl5pPr marL="1828800" algn="l" rtl="0" eaLnBrk="0" fontAlgn="base" hangingPunct="0">
      <a:spcBef>
        <a:spcPct val="0"/>
      </a:spcBef>
      <a:spcAft>
        <a:spcPct val="0"/>
      </a:spcAft>
      <a:defRPr sz="2400" kern="1200">
        <a:solidFill>
          <a:srgbClr val="000000"/>
        </a:solidFill>
        <a:latin typeface="Times New Roman" charset="0"/>
        <a:ea typeface="+mn-ea"/>
        <a:cs typeface="+mn-cs"/>
      </a:defRPr>
    </a:lvl5pPr>
    <a:lvl6pPr marL="2286000" algn="l" defTabSz="914400" rtl="0" eaLnBrk="1" latinLnBrk="0" hangingPunct="1">
      <a:defRPr sz="2400" kern="1200">
        <a:solidFill>
          <a:srgbClr val="000000"/>
        </a:solidFill>
        <a:latin typeface="Times New Roman" charset="0"/>
        <a:ea typeface="+mn-ea"/>
        <a:cs typeface="+mn-cs"/>
      </a:defRPr>
    </a:lvl6pPr>
    <a:lvl7pPr marL="2743200" algn="l" defTabSz="914400" rtl="0" eaLnBrk="1" latinLnBrk="0" hangingPunct="1">
      <a:defRPr sz="2400" kern="1200">
        <a:solidFill>
          <a:srgbClr val="000000"/>
        </a:solidFill>
        <a:latin typeface="Times New Roman" charset="0"/>
        <a:ea typeface="+mn-ea"/>
        <a:cs typeface="+mn-cs"/>
      </a:defRPr>
    </a:lvl7pPr>
    <a:lvl8pPr marL="3200400" algn="l" defTabSz="914400" rtl="0" eaLnBrk="1" latinLnBrk="0" hangingPunct="1">
      <a:defRPr sz="2400" kern="1200">
        <a:solidFill>
          <a:srgbClr val="000000"/>
        </a:solidFill>
        <a:latin typeface="Times New Roman" charset="0"/>
        <a:ea typeface="+mn-ea"/>
        <a:cs typeface="+mn-cs"/>
      </a:defRPr>
    </a:lvl8pPr>
    <a:lvl9pPr marL="3657600" algn="l" defTabSz="914400" rtl="0" eaLnBrk="1" latinLnBrk="0" hangingPunct="1">
      <a:defRPr sz="2400" kern="1200">
        <a:solidFill>
          <a:srgbClr val="000000"/>
        </a:solidFill>
        <a:latin typeface="Times New Roman"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9FF"/>
    <a:srgbClr val="F4D8F3"/>
    <a:srgbClr val="FFFFFF"/>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80" autoAdjust="0"/>
    <p:restoredTop sz="90929"/>
  </p:normalViewPr>
  <p:slideViewPr>
    <p:cSldViewPr>
      <p:cViewPr varScale="1">
        <p:scale>
          <a:sx n="115" d="100"/>
          <a:sy n="115" d="100"/>
        </p:scale>
        <p:origin x="216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image" Target="../media/image28.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013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013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013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0E061D1-8A82-40CE-BE7A-B16E8F599A47}" type="slidenum">
              <a:rPr lang="en-US" altLang="en-US"/>
              <a:pPr/>
              <a:t>‹#›</a:t>
            </a:fld>
            <a:endParaRPr lang="en-US" altLang="en-US"/>
          </a:p>
        </p:txBody>
      </p:sp>
    </p:spTree>
    <p:extLst>
      <p:ext uri="{BB962C8B-B14F-4D97-AF65-F5344CB8AC3E}">
        <p14:creationId xmlns:p14="http://schemas.microsoft.com/office/powerpoint/2010/main" val="34736893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0957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095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957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957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0957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FC1552D6-CFF2-4B8E-8600-E9D38A2A9AF1}" type="slidenum">
              <a:rPr lang="en-US" altLang="en-US"/>
              <a:pPr/>
              <a:t>‹#›</a:t>
            </a:fld>
            <a:endParaRPr lang="en-US" altLang="en-US"/>
          </a:p>
        </p:txBody>
      </p:sp>
    </p:spTree>
    <p:extLst>
      <p:ext uri="{BB962C8B-B14F-4D97-AF65-F5344CB8AC3E}">
        <p14:creationId xmlns:p14="http://schemas.microsoft.com/office/powerpoint/2010/main" val="23358621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8075A7-E7D2-4F7C-AA39-A257015ED686}" type="slidenum">
              <a:rPr lang="en-US" altLang="en-US"/>
              <a:pPr/>
              <a:t>1</a:t>
            </a:fld>
            <a:endParaRPr lang="en-US" alt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r>
              <a:rPr lang="en-US" altLang="en-US"/>
              <a:t>thanks</a:t>
            </a:r>
          </a:p>
          <a:p>
            <a:endParaRPr lang="en-US" altLang="en-US"/>
          </a:p>
          <a:p>
            <a:r>
              <a:rPr lang="en-US" altLang="en-US"/>
              <a:t>you might be curious about the title</a:t>
            </a:r>
          </a:p>
          <a:p>
            <a:endParaRPr lang="en-US" altLang="en-US"/>
          </a:p>
          <a:p>
            <a:r>
              <a:rPr lang="en-US" altLang="en-US"/>
              <a:t>it will become obvious soon</a:t>
            </a:r>
          </a:p>
          <a:p>
            <a:endParaRPr lang="en-US" altLang="en-US"/>
          </a:p>
          <a:p>
            <a:r>
              <a:rPr lang="en-US" altLang="en-US"/>
              <a:t>TR – I want to begin by letting you know the goals for my sabbatical</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381D2C-42D9-4336-AB24-821B50388751}" type="slidenum">
              <a:rPr lang="en-US" altLang="en-US"/>
              <a:pPr/>
              <a:t>14</a:t>
            </a:fld>
            <a:endParaRPr lang="en-US" alt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r>
              <a:rPr lang="en-US" altLang="en-US"/>
              <a:t>This enzyme is used by the virus that causes Aids</a:t>
            </a:r>
          </a:p>
          <a:p>
            <a:endParaRPr lang="en-US" altLang="en-US"/>
          </a:p>
          <a:p>
            <a:r>
              <a:rPr lang="en-US" altLang="en-US"/>
              <a:t>when the virus detaches from an infected cell, it uses this enzyme to cut proteins into smaller pieces needed to assemble a mature virus</a:t>
            </a:r>
          </a:p>
          <a:p>
            <a:endParaRPr lang="en-US" altLang="en-US"/>
          </a:p>
          <a:p>
            <a:r>
              <a:rPr lang="en-US" altLang="en-US"/>
              <a:t>JG-365 is an example of an inhibitor for this enzyme – preventing the virus from being able to mature</a:t>
            </a:r>
          </a:p>
          <a:p>
            <a:endParaRPr lang="en-US" altLang="en-US"/>
          </a:p>
          <a:p>
            <a:r>
              <a:rPr lang="en-US" altLang="en-US"/>
              <a:t>This illustrates how enzyme inhibitors can be important for treating disease</a:t>
            </a:r>
          </a:p>
          <a:p>
            <a:endParaRPr lang="en-US" altLang="en-US"/>
          </a:p>
          <a:p>
            <a:r>
              <a:rPr lang="en-US" altLang="en-US"/>
              <a:t>TR  Now that we know a little about how and why drugs are targeted to a biological process ------- How is it incorporated in to design strategies?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2F3602-79B9-4560-8CD5-7562594EBFB7}" type="slidenum">
              <a:rPr lang="en-US" altLang="en-US"/>
              <a:pPr/>
              <a:t>15</a:t>
            </a:fld>
            <a:endParaRPr lang="en-US" altLang="en-US"/>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r>
              <a:rPr lang="en-US" altLang="en-US"/>
              <a:t>How does  second generation design work?</a:t>
            </a:r>
          </a:p>
          <a:p>
            <a:endParaRPr lang="en-US" altLang="en-US"/>
          </a:p>
          <a:p>
            <a:r>
              <a:rPr lang="en-US" altLang="en-US"/>
              <a:t>There are two components</a:t>
            </a:r>
          </a:p>
          <a:p>
            <a:endParaRPr lang="en-US" altLang="en-US"/>
          </a:p>
          <a:p>
            <a:r>
              <a:rPr lang="en-US" altLang="en-US"/>
              <a:t>………………………………….</a:t>
            </a:r>
          </a:p>
          <a:p>
            <a:endParaRPr lang="en-US" altLang="en-US"/>
          </a:p>
          <a:p>
            <a:endParaRPr lang="en-US" altLang="en-US"/>
          </a:p>
          <a:p>
            <a:r>
              <a:rPr lang="en-US" altLang="en-US"/>
              <a:t>TR</a:t>
            </a:r>
          </a:p>
          <a:p>
            <a:r>
              <a:rPr lang="en-US" altLang="en-US"/>
              <a:t>What the heck does this mean?</a:t>
            </a:r>
          </a:p>
          <a:p>
            <a:endParaRPr lang="en-US" altLang="en-US"/>
          </a:p>
          <a:p>
            <a:r>
              <a:rPr lang="en-US" altLang="en-US"/>
              <a:t>Let’s take these one at a time</a:t>
            </a:r>
          </a:p>
          <a:p>
            <a:endParaRPr lang="en-US" altLang="en-US"/>
          </a:p>
          <a:p>
            <a:r>
              <a:rPr lang="en-US" altLang="en-US"/>
              <a:t>indirect……..what is a pharamacphore and how does this differ from first generation design?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C5927A-AB6D-4F2C-9630-91D16BDD2889}" type="slidenum">
              <a:rPr lang="en-US" altLang="en-US"/>
              <a:pPr/>
              <a:t>16</a:t>
            </a:fld>
            <a:endParaRPr lang="en-US" altLang="en-US"/>
          </a:p>
        </p:txBody>
      </p:sp>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p:txBody>
          <a:bodyPr/>
          <a:lstStyle/>
          <a:p>
            <a:endParaRPr lang="en-US" altLang="en-US"/>
          </a:p>
          <a:p>
            <a:endParaRPr lang="en-US" altLang="en-US"/>
          </a:p>
          <a:p>
            <a:endParaRPr lang="en-US" altLang="en-US"/>
          </a:p>
          <a:p>
            <a:endParaRPr lang="en-US" altLang="en-US"/>
          </a:p>
          <a:p>
            <a:r>
              <a:rPr lang="en-US" altLang="en-US"/>
              <a:t>TR</a:t>
            </a:r>
          </a:p>
          <a:p>
            <a:endParaRPr lang="en-US" altLang="en-US"/>
          </a:p>
          <a:p>
            <a:r>
              <a:rPr lang="en-US" altLang="en-US"/>
              <a:t>What is important in determining these interactions?</a:t>
            </a:r>
          </a:p>
          <a:p>
            <a:endParaRPr lang="en-US" altLang="en-US"/>
          </a:p>
          <a:p>
            <a:r>
              <a:rPr lang="en-US" altLang="en-US"/>
              <a:t>Let’s look at the binding process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43922C-A6AF-4AF9-BEFE-2B2E9DB369A7}" type="slidenum">
              <a:rPr lang="en-US" altLang="en-US"/>
              <a:pPr/>
              <a:t>17</a:t>
            </a:fld>
            <a:endParaRPr lang="en-US" altLang="en-US"/>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r>
              <a:rPr lang="en-US" altLang="en-US"/>
              <a:t>Let’s use an example we have already seen</a:t>
            </a:r>
          </a:p>
          <a:p>
            <a:endParaRPr lang="en-US" altLang="en-US"/>
          </a:p>
          <a:p>
            <a:r>
              <a:rPr lang="en-US" altLang="en-US"/>
              <a:t>Morphine…….1</a:t>
            </a:r>
            <a:r>
              <a:rPr lang="en-US" altLang="en-US" baseline="30000"/>
              <a:t>st</a:t>
            </a:r>
            <a:r>
              <a:rPr lang="en-US" altLang="en-US"/>
              <a:t> gen would look to modify by making analogues looking very much like morphine</a:t>
            </a:r>
          </a:p>
          <a:p>
            <a:endParaRPr lang="en-US" altLang="en-US"/>
          </a:p>
          <a:p>
            <a:r>
              <a:rPr lang="en-US" altLang="en-US"/>
              <a:t>2</a:t>
            </a:r>
            <a:r>
              <a:rPr lang="en-US" altLang="en-US" baseline="30000"/>
              <a:t>nd</a:t>
            </a:r>
            <a:r>
              <a:rPr lang="en-US" altLang="en-US"/>
              <a:t> gen examines how mophine interacts with the receptor itself</a:t>
            </a:r>
          </a:p>
          <a:p>
            <a:endParaRPr lang="en-US" altLang="en-US"/>
          </a:p>
          <a:p>
            <a:r>
              <a:rPr lang="en-US" altLang="en-US"/>
              <a:t>allows you to identify a pharmacophore…the smallest structural feacture that is responsible for the response</a:t>
            </a:r>
          </a:p>
          <a:p>
            <a:endParaRPr lang="en-US" altLang="en-US"/>
          </a:p>
          <a:p>
            <a:r>
              <a:rPr lang="en-US" altLang="en-US"/>
              <a:t>design drugs based on the pharmacophore</a:t>
            </a:r>
          </a:p>
          <a:p>
            <a:endParaRPr lang="en-US" altLang="en-US"/>
          </a:p>
          <a:p>
            <a:endParaRPr lang="en-US" altLang="en-US"/>
          </a:p>
          <a:p>
            <a:r>
              <a:rPr lang="en-US" altLang="en-US"/>
              <a:t>Instead of just looking at the 2-D aspects of morphine, use pharmoc.</a:t>
            </a:r>
          </a:p>
          <a:p>
            <a:endParaRPr lang="en-US" altLang="en-US"/>
          </a:p>
          <a:p>
            <a:r>
              <a:rPr lang="en-US" altLang="en-US"/>
              <a:t>Demerol is a drug based on this </a:t>
            </a:r>
          </a:p>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697E4B-99AE-4CB6-A31B-6A0B71A9D0AB}" type="slidenum">
              <a:rPr lang="en-US" altLang="en-US"/>
              <a:pPr/>
              <a:t>18</a:t>
            </a:fld>
            <a:endParaRPr lang="en-US" alt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r>
              <a:rPr lang="en-US" altLang="en-US"/>
              <a:t>Many of you have heard of the lock and key model</a:t>
            </a:r>
          </a:p>
          <a:p>
            <a:endParaRPr lang="en-US" altLang="en-US"/>
          </a:p>
          <a:p>
            <a:r>
              <a:rPr lang="en-US" altLang="en-US"/>
              <a:t>this is really what the first gen was based on</a:t>
            </a:r>
          </a:p>
          <a:p>
            <a:endParaRPr lang="en-US" altLang="en-US"/>
          </a:p>
          <a:p>
            <a:r>
              <a:rPr lang="en-US" altLang="en-US"/>
              <a:t>if the ligand binds like a key into a lock, all you have to do is copy the key….</a:t>
            </a:r>
          </a:p>
          <a:p>
            <a:r>
              <a:rPr lang="en-US" altLang="en-US"/>
              <a:t>like you would at a hardware store</a:t>
            </a:r>
          </a:p>
          <a:p>
            <a:endParaRPr lang="en-US" altLang="en-US"/>
          </a:p>
          <a:p>
            <a:r>
              <a:rPr lang="en-US" altLang="en-US"/>
              <a:t>this is not the proper model</a:t>
            </a:r>
          </a:p>
          <a:p>
            <a:endParaRPr lang="en-US" altLang="en-US"/>
          </a:p>
          <a:p>
            <a:r>
              <a:rPr lang="en-US" altLang="en-US"/>
              <a:t>It is really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B0A676-2AAA-4C33-8E4D-8F550A284C12}" type="slidenum">
              <a:rPr lang="en-US" altLang="en-US"/>
              <a:pPr/>
              <a:t>19</a:t>
            </a:fld>
            <a:endParaRPr lang="en-US" altLang="en-US"/>
          </a:p>
        </p:txBody>
      </p:sp>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p:txBody>
          <a:bodyPr/>
          <a:lstStyle/>
          <a:p>
            <a:r>
              <a:rPr lang="en-US" altLang="en-US"/>
              <a:t>Induced fit.</a:t>
            </a:r>
          </a:p>
          <a:p>
            <a:endParaRPr lang="en-US" altLang="en-US"/>
          </a:p>
          <a:p>
            <a:r>
              <a:rPr lang="en-US" altLang="en-US"/>
              <a:t>When the substrate binds – there is a conformational change in both the ligand and the receptor “inducing the fit”</a:t>
            </a:r>
          </a:p>
          <a:p>
            <a:endParaRPr lang="en-US" altLang="en-US"/>
          </a:p>
          <a:p>
            <a:r>
              <a:rPr lang="en-US" altLang="en-US"/>
              <a:t>This is why docking analysis is so important.</a:t>
            </a:r>
          </a:p>
          <a:p>
            <a:endParaRPr lang="en-US" altLang="en-US"/>
          </a:p>
          <a:p>
            <a:r>
              <a:rPr lang="en-US" altLang="en-US"/>
              <a:t>you need to be able to predict how the conformation or shape changes when binding occurs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A83B42-3C9F-4B2C-AD03-02C3204EFB04}" type="slidenum">
              <a:rPr lang="en-US" altLang="en-US"/>
              <a:pPr/>
              <a:t>20</a:t>
            </a:fld>
            <a:endParaRPr lang="en-US" alt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r>
              <a:rPr lang="en-US" altLang="en-US"/>
              <a:t>So,</a:t>
            </a:r>
          </a:p>
          <a:p>
            <a:endParaRPr lang="en-US" altLang="en-US"/>
          </a:p>
          <a:p>
            <a:r>
              <a:rPr lang="en-US" altLang="en-US"/>
              <a:t>we can conclude that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DB1CB5-F9A7-4654-8471-AFFEBD35B69D}" type="slidenum">
              <a:rPr lang="en-US" altLang="en-US"/>
              <a:pPr/>
              <a:t>21</a:t>
            </a:fld>
            <a:endParaRPr lang="en-US" altLang="en-US"/>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r>
              <a:rPr lang="en-US" altLang="en-US"/>
              <a:t>When looking at binding, must take all of these into account</a:t>
            </a:r>
          </a:p>
          <a:p>
            <a:endParaRPr lang="en-US" altLang="en-US"/>
          </a:p>
          <a:p>
            <a:r>
              <a:rPr lang="en-US" altLang="en-US"/>
              <a:t>small molecule – charge easily predicted by groupings of atoms</a:t>
            </a:r>
          </a:p>
          <a:p>
            <a:endParaRPr lang="en-US" altLang="en-US"/>
          </a:p>
          <a:p>
            <a:r>
              <a:rPr lang="en-US" altLang="en-US"/>
              <a:t>How do we predict this with the receptor?</a:t>
            </a:r>
          </a:p>
          <a:p>
            <a:endParaRPr lang="en-US" altLang="en-US"/>
          </a:p>
          <a:p>
            <a:r>
              <a:rPr lang="en-US" altLang="en-US"/>
              <a:t>What determines these charges?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451A4B-3CB2-4AD5-B8D8-F3571FB507AA}" type="slidenum">
              <a:rPr lang="en-US" altLang="en-US"/>
              <a:pPr/>
              <a:t>22</a:t>
            </a:fld>
            <a:endParaRPr lang="en-US" altLang="en-U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r>
              <a:rPr lang="en-US" altLang="en-US"/>
              <a:t>based on protein structure</a:t>
            </a:r>
          </a:p>
          <a:p>
            <a:endParaRPr lang="en-US" altLang="en-US"/>
          </a:p>
          <a:p>
            <a:r>
              <a:rPr lang="en-US" altLang="en-US"/>
              <a:t>two structural aspects</a:t>
            </a:r>
          </a:p>
          <a:p>
            <a:endParaRPr lang="en-US" altLang="en-US"/>
          </a:p>
          <a:p>
            <a:r>
              <a:rPr lang="en-US" altLang="en-US"/>
              <a:t>consistent backbone</a:t>
            </a:r>
          </a:p>
          <a:p>
            <a:endParaRPr lang="en-US" altLang="en-US"/>
          </a:p>
          <a:p>
            <a:r>
              <a:rPr lang="en-US" altLang="en-US"/>
              <a:t>varying R groups</a:t>
            </a:r>
          </a:p>
          <a:p>
            <a:endParaRPr lang="en-US" altLang="en-US"/>
          </a:p>
          <a:p>
            <a:endParaRPr lang="en-US" altLang="en-US"/>
          </a:p>
          <a:p>
            <a:endParaRPr lang="en-US" altLang="en-US"/>
          </a:p>
          <a:p>
            <a:endParaRPr lang="en-US" altLang="en-US"/>
          </a:p>
          <a:p>
            <a:r>
              <a:rPr lang="en-US" altLang="en-US"/>
              <a:t>if you know what the residues are that are in the receptor or active site, you know the R and therefore the charge</a:t>
            </a:r>
          </a:p>
          <a:p>
            <a:endParaRPr lang="en-US" altLang="en-US"/>
          </a:p>
          <a:p>
            <a:r>
              <a:rPr lang="en-US" altLang="en-US"/>
              <a:t>you can design based on that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963524-F895-45CF-B79D-85EEA8C9181E}" type="slidenum">
              <a:rPr lang="en-US" altLang="en-US"/>
              <a:pPr/>
              <a:t>23</a:t>
            </a:fld>
            <a:endParaRPr lang="en-US" altLang="en-US"/>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r>
              <a:rPr lang="en-US" altLang="en-US"/>
              <a:t>once you know this, you can construct using molecular architecture</a:t>
            </a:r>
          </a:p>
          <a:p>
            <a:endParaRPr lang="en-US" altLang="en-US"/>
          </a:p>
          <a:p>
            <a:r>
              <a:rPr lang="en-US" altLang="en-US"/>
              <a:t>TR</a:t>
            </a:r>
          </a:p>
          <a:p>
            <a:endParaRPr lang="en-US" altLang="en-US"/>
          </a:p>
          <a:p>
            <a:r>
              <a:rPr lang="en-US" altLang="en-US"/>
              <a:t>Now we know all we need to about the general strategy   </a:t>
            </a:r>
          </a:p>
          <a:p>
            <a:endParaRPr lang="en-US" altLang="en-US"/>
          </a:p>
          <a:p>
            <a:r>
              <a:rPr lang="en-US" altLang="en-US"/>
              <a:t>How are computers used to assist?</a:t>
            </a:r>
          </a:p>
          <a:p>
            <a:endParaRPr lang="en-US" altLang="en-US"/>
          </a:p>
          <a:p>
            <a:r>
              <a:rPr lang="en-US" altLang="en-US"/>
              <a:t>Computers are used to help us predict the 3-D shape of molecules and how they interact</a:t>
            </a:r>
          </a:p>
          <a:p>
            <a:endParaRPr lang="en-US" altLang="en-US"/>
          </a:p>
          <a:p>
            <a:r>
              <a:rPr lang="en-US" altLang="en-US"/>
              <a:t>How is this accomplished?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8D9528-E478-4412-9C25-D44EB222FD7C}" type="slidenum">
              <a:rPr lang="en-US" altLang="en-US"/>
              <a:pPr/>
              <a:t>2</a:t>
            </a:fld>
            <a:endParaRPr lang="en-US" altLang="en-US"/>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pPr marL="228600" indent="-228600">
              <a:buFontTx/>
              <a:buAutoNum type="arabicParenR"/>
            </a:pPr>
            <a:r>
              <a:rPr lang="en-US" altLang="en-US"/>
              <a:t>goal was to learn the technique</a:t>
            </a:r>
          </a:p>
          <a:p>
            <a:pPr marL="228600" indent="-228600">
              <a:buFontTx/>
              <a:buAutoNum type="arabicParenR"/>
            </a:pPr>
            <a:endParaRPr lang="en-US" altLang="en-US"/>
          </a:p>
          <a:p>
            <a:pPr marL="228600" indent="-228600"/>
            <a:r>
              <a:rPr lang="en-US" altLang="en-US"/>
              <a:t>no research – only to learn and apply to my research here at BSC</a:t>
            </a:r>
          </a:p>
          <a:p>
            <a:pPr marL="228600" indent="-228600"/>
            <a:endParaRPr lang="en-US" altLang="en-US"/>
          </a:p>
          <a:p>
            <a:pPr marL="228600" indent="-228600"/>
            <a:r>
              <a:rPr lang="en-US" altLang="en-US"/>
              <a:t>took a non compensorial appointment at UT to allow me access to the modeling center</a:t>
            </a:r>
          </a:p>
          <a:p>
            <a:pPr marL="228600" indent="-228600"/>
            <a:endParaRPr lang="en-US" altLang="en-US"/>
          </a:p>
          <a:p>
            <a:pPr marL="228600" indent="-228600"/>
            <a:r>
              <a:rPr lang="en-US" altLang="en-US"/>
              <a:t>2)  since I was at UT, also wanted to establish collaboration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4778F5-9BBE-4F5C-87B9-974FC5DB92A2}" type="slidenum">
              <a:rPr lang="en-US" altLang="en-US"/>
              <a:pPr/>
              <a:t>24</a:t>
            </a:fld>
            <a:endParaRPr lang="en-US" altLang="en-US"/>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r>
              <a:rPr lang="en-US" altLang="en-US"/>
              <a:t>Allows you determine the shape by letting you know what conformation for the molecule has the lowest energy – therefore most likely to exist in that shape.</a:t>
            </a:r>
          </a:p>
          <a:p>
            <a:endParaRPr lang="en-US" altLang="en-US"/>
          </a:p>
          <a:p>
            <a:r>
              <a:rPr lang="en-US" altLang="en-US"/>
              <a:t>TR</a:t>
            </a:r>
          </a:p>
          <a:p>
            <a:r>
              <a:rPr lang="en-US" altLang="en-US"/>
              <a:t>This is where the computer comes in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F7385E-C8FD-4DA6-B26A-04553F70CFBA}" type="slidenum">
              <a:rPr lang="en-US" altLang="en-US"/>
              <a:pPr/>
              <a:t>25</a:t>
            </a:fld>
            <a:endParaRPr lang="en-US" altLang="en-U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r>
              <a:rPr lang="en-US" altLang="en-US"/>
              <a:t>read then</a:t>
            </a:r>
          </a:p>
          <a:p>
            <a:endParaRPr lang="en-US" altLang="en-US"/>
          </a:p>
          <a:p>
            <a:r>
              <a:rPr lang="en-US" altLang="en-US"/>
              <a:t>what the computer does is to vary each of these structural aspects in small increments and after each movement, calculates an energy.  This continues until it arrives at the lowest energy.</a:t>
            </a:r>
          </a:p>
          <a:p>
            <a:endParaRPr lang="en-US" altLang="en-US"/>
          </a:p>
          <a:p>
            <a:r>
              <a:rPr lang="en-US" altLang="en-US"/>
              <a:t>Uses simple classical mechanics</a:t>
            </a:r>
          </a:p>
          <a:p>
            <a:endParaRPr lang="en-US" altLang="en-US"/>
          </a:p>
          <a:p>
            <a:r>
              <a:rPr lang="en-US" altLang="en-US"/>
              <a:t>Ball and spring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EDD7F5-03ED-44ED-83CE-D99669C2B922}" type="slidenum">
              <a:rPr lang="en-US" altLang="en-US"/>
              <a:pPr/>
              <a:t>27</a:t>
            </a:fld>
            <a:endParaRPr lang="en-US" altLang="en-US"/>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r>
              <a:rPr lang="en-US" altLang="en-US"/>
              <a:t>use for both the protein and the small molecules (drugs)</a:t>
            </a:r>
          </a:p>
          <a:p>
            <a:endParaRPr lang="en-US" altLang="en-US"/>
          </a:p>
          <a:p>
            <a:r>
              <a:rPr lang="en-US" altLang="en-US"/>
              <a:t>does the drug match the 3-d shape of the pharmacophore?</a:t>
            </a:r>
          </a:p>
          <a:p>
            <a:endParaRPr lang="en-US" altLang="en-US"/>
          </a:p>
          <a:p>
            <a:r>
              <a:rPr lang="en-US" altLang="en-US"/>
              <a:t>Does it interact properly with the receptor?</a:t>
            </a:r>
          </a:p>
          <a:p>
            <a:endParaRPr lang="en-US" altLang="en-US"/>
          </a:p>
          <a:p>
            <a:r>
              <a:rPr lang="en-US" altLang="en-US"/>
              <a:t>TR</a:t>
            </a:r>
          </a:p>
          <a:p>
            <a:r>
              <a:rPr lang="en-US" altLang="en-US"/>
              <a:t>Let’s put it all together now and go thru the process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074B45-6604-4B41-BBBB-B6B19749F302}" type="slidenum">
              <a:rPr lang="en-US" altLang="en-US"/>
              <a:pPr/>
              <a:t>29</a:t>
            </a:fld>
            <a:endParaRPr lang="en-US" altLang="en-US"/>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r>
              <a:rPr lang="en-US" altLang="en-US"/>
              <a:t>This is an x-ray structure of lysozyme obtained from the protein data base.</a:t>
            </a:r>
          </a:p>
          <a:p>
            <a:endParaRPr lang="en-US" altLang="en-US"/>
          </a:p>
          <a:p>
            <a:r>
              <a:rPr lang="en-US" altLang="en-US"/>
              <a:t>Many proteins are available from this site with ligands bound – allowing the analysis of their shape and interactions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600B29-8BB8-4706-93C5-0ADC4238EEAF}" type="slidenum">
              <a:rPr lang="en-US" altLang="en-US"/>
              <a:pPr/>
              <a:t>31</a:t>
            </a:fld>
            <a:endParaRPr lang="en-US" altLang="en-U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r>
              <a:rPr lang="en-US" altLang="en-US"/>
              <a:t>Here we see illustrated lysozyme with its substrate bound – see the important interactions between the receptor site and the bound molecule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D5672A-3AF1-4577-8EB4-98D7BD1E72EE}" type="slidenum">
              <a:rPr lang="en-US" altLang="en-US"/>
              <a:pPr/>
              <a:t>33</a:t>
            </a:fld>
            <a:endParaRPr lang="en-US" altLang="en-US"/>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r>
              <a:rPr lang="en-US" altLang="en-US"/>
              <a:t>when you examine the shape of the substrate in the last example,</a:t>
            </a:r>
          </a:p>
          <a:p>
            <a:r>
              <a:rPr lang="en-US" altLang="en-US"/>
              <a:t>you would notice that part of the substrate has flattened to facilitate the fit (induced fit)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56A089-29B4-4836-9989-3E862AC0FBC6}" type="slidenum">
              <a:rPr lang="en-US" altLang="en-US"/>
              <a:pPr/>
              <a:t>34</a:t>
            </a:fld>
            <a:endParaRPr lang="en-US" altLang="en-US"/>
          </a:p>
        </p:txBody>
      </p:sp>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p:txBody>
          <a:bodyPr/>
          <a:lstStyle/>
          <a:p>
            <a:r>
              <a:rPr lang="en-US" altLang="en-US"/>
              <a:t>finally, evaluate if your designed molecule binds well</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DF38EA-7A93-4ACB-B818-9A227166CDB9}" type="slidenum">
              <a:rPr lang="en-US" altLang="en-US"/>
              <a:pPr/>
              <a:t>35</a:t>
            </a:fld>
            <a:endParaRPr lang="en-US" alt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r>
              <a:rPr lang="en-US" altLang="en-US"/>
              <a:t>Let’s illustrate with my research work</a:t>
            </a:r>
          </a:p>
          <a:p>
            <a:endParaRPr lang="en-US" altLang="en-US"/>
          </a:p>
          <a:p>
            <a:r>
              <a:rPr lang="en-US" altLang="en-US"/>
              <a:t>Glycosidase enzymes</a:t>
            </a:r>
          </a:p>
          <a:p>
            <a:endParaRPr lang="en-US" altLang="en-US"/>
          </a:p>
          <a:p>
            <a:r>
              <a:rPr lang="en-US" altLang="en-US"/>
              <a:t>applications as antibiotics, antiulcer medications to name a few.</a:t>
            </a:r>
          </a:p>
          <a:p>
            <a:endParaRPr lang="en-US" altLang="en-US"/>
          </a:p>
          <a:p>
            <a:r>
              <a:rPr lang="en-US" altLang="en-US"/>
              <a:t>Used by bacterial to detach from cells after they have been infected</a:t>
            </a:r>
          </a:p>
          <a:p>
            <a:endParaRPr lang="en-US" altLang="en-US"/>
          </a:p>
          <a:p>
            <a:r>
              <a:rPr lang="en-US" altLang="en-US"/>
              <a:t>Inhibitors of these enzymes can prevent the spread of infection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347AB2-DBEF-49D7-A345-FDA70F120063}" type="slidenum">
              <a:rPr lang="en-US" altLang="en-US"/>
              <a:pPr/>
              <a:t>37</a:t>
            </a:fld>
            <a:endParaRPr lang="en-US" altLang="en-US"/>
          </a:p>
        </p:txBody>
      </p:sp>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p:txBody>
          <a:bodyPr/>
          <a:lstStyle/>
          <a:p>
            <a:r>
              <a:rPr lang="en-US" altLang="en-US"/>
              <a:t>by examining how the enzyme binds and carries out its reacton, we can identify the important interactions</a:t>
            </a:r>
          </a:p>
          <a:p>
            <a:endParaRPr lang="en-US" altLang="en-US"/>
          </a:p>
          <a:p>
            <a:r>
              <a:rPr lang="en-US" altLang="en-US"/>
              <a:t>Notice the water and the flattened shape</a:t>
            </a:r>
          </a:p>
          <a:p>
            <a:endParaRPr lang="en-US" altLang="en-US"/>
          </a:p>
          <a:p>
            <a:r>
              <a:rPr lang="en-US" altLang="en-US"/>
              <a:t>lysozyme is in this class of enzymes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FF7627-2B56-429D-A0C9-B4BFE3C21C3A}" type="slidenum">
              <a:rPr lang="en-US" altLang="en-US"/>
              <a:pPr/>
              <a:t>41</a:t>
            </a:fld>
            <a:endParaRPr lang="en-US" alt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r>
              <a:rPr lang="en-US" altLang="en-US"/>
              <a:t>We can sketch what the interactions look like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C096DD-165B-45E7-ABDA-5A4F8338F0E3}" type="slidenum">
              <a:rPr lang="en-US" altLang="en-US"/>
              <a:pPr/>
              <a:t>3</a:t>
            </a:fld>
            <a:endParaRPr lang="en-US" altLang="en-US"/>
          </a:p>
        </p:txBody>
      </p:sp>
      <p:sp>
        <p:nvSpPr>
          <p:cNvPr id="122882" name="Rectangle 1026"/>
          <p:cNvSpPr>
            <a:spLocks noGrp="1" noRot="1" noChangeAspect="1" noChangeArrowheads="1" noTextEdit="1"/>
          </p:cNvSpPr>
          <p:nvPr>
            <p:ph type="sldImg"/>
          </p:nvPr>
        </p:nvSpPr>
        <p:spPr>
          <a:ln/>
        </p:spPr>
      </p:sp>
      <p:sp>
        <p:nvSpPr>
          <p:cNvPr id="122883" name="Rectangle 1027"/>
          <p:cNvSpPr>
            <a:spLocks noGrp="1" noChangeArrowheads="1"/>
          </p:cNvSpPr>
          <p:nvPr>
            <p:ph type="body" idx="1"/>
          </p:nvPr>
        </p:nvSpPr>
        <p:spPr/>
        <p:txBody>
          <a:bodyPr/>
          <a:lstStyle/>
          <a:p>
            <a:r>
              <a:rPr lang="en-US" altLang="en-US"/>
              <a:t>I have separated the talk into three parts</a:t>
            </a:r>
          </a:p>
          <a:p>
            <a:endParaRPr lang="en-US" altLang="en-US"/>
          </a:p>
          <a:p>
            <a:r>
              <a:rPr lang="en-US" altLang="en-US"/>
              <a:t>Part I will focus on the use of Molecular Modeling in drug design</a:t>
            </a:r>
          </a:p>
          <a:p>
            <a:endParaRPr lang="en-US" altLang="en-US"/>
          </a:p>
          <a:p>
            <a:r>
              <a:rPr lang="en-US" altLang="en-US"/>
              <a:t>Part II focuses on my collaborative work with a botonist and chemist at UT</a:t>
            </a:r>
          </a:p>
          <a:p>
            <a:endParaRPr lang="en-US" altLang="en-US"/>
          </a:p>
          <a:p>
            <a:r>
              <a:rPr lang="en-US" altLang="en-US"/>
              <a:t>Part III  an unexpected opportunity presented itself to me to take part in the Rotary International group-study echange program which gave me the opportunity to travel to Rio Grande do Sul</a:t>
            </a:r>
          </a:p>
          <a:p>
            <a:endParaRPr lang="en-US" altLang="en-US"/>
          </a:p>
          <a:p>
            <a:r>
              <a:rPr lang="en-US" altLang="en-US"/>
              <a:t>Hopefully will will have time to discuss this at the end of the talk</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776218-36F4-44F2-BDF1-B43169019EF8}" type="slidenum">
              <a:rPr lang="en-US" altLang="en-US"/>
              <a:pPr/>
              <a:t>43</a:t>
            </a:fld>
            <a:endParaRPr lang="en-US" altLang="en-US"/>
          </a:p>
        </p:txBody>
      </p:sp>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p:txBody>
          <a:bodyPr/>
          <a:lstStyle/>
          <a:p>
            <a:r>
              <a:rPr lang="en-US" altLang="en-US"/>
              <a:t>How can you view this 3-dtionally?</a:t>
            </a:r>
          </a:p>
          <a:p>
            <a:endParaRPr lang="en-US" altLang="en-US"/>
          </a:p>
          <a:p>
            <a:endParaRPr lang="en-US" altLang="en-US"/>
          </a:p>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7E4524-7598-4204-A10C-BAAFBE97503C}" type="slidenum">
              <a:rPr lang="en-US" altLang="en-US"/>
              <a:pPr/>
              <a:t>44</a:t>
            </a:fld>
            <a:endParaRPr lang="en-US" alt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endParaRPr lang="en-US" altLang="en-US"/>
          </a:p>
          <a:p>
            <a:endParaRPr lang="en-US" altLang="en-US"/>
          </a:p>
          <a:p>
            <a:endParaRPr lang="en-US" altLang="en-US"/>
          </a:p>
          <a:p>
            <a:r>
              <a:rPr lang="en-US" altLang="en-US"/>
              <a:t>TR</a:t>
            </a:r>
          </a:p>
          <a:p>
            <a:endParaRPr lang="en-US" altLang="en-US"/>
          </a:p>
          <a:p>
            <a:r>
              <a:rPr lang="en-US" altLang="en-US"/>
              <a:t>from this information, we can use molecular architecture to design inhibitors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8BB9CB-909B-4AA2-88D5-7F03E22CD5DA}" type="slidenum">
              <a:rPr lang="en-US" altLang="en-US"/>
              <a:pPr/>
              <a:t>46</a:t>
            </a:fld>
            <a:endParaRPr lang="en-US" altLang="en-US"/>
          </a:p>
        </p:txBody>
      </p:sp>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p:txBody>
          <a:bodyPr/>
          <a:lstStyle/>
          <a:p>
            <a:endParaRPr lang="en-US" altLang="en-US"/>
          </a:p>
          <a:p>
            <a:endParaRPr lang="en-US" altLang="en-US"/>
          </a:p>
          <a:p>
            <a:endParaRPr lang="en-US" altLang="en-US"/>
          </a:p>
          <a:p>
            <a:r>
              <a:rPr lang="en-US" altLang="en-US"/>
              <a:t>TR</a:t>
            </a:r>
          </a:p>
          <a:p>
            <a:r>
              <a:rPr lang="en-US" altLang="en-US"/>
              <a:t>If they are naturally available, why are we interested in them?</a:t>
            </a:r>
          </a:p>
          <a:p>
            <a:endParaRPr lang="en-US" altLang="en-US"/>
          </a:p>
          <a:p>
            <a:r>
              <a:rPr lang="en-US" altLang="en-US"/>
              <a:t>Well……there is a problem with them</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CD914B-0BDD-4DDB-B77A-E96BDC5F545B}" type="slidenum">
              <a:rPr lang="en-US" altLang="en-US"/>
              <a:pPr/>
              <a:t>47</a:t>
            </a:fld>
            <a:endParaRPr lang="en-US" altLang="en-US"/>
          </a:p>
        </p:txBody>
      </p:sp>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p:txBody>
          <a:bodyPr/>
          <a:lstStyle/>
          <a:p>
            <a:endParaRPr lang="en-US" altLang="en-US"/>
          </a:p>
          <a:p>
            <a:r>
              <a:rPr lang="en-US" altLang="en-US"/>
              <a:t>Anthocyanins are pH sensitive</a:t>
            </a:r>
          </a:p>
          <a:p>
            <a:endParaRPr lang="en-US" altLang="en-US"/>
          </a:p>
          <a:p>
            <a:r>
              <a:rPr lang="en-US" altLang="en-US"/>
              <a:t>this means that they either change color or are colorless at certain pH’s</a:t>
            </a:r>
          </a:p>
          <a:p>
            <a:endParaRPr lang="en-US" altLang="en-US"/>
          </a:p>
          <a:p>
            <a:r>
              <a:rPr lang="en-US" altLang="en-US"/>
              <a:t>the aromatic portion (point) is what absorbs visible light and leads to the color</a:t>
            </a:r>
          </a:p>
          <a:p>
            <a:endParaRPr lang="en-US" altLang="en-US"/>
          </a:p>
          <a:p>
            <a:r>
              <a:rPr lang="en-US" altLang="en-US"/>
              <a:t>(explain top of slide) </a:t>
            </a:r>
          </a:p>
          <a:p>
            <a:endParaRPr lang="en-US" altLang="en-US"/>
          </a:p>
          <a:p>
            <a:r>
              <a:rPr lang="en-US" altLang="en-US"/>
              <a:t>What worse..under acidic conditions, the aromatic portion can react with water to give a colorless molecule that cannot regain its color</a:t>
            </a:r>
          </a:p>
          <a:p>
            <a:endParaRPr lang="en-US" altLang="en-US"/>
          </a:p>
          <a:p>
            <a:r>
              <a:rPr lang="en-US" altLang="en-US"/>
              <a:t>This would be a real problem with their use in certain foods</a:t>
            </a:r>
          </a:p>
          <a:p>
            <a:endParaRPr lang="en-US" altLang="en-US"/>
          </a:p>
          <a:p>
            <a:r>
              <a:rPr lang="en-US" altLang="en-US"/>
              <a:t>TR</a:t>
            </a:r>
          </a:p>
          <a:p>
            <a:r>
              <a:rPr lang="en-US" altLang="en-US"/>
              <a:t>Our research involves how to prevent this and use applications we talked about in Part I</a:t>
            </a:r>
          </a:p>
          <a:p>
            <a:endParaRPr lang="en-US" altLang="en-US"/>
          </a:p>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5B9575-491C-4480-B7C1-58143B59D8C0}" type="slidenum">
              <a:rPr lang="en-US" altLang="en-US"/>
              <a:pPr/>
              <a:t>48</a:t>
            </a:fld>
            <a:endParaRPr lang="en-US" altLang="en-US"/>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r>
              <a:rPr lang="en-US" altLang="en-US"/>
              <a:t>This slide represents the anthocyanin were are interested in.</a:t>
            </a:r>
          </a:p>
          <a:p>
            <a:endParaRPr lang="en-US" altLang="en-US"/>
          </a:p>
          <a:p>
            <a:r>
              <a:rPr lang="en-US" altLang="en-US"/>
              <a:t>characterized by:</a:t>
            </a:r>
          </a:p>
          <a:p>
            <a:endParaRPr lang="en-US" altLang="en-US"/>
          </a:p>
          <a:p>
            <a:r>
              <a:rPr lang="en-US" altLang="en-US"/>
              <a:t>(explain structure and point out cinnamoyl portion</a:t>
            </a:r>
          </a:p>
          <a:p>
            <a:endParaRPr lang="en-US" altLang="en-US"/>
          </a:p>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66C21A-6894-43A2-9B24-C2FB03510926}" type="slidenum">
              <a:rPr lang="en-US" altLang="en-US"/>
              <a:pPr/>
              <a:t>49</a:t>
            </a:fld>
            <a:endParaRPr lang="en-US" altLang="en-US"/>
          </a:p>
        </p:txBody>
      </p:sp>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p:txBody>
          <a:bodyPr/>
          <a:lstStyle/>
          <a:p>
            <a:r>
              <a:rPr lang="en-US" altLang="en-US"/>
              <a:t>this is a different representation</a:t>
            </a:r>
          </a:p>
          <a:p>
            <a:endParaRPr lang="en-US" altLang="en-US"/>
          </a:p>
          <a:p>
            <a:r>
              <a:rPr lang="en-US" altLang="en-US"/>
              <a:t>Remember the problem arises from the attack of water</a:t>
            </a:r>
          </a:p>
          <a:p>
            <a:endParaRPr lang="en-US" altLang="en-US"/>
          </a:p>
          <a:p>
            <a:r>
              <a:rPr lang="en-US" altLang="en-US"/>
              <a:t>click mouse</a:t>
            </a:r>
          </a:p>
          <a:p>
            <a:endParaRPr lang="en-US" altLang="en-US"/>
          </a:p>
          <a:p>
            <a:r>
              <a:rPr lang="en-US" altLang="en-US"/>
              <a:t>ask ?</a:t>
            </a:r>
          </a:p>
          <a:p>
            <a:endParaRPr lang="en-US" altLang="en-US"/>
          </a:p>
          <a:p>
            <a:r>
              <a:rPr lang="en-US" altLang="en-US"/>
              <a:t>crowd the center (sterics) to make it difficult for water to be able to approach this center </a:t>
            </a:r>
          </a:p>
          <a:p>
            <a:r>
              <a:rPr lang="en-US" altLang="en-US"/>
              <a:t>block its attack</a:t>
            </a:r>
          </a:p>
          <a:p>
            <a:endParaRPr lang="en-US" altLang="en-US"/>
          </a:p>
          <a:p>
            <a:r>
              <a:rPr lang="en-US" altLang="en-US"/>
              <a:t>TR</a:t>
            </a:r>
          </a:p>
          <a:p>
            <a:r>
              <a:rPr lang="en-US" altLang="en-US"/>
              <a:t>To answer this, we really need to know the environment around this center</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D1B4A1-73FC-464C-825E-0423734D6241}" type="slidenum">
              <a:rPr lang="en-US" altLang="en-US"/>
              <a:pPr/>
              <a:t>50</a:t>
            </a:fld>
            <a:endParaRPr lang="en-US" alt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p:txBody>
          <a:bodyPr/>
          <a:lstStyle/>
          <a:p>
            <a:r>
              <a:rPr lang="en-US" altLang="en-US"/>
              <a:t>We modeled the structure of this abnthocyanin</a:t>
            </a:r>
          </a:p>
          <a:p>
            <a:endParaRPr lang="en-US" altLang="en-US"/>
          </a:p>
          <a:p>
            <a:r>
              <a:rPr lang="en-US" altLang="en-US"/>
              <a:t>the arrows show the bonds that the computer rotated about to get the lowest energy conformation</a:t>
            </a:r>
          </a:p>
          <a:p>
            <a:endParaRPr lang="en-US" altLang="en-US"/>
          </a:p>
          <a:p>
            <a:r>
              <a:rPr lang="en-US" altLang="en-US"/>
              <a:t>Notice the color coding.</a:t>
            </a:r>
          </a:p>
          <a:p>
            <a:endParaRPr lang="en-US" altLang="en-US"/>
          </a:p>
          <a:p>
            <a:r>
              <a:rPr lang="en-US" altLang="en-US"/>
              <a:t>the aromatic rings are sandwiched between a sugar rind and the cinnamoyl ring</a:t>
            </a:r>
          </a:p>
          <a:p>
            <a:endParaRPr lang="en-US" altLang="en-US"/>
          </a:p>
          <a:p>
            <a:r>
              <a:rPr lang="en-US" altLang="en-US"/>
              <a:t>(show where the water would attack)</a:t>
            </a:r>
          </a:p>
          <a:p>
            <a:endParaRPr lang="en-US" altLang="en-US"/>
          </a:p>
          <a:p>
            <a:r>
              <a:rPr lang="en-US" altLang="en-US"/>
              <a:t>We need to block this…..How?</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B39C19-C04C-4FDB-81A8-8017B6E32829}" type="slidenum">
              <a:rPr lang="en-US" altLang="en-US"/>
              <a:pPr/>
              <a:t>51</a:t>
            </a:fld>
            <a:endParaRPr lang="en-US" altLang="en-US"/>
          </a:p>
        </p:txBody>
      </p:sp>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p:txBody>
          <a:bodyPr/>
          <a:lstStyle/>
          <a:p>
            <a:r>
              <a:rPr lang="en-US" altLang="en-US"/>
              <a:t>the key is in the cinnamoyl substituient</a:t>
            </a:r>
          </a:p>
          <a:p>
            <a:endParaRPr lang="en-US" altLang="en-US"/>
          </a:p>
          <a:p>
            <a:r>
              <a:rPr lang="en-US" altLang="en-US"/>
              <a:t>if we vary the r groups on this ring, we can make this group larger and block water</a:t>
            </a:r>
          </a:p>
          <a:p>
            <a:endParaRPr lang="en-US" altLang="en-US"/>
          </a:p>
          <a:p>
            <a:r>
              <a:rPr lang="en-US" altLang="en-US"/>
              <a:t>therefore were focused on this substituient</a:t>
            </a:r>
          </a:p>
          <a:p>
            <a:endParaRPr lang="en-US" altLang="en-US"/>
          </a:p>
          <a:p>
            <a:r>
              <a:rPr lang="en-US" altLang="en-US"/>
              <a:t>sythetically this could be a huge challenge</a:t>
            </a:r>
          </a:p>
          <a:p>
            <a:endParaRPr lang="en-US" altLang="en-US"/>
          </a:p>
          <a:p>
            <a:r>
              <a:rPr lang="en-US" altLang="en-US"/>
              <a:t>fortunately, we can take advantage of the natural synthesis of these dyes.</a:t>
            </a:r>
          </a:p>
          <a:p>
            <a:endParaRPr lang="en-US" altLang="en-US"/>
          </a:p>
          <a:p>
            <a:r>
              <a:rPr lang="en-US" altLang="en-US"/>
              <a:t>Plants manufacture anthocyanins using cinnamic acid</a:t>
            </a:r>
          </a:p>
          <a:p>
            <a:endParaRPr lang="en-US" altLang="en-US"/>
          </a:p>
          <a:p>
            <a:r>
              <a:rPr lang="en-US" altLang="en-US"/>
              <a:t>all we have to do is feed the plant different cinnamic acid derivatives, and the plany sythesises the anthocyanins for us</a:t>
            </a:r>
          </a:p>
          <a:p>
            <a:endParaRPr lang="en-US" altLang="en-US"/>
          </a:p>
          <a:p>
            <a:r>
              <a:rPr lang="en-US" altLang="en-US"/>
              <a:t>we only need to make derivatives like this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3C878C-9031-495A-B766-BC0AC3BB9481}" type="slidenum">
              <a:rPr lang="en-US" altLang="en-US"/>
              <a:pPr/>
              <a:t>52</a:t>
            </a:fld>
            <a:endParaRPr lang="en-US" altLang="en-US"/>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r>
              <a:rPr lang="en-US" altLang="en-US"/>
              <a:t>once we do, we feed them to growing wild carrot cells and they incorporate them into fraudulent anthocyanins with the different cinnamoyl groups</a:t>
            </a:r>
          </a:p>
          <a:p>
            <a:endParaRPr lang="en-US" altLang="en-US"/>
          </a:p>
          <a:p>
            <a:r>
              <a:rPr lang="en-US" altLang="en-US"/>
              <a:t>we then extract out the pigment and isolate them.</a:t>
            </a:r>
          </a:p>
          <a:p>
            <a:endParaRPr lang="en-US" altLang="en-US"/>
          </a:p>
          <a:p>
            <a:r>
              <a:rPr lang="en-US" altLang="en-US"/>
              <a:t>once isolated, we can test to see if they are pH stable</a:t>
            </a:r>
          </a:p>
          <a:p>
            <a:endParaRPr lang="en-US" altLang="en-US"/>
          </a:p>
          <a:p>
            <a:r>
              <a:rPr lang="en-US" altLang="en-US"/>
              <a:t>TR what are the considerations?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C01296-9365-4E31-A863-06417B6AD619}" type="slidenum">
              <a:rPr lang="en-US" altLang="en-US"/>
              <a:pPr/>
              <a:t>53</a:t>
            </a:fld>
            <a:endParaRPr lang="en-US" alt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r>
              <a:rPr lang="en-US" altLang="en-US"/>
              <a:t>MODELING !!</a:t>
            </a:r>
          </a:p>
          <a:p>
            <a:endParaRPr lang="en-US" altLang="en-US"/>
          </a:p>
          <a:p>
            <a:r>
              <a:rPr lang="en-US" altLang="en-US"/>
              <a:t>Answers both questions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7B28DC-9100-4262-8CED-96637DB0AED7}" type="slidenum">
              <a:rPr lang="en-US" altLang="en-US"/>
              <a:pPr/>
              <a:t>4</a:t>
            </a:fld>
            <a:endParaRPr lang="en-US" altLang="en-US"/>
          </a:p>
        </p:txBody>
      </p:sp>
      <p:sp>
        <p:nvSpPr>
          <p:cNvPr id="123906" name="Rectangle 1026"/>
          <p:cNvSpPr>
            <a:spLocks noGrp="1" noRot="1" noChangeAspect="1" noChangeArrowheads="1" noTextEdit="1"/>
          </p:cNvSpPr>
          <p:nvPr>
            <p:ph type="sldImg"/>
          </p:nvPr>
        </p:nvSpPr>
        <p:spPr>
          <a:ln/>
        </p:spPr>
      </p:sp>
      <p:sp>
        <p:nvSpPr>
          <p:cNvPr id="123907" name="Rectangle 1027"/>
          <p:cNvSpPr>
            <a:spLocks noGrp="1" noChangeArrowheads="1"/>
          </p:cNvSpPr>
          <p:nvPr>
            <p:ph type="body" idx="1"/>
          </p:nvPr>
        </p:nvSpPr>
        <p:spPr/>
        <p:txBody>
          <a:bodyPr/>
          <a:lstStyle/>
          <a:p>
            <a:r>
              <a:rPr lang="en-US" altLang="en-US"/>
              <a:t>What I hope to do in the first part of this talk is to …………………… to give you an idea of :</a:t>
            </a:r>
          </a:p>
          <a:p>
            <a:endParaRPr lang="en-US" altLang="en-US"/>
          </a:p>
          <a:p>
            <a:r>
              <a:rPr lang="en-US" altLang="en-US"/>
              <a:t>What Molecular modeling is</a:t>
            </a:r>
          </a:p>
          <a:p>
            <a:endParaRPr lang="en-US" altLang="en-US"/>
          </a:p>
          <a:p>
            <a:r>
              <a:rPr lang="en-US" altLang="en-US"/>
              <a:t>how it is used </a:t>
            </a:r>
          </a:p>
          <a:p>
            <a:endParaRPr lang="en-US" altLang="en-US"/>
          </a:p>
          <a:p>
            <a:r>
              <a:rPr lang="en-US" altLang="en-US"/>
              <a:t>to accomplish this, the presentation is layered</a:t>
            </a:r>
          </a:p>
          <a:p>
            <a:endParaRPr lang="en-US" altLang="en-US"/>
          </a:p>
          <a:p>
            <a:r>
              <a:rPr lang="en-US" altLang="en-US"/>
              <a:t>the challenge in preparing this talk was not to make it accessible to a general audience, it was to make it interesting</a:t>
            </a:r>
          </a:p>
          <a:p>
            <a:endParaRPr lang="en-US" altLang="en-US"/>
          </a:p>
          <a:p>
            <a:r>
              <a:rPr lang="en-US" altLang="en-US"/>
              <a:t>we will begin by with a general discussion of design and transition into how computers are used to facillitate this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CF52FE-4E11-47B9-9DD6-4624FB5CF2EA}" type="slidenum">
              <a:rPr lang="en-US" altLang="en-US"/>
              <a:pPr/>
              <a:t>54</a:t>
            </a:fld>
            <a:endParaRPr lang="en-US" altLang="en-US"/>
          </a:p>
        </p:txBody>
      </p:sp>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p:txBody>
          <a:bodyPr/>
          <a:lstStyle/>
          <a:p>
            <a:r>
              <a:rPr lang="en-US" altLang="en-US"/>
              <a:t>explain results</a:t>
            </a:r>
          </a:p>
          <a:p>
            <a:endParaRPr lang="en-US" altLang="en-US"/>
          </a:p>
          <a:p>
            <a:r>
              <a:rPr lang="en-US" altLang="en-US"/>
              <a:t>Process began by modeling the anthocyanins and investigating if they would fit into the active site of the processing enzyme in the wild carrot</a:t>
            </a:r>
          </a:p>
          <a:p>
            <a:endParaRPr lang="en-US" altLang="en-US"/>
          </a:p>
          <a:p>
            <a:r>
              <a:rPr lang="en-US" altLang="en-US"/>
              <a:t>found……</a:t>
            </a:r>
          </a:p>
          <a:p>
            <a:endParaRPr lang="en-US" altLang="en-US"/>
          </a:p>
          <a:p>
            <a:r>
              <a:rPr lang="en-US" altLang="en-US"/>
              <a:t>then synthesized the compounds to test our hypothesis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886DDF-193B-49F9-8A5D-975D5CB95548}" type="slidenum">
              <a:rPr lang="en-US" altLang="en-US"/>
              <a:pPr/>
              <a:t>55</a:t>
            </a:fld>
            <a:endParaRPr lang="en-US" altLang="en-U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r>
              <a:rPr lang="en-US" altLang="en-US"/>
              <a:t>Forgive me…an organic chemist must show one synthesis in a presentation</a:t>
            </a:r>
          </a:p>
          <a:p>
            <a:endParaRPr lang="en-US" altLang="en-US"/>
          </a:p>
          <a:p>
            <a:r>
              <a:rPr lang="en-US" altLang="en-US"/>
              <a:t>done by John Thomas</a:t>
            </a:r>
          </a:p>
          <a:p>
            <a:endParaRPr lang="en-US" altLang="en-US"/>
          </a:p>
          <a:p>
            <a:r>
              <a:rPr lang="en-US" altLang="en-US"/>
              <a:t>others were made in a similar way</a:t>
            </a:r>
          </a:p>
          <a:p>
            <a:endParaRPr lang="en-US" altLang="en-US"/>
          </a:p>
          <a:p>
            <a:r>
              <a:rPr lang="en-US" altLang="en-US"/>
              <a:t>TR</a:t>
            </a:r>
          </a:p>
          <a:p>
            <a:r>
              <a:rPr lang="en-US" altLang="en-US"/>
              <a:t>Once made, they were fed to the wild carrot cells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E5D396-052B-4E50-AD2F-5CBC9EC01A32}" type="slidenum">
              <a:rPr lang="en-US" altLang="en-US"/>
              <a:pPr/>
              <a:t>56</a:t>
            </a:fld>
            <a:endParaRPr lang="en-US" altLang="en-US"/>
          </a:p>
        </p:txBody>
      </p:sp>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p:txBody>
          <a:bodyPr/>
          <a:lstStyle/>
          <a:p>
            <a:r>
              <a:rPr lang="en-US" altLang="en-US"/>
              <a:t>pause for laughter</a:t>
            </a:r>
          </a:p>
          <a:p>
            <a:endParaRPr lang="en-US" altLang="en-US"/>
          </a:p>
          <a:p>
            <a:r>
              <a:rPr lang="en-US" altLang="en-US"/>
              <a:t>each new anthocyanin was then tested</a:t>
            </a:r>
          </a:p>
          <a:p>
            <a:endParaRPr lang="en-US" altLang="en-US"/>
          </a:p>
          <a:p>
            <a:r>
              <a:rPr lang="en-US" altLang="en-US"/>
              <a:t>Results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F4CA99-9B6D-4531-9163-1175D483AE93}" type="slidenum">
              <a:rPr lang="en-US" altLang="en-US"/>
              <a:pPr/>
              <a:t>57</a:t>
            </a:fld>
            <a:endParaRPr lang="en-US" altLang="en-U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r>
              <a:rPr lang="en-US" altLang="en-US"/>
              <a:t>I want to spend the final few moments talking about my experience in Brazil</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50EEB1-5758-41D9-9021-64D9E64BAB1A}" type="slidenum">
              <a:rPr lang="en-US" altLang="en-US"/>
              <a:pPr/>
              <a:t>58</a:t>
            </a:fld>
            <a:endParaRPr lang="en-US" altLang="en-US"/>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r>
              <a:rPr lang="en-US" altLang="en-US"/>
              <a:t>We traveled to the southern most state in Brasil</a:t>
            </a:r>
          </a:p>
          <a:p>
            <a:endParaRPr lang="en-US" altLang="en-US"/>
          </a:p>
          <a:p>
            <a:r>
              <a:rPr lang="en-US" altLang="en-US"/>
              <a:t>bordered to the south by Uruguay and to the west by Argentina.</a:t>
            </a:r>
          </a:p>
          <a:p>
            <a:endParaRPr lang="en-US" altLang="en-US"/>
          </a:p>
          <a:p>
            <a:r>
              <a:rPr lang="en-US" altLang="en-US"/>
              <a:t>We landed  in the largest city in the state, Porto Alegre.</a:t>
            </a:r>
          </a:p>
          <a:p>
            <a:endParaRPr lang="en-US" altLang="en-US"/>
          </a:p>
          <a:p>
            <a:r>
              <a:rPr lang="en-US" altLang="en-US"/>
              <a:t>During the month we traveled to…… </a:t>
            </a:r>
          </a:p>
          <a:p>
            <a:endParaRPr lang="en-US" altLang="en-US"/>
          </a:p>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7E29DB-0246-4A03-A6C8-534339F74F18}" type="slidenum">
              <a:rPr lang="en-US" altLang="en-US"/>
              <a:pPr/>
              <a:t>59</a:t>
            </a:fld>
            <a:endParaRPr lang="en-US" altLang="en-US"/>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r>
              <a:rPr lang="en-US" altLang="en-US"/>
              <a:t>The team I traveled with was chosen from applicants in North Alabama.</a:t>
            </a:r>
          </a:p>
          <a:p>
            <a:endParaRPr lang="en-US" altLang="en-US"/>
          </a:p>
          <a:p>
            <a:r>
              <a:rPr lang="en-US" altLang="en-US"/>
              <a:t>The team was made up of young professionals</a:t>
            </a:r>
          </a:p>
          <a:p>
            <a:endParaRPr lang="en-US" altLang="en-US"/>
          </a:p>
          <a:p>
            <a:r>
              <a:rPr lang="en-US" altLang="en-US"/>
              <a:t>Leslie Wagner</a:t>
            </a:r>
          </a:p>
          <a:p>
            <a:endParaRPr lang="en-US" altLang="en-US"/>
          </a:p>
          <a:p>
            <a:r>
              <a:rPr lang="en-US" altLang="en-US"/>
              <a:t>Brian Giatina – CFO Giatina, Fisher, Adcock Architects</a:t>
            </a:r>
          </a:p>
          <a:p>
            <a:endParaRPr lang="en-US" altLang="en-US"/>
          </a:p>
          <a:p>
            <a:r>
              <a:rPr lang="en-US" altLang="en-US"/>
              <a:t>Daryl Brown – Lit instruc at UAH</a:t>
            </a:r>
          </a:p>
          <a:p>
            <a:endParaRPr lang="en-US" altLang="en-US"/>
          </a:p>
          <a:p>
            <a:r>
              <a:rPr lang="en-US" altLang="en-US"/>
              <a:t>Patti Bishop  ESL Gadsden State</a:t>
            </a:r>
          </a:p>
          <a:p>
            <a:endParaRPr lang="en-US" altLang="en-US"/>
          </a:p>
          <a:p>
            <a:r>
              <a:rPr lang="en-US" altLang="en-US"/>
              <a:t>and myself</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FCE7CD-49C0-4AD6-B7CA-4519902DA06E}" type="slidenum">
              <a:rPr lang="en-US" altLang="en-US"/>
              <a:pPr/>
              <a:t>60</a:t>
            </a:fld>
            <a:endParaRPr lang="en-US" altLang="en-US"/>
          </a:p>
        </p:txBody>
      </p:sp>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r>
              <a:rPr lang="en-US" altLang="en-US"/>
              <a:t>There was also a team selected from brasil that traveled here to Alabama</a:t>
            </a:r>
          </a:p>
          <a:p>
            <a:endParaRPr lang="en-US" altLang="en-US"/>
          </a:p>
          <a:p>
            <a:r>
              <a:rPr lang="en-US" altLang="en-US"/>
              <a:t>this is a shot of the two teams together in brasil</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5B2A47-03CE-4B1E-9445-0572428D0498}" type="slidenum">
              <a:rPr lang="en-US" altLang="en-US"/>
              <a:pPr/>
              <a:t>61</a:t>
            </a:fld>
            <a:endParaRPr lang="en-US" altLang="en-US"/>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p:txBody>
          <a:bodyPr/>
          <a:lstStyle/>
          <a:p>
            <a:r>
              <a:rPr lang="en-US" altLang="en-US"/>
              <a:t>This region has a lot of history  you can see from this shot that the region is very influenced by European cities</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118E51-E00A-4781-89DB-87E4357B8993}" type="slidenum">
              <a:rPr lang="en-US" altLang="en-US"/>
              <a:pPr/>
              <a:t>64</a:t>
            </a:fld>
            <a:endParaRPr lang="en-US" altLang="en-U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p:txBody>
          <a:bodyPr/>
          <a:lstStyle/>
          <a:p>
            <a:r>
              <a:rPr lang="en-US" altLang="en-US"/>
              <a:t>one of the activities in each new city was meeting the mayor</a:t>
            </a:r>
          </a:p>
          <a:p>
            <a:endParaRPr lang="en-US" altLang="en-US"/>
          </a:p>
          <a:p>
            <a:r>
              <a:rPr lang="en-US" altLang="en-US"/>
              <a:t>This is the newly elected socialist mayor of Pelatos.</a:t>
            </a:r>
          </a:p>
          <a:p>
            <a:endParaRPr lang="en-US" altLang="en-US"/>
          </a:p>
          <a:p>
            <a:r>
              <a:rPr lang="en-US" altLang="en-US"/>
              <a:t>Brasil lacks a middle class.  It is really the haves and have-nots.  This mayor campaigned on establishing a middle class and was not very popular with the rotarians there.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3F91E4-D615-4267-82D9-AC2CB963C0DB}" type="slidenum">
              <a:rPr lang="en-US" altLang="en-US"/>
              <a:pPr/>
              <a:t>65</a:t>
            </a:fld>
            <a:endParaRPr lang="en-US" alt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r>
              <a:rPr lang="en-US" altLang="en-US"/>
              <a:t>Toured industries – usually owed by our sponsoring rotarians.</a:t>
            </a:r>
          </a:p>
          <a:p>
            <a:endParaRPr lang="en-US" altLang="en-US"/>
          </a:p>
          <a:p>
            <a:r>
              <a:rPr lang="en-US" altLang="en-US"/>
              <a:t>This is a wool processing plant in Guiba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191718-98CA-485C-A325-0506371B1770}" type="slidenum">
              <a:rPr lang="en-US" altLang="en-US"/>
              <a:pPr/>
              <a:t>8</a:t>
            </a:fld>
            <a:endParaRPr lang="en-US" altLang="en-US"/>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r>
              <a:rPr lang="en-US" altLang="en-US"/>
              <a:t>Penicillin is an antibacterial drug discovered from natural sources</a:t>
            </a:r>
          </a:p>
          <a:p>
            <a:endParaRPr lang="en-US" altLang="en-US"/>
          </a:p>
          <a:p>
            <a:r>
              <a:rPr lang="en-US" altLang="en-US"/>
              <a:t>it is a good example of a drug discovered without a lead…..its was serendipitous.  This makes a great story if I had more time</a:t>
            </a:r>
          </a:p>
          <a:p>
            <a:endParaRPr lang="en-US" altLang="en-US"/>
          </a:p>
          <a:p>
            <a:r>
              <a:rPr lang="en-US" altLang="en-US"/>
              <a:t>once the structure was determined, it served as a lead.</a:t>
            </a:r>
          </a:p>
          <a:p>
            <a:endParaRPr lang="en-US" altLang="en-US"/>
          </a:p>
          <a:p>
            <a:r>
              <a:rPr lang="en-US" altLang="en-US"/>
              <a:t>Ampicillin is an example of a compound designed by first generation design</a:t>
            </a:r>
          </a:p>
          <a:p>
            <a:endParaRPr lang="en-US" altLang="en-US"/>
          </a:p>
          <a:p>
            <a:r>
              <a:rPr lang="en-US" altLang="en-US"/>
              <a:t>Notice the structural similarities in these two compounds – it will become important later on</a:t>
            </a:r>
          </a:p>
          <a:p>
            <a:endParaRPr lang="en-US" altLang="en-US"/>
          </a:p>
          <a:p>
            <a:endParaRPr lang="en-US" altLang="en-US"/>
          </a:p>
          <a:p>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D50D2D-BC77-4E10-9D76-CC3D353B4328}" type="slidenum">
              <a:rPr lang="en-US" altLang="en-US"/>
              <a:pPr/>
              <a:t>66</a:t>
            </a:fld>
            <a:endParaRPr lang="en-US" altLang="en-U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p:txBody>
          <a:bodyPr/>
          <a:lstStyle/>
          <a:p>
            <a:r>
              <a:rPr lang="en-US" altLang="en-US"/>
              <a:t>Rice  most for domestic use</a:t>
            </a:r>
          </a:p>
          <a:p>
            <a:endParaRPr lang="en-US" altLang="en-US"/>
          </a:p>
          <a:p>
            <a:r>
              <a:rPr lang="en-US" altLang="en-US"/>
              <a:t>explain truck</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3D4DEA-494F-4EF4-908A-FC265FB25B85}" type="slidenum">
              <a:rPr lang="en-US" altLang="en-US"/>
              <a:pPr/>
              <a:t>67</a:t>
            </a:fld>
            <a:endParaRPr lang="en-US" altLang="en-US"/>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p:txBody>
          <a:bodyPr/>
          <a:lstStyle/>
          <a:p>
            <a:r>
              <a:rPr lang="en-US" altLang="en-US"/>
              <a:t>Cattle ranching is very big in the region</a:t>
            </a:r>
          </a:p>
          <a:p>
            <a:endParaRPr lang="en-US" altLang="en-US"/>
          </a:p>
          <a:p>
            <a:r>
              <a:rPr lang="en-US" altLang="en-US"/>
              <a:t>A lot of beef produced and exported</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0FD69A-6204-4EC0-A115-D22BB737F81F}" type="slidenum">
              <a:rPr lang="en-US" altLang="en-US"/>
              <a:pPr/>
              <a:t>68</a:t>
            </a:fld>
            <a:endParaRPr lang="en-US" altLang="en-US"/>
          </a:p>
        </p:txBody>
      </p:sp>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p:txBody>
          <a:bodyPr/>
          <a:lstStyle/>
          <a:p>
            <a:r>
              <a:rPr lang="en-US" altLang="en-US"/>
              <a:t>slaughter house</a:t>
            </a:r>
          </a:p>
          <a:p>
            <a:endParaRPr lang="en-US" altLang="en-US"/>
          </a:p>
          <a:p>
            <a:r>
              <a:rPr lang="en-US" altLang="en-US"/>
              <a:t>story</a:t>
            </a:r>
          </a:p>
          <a:p>
            <a:endParaRPr lang="en-US" altLang="en-US"/>
          </a:p>
          <a:p>
            <a:r>
              <a:rPr lang="en-US" altLang="en-US"/>
              <a:t>closed the next day</a:t>
            </a:r>
          </a:p>
          <a:p>
            <a:endParaRPr lang="en-US" altLang="en-US"/>
          </a:p>
          <a:p>
            <a:r>
              <a:rPr lang="en-US" altLang="en-US"/>
              <a:t>hoof and mouth disease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106E27-3382-4DF7-B225-9F6DD0D7D363}" type="slidenum">
              <a:rPr lang="en-US" altLang="en-US"/>
              <a:pPr/>
              <a:t>69</a:t>
            </a:fld>
            <a:endParaRPr lang="en-US" altLang="en-US"/>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p:txBody>
          <a:bodyPr/>
          <a:lstStyle/>
          <a:p>
            <a:r>
              <a:rPr lang="en-US" altLang="en-US"/>
              <a:t>Cultural centers</a:t>
            </a:r>
          </a:p>
          <a:p>
            <a:endParaRPr lang="en-US" altLang="en-US"/>
          </a:p>
          <a:p>
            <a:r>
              <a:rPr lang="en-US" altLang="en-US"/>
              <a:t>Gauchos</a:t>
            </a:r>
          </a:p>
          <a:p>
            <a:endParaRPr lang="en-US" altLang="en-US"/>
          </a:p>
          <a:p>
            <a:r>
              <a:rPr lang="en-US" altLang="en-US"/>
              <a:t>each city had one</a:t>
            </a:r>
          </a:p>
          <a:p>
            <a:endParaRPr lang="en-US" altLang="en-US"/>
          </a:p>
          <a:p>
            <a:r>
              <a:rPr lang="en-US" altLang="en-US"/>
              <a:t>singing and dancing</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30E1D3-5219-4264-A1DF-1D1D9F031577}" type="slidenum">
              <a:rPr lang="en-US" altLang="en-US"/>
              <a:pPr/>
              <a:t>70</a:t>
            </a:fld>
            <a:endParaRPr lang="en-US" altLang="en-US"/>
          </a:p>
        </p:txBody>
      </p:sp>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p:txBody>
          <a:bodyPr/>
          <a:lstStyle/>
          <a:p>
            <a:r>
              <a:rPr lang="en-US" altLang="en-US"/>
              <a:t>BBQ and Rodeo</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CDCA1B-7943-419F-9B86-1FB3EBD9310F}" type="slidenum">
              <a:rPr lang="en-US" altLang="en-US"/>
              <a:pPr/>
              <a:t>71</a:t>
            </a:fld>
            <a:endParaRPr lang="en-US" altLang="en-US"/>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p:txBody>
          <a:bodyPr/>
          <a:lstStyle/>
          <a:p>
            <a:r>
              <a:rPr lang="en-US" altLang="en-US"/>
              <a:t>Charitable work</a:t>
            </a:r>
          </a:p>
          <a:p>
            <a:endParaRPr lang="en-US" altLang="en-US"/>
          </a:p>
          <a:p>
            <a:r>
              <a:rPr lang="en-US" altLang="en-US"/>
              <a:t>Home and schools for orphans</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377481-7D08-490D-A4AA-95DA57CFBE01}" type="slidenum">
              <a:rPr lang="en-US" altLang="en-US"/>
              <a:pPr/>
              <a:t>72</a:t>
            </a:fld>
            <a:endParaRPr lang="en-US" altLang="en-US"/>
          </a:p>
        </p:txBody>
      </p:sp>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a:lstStyle/>
          <a:p>
            <a:r>
              <a:rPr lang="en-US" altLang="en-US"/>
              <a:t>Center for recovering alcoholics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773741-2C09-40A6-AD09-6858F14B5B43}" type="slidenum">
              <a:rPr lang="en-US" altLang="en-US"/>
              <a:pPr/>
              <a:t>73</a:t>
            </a:fld>
            <a:endParaRPr lang="en-US" altLang="en-US"/>
          </a:p>
        </p:txBody>
      </p:sp>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p:txBody>
          <a:bodyPr/>
          <a:lstStyle/>
          <a:p>
            <a:r>
              <a:rPr lang="en-US" altLang="en-US"/>
              <a:t>Can’t talk about Brasil without mentioning soccer</a:t>
            </a:r>
          </a:p>
          <a:p>
            <a:endParaRPr lang="en-US" altLang="en-US"/>
          </a:p>
          <a:p>
            <a:r>
              <a:rPr lang="en-US" altLang="en-US"/>
              <a:t>One of the club teams – international</a:t>
            </a:r>
          </a:p>
          <a:p>
            <a:endParaRPr lang="en-US" altLang="en-US"/>
          </a:p>
          <a:p>
            <a:r>
              <a:rPr lang="en-US" altLang="en-US"/>
              <a:t>has school – boys go there at a young age and are raised playing soccer.</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60C2E-9893-41B5-A592-54D433067D71}" type="slidenum">
              <a:rPr lang="en-US" altLang="en-US"/>
              <a:pPr/>
              <a:t>74</a:t>
            </a:fld>
            <a:endParaRPr lang="en-US" altLang="en-US"/>
          </a:p>
        </p:txBody>
      </p:sp>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p:txBody>
          <a:bodyPr/>
          <a:lstStyle/>
          <a:p>
            <a:r>
              <a:rPr lang="en-US" altLang="en-US"/>
              <a:t>Game</a:t>
            </a:r>
          </a:p>
          <a:p>
            <a:endParaRPr lang="en-US" altLang="en-US"/>
          </a:p>
          <a:p>
            <a:r>
              <a:rPr lang="en-US" altLang="en-US"/>
              <a:t>Grameo – compare to football in the south</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7EE5F1-C9CA-4EE3-A28E-26A078BAD986}" type="slidenum">
              <a:rPr lang="en-US" altLang="en-US"/>
              <a:pPr/>
              <a:t>75</a:t>
            </a:fld>
            <a:endParaRPr lang="en-US" altLang="en-US"/>
          </a:p>
        </p:txBody>
      </p:sp>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p:txBody>
          <a:bodyPr/>
          <a:lstStyle/>
          <a:p>
            <a:r>
              <a:rPr lang="en-US" altLang="en-US"/>
              <a:t>USA beats Brasil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523044-EA7A-438B-AA0F-E7466EBA8D9A}" type="slidenum">
              <a:rPr lang="en-US" altLang="en-US"/>
              <a:pPr/>
              <a:t>10</a:t>
            </a:fld>
            <a:endParaRPr lang="en-US" altLang="en-US"/>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r>
              <a:rPr lang="en-US" altLang="en-US"/>
              <a:t>emphasize “supplemented”</a:t>
            </a:r>
          </a:p>
          <a:p>
            <a:endParaRPr lang="en-US" altLang="en-US"/>
          </a:p>
          <a:p>
            <a:endParaRPr lang="en-US" altLang="en-US"/>
          </a:p>
          <a:p>
            <a:r>
              <a:rPr lang="en-US" altLang="en-US"/>
              <a:t>TR before going ahead, we need to define what I mean by molecular target and discuss the concept of the molecular basis for disease</a:t>
            </a:r>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F86FC1-F522-45A7-87E2-4A57632330A2}" type="slidenum">
              <a:rPr lang="en-US" altLang="en-US"/>
              <a:pPr/>
              <a:t>76</a:t>
            </a:fld>
            <a:endParaRPr lang="en-US" altLang="en-US"/>
          </a:p>
        </p:txBody>
      </p:sp>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p:txBody>
          <a:bodyPr/>
          <a:lstStyle/>
          <a:p>
            <a:r>
              <a:rPr lang="en-US" altLang="en-US"/>
              <a:t>A lot of time traveling on busses</a:t>
            </a:r>
          </a:p>
          <a:p>
            <a:endParaRPr lang="en-US" altLang="en-US"/>
          </a:p>
          <a:p>
            <a:r>
              <a:rPr lang="en-US" altLang="en-US"/>
              <a:t>exhausting</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9573E6-6EC6-4002-A253-3E281B5F2935}" type="slidenum">
              <a:rPr lang="en-US" altLang="en-US"/>
              <a:pPr/>
              <a:t>77</a:t>
            </a:fld>
            <a:endParaRPr lang="en-US" altLang="en-US"/>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p:txBody>
          <a:bodyPr/>
          <a:lstStyle/>
          <a:p>
            <a:r>
              <a:rPr lang="en-US" altLang="en-US"/>
              <a:t>Some fun too</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947035-F1BA-420F-A9DE-EB4E60A6E95A}" type="slidenum">
              <a:rPr lang="en-US" altLang="en-US"/>
              <a:pPr/>
              <a:t>78</a:t>
            </a:fld>
            <a:endParaRPr lang="en-US" altLang="en-US"/>
          </a:p>
        </p:txBody>
      </p:sp>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p:txBody>
          <a:bodyPr/>
          <a:lstStyle/>
          <a:p>
            <a:r>
              <a:rPr lang="en-US" altLang="en-US"/>
              <a:t>a new gaucho</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2DD5B6-CE19-44DC-89D4-5E40386395A8}" type="slidenum">
              <a:rPr lang="en-US" altLang="en-US"/>
              <a:pPr/>
              <a:t>11</a:t>
            </a:fld>
            <a:endParaRPr lang="en-US" alt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r>
              <a:rPr lang="en-US" altLang="en-US"/>
              <a:t>Biol receptor is a protien – binds to………</a:t>
            </a:r>
          </a:p>
          <a:p>
            <a:endParaRPr lang="en-US" altLang="en-US"/>
          </a:p>
          <a:p>
            <a:r>
              <a:rPr lang="en-US" altLang="en-US"/>
              <a:t>notice that I am purposely illustrating that shape and charge are important to the process.</a:t>
            </a:r>
          </a:p>
          <a:p>
            <a:endParaRPr lang="en-US" altLang="en-US"/>
          </a:p>
          <a:p>
            <a:r>
              <a:rPr lang="en-US" altLang="en-US"/>
              <a:t>TR  what is an example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35FF8B-C8F1-4760-8D0D-C9A7488D405A}" type="slidenum">
              <a:rPr lang="en-US" altLang="en-US"/>
              <a:pPr/>
              <a:t>12</a:t>
            </a:fld>
            <a:endParaRPr lang="en-US" altLang="en-US"/>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r>
              <a:rPr lang="en-US" altLang="en-US"/>
              <a:t>enkephalin ia an endorphin (a molecule that binds to the opiate receptor in the brain and elicits a euphoric response.  The bodies natural pain killers.</a:t>
            </a:r>
          </a:p>
          <a:p>
            <a:endParaRPr lang="en-US" altLang="en-US"/>
          </a:p>
          <a:p>
            <a:r>
              <a:rPr lang="en-US" altLang="en-US"/>
              <a:t>The opiates, morphine is the principle derivative of opium  named after Morpheus, the god of dreams</a:t>
            </a:r>
          </a:p>
          <a:p>
            <a:endParaRPr lang="en-US" altLang="en-US"/>
          </a:p>
          <a:p>
            <a:r>
              <a:rPr lang="en-US" altLang="en-US"/>
              <a:t>Codiene is also found in opium</a:t>
            </a:r>
          </a:p>
          <a:p>
            <a:endParaRPr lang="en-US" altLang="en-US"/>
          </a:p>
          <a:p>
            <a:endParaRPr lang="en-US" altLang="en-US"/>
          </a:p>
          <a:p>
            <a:r>
              <a:rPr lang="en-US" altLang="en-US"/>
              <a:t>naloxone is an antagonist, prevents the binding of opiates</a:t>
            </a:r>
          </a:p>
          <a:p>
            <a:endParaRPr lang="en-US" altLang="en-US"/>
          </a:p>
          <a:p>
            <a:r>
              <a:rPr lang="en-US" altLang="en-US"/>
              <a:t>You can see from this how agonists and antagonists can be used as drugs.</a:t>
            </a:r>
          </a:p>
          <a:p>
            <a:endParaRPr lang="en-US" altLang="en-US"/>
          </a:p>
          <a:p>
            <a:r>
              <a:rPr lang="en-US" altLang="en-US"/>
              <a:t>Drugs designed based on the opiates as leads can be used as painkillers (example later)</a:t>
            </a:r>
          </a:p>
          <a:p>
            <a:endParaRPr lang="en-US" altLang="en-US"/>
          </a:p>
          <a:p>
            <a:r>
              <a:rPr lang="en-US" altLang="en-US"/>
              <a:t>or to reverse the effect of an opiate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E1D056-1113-40A2-B0AE-9FE1B43A6FE1}" type="slidenum">
              <a:rPr lang="en-US" altLang="en-US"/>
              <a:pPr/>
              <a:t>13</a:t>
            </a:fld>
            <a:endParaRPr lang="en-US" alt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r>
              <a:rPr lang="en-US" altLang="en-US"/>
              <a:t>point out similarity and differences in this vs a receptor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098" name="Rectangle 2"/>
          <p:cNvSpPr>
            <a:spLocks noChangeArrowheads="1"/>
          </p:cNvSpPr>
          <p:nvPr/>
        </p:nvSpPr>
        <p:spPr bwMode="ltGray">
          <a:xfrm>
            <a:off x="0" y="0"/>
            <a:ext cx="825500" cy="6858000"/>
          </a:xfrm>
          <a:prstGeom prst="rect">
            <a:avLst/>
          </a:prstGeom>
          <a:solidFill>
            <a:schemeClr val="tx2">
              <a:alpha val="50000"/>
            </a:schemeClr>
          </a:solidFill>
          <a:ln>
            <a:noFill/>
          </a:ln>
          <a:extLst>
            <a:ext uri="{91240B29-F687-4F45-9708-019B960494DF}">
              <a14:hiddenLine xmlns:a14="http://schemas.microsoft.com/office/drawing/2010/main" w="9525">
                <a:solidFill>
                  <a:schemeClr val="bg1"/>
                </a:solidFill>
                <a:miter lim="800000"/>
                <a:headEnd/>
                <a:tailEnd/>
              </a14:hiddenLine>
            </a:ext>
          </a:extLst>
        </p:spPr>
        <p:txBody>
          <a:bodyPr wrap="none" anchor="ctr"/>
          <a:lstStyle/>
          <a:p>
            <a:endParaRPr lang="en-US"/>
          </a:p>
        </p:txBody>
      </p:sp>
      <p:sp>
        <p:nvSpPr>
          <p:cNvPr id="4099" name="Rectangle 3"/>
          <p:cNvSpPr>
            <a:spLocks noGrp="1" noChangeArrowheads="1"/>
          </p:cNvSpPr>
          <p:nvPr>
            <p:ph type="ctrTitle"/>
          </p:nvPr>
        </p:nvSpPr>
        <p:spPr>
          <a:xfrm>
            <a:off x="685800" y="2133600"/>
            <a:ext cx="7772400" cy="1143000"/>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lvl1pPr>
          </a:lstStyle>
          <a:p>
            <a:pPr lvl="0"/>
            <a:r>
              <a:rPr lang="en-US" altLang="en-US" noProof="0" smtClean="0"/>
              <a:t>Click to edit Master title style</a:t>
            </a:r>
          </a:p>
        </p:txBody>
      </p:sp>
      <p:sp>
        <p:nvSpPr>
          <p:cNvPr id="4100" name="Rectangle 4"/>
          <p:cNvSpPr>
            <a:spLocks noGrp="1" noChangeArrowheads="1"/>
          </p:cNvSpPr>
          <p:nvPr>
            <p:ph type="subTitle" idx="1"/>
          </p:nvPr>
        </p:nvSpPr>
        <p:spPr>
          <a:xfrm>
            <a:off x="1447800" y="3886200"/>
            <a:ext cx="6400800" cy="1752600"/>
          </a:xfrm>
        </p:spPr>
        <p:txBody>
          <a:bodyPr/>
          <a:lstStyle>
            <a:lvl1pPr marL="0" indent="0" algn="ctr">
              <a:buFont typeface="Monotype Sorts" pitchFamily="2" charset="2"/>
              <a:buNone/>
              <a:defRPr/>
            </a:lvl1pPr>
          </a:lstStyle>
          <a:p>
            <a:pPr lvl="0"/>
            <a:r>
              <a:rPr lang="en-US" altLang="en-US" noProof="0" smtClean="0"/>
              <a:t>Click to edit Master subtitle style</a:t>
            </a:r>
          </a:p>
        </p:txBody>
      </p:sp>
      <p:sp>
        <p:nvSpPr>
          <p:cNvPr id="4101" name="Rectangle 5"/>
          <p:cNvSpPr>
            <a:spLocks noGrp="1" noChangeArrowheads="1"/>
          </p:cNvSpPr>
          <p:nvPr>
            <p:ph type="dt" sz="half" idx="2"/>
          </p:nvPr>
        </p:nvSpPr>
        <p:spPr/>
        <p:txBody>
          <a:bodyPr/>
          <a:lstStyle>
            <a:lvl1pPr>
              <a:defRPr>
                <a:solidFill>
                  <a:srgbClr val="CCECFF"/>
                </a:solidFill>
              </a:defRPr>
            </a:lvl1pPr>
          </a:lstStyle>
          <a:p>
            <a:endParaRPr lang="en-US" altLang="en-US"/>
          </a:p>
        </p:txBody>
      </p:sp>
      <p:sp>
        <p:nvSpPr>
          <p:cNvPr id="4102" name="Rectangle 6"/>
          <p:cNvSpPr>
            <a:spLocks noGrp="1" noChangeArrowheads="1"/>
          </p:cNvSpPr>
          <p:nvPr>
            <p:ph type="ftr" sz="quarter" idx="3"/>
          </p:nvPr>
        </p:nvSpPr>
        <p:spPr/>
        <p:txBody>
          <a:bodyPr/>
          <a:lstStyle>
            <a:lvl1pPr>
              <a:defRPr>
                <a:solidFill>
                  <a:srgbClr val="CCECFF"/>
                </a:solidFill>
              </a:defRPr>
            </a:lvl1pPr>
          </a:lstStyle>
          <a:p>
            <a:endParaRPr lang="en-US" altLang="en-US"/>
          </a:p>
        </p:txBody>
      </p:sp>
      <p:sp>
        <p:nvSpPr>
          <p:cNvPr id="4103" name="Rectangle 7"/>
          <p:cNvSpPr>
            <a:spLocks noGrp="1" noChangeArrowheads="1"/>
          </p:cNvSpPr>
          <p:nvPr>
            <p:ph type="sldNum" sz="quarter" idx="4"/>
          </p:nvPr>
        </p:nvSpPr>
        <p:spPr/>
        <p:txBody>
          <a:bodyPr/>
          <a:lstStyle>
            <a:lvl1pPr>
              <a:defRPr>
                <a:solidFill>
                  <a:srgbClr val="CCECFF"/>
                </a:solidFill>
              </a:defRPr>
            </a:lvl1pPr>
          </a:lstStyle>
          <a:p>
            <a:fld id="{ABA1B1DF-3A8E-44CA-9579-6FC652CA7408}" type="slidenum">
              <a:rPr lang="en-US" altLang="en-US"/>
              <a:pPr/>
              <a:t>‹#›</a:t>
            </a:fld>
            <a:endParaRPr lang="en-US" altLang="en-US"/>
          </a:p>
        </p:txBody>
      </p:sp>
      <p:sp>
        <p:nvSpPr>
          <p:cNvPr id="4104" name="Rectangle 8"/>
          <p:cNvSpPr>
            <a:spLocks noChangeArrowheads="1"/>
          </p:cNvSpPr>
          <p:nvPr/>
        </p:nvSpPr>
        <p:spPr bwMode="ltGray">
          <a:xfrm>
            <a:off x="0" y="3543300"/>
            <a:ext cx="3343275" cy="122238"/>
          </a:xfrm>
          <a:prstGeom prst="rect">
            <a:avLst/>
          </a:prstGeom>
          <a:solidFill>
            <a:schemeClr val="bg2">
              <a:alpha val="50000"/>
            </a:schemeClr>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2000"/>
                                  </p:stCondLst>
                                  <p:childTnLst>
                                    <p:set>
                                      <p:cBhvr>
                                        <p:cTn id="6" dur="1" fill="hold">
                                          <p:stCondLst>
                                            <p:cond delay="0"/>
                                          </p:stCondLst>
                                        </p:cTn>
                                        <p:tgtEl>
                                          <p:spTgt spid="4098"/>
                                        </p:tgtEl>
                                        <p:attrNameLst>
                                          <p:attrName>style.visibility</p:attrName>
                                        </p:attrNameLst>
                                      </p:cBhvr>
                                      <p:to>
                                        <p:strVal val="visible"/>
                                      </p:to>
                                    </p:set>
                                    <p:animEffect transition="in" filter="wipe(up)">
                                      <p:cBhvr>
                                        <p:cTn id="7" dur="500"/>
                                        <p:tgtEl>
                                          <p:spTgt spid="4098"/>
                                        </p:tgtEl>
                                      </p:cBhvr>
                                    </p:animEffect>
                                  </p:childTnLst>
                                </p:cTn>
                              </p:par>
                            </p:childTnLst>
                          </p:cTn>
                        </p:par>
                        <p:par>
                          <p:cTn id="8" fill="hold" nodeType="afterGroup">
                            <p:stCondLst>
                              <p:cond delay="2500"/>
                            </p:stCondLst>
                            <p:childTnLst>
                              <p:par>
                                <p:cTn id="9" presetID="22" presetClass="entr" presetSubtype="2" fill="hold" grpId="0" nodeType="afterEffect">
                                  <p:stCondLst>
                                    <p:cond delay="3000"/>
                                  </p:stCondLst>
                                  <p:childTnLst>
                                    <p:set>
                                      <p:cBhvr>
                                        <p:cTn id="10" dur="1" fill="hold">
                                          <p:stCondLst>
                                            <p:cond delay="0"/>
                                          </p:stCondLst>
                                        </p:cTn>
                                        <p:tgtEl>
                                          <p:spTgt spid="4104"/>
                                        </p:tgtEl>
                                        <p:attrNameLst>
                                          <p:attrName>style.visibility</p:attrName>
                                        </p:attrNameLst>
                                      </p:cBhvr>
                                      <p:to>
                                        <p:strVal val="visible"/>
                                      </p:to>
                                    </p:set>
                                    <p:animEffect transition="in" filter="wipe(right)">
                                      <p:cBhvr>
                                        <p:cTn id="11"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P spid="410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3049AA2-161B-46E4-886C-CCCE42E9EF4A}" type="slidenum">
              <a:rPr lang="en-US" altLang="en-US"/>
              <a:pPr/>
              <a:t>‹#›</a:t>
            </a:fld>
            <a:endParaRPr lang="en-US" altLang="en-US"/>
          </a:p>
        </p:txBody>
      </p:sp>
    </p:spTree>
    <p:extLst>
      <p:ext uri="{BB962C8B-B14F-4D97-AF65-F5344CB8AC3E}">
        <p14:creationId xmlns:p14="http://schemas.microsoft.com/office/powerpoint/2010/main" val="2184155207"/>
      </p:ext>
    </p:extLst>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457200"/>
            <a:ext cx="2057400" cy="5638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457200"/>
            <a:ext cx="60198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B4D54F4-DE46-42BA-BC09-247AA45A3484}" type="slidenum">
              <a:rPr lang="en-US" altLang="en-US"/>
              <a:pPr/>
              <a:t>‹#›</a:t>
            </a:fld>
            <a:endParaRPr lang="en-US" altLang="en-US"/>
          </a:p>
        </p:txBody>
      </p:sp>
    </p:spTree>
    <p:extLst>
      <p:ext uri="{BB962C8B-B14F-4D97-AF65-F5344CB8AC3E}">
        <p14:creationId xmlns:p14="http://schemas.microsoft.com/office/powerpoint/2010/main" val="1284125565"/>
      </p:ext>
    </p:extLst>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11050AE-21E7-4C05-BC22-47067794EB44}" type="slidenum">
              <a:rPr lang="en-US" altLang="en-US"/>
              <a:pPr/>
              <a:t>‹#›</a:t>
            </a:fld>
            <a:endParaRPr lang="en-US" altLang="en-US"/>
          </a:p>
        </p:txBody>
      </p:sp>
    </p:spTree>
    <p:extLst>
      <p:ext uri="{BB962C8B-B14F-4D97-AF65-F5344CB8AC3E}">
        <p14:creationId xmlns:p14="http://schemas.microsoft.com/office/powerpoint/2010/main" val="2610169120"/>
      </p:ext>
    </p:extLst>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27A61D2-60AA-4F12-AB12-DB399CF97E9F}" type="slidenum">
              <a:rPr lang="en-US" altLang="en-US"/>
              <a:pPr/>
              <a:t>‹#›</a:t>
            </a:fld>
            <a:endParaRPr lang="en-US" altLang="en-US"/>
          </a:p>
        </p:txBody>
      </p:sp>
    </p:spTree>
    <p:extLst>
      <p:ext uri="{BB962C8B-B14F-4D97-AF65-F5344CB8AC3E}">
        <p14:creationId xmlns:p14="http://schemas.microsoft.com/office/powerpoint/2010/main" val="4031577401"/>
      </p:ext>
    </p:extLst>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0E8E4C26-1B46-49EA-817F-EFF2B83956CB}" type="slidenum">
              <a:rPr lang="en-US" altLang="en-US"/>
              <a:pPr/>
              <a:t>‹#›</a:t>
            </a:fld>
            <a:endParaRPr lang="en-US" altLang="en-US"/>
          </a:p>
        </p:txBody>
      </p:sp>
    </p:spTree>
    <p:extLst>
      <p:ext uri="{BB962C8B-B14F-4D97-AF65-F5344CB8AC3E}">
        <p14:creationId xmlns:p14="http://schemas.microsoft.com/office/powerpoint/2010/main" val="528325376"/>
      </p:ext>
    </p:extLst>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32DA2ED2-36EB-4E45-8DE7-2227D29783C0}" type="slidenum">
              <a:rPr lang="en-US" altLang="en-US"/>
              <a:pPr/>
              <a:t>‹#›</a:t>
            </a:fld>
            <a:endParaRPr lang="en-US" altLang="en-US"/>
          </a:p>
        </p:txBody>
      </p:sp>
    </p:spTree>
    <p:extLst>
      <p:ext uri="{BB962C8B-B14F-4D97-AF65-F5344CB8AC3E}">
        <p14:creationId xmlns:p14="http://schemas.microsoft.com/office/powerpoint/2010/main" val="2238519503"/>
      </p:ext>
    </p:extLst>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65F8345E-0146-4C37-90F7-02E28A55626B}" type="slidenum">
              <a:rPr lang="en-US" altLang="en-US"/>
              <a:pPr/>
              <a:t>‹#›</a:t>
            </a:fld>
            <a:endParaRPr lang="en-US" altLang="en-US"/>
          </a:p>
        </p:txBody>
      </p:sp>
    </p:spTree>
    <p:extLst>
      <p:ext uri="{BB962C8B-B14F-4D97-AF65-F5344CB8AC3E}">
        <p14:creationId xmlns:p14="http://schemas.microsoft.com/office/powerpoint/2010/main" val="1078212611"/>
      </p:ext>
    </p:extLst>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1B093CE6-79DB-49C0-A510-A12595DDD55B}" type="slidenum">
              <a:rPr lang="en-US" altLang="en-US"/>
              <a:pPr/>
              <a:t>‹#›</a:t>
            </a:fld>
            <a:endParaRPr lang="en-US" altLang="en-US"/>
          </a:p>
        </p:txBody>
      </p:sp>
    </p:spTree>
    <p:extLst>
      <p:ext uri="{BB962C8B-B14F-4D97-AF65-F5344CB8AC3E}">
        <p14:creationId xmlns:p14="http://schemas.microsoft.com/office/powerpoint/2010/main" val="686118252"/>
      </p:ext>
    </p:extLst>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93F43E34-A7F9-4FFB-A097-091CB3BDE69E}" type="slidenum">
              <a:rPr lang="en-US" altLang="en-US"/>
              <a:pPr/>
              <a:t>‹#›</a:t>
            </a:fld>
            <a:endParaRPr lang="en-US" altLang="en-US"/>
          </a:p>
        </p:txBody>
      </p:sp>
    </p:spTree>
    <p:extLst>
      <p:ext uri="{BB962C8B-B14F-4D97-AF65-F5344CB8AC3E}">
        <p14:creationId xmlns:p14="http://schemas.microsoft.com/office/powerpoint/2010/main" val="2291890944"/>
      </p:ext>
    </p:extLst>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86C44509-22EC-402A-8539-F9AE0E63282A}" type="slidenum">
              <a:rPr lang="en-US" altLang="en-US"/>
              <a:pPr/>
              <a:t>‹#›</a:t>
            </a:fld>
            <a:endParaRPr lang="en-US" altLang="en-US"/>
          </a:p>
        </p:txBody>
      </p:sp>
    </p:spTree>
    <p:extLst>
      <p:ext uri="{BB962C8B-B14F-4D97-AF65-F5344CB8AC3E}">
        <p14:creationId xmlns:p14="http://schemas.microsoft.com/office/powerpoint/2010/main" val="1906883396"/>
      </p:ext>
    </p:extLst>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228600" y="4572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50000"/>
              </a:spcBef>
              <a:defRPr sz="1400">
                <a:solidFill>
                  <a:schemeClr val="tx1"/>
                </a:solidFill>
              </a:defRPr>
            </a:lvl1pPr>
          </a:lstStyle>
          <a:p>
            <a:endParaRPr lang="en-US" altLang="en-US"/>
          </a:p>
        </p:txBody>
      </p:sp>
      <p:sp>
        <p:nvSpPr>
          <p:cNvPr id="3077"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ctr">
              <a:spcBef>
                <a:spcPct val="50000"/>
              </a:spcBef>
              <a:defRPr sz="1400">
                <a:solidFill>
                  <a:schemeClr val="tx1"/>
                </a:solidFill>
              </a:defRPr>
            </a:lvl1pPr>
          </a:lstStyle>
          <a:p>
            <a:endParaRPr lang="en-US" altLang="en-US"/>
          </a:p>
        </p:txBody>
      </p:sp>
      <p:sp>
        <p:nvSpPr>
          <p:cNvPr id="3078"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spcBef>
                <a:spcPct val="50000"/>
              </a:spcBef>
              <a:defRPr sz="1400">
                <a:solidFill>
                  <a:schemeClr val="tx1"/>
                </a:solidFill>
              </a:defRPr>
            </a:lvl1pPr>
          </a:lstStyle>
          <a:p>
            <a:fld id="{AC7052CA-5FB9-435E-94F6-CE5B945D7299}"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dissolve/>
  </p:transition>
  <p:txStyles>
    <p:titleStyle>
      <a:lvl1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2pPr>
      <a:lvl3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3pPr>
      <a:lvl4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4pPr>
      <a:lvl5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5pPr>
      <a:lvl6pPr marL="4572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6pPr>
      <a:lvl7pPr marL="9144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7pPr>
      <a:lvl8pPr marL="13716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8pPr>
      <a:lvl9pPr marL="18288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charset="0"/>
        </a:defRPr>
      </a:lvl9pPr>
    </p:titleStyle>
    <p:bodyStyle>
      <a:lvl1pPr marL="342900" indent="-342900" algn="l" rtl="0" eaLnBrk="0" fontAlgn="base" hangingPunct="0">
        <a:spcBef>
          <a:spcPct val="20000"/>
        </a:spcBef>
        <a:spcAft>
          <a:spcPct val="0"/>
        </a:spcAft>
        <a:buClr>
          <a:schemeClr val="folHlink"/>
        </a:buClr>
        <a:buSzPct val="75000"/>
        <a:buFont typeface="Monotype Sorts" pitchFamily="2" charset="2"/>
        <a:buChar char="n"/>
        <a:defRPr kumimoji="1"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Char char="–"/>
        <a:defRPr kumimoji="1"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folHlink"/>
        </a:buClr>
        <a:buSzPct val="60000"/>
        <a:buFont typeface="Monotype Sorts" pitchFamily="2" charset="2"/>
        <a:buChar char="n"/>
        <a:defRPr kumimoji="1"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kumimoji="1"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7.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png"/><Relationship Id="rId10" Type="http://schemas.openxmlformats.org/officeDocument/2006/relationships/image" Target="../media/image5.png"/><Relationship Id="rId4" Type="http://schemas.openxmlformats.org/officeDocument/2006/relationships/oleObject" Target="../embeddings/oleObject2.bin"/><Relationship Id="rId9"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6.wmf"/><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image" Target="../media/image8.png"/><Relationship Id="rId4"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0.wmf"/><Relationship Id="rId4" Type="http://schemas.openxmlformats.org/officeDocument/2006/relationships/oleObject" Target="../embeddings/oleObject10.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11.png"/><Relationship Id="rId4" Type="http://schemas.openxmlformats.org/officeDocument/2006/relationships/oleObject" Target="../embeddings/oleObject11.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13.xml"/><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13.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14.wmf"/></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18.wmf"/><Relationship Id="rId4" Type="http://schemas.openxmlformats.org/officeDocument/2006/relationships/oleObject" Target="../embeddings/oleObject16.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19.wmf"/><Relationship Id="rId4" Type="http://schemas.openxmlformats.org/officeDocument/2006/relationships/oleObject" Target="../embeddings/oleObject17.bin"/></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19.bin"/><Relationship Id="rId5" Type="http://schemas.openxmlformats.org/officeDocument/2006/relationships/image" Target="../media/image28.png"/><Relationship Id="rId4" Type="http://schemas.openxmlformats.org/officeDocument/2006/relationships/oleObject" Target="../embeddings/oleObject18.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30.wmf"/><Relationship Id="rId4" Type="http://schemas.openxmlformats.org/officeDocument/2006/relationships/oleObject" Target="../embeddings/oleObject20.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31.png"/><Relationship Id="rId4" Type="http://schemas.openxmlformats.org/officeDocument/2006/relationships/oleObject" Target="../embeddings/oleObject21.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34.wmf"/><Relationship Id="rId4" Type="http://schemas.openxmlformats.org/officeDocument/2006/relationships/oleObject" Target="../embeddings/oleObject22.bin"/></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37.wm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38.wmf"/><Relationship Id="rId4" Type="http://schemas.openxmlformats.org/officeDocument/2006/relationships/oleObject" Target="../embeddings/oleObject24.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image" Target="../media/image39.emf"/><Relationship Id="rId4" Type="http://schemas.openxmlformats.org/officeDocument/2006/relationships/oleObject" Target="../embeddings/oleObject25.bin"/></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notesSlide" Target="../notesSlides/notesSlide35.xml"/><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40.wmf"/><Relationship Id="rId5" Type="http://schemas.openxmlformats.org/officeDocument/2006/relationships/oleObject" Target="../embeddings/oleObject26.bin"/><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notesSlide" Target="../notesSlides/notesSlide37.xml"/><Relationship Id="rId7" Type="http://schemas.openxmlformats.org/officeDocument/2006/relationships/image" Target="../media/image44.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29.bin"/><Relationship Id="rId5" Type="http://schemas.openxmlformats.org/officeDocument/2006/relationships/image" Target="../media/image43.wmf"/><Relationship Id="rId4" Type="http://schemas.openxmlformats.org/officeDocument/2006/relationships/oleObject" Target="../embeddings/oleObject28.bin"/><Relationship Id="rId9" Type="http://schemas.openxmlformats.org/officeDocument/2006/relationships/image" Target="../media/image45.wmf"/></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47.wmf"/><Relationship Id="rId4" Type="http://schemas.openxmlformats.org/officeDocument/2006/relationships/oleObject" Target="../embeddings/oleObject31.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image" Target="../media/image48.wmf"/><Relationship Id="rId4" Type="http://schemas.openxmlformats.org/officeDocument/2006/relationships/oleObject" Target="../embeddings/oleObject32.bin"/></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50.wm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p:txBody>
          <a:bodyPr/>
          <a:lstStyle/>
          <a:p>
            <a:r>
              <a:rPr lang="en-US" altLang="en-US"/>
              <a:t>Proteins, Plants, and Portuguese</a:t>
            </a:r>
          </a:p>
        </p:txBody>
      </p:sp>
      <p:sp>
        <p:nvSpPr>
          <p:cNvPr id="2053" name="Rectangle 5"/>
          <p:cNvSpPr>
            <a:spLocks noGrp="1" noChangeArrowheads="1"/>
          </p:cNvSpPr>
          <p:nvPr>
            <p:ph type="subTitle" idx="1"/>
          </p:nvPr>
        </p:nvSpPr>
        <p:spPr/>
        <p:txBody>
          <a:bodyPr/>
          <a:lstStyle/>
          <a:p>
            <a:endParaRPr lang="en-US" altLang="en-US"/>
          </a:p>
          <a:p>
            <a:r>
              <a:rPr lang="en-US" altLang="en-US"/>
              <a:t>Sabbatical Presentation</a:t>
            </a: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28600" y="381000"/>
            <a:ext cx="8804275"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800">
                <a:solidFill>
                  <a:srgbClr val="FFFFFF"/>
                </a:solidFill>
              </a:rPr>
              <a:t>IV.  The Second Generation:  Molecular Modeling</a:t>
            </a:r>
          </a:p>
          <a:p>
            <a:r>
              <a:rPr lang="en-US" altLang="en-US" sz="2800">
                <a:solidFill>
                  <a:srgbClr val="FFFFFF"/>
                </a:solidFill>
              </a:rPr>
              <a:t>        </a:t>
            </a:r>
          </a:p>
          <a:p>
            <a:r>
              <a:rPr lang="en-US" altLang="en-US" sz="2800">
                <a:solidFill>
                  <a:srgbClr val="FFFFFF"/>
                </a:solidFill>
              </a:rPr>
              <a:t>       A.  Concept</a:t>
            </a:r>
          </a:p>
          <a:p>
            <a:endParaRPr lang="en-US" altLang="en-US" sz="2800">
              <a:solidFill>
                <a:srgbClr val="FFFFFF"/>
              </a:solidFill>
            </a:endParaRPr>
          </a:p>
          <a:p>
            <a:r>
              <a:rPr lang="en-US" altLang="en-US" sz="2800">
                <a:solidFill>
                  <a:srgbClr val="FFFFFF"/>
                </a:solidFill>
              </a:rPr>
              <a:t>	The traditional methods of drug discovery are now </a:t>
            </a:r>
          </a:p>
          <a:p>
            <a:r>
              <a:rPr lang="en-US" altLang="en-US" sz="2800">
                <a:solidFill>
                  <a:srgbClr val="FFFFFF"/>
                </a:solidFill>
              </a:rPr>
              <a:t>	supplemented by more direct approaches made </a:t>
            </a:r>
          </a:p>
          <a:p>
            <a:r>
              <a:rPr lang="en-US" altLang="en-US" sz="2800">
                <a:solidFill>
                  <a:srgbClr val="FFFFFF"/>
                </a:solidFill>
              </a:rPr>
              <a:t>	possible by the understanding of the molecular </a:t>
            </a:r>
          </a:p>
          <a:p>
            <a:r>
              <a:rPr lang="en-US" altLang="en-US" sz="2800">
                <a:solidFill>
                  <a:srgbClr val="FFFFFF"/>
                </a:solidFill>
              </a:rPr>
              <a:t>	processes involved in the underlying disease.</a:t>
            </a:r>
          </a:p>
          <a:p>
            <a:endParaRPr lang="en-US" altLang="en-US" sz="2800">
              <a:solidFill>
                <a:srgbClr val="FFFFFF"/>
              </a:solidFill>
            </a:endParaRPr>
          </a:p>
          <a:p>
            <a:r>
              <a:rPr lang="en-US" altLang="en-US" sz="2800">
                <a:solidFill>
                  <a:srgbClr val="FFFFFF"/>
                </a:solidFill>
              </a:rPr>
              <a:t>	Instead of a lead compound, the starting point for this </a:t>
            </a:r>
          </a:p>
          <a:p>
            <a:r>
              <a:rPr lang="en-US" altLang="en-US" sz="2800">
                <a:solidFill>
                  <a:srgbClr val="FFFFFF"/>
                </a:solidFill>
              </a:rPr>
              <a:t>	generation of drug design also takes the molecular</a:t>
            </a:r>
          </a:p>
          <a:p>
            <a:r>
              <a:rPr lang="en-US" altLang="en-US" sz="2800">
                <a:solidFill>
                  <a:srgbClr val="FFFFFF"/>
                </a:solidFill>
              </a:rPr>
              <a:t>	target in the body (receptor, enzyme) into account.</a:t>
            </a:r>
          </a:p>
          <a:p>
            <a:endParaRPr lang="en-US" altLang="en-US" sz="2800">
              <a:solidFill>
                <a:srgbClr val="FFFFFF"/>
              </a:solidFill>
            </a:endParaRPr>
          </a:p>
        </p:txBody>
      </p:sp>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1203325" y="2784475"/>
            <a:ext cx="2524125"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Biological receptor</a:t>
            </a:r>
          </a:p>
        </p:txBody>
      </p:sp>
      <p:sp>
        <p:nvSpPr>
          <p:cNvPr id="56327" name="Text Box 7"/>
          <p:cNvSpPr txBox="1">
            <a:spLocks noChangeArrowheads="1"/>
          </p:cNvSpPr>
          <p:nvPr/>
        </p:nvSpPr>
        <p:spPr bwMode="auto">
          <a:xfrm>
            <a:off x="1660525" y="3317875"/>
            <a:ext cx="67611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Substrate, or ligand, binds into the receptor and elicits</a:t>
            </a:r>
          </a:p>
          <a:p>
            <a:r>
              <a:rPr lang="en-US" altLang="en-US"/>
              <a:t>a biological response.</a:t>
            </a:r>
          </a:p>
        </p:txBody>
      </p:sp>
      <p:graphicFrame>
        <p:nvGraphicFramePr>
          <p:cNvPr id="56329" name="Object 9"/>
          <p:cNvGraphicFramePr>
            <a:graphicFrameLocks noChangeAspect="1"/>
          </p:cNvGraphicFramePr>
          <p:nvPr/>
        </p:nvGraphicFramePr>
        <p:xfrm>
          <a:off x="1447800" y="762000"/>
          <a:ext cx="1524000" cy="1524000"/>
        </p:xfrm>
        <a:graphic>
          <a:graphicData uri="http://schemas.openxmlformats.org/presentationml/2006/ole">
            <mc:AlternateContent xmlns:mc="http://schemas.openxmlformats.org/markup-compatibility/2006">
              <mc:Choice xmlns:v="urn:schemas-microsoft-com:vml" Requires="v">
                <p:oleObj spid="_x0000_s182276" name="Bitmap Image" r:id="rId4" imgW="1523810" imgH="1523810" progId="Paint.Picture">
                  <p:embed/>
                </p:oleObj>
              </mc:Choice>
              <mc:Fallback>
                <p:oleObj name="Bitmap Image" r:id="rId4" imgW="1523810" imgH="1523810" progId="Paint.Picture">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762000"/>
                        <a:ext cx="15240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30" name="Object 10"/>
          <p:cNvGraphicFramePr>
            <a:graphicFrameLocks noChangeAspect="1"/>
          </p:cNvGraphicFramePr>
          <p:nvPr/>
        </p:nvGraphicFramePr>
        <p:xfrm>
          <a:off x="1219200" y="609600"/>
          <a:ext cx="1905000" cy="1905000"/>
        </p:xfrm>
        <a:graphic>
          <a:graphicData uri="http://schemas.openxmlformats.org/presentationml/2006/ole">
            <mc:AlternateContent xmlns:mc="http://schemas.openxmlformats.org/markup-compatibility/2006">
              <mc:Choice xmlns:v="urn:schemas-microsoft-com:vml" Requires="v">
                <p:oleObj spid="_x0000_s182277" name="Bitmap Image" r:id="rId6" imgW="1523810" imgH="1523810" progId="Paint.Picture">
                  <p:embed/>
                </p:oleObj>
              </mc:Choice>
              <mc:Fallback>
                <p:oleObj name="Bitmap Image" r:id="rId6" imgW="1523810" imgH="1523810" progId="Paint.Picture">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6096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34" name="Object 14"/>
          <p:cNvGraphicFramePr>
            <a:graphicFrameLocks noChangeAspect="1"/>
          </p:cNvGraphicFramePr>
          <p:nvPr/>
        </p:nvGraphicFramePr>
        <p:xfrm>
          <a:off x="1219200" y="609600"/>
          <a:ext cx="2152650" cy="2000250"/>
        </p:xfrm>
        <a:graphic>
          <a:graphicData uri="http://schemas.openxmlformats.org/presentationml/2006/ole">
            <mc:AlternateContent xmlns:mc="http://schemas.openxmlformats.org/markup-compatibility/2006">
              <mc:Choice xmlns:v="urn:schemas-microsoft-com:vml" Requires="v">
                <p:oleObj spid="_x0000_s182278" name="Document" r:id="rId7" imgW="2152951" imgH="2000000" progId="ChemWindow.Document">
                  <p:embed/>
                </p:oleObj>
              </mc:Choice>
              <mc:Fallback>
                <p:oleObj name="Document" r:id="rId7" imgW="2152951" imgH="2000000" progId="ChemWindow.Document">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9200" y="609600"/>
                        <a:ext cx="21526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36" name="Object 16"/>
          <p:cNvGraphicFramePr>
            <a:graphicFrameLocks noChangeAspect="1"/>
          </p:cNvGraphicFramePr>
          <p:nvPr/>
        </p:nvGraphicFramePr>
        <p:xfrm>
          <a:off x="3124200" y="990600"/>
          <a:ext cx="1447800" cy="1171575"/>
        </p:xfrm>
        <a:graphic>
          <a:graphicData uri="http://schemas.openxmlformats.org/presentationml/2006/ole">
            <mc:AlternateContent xmlns:mc="http://schemas.openxmlformats.org/markup-compatibility/2006">
              <mc:Choice xmlns:v="urn:schemas-microsoft-com:vml" Requires="v">
                <p:oleObj spid="_x0000_s182279" name="Document" r:id="rId9" imgW="1448002" imgH="1171429" progId="ChemWindow.Document">
                  <p:embed/>
                </p:oleObj>
              </mc:Choice>
              <mc:Fallback>
                <p:oleObj name="Document" r:id="rId9" imgW="1448002" imgH="1171429" progId="ChemWindow.Document">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24200" y="990600"/>
                        <a:ext cx="1447800" cy="117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37" name="Text Box 17"/>
          <p:cNvSpPr txBox="1">
            <a:spLocks noChangeArrowheads="1"/>
          </p:cNvSpPr>
          <p:nvPr/>
        </p:nvSpPr>
        <p:spPr bwMode="auto">
          <a:xfrm>
            <a:off x="1584325" y="4460875"/>
            <a:ext cx="7135813"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u="sng"/>
              <a:t>Drug</a:t>
            </a:r>
            <a:r>
              <a:rPr lang="en-US" altLang="en-US"/>
              <a:t> Designed to fit into the receptor and either:</a:t>
            </a:r>
          </a:p>
          <a:p>
            <a:r>
              <a:rPr lang="en-US" altLang="en-US"/>
              <a:t>	1) elicit the same response – agonist</a:t>
            </a:r>
          </a:p>
          <a:p>
            <a:endParaRPr lang="en-US" altLang="en-US"/>
          </a:p>
          <a:p>
            <a:r>
              <a:rPr lang="en-US" altLang="en-US"/>
              <a:t>	2) does not elicit the same response, prevents the </a:t>
            </a:r>
          </a:p>
          <a:p>
            <a:r>
              <a:rPr lang="en-US" altLang="en-US"/>
              <a:t>	binding of the substrate - antagonist</a:t>
            </a:r>
          </a:p>
          <a:p>
            <a:endParaRPr lang="en-US" alt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56336"/>
                                        </p:tgtEl>
                                        <p:attrNameLst>
                                          <p:attrName>style.visibility</p:attrName>
                                        </p:attrNameLst>
                                      </p:cBhvr>
                                      <p:to>
                                        <p:strVal val="visible"/>
                                      </p:to>
                                    </p:set>
                                    <p:anim calcmode="lin" valueType="num">
                                      <p:cBhvr additive="base">
                                        <p:cTn id="7" dur="500" fill="hold"/>
                                        <p:tgtEl>
                                          <p:spTgt spid="56336"/>
                                        </p:tgtEl>
                                        <p:attrNameLst>
                                          <p:attrName>ppt_x</p:attrName>
                                        </p:attrNameLst>
                                      </p:cBhvr>
                                      <p:tavLst>
                                        <p:tav tm="0">
                                          <p:val>
                                            <p:strVal val="1+#ppt_w/2"/>
                                          </p:val>
                                        </p:tav>
                                        <p:tav tm="100000">
                                          <p:val>
                                            <p:strVal val="#ppt_x"/>
                                          </p:val>
                                        </p:tav>
                                      </p:tavLst>
                                    </p:anim>
                                    <p:anim calcmode="lin" valueType="num">
                                      <p:cBhvr additive="base">
                                        <p:cTn id="8" dur="500" fill="hold"/>
                                        <p:tgtEl>
                                          <p:spTgt spid="5633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6337"/>
                                        </p:tgtEl>
                                        <p:attrNameLst>
                                          <p:attrName>style.visibility</p:attrName>
                                        </p:attrNameLst>
                                      </p:cBhvr>
                                      <p:to>
                                        <p:strVal val="visible"/>
                                      </p:to>
                                    </p:set>
                                    <p:anim calcmode="lin" valueType="num">
                                      <p:cBhvr additive="base">
                                        <p:cTn id="13" dur="500" fill="hold"/>
                                        <p:tgtEl>
                                          <p:spTgt spid="56337"/>
                                        </p:tgtEl>
                                        <p:attrNameLst>
                                          <p:attrName>ppt_x</p:attrName>
                                        </p:attrNameLst>
                                      </p:cBhvr>
                                      <p:tavLst>
                                        <p:tav tm="0">
                                          <p:val>
                                            <p:strVal val="1+#ppt_w/2"/>
                                          </p:val>
                                        </p:tav>
                                        <p:tav tm="100000">
                                          <p:val>
                                            <p:strVal val="#ppt_x"/>
                                          </p:val>
                                        </p:tav>
                                      </p:tavLst>
                                    </p:anim>
                                    <p:anim calcmode="lin" valueType="num">
                                      <p:cBhvr additive="base">
                                        <p:cTn id="14" dur="500" fill="hold"/>
                                        <p:tgtEl>
                                          <p:spTgt spid="563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57347" name="Text Box 3"/>
          <p:cNvSpPr txBox="1">
            <a:spLocks noChangeArrowheads="1"/>
          </p:cNvSpPr>
          <p:nvPr/>
        </p:nvSpPr>
        <p:spPr bwMode="auto">
          <a:xfrm>
            <a:off x="1219200" y="3352800"/>
            <a:ext cx="6254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morphine and codeine are agonists for enkephalin</a:t>
            </a:r>
          </a:p>
        </p:txBody>
      </p:sp>
      <p:graphicFrame>
        <p:nvGraphicFramePr>
          <p:cNvPr id="57348" name="Object 4"/>
          <p:cNvGraphicFramePr>
            <a:graphicFrameLocks noChangeAspect="1"/>
          </p:cNvGraphicFramePr>
          <p:nvPr/>
        </p:nvGraphicFramePr>
        <p:xfrm>
          <a:off x="1219200" y="762000"/>
          <a:ext cx="6400800" cy="2457450"/>
        </p:xfrm>
        <a:graphic>
          <a:graphicData uri="http://schemas.openxmlformats.org/presentationml/2006/ole">
            <mc:AlternateContent xmlns:mc="http://schemas.openxmlformats.org/markup-compatibility/2006">
              <mc:Choice xmlns:v="urn:schemas-microsoft-com:vml" Requires="v">
                <p:oleObj spid="_x0000_s183298" name="Document" r:id="rId4" imgW="5829480" imgH="2181240" progId="ChemWindow.Document">
                  <p:embed/>
                </p:oleObj>
              </mc:Choice>
              <mc:Fallback>
                <p:oleObj name="Document" r:id="rId4" imgW="5829480" imgH="2181240" progId="ChemWindow.Document">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762000"/>
                        <a:ext cx="64008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349" name="Text Box 5"/>
          <p:cNvSpPr txBox="1">
            <a:spLocks noChangeArrowheads="1"/>
          </p:cNvSpPr>
          <p:nvPr/>
        </p:nvSpPr>
        <p:spPr bwMode="auto">
          <a:xfrm>
            <a:off x="3886200" y="304800"/>
            <a:ext cx="1114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a:solidFill>
                  <a:srgbClr val="FFFFFF"/>
                </a:solidFill>
              </a:rPr>
              <a:t>Opiates</a:t>
            </a:r>
          </a:p>
        </p:txBody>
      </p:sp>
      <p:graphicFrame>
        <p:nvGraphicFramePr>
          <p:cNvPr id="57350" name="Object 6"/>
          <p:cNvGraphicFramePr>
            <a:graphicFrameLocks noChangeAspect="1"/>
          </p:cNvGraphicFramePr>
          <p:nvPr/>
        </p:nvGraphicFramePr>
        <p:xfrm>
          <a:off x="1828800" y="4038600"/>
          <a:ext cx="3200400" cy="2025650"/>
        </p:xfrm>
        <a:graphic>
          <a:graphicData uri="http://schemas.openxmlformats.org/presentationml/2006/ole">
            <mc:AlternateContent xmlns:mc="http://schemas.openxmlformats.org/markup-compatibility/2006">
              <mc:Choice xmlns:v="urn:schemas-microsoft-com:vml" Requires="v">
                <p:oleObj spid="_x0000_s183299" name="Document" r:id="rId6" imgW="2828880" imgH="1790640" progId="ChemWindow.Document">
                  <p:embed/>
                </p:oleObj>
              </mc:Choice>
              <mc:Fallback>
                <p:oleObj name="Document" r:id="rId6" imgW="2828880" imgH="1790640" progId="ChemWindow.Document">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0" y="4038600"/>
                        <a:ext cx="3200400" cy="202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351" name="Text Box 7"/>
          <p:cNvSpPr txBox="1">
            <a:spLocks noChangeArrowheads="1"/>
          </p:cNvSpPr>
          <p:nvPr/>
        </p:nvSpPr>
        <p:spPr bwMode="auto">
          <a:xfrm>
            <a:off x="1355725" y="6061075"/>
            <a:ext cx="3270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naloxone is an antagonist</a:t>
            </a:r>
          </a:p>
        </p:txBody>
      </p:sp>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1" name="Text Box 1027"/>
          <p:cNvSpPr txBox="1">
            <a:spLocks noChangeArrowheads="1"/>
          </p:cNvSpPr>
          <p:nvPr/>
        </p:nvSpPr>
        <p:spPr bwMode="auto">
          <a:xfrm>
            <a:off x="1355725" y="2708275"/>
            <a:ext cx="2506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Enzyme active-site</a:t>
            </a:r>
          </a:p>
        </p:txBody>
      </p:sp>
      <p:sp>
        <p:nvSpPr>
          <p:cNvPr id="58372" name="Text Box 1028"/>
          <p:cNvSpPr txBox="1">
            <a:spLocks noChangeArrowheads="1"/>
          </p:cNvSpPr>
          <p:nvPr/>
        </p:nvSpPr>
        <p:spPr bwMode="auto">
          <a:xfrm>
            <a:off x="1965325" y="316547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p>
        </p:txBody>
      </p:sp>
      <p:sp>
        <p:nvSpPr>
          <p:cNvPr id="58373" name="Text Box 1029"/>
          <p:cNvSpPr txBox="1">
            <a:spLocks noChangeArrowheads="1"/>
          </p:cNvSpPr>
          <p:nvPr/>
        </p:nvSpPr>
        <p:spPr bwMode="auto">
          <a:xfrm>
            <a:off x="2193925" y="3165475"/>
            <a:ext cx="61341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Substrate binds into active-site and is chemically</a:t>
            </a:r>
          </a:p>
          <a:p>
            <a:r>
              <a:rPr lang="en-US" altLang="en-US"/>
              <a:t>transformed and released.</a:t>
            </a:r>
          </a:p>
        </p:txBody>
      </p:sp>
      <p:sp>
        <p:nvSpPr>
          <p:cNvPr id="58374" name="Text Box 1030"/>
          <p:cNvSpPr txBox="1">
            <a:spLocks noChangeArrowheads="1"/>
          </p:cNvSpPr>
          <p:nvPr/>
        </p:nvSpPr>
        <p:spPr bwMode="auto">
          <a:xfrm>
            <a:off x="1355725" y="4384675"/>
            <a:ext cx="68722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u="sng"/>
              <a:t>Drug</a:t>
            </a:r>
            <a:r>
              <a:rPr lang="en-US" altLang="en-US"/>
              <a:t>    designed to bind into the active-site and not be </a:t>
            </a:r>
          </a:p>
          <a:p>
            <a:r>
              <a:rPr lang="en-US" altLang="en-US"/>
              <a:t>	chemically transformed.  This slows down the </a:t>
            </a:r>
          </a:p>
          <a:p>
            <a:r>
              <a:rPr lang="en-US" altLang="en-US"/>
              <a:t>	reaction  by competing for the active site.</a:t>
            </a:r>
            <a:endParaRPr lang="en-US" altLang="en-US" u="sng"/>
          </a:p>
        </p:txBody>
      </p:sp>
      <p:graphicFrame>
        <p:nvGraphicFramePr>
          <p:cNvPr id="58378" name="Object 1034"/>
          <p:cNvGraphicFramePr>
            <a:graphicFrameLocks noChangeAspect="1"/>
          </p:cNvGraphicFramePr>
          <p:nvPr/>
        </p:nvGraphicFramePr>
        <p:xfrm>
          <a:off x="1447800" y="990600"/>
          <a:ext cx="1819275" cy="1485900"/>
        </p:xfrm>
        <a:graphic>
          <a:graphicData uri="http://schemas.openxmlformats.org/presentationml/2006/ole">
            <mc:AlternateContent xmlns:mc="http://schemas.openxmlformats.org/markup-compatibility/2006">
              <mc:Choice xmlns:v="urn:schemas-microsoft-com:vml" Requires="v">
                <p:oleObj spid="_x0000_s184322" name="Document" r:id="rId4" imgW="1819529" imgH="1486107" progId="ChemWindow.Document">
                  <p:embed/>
                </p:oleObj>
              </mc:Choice>
              <mc:Fallback>
                <p:oleObj name="Document" r:id="rId4" imgW="1819529" imgH="1486107" progId="ChemWindow.Document">
                  <p:embed/>
                  <p:pic>
                    <p:nvPicPr>
                      <p:cNvPr id="0" name="Object 10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990600"/>
                        <a:ext cx="1819275"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8379" name="Object 1035"/>
          <p:cNvGraphicFramePr>
            <a:graphicFrameLocks noChangeAspect="1"/>
          </p:cNvGraphicFramePr>
          <p:nvPr/>
        </p:nvGraphicFramePr>
        <p:xfrm>
          <a:off x="2590800" y="1447800"/>
          <a:ext cx="914400" cy="571500"/>
        </p:xfrm>
        <a:graphic>
          <a:graphicData uri="http://schemas.openxmlformats.org/presentationml/2006/ole">
            <mc:AlternateContent xmlns:mc="http://schemas.openxmlformats.org/markup-compatibility/2006">
              <mc:Choice xmlns:v="urn:schemas-microsoft-com:vml" Requires="v">
                <p:oleObj spid="_x0000_s184323" name="Document" r:id="rId6" imgW="914286" imgH="571731" progId="ChemWindow.Document">
                  <p:embed/>
                </p:oleObj>
              </mc:Choice>
              <mc:Fallback>
                <p:oleObj name="Document" r:id="rId6" imgW="914286" imgH="571731" progId="ChemWindow.Document">
                  <p:embed/>
                  <p:pic>
                    <p:nvPicPr>
                      <p:cNvPr id="0" name="Object 10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1447800"/>
                        <a:ext cx="9144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58379"/>
                                        </p:tgtEl>
                                        <p:attrNameLst>
                                          <p:attrName>style.visibility</p:attrName>
                                        </p:attrNameLst>
                                      </p:cBhvr>
                                      <p:to>
                                        <p:strVal val="visible"/>
                                      </p:to>
                                    </p:set>
                                    <p:anim calcmode="lin" valueType="num">
                                      <p:cBhvr additive="base">
                                        <p:cTn id="7" dur="500" fill="hold"/>
                                        <p:tgtEl>
                                          <p:spTgt spid="58379"/>
                                        </p:tgtEl>
                                        <p:attrNameLst>
                                          <p:attrName>ppt_x</p:attrName>
                                        </p:attrNameLst>
                                      </p:cBhvr>
                                      <p:tavLst>
                                        <p:tav tm="0">
                                          <p:val>
                                            <p:strVal val="1+#ppt_w/2"/>
                                          </p:val>
                                        </p:tav>
                                        <p:tav tm="100000">
                                          <p:val>
                                            <p:strVal val="#ppt_x"/>
                                          </p:val>
                                        </p:tav>
                                      </p:tavLst>
                                    </p:anim>
                                    <p:anim calcmode="lin" valueType="num">
                                      <p:cBhvr additive="base">
                                        <p:cTn id="8" dur="500" fill="hold"/>
                                        <p:tgtEl>
                                          <p:spTgt spid="5837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8374"/>
                                        </p:tgtEl>
                                        <p:attrNameLst>
                                          <p:attrName>style.visibility</p:attrName>
                                        </p:attrNameLst>
                                      </p:cBhvr>
                                      <p:to>
                                        <p:strVal val="visible"/>
                                      </p:to>
                                    </p:set>
                                    <p:anim calcmode="lin" valueType="num">
                                      <p:cBhvr additive="base">
                                        <p:cTn id="13" dur="500" fill="hold"/>
                                        <p:tgtEl>
                                          <p:spTgt spid="58374"/>
                                        </p:tgtEl>
                                        <p:attrNameLst>
                                          <p:attrName>ppt_x</p:attrName>
                                        </p:attrNameLst>
                                      </p:cBhvr>
                                      <p:tavLst>
                                        <p:tav tm="0">
                                          <p:val>
                                            <p:strVal val="1+#ppt_w/2"/>
                                          </p:val>
                                        </p:tav>
                                        <p:tav tm="100000">
                                          <p:val>
                                            <p:strVal val="#ppt_x"/>
                                          </p:val>
                                        </p:tav>
                                      </p:tavLst>
                                    </p:anim>
                                    <p:anim calcmode="lin" valueType="num">
                                      <p:cBhvr additive="base">
                                        <p:cTn id="14" dur="500" fill="hold"/>
                                        <p:tgtEl>
                                          <p:spTgt spid="583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59397" name="Object 2053"/>
          <p:cNvGraphicFramePr>
            <a:graphicFrameLocks noChangeAspect="1"/>
          </p:cNvGraphicFramePr>
          <p:nvPr/>
        </p:nvGraphicFramePr>
        <p:xfrm>
          <a:off x="914400" y="2133600"/>
          <a:ext cx="7239000" cy="2209800"/>
        </p:xfrm>
        <a:graphic>
          <a:graphicData uri="http://schemas.openxmlformats.org/presentationml/2006/ole">
            <mc:AlternateContent xmlns:mc="http://schemas.openxmlformats.org/markup-compatibility/2006">
              <mc:Choice xmlns:v="urn:schemas-microsoft-com:vml" Requires="v">
                <p:oleObj spid="_x0000_s185345" name="Document" r:id="rId4" imgW="6753240" imgH="1809720" progId="ChemWindow.Document">
                  <p:embed/>
                </p:oleObj>
              </mc:Choice>
              <mc:Fallback>
                <p:oleObj name="Document" r:id="rId4" imgW="6753240" imgH="1809720" progId="ChemWindow.Document">
                  <p:embed/>
                  <p:pic>
                    <p:nvPicPr>
                      <p:cNvPr id="0" name="Object 20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133600"/>
                        <a:ext cx="72390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9398" name="Text Box 2054"/>
          <p:cNvSpPr txBox="1">
            <a:spLocks noChangeArrowheads="1"/>
          </p:cNvSpPr>
          <p:nvPr/>
        </p:nvSpPr>
        <p:spPr bwMode="auto">
          <a:xfrm>
            <a:off x="3352800" y="914400"/>
            <a:ext cx="183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HIV Protease</a:t>
            </a:r>
          </a:p>
        </p:txBody>
      </p:sp>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8434" name="Text Box 1026"/>
          <p:cNvSpPr txBox="1">
            <a:spLocks noChangeArrowheads="1"/>
          </p:cNvSpPr>
          <p:nvPr/>
        </p:nvSpPr>
        <p:spPr bwMode="auto">
          <a:xfrm>
            <a:off x="685800" y="304800"/>
            <a:ext cx="7989888" cy="629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C.  Design Strategies</a:t>
            </a:r>
          </a:p>
          <a:p>
            <a:endParaRPr lang="en-US" altLang="en-US">
              <a:solidFill>
                <a:srgbClr val="FFFFFF"/>
              </a:solidFill>
            </a:endParaRPr>
          </a:p>
          <a:p>
            <a:r>
              <a:rPr lang="en-US" altLang="en-US">
                <a:solidFill>
                  <a:srgbClr val="FFFFFF"/>
                </a:solidFill>
              </a:rPr>
              <a:t>	1)  indirect drug design</a:t>
            </a:r>
          </a:p>
          <a:p>
            <a:endParaRPr lang="en-US" altLang="en-US">
              <a:solidFill>
                <a:srgbClr val="FFFFFF"/>
              </a:solidFill>
            </a:endParaRPr>
          </a:p>
          <a:p>
            <a:r>
              <a:rPr lang="en-US" altLang="en-US">
                <a:solidFill>
                  <a:srgbClr val="FFFFFF"/>
                </a:solidFill>
              </a:rPr>
              <a:t>	The analysis is based on the pharmacophore of known</a:t>
            </a:r>
          </a:p>
          <a:p>
            <a:r>
              <a:rPr lang="en-US" altLang="en-US">
                <a:solidFill>
                  <a:srgbClr val="FFFFFF"/>
                </a:solidFill>
              </a:rPr>
              <a:t>	active molecules.  Modeling is used to match 3-D shape.</a:t>
            </a:r>
          </a:p>
          <a:p>
            <a:endParaRPr lang="en-US" altLang="en-US">
              <a:solidFill>
                <a:srgbClr val="FFFFFF"/>
              </a:solidFill>
            </a:endParaRPr>
          </a:p>
          <a:p>
            <a:r>
              <a:rPr lang="en-US" altLang="en-US">
                <a:solidFill>
                  <a:srgbClr val="FFFFFF"/>
                </a:solidFill>
              </a:rPr>
              <a:t>	2)  direct drug design</a:t>
            </a:r>
          </a:p>
          <a:p>
            <a:endParaRPr lang="en-US" altLang="en-US">
              <a:solidFill>
                <a:srgbClr val="FFFFFF"/>
              </a:solidFill>
            </a:endParaRPr>
          </a:p>
          <a:p>
            <a:r>
              <a:rPr lang="en-US" altLang="en-US">
                <a:solidFill>
                  <a:srgbClr val="FFFFFF"/>
                </a:solidFill>
              </a:rPr>
              <a:t>	The 3-D features of the receptor site of the protein and</a:t>
            </a:r>
          </a:p>
          <a:p>
            <a:r>
              <a:rPr lang="en-US" altLang="en-US">
                <a:solidFill>
                  <a:srgbClr val="FFFFFF"/>
                </a:solidFill>
              </a:rPr>
              <a:t>	are its interaction with small molecules are directly </a:t>
            </a:r>
          </a:p>
          <a:p>
            <a:r>
              <a:rPr lang="en-US" altLang="en-US">
                <a:solidFill>
                  <a:srgbClr val="FFFFFF"/>
                </a:solidFill>
              </a:rPr>
              <a:t>	considered.</a:t>
            </a:r>
          </a:p>
          <a:p>
            <a:r>
              <a:rPr lang="en-US" altLang="en-US">
                <a:solidFill>
                  <a:srgbClr val="FFFFFF"/>
                </a:solidFill>
              </a:rPr>
              <a:t>	</a:t>
            </a:r>
          </a:p>
          <a:p>
            <a:r>
              <a:rPr lang="en-US" altLang="en-US">
                <a:solidFill>
                  <a:srgbClr val="FFFFFF"/>
                </a:solidFill>
              </a:rPr>
              <a:t>	Goal:  “</a:t>
            </a:r>
            <a:r>
              <a:rPr lang="en-US" altLang="en-US" u="sng">
                <a:solidFill>
                  <a:srgbClr val="FFFFFF"/>
                </a:solidFill>
              </a:rPr>
              <a:t>Docking</a:t>
            </a:r>
            <a:r>
              <a:rPr lang="en-US" altLang="en-US">
                <a:solidFill>
                  <a:srgbClr val="FFFFFF"/>
                </a:solidFill>
              </a:rPr>
              <a:t>”  Given the structure of a protein and a</a:t>
            </a:r>
          </a:p>
          <a:p>
            <a:r>
              <a:rPr lang="en-US" altLang="en-US">
                <a:solidFill>
                  <a:srgbClr val="FFFFFF"/>
                </a:solidFill>
              </a:rPr>
              <a:t>	potential ligand (drug), can the two form a favorable </a:t>
            </a:r>
          </a:p>
          <a:p>
            <a:r>
              <a:rPr lang="en-US" altLang="en-US">
                <a:solidFill>
                  <a:srgbClr val="FFFFFF"/>
                </a:solidFill>
              </a:rPr>
              <a:t>	complex?  What are the bases for binding?</a:t>
            </a:r>
          </a:p>
          <a:p>
            <a:r>
              <a:rPr lang="en-US" altLang="en-US"/>
              <a:t>	</a:t>
            </a:r>
          </a:p>
        </p:txBody>
      </p:sp>
    </p:spTree>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121859" name="Object 1027"/>
          <p:cNvGraphicFramePr>
            <a:graphicFrameLocks noChangeAspect="1"/>
          </p:cNvGraphicFramePr>
          <p:nvPr/>
        </p:nvGraphicFramePr>
        <p:xfrm>
          <a:off x="990600" y="609600"/>
          <a:ext cx="7086600" cy="5181600"/>
        </p:xfrm>
        <a:graphic>
          <a:graphicData uri="http://schemas.openxmlformats.org/presentationml/2006/ole">
            <mc:AlternateContent xmlns:mc="http://schemas.openxmlformats.org/markup-compatibility/2006">
              <mc:Choice xmlns:v="urn:schemas-microsoft-com:vml" Requires="v">
                <p:oleObj spid="_x0000_s121861" name="Bitmap Image" r:id="rId4" imgW="5706272" imgH="4382112" progId="Paint.Picture">
                  <p:embed/>
                </p:oleObj>
              </mc:Choice>
              <mc:Fallback>
                <p:oleObj name="Bitmap Image" r:id="rId4" imgW="5706272" imgH="4382112" progId="Paint.Picture">
                  <p:embed/>
                  <p:pic>
                    <p:nvPicPr>
                      <p:cNvPr id="0" name="Object 10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609600"/>
                        <a:ext cx="7086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113666" name="Object 1026"/>
          <p:cNvGraphicFramePr>
            <a:graphicFrameLocks noChangeAspect="1"/>
          </p:cNvGraphicFramePr>
          <p:nvPr/>
        </p:nvGraphicFramePr>
        <p:xfrm>
          <a:off x="838200" y="1371600"/>
          <a:ext cx="3276600" cy="2566988"/>
        </p:xfrm>
        <a:graphic>
          <a:graphicData uri="http://schemas.openxmlformats.org/presentationml/2006/ole">
            <mc:AlternateContent xmlns:mc="http://schemas.openxmlformats.org/markup-compatibility/2006">
              <mc:Choice xmlns:v="urn:schemas-microsoft-com:vml" Requires="v">
                <p:oleObj spid="_x0000_s186372" name="Document" r:id="rId4" imgW="2419200" imgH="1895400" progId="ChemWindow.Document">
                  <p:embed/>
                </p:oleObj>
              </mc:Choice>
              <mc:Fallback>
                <p:oleObj name="Document" r:id="rId4" imgW="2419200" imgH="1895400" progId="ChemWindow.Document">
                  <p:embed/>
                  <p:pic>
                    <p:nvPicPr>
                      <p:cNvPr id="0" name="Object 10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371600"/>
                        <a:ext cx="3276600" cy="256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69" name="Object 1029"/>
          <p:cNvGraphicFramePr>
            <a:graphicFrameLocks noChangeAspect="1"/>
          </p:cNvGraphicFramePr>
          <p:nvPr/>
        </p:nvGraphicFramePr>
        <p:xfrm>
          <a:off x="838200" y="1371600"/>
          <a:ext cx="2528888" cy="1866900"/>
        </p:xfrm>
        <a:graphic>
          <a:graphicData uri="http://schemas.openxmlformats.org/presentationml/2006/ole">
            <mc:AlternateContent xmlns:mc="http://schemas.openxmlformats.org/markup-compatibility/2006">
              <mc:Choice xmlns:v="urn:schemas-microsoft-com:vml" Requires="v">
                <p:oleObj spid="_x0000_s186373" name="Document" r:id="rId6" imgW="1857240" imgH="1371600" progId="ChemWindow.Document">
                  <p:embed/>
                </p:oleObj>
              </mc:Choice>
              <mc:Fallback>
                <p:oleObj name="Document" r:id="rId6" imgW="1857240" imgH="1371600" progId="ChemWindow.Document">
                  <p:embed/>
                  <p:pic>
                    <p:nvPicPr>
                      <p:cNvPr id="0" name="Object 10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200" y="1371600"/>
                        <a:ext cx="2528888"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72" name="Object 1032"/>
          <p:cNvGraphicFramePr>
            <a:graphicFrameLocks noChangeAspect="1"/>
          </p:cNvGraphicFramePr>
          <p:nvPr/>
        </p:nvGraphicFramePr>
        <p:xfrm>
          <a:off x="4876800" y="1371600"/>
          <a:ext cx="3505200" cy="2595563"/>
        </p:xfrm>
        <a:graphic>
          <a:graphicData uri="http://schemas.openxmlformats.org/presentationml/2006/ole">
            <mc:AlternateContent xmlns:mc="http://schemas.openxmlformats.org/markup-compatibility/2006">
              <mc:Choice xmlns:v="urn:schemas-microsoft-com:vml" Requires="v">
                <p:oleObj spid="_x0000_s186374" name="Document" r:id="rId8" imgW="2533680" imgH="1876320" progId="ChemWindow.Document">
                  <p:embed/>
                </p:oleObj>
              </mc:Choice>
              <mc:Fallback>
                <p:oleObj name="Document" r:id="rId8" imgW="2533680" imgH="1876320" progId="ChemWindow.Document">
                  <p:embed/>
                  <p:pic>
                    <p:nvPicPr>
                      <p:cNvPr id="0" name="Object 10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76800" y="1371600"/>
                        <a:ext cx="3505200" cy="2595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74" name="Object 1034"/>
          <p:cNvGraphicFramePr>
            <a:graphicFrameLocks noChangeAspect="1"/>
          </p:cNvGraphicFramePr>
          <p:nvPr/>
        </p:nvGraphicFramePr>
        <p:xfrm>
          <a:off x="4876800" y="1371600"/>
          <a:ext cx="2605088" cy="1924050"/>
        </p:xfrm>
        <a:graphic>
          <a:graphicData uri="http://schemas.openxmlformats.org/presentationml/2006/ole">
            <mc:AlternateContent xmlns:mc="http://schemas.openxmlformats.org/markup-compatibility/2006">
              <mc:Choice xmlns:v="urn:schemas-microsoft-com:vml" Requires="v">
                <p:oleObj spid="_x0000_s186375" name="Document" r:id="rId10" imgW="1857240" imgH="1371600" progId="ChemWindow.Document">
                  <p:embed/>
                </p:oleObj>
              </mc:Choice>
              <mc:Fallback>
                <p:oleObj name="Document" r:id="rId10" imgW="1857240" imgH="1371600" progId="ChemWindow.Document">
                  <p:embed/>
                  <p:pic>
                    <p:nvPicPr>
                      <p:cNvPr id="0" name="Object 10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76800" y="1371600"/>
                        <a:ext cx="2605088"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675" name="Text Box 1035"/>
          <p:cNvSpPr txBox="1">
            <a:spLocks noChangeArrowheads="1"/>
          </p:cNvSpPr>
          <p:nvPr/>
        </p:nvSpPr>
        <p:spPr bwMode="auto">
          <a:xfrm>
            <a:off x="3260725" y="346075"/>
            <a:ext cx="2095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Pharmacophore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113669"/>
                                        </p:tgtEl>
                                        <p:attrNameLst>
                                          <p:attrName>style.visibility</p:attrName>
                                        </p:attrNameLst>
                                      </p:cBhvr>
                                      <p:to>
                                        <p:strVal val="visible"/>
                                      </p:to>
                                    </p:set>
                                    <p:anim calcmode="lin" valueType="num">
                                      <p:cBhvr additive="base">
                                        <p:cTn id="7" dur="5000" fill="hold"/>
                                        <p:tgtEl>
                                          <p:spTgt spid="113669"/>
                                        </p:tgtEl>
                                        <p:attrNameLst>
                                          <p:attrName>ppt_x</p:attrName>
                                        </p:attrNameLst>
                                      </p:cBhvr>
                                      <p:tavLst>
                                        <p:tav tm="0">
                                          <p:val>
                                            <p:strVal val="#ppt_x"/>
                                          </p:val>
                                        </p:tav>
                                        <p:tav tm="100000">
                                          <p:val>
                                            <p:strVal val="#ppt_x"/>
                                          </p:val>
                                        </p:tav>
                                      </p:tavLst>
                                    </p:anim>
                                    <p:anim calcmode="lin" valueType="num">
                                      <p:cBhvr additive="base">
                                        <p:cTn id="8" dur="5000" fill="hold"/>
                                        <p:tgtEl>
                                          <p:spTgt spid="11366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13672"/>
                                        </p:tgtEl>
                                        <p:attrNameLst>
                                          <p:attrName>style.visibility</p:attrName>
                                        </p:attrNameLst>
                                      </p:cBhvr>
                                      <p:to>
                                        <p:strVal val="visible"/>
                                      </p:to>
                                    </p:set>
                                    <p:anim calcmode="lin" valueType="num">
                                      <p:cBhvr additive="base">
                                        <p:cTn id="13" dur="500" fill="hold"/>
                                        <p:tgtEl>
                                          <p:spTgt spid="113672"/>
                                        </p:tgtEl>
                                        <p:attrNameLst>
                                          <p:attrName>ppt_x</p:attrName>
                                        </p:attrNameLst>
                                      </p:cBhvr>
                                      <p:tavLst>
                                        <p:tav tm="0">
                                          <p:val>
                                            <p:strVal val="1+#ppt_w/2"/>
                                          </p:val>
                                        </p:tav>
                                        <p:tav tm="100000">
                                          <p:val>
                                            <p:strVal val="#ppt_x"/>
                                          </p:val>
                                        </p:tav>
                                      </p:tavLst>
                                    </p:anim>
                                    <p:anim calcmode="lin" valueType="num">
                                      <p:cBhvr additive="base">
                                        <p:cTn id="14" dur="500" fill="hold"/>
                                        <p:tgtEl>
                                          <p:spTgt spid="11367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7" presetClass="entr" presetSubtype="4" fill="hold" nodeType="clickEffect">
                                  <p:stCondLst>
                                    <p:cond delay="0"/>
                                  </p:stCondLst>
                                  <p:childTnLst>
                                    <p:set>
                                      <p:cBhvr>
                                        <p:cTn id="18" dur="1" fill="hold">
                                          <p:stCondLst>
                                            <p:cond delay="0"/>
                                          </p:stCondLst>
                                        </p:cTn>
                                        <p:tgtEl>
                                          <p:spTgt spid="113674"/>
                                        </p:tgtEl>
                                        <p:attrNameLst>
                                          <p:attrName>style.visibility</p:attrName>
                                        </p:attrNameLst>
                                      </p:cBhvr>
                                      <p:to>
                                        <p:strVal val="visible"/>
                                      </p:to>
                                    </p:set>
                                    <p:anim calcmode="lin" valueType="num">
                                      <p:cBhvr additive="base">
                                        <p:cTn id="19" dur="5000" fill="hold"/>
                                        <p:tgtEl>
                                          <p:spTgt spid="113674"/>
                                        </p:tgtEl>
                                        <p:attrNameLst>
                                          <p:attrName>ppt_x</p:attrName>
                                        </p:attrNameLst>
                                      </p:cBhvr>
                                      <p:tavLst>
                                        <p:tav tm="0">
                                          <p:val>
                                            <p:strVal val="#ppt_x"/>
                                          </p:val>
                                        </p:tav>
                                        <p:tav tm="100000">
                                          <p:val>
                                            <p:strVal val="#ppt_x"/>
                                          </p:val>
                                        </p:tav>
                                      </p:tavLst>
                                    </p:anim>
                                    <p:anim calcmode="lin" valueType="num">
                                      <p:cBhvr additive="base">
                                        <p:cTn id="20" dur="5000" fill="hold"/>
                                        <p:tgtEl>
                                          <p:spTgt spid="113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pic>
        <p:nvPicPr>
          <p:cNvPr id="40962" name="Picture 1026" descr="C:\Documents and Settings\David Schedler\My Documents\Sabbatdraw\fi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0963" name="Text Box 1027"/>
          <p:cNvSpPr txBox="1">
            <a:spLocks noChangeArrowheads="1"/>
          </p:cNvSpPr>
          <p:nvPr/>
        </p:nvSpPr>
        <p:spPr bwMode="auto">
          <a:xfrm>
            <a:off x="3565525" y="574675"/>
            <a:ext cx="1909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u="sng"/>
              <a:t>Lock and Key</a:t>
            </a: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1986" name="Picture 2" descr="C:\Documents and Settings\David Schedler\My Documents\Sabbatdraw\fit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1987" name="Text Box 3"/>
          <p:cNvSpPr txBox="1">
            <a:spLocks noChangeArrowheads="1"/>
          </p:cNvSpPr>
          <p:nvPr/>
        </p:nvSpPr>
        <p:spPr bwMode="auto">
          <a:xfrm>
            <a:off x="3717925" y="422275"/>
            <a:ext cx="1579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u="sng"/>
              <a:t>Induced Fit</a:t>
            </a: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chemeClr val="folHlink"/>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altLang="en-US"/>
              <a:t>Sabbatical Goals</a:t>
            </a:r>
          </a:p>
        </p:txBody>
      </p:sp>
      <p:sp>
        <p:nvSpPr>
          <p:cNvPr id="5123" name="Rectangle 3"/>
          <p:cNvSpPr>
            <a:spLocks noGrp="1" noChangeArrowheads="1"/>
          </p:cNvSpPr>
          <p:nvPr>
            <p:ph type="body" idx="1"/>
          </p:nvPr>
        </p:nvSpPr>
        <p:spPr/>
        <p:txBody>
          <a:bodyPr/>
          <a:lstStyle/>
          <a:p>
            <a:r>
              <a:rPr lang="en-US" altLang="en-US"/>
              <a:t>Learn new molecular modeling techniques</a:t>
            </a:r>
          </a:p>
          <a:p>
            <a:pPr>
              <a:buFont typeface="Monotype Sorts" pitchFamily="2" charset="2"/>
              <a:buNone/>
            </a:pPr>
            <a:endParaRPr lang="en-US" altLang="en-US"/>
          </a:p>
          <a:p>
            <a:r>
              <a:rPr lang="en-US" altLang="en-US"/>
              <a:t> Establish a collaboration with chemists at the University of Tennessee</a:t>
            </a:r>
          </a:p>
          <a:p>
            <a:endParaRPr lang="en-US" altLang="en-US"/>
          </a:p>
          <a:p>
            <a:endParaRPr lang="en-US" alt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1295400" y="1447800"/>
            <a:ext cx="6345238"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What is important in designing molecules that will</a:t>
            </a:r>
          </a:p>
          <a:p>
            <a:r>
              <a:rPr lang="en-US" altLang="en-US">
                <a:solidFill>
                  <a:srgbClr val="FFFFFF"/>
                </a:solidFill>
              </a:rPr>
              <a:t>interact properly with the biological target?</a:t>
            </a:r>
          </a:p>
          <a:p>
            <a:endParaRPr lang="en-US" altLang="en-US">
              <a:solidFill>
                <a:srgbClr val="FFFFFF"/>
              </a:solidFill>
            </a:endParaRPr>
          </a:p>
          <a:p>
            <a:r>
              <a:rPr lang="en-US" altLang="en-US">
                <a:solidFill>
                  <a:srgbClr val="FFFFFF"/>
                </a:solidFill>
              </a:rPr>
              <a:t>	1)  shape</a:t>
            </a:r>
          </a:p>
          <a:p>
            <a:endParaRPr lang="en-US" altLang="en-US">
              <a:solidFill>
                <a:srgbClr val="FFFFFF"/>
              </a:solidFill>
            </a:endParaRPr>
          </a:p>
          <a:p>
            <a:r>
              <a:rPr lang="en-US" altLang="en-US">
                <a:solidFill>
                  <a:srgbClr val="FFFFFF"/>
                </a:solidFill>
              </a:rPr>
              <a:t>	2)  conformational changes upon binding</a:t>
            </a:r>
          </a:p>
          <a:p>
            <a:endParaRPr lang="en-US" altLang="en-US">
              <a:solidFill>
                <a:srgbClr val="FFFFFF"/>
              </a:solidFill>
            </a:endParaRPr>
          </a:p>
          <a:p>
            <a:r>
              <a:rPr lang="en-US" altLang="en-US">
                <a:solidFill>
                  <a:srgbClr val="FFFFFF"/>
                </a:solidFill>
              </a:rPr>
              <a:t>	3)  charge interactions</a:t>
            </a:r>
          </a:p>
        </p:txBody>
      </p:sp>
      <p:sp>
        <p:nvSpPr>
          <p:cNvPr id="70659" name="Text Box 3"/>
          <p:cNvSpPr txBox="1">
            <a:spLocks noChangeArrowheads="1"/>
          </p:cNvSpPr>
          <p:nvPr/>
        </p:nvSpPr>
        <p:spPr bwMode="auto">
          <a:xfrm>
            <a:off x="1279525" y="727075"/>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u="sng">
                <a:solidFill>
                  <a:srgbClr val="FFFFFF"/>
                </a:solidFill>
              </a:rPr>
              <a:t>Design</a:t>
            </a:r>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105475" name="Object 3"/>
          <p:cNvGraphicFramePr>
            <a:graphicFrameLocks noChangeAspect="1"/>
          </p:cNvGraphicFramePr>
          <p:nvPr/>
        </p:nvGraphicFramePr>
        <p:xfrm>
          <a:off x="1676400" y="914400"/>
          <a:ext cx="5486400" cy="4648200"/>
        </p:xfrm>
        <a:graphic>
          <a:graphicData uri="http://schemas.openxmlformats.org/presentationml/2006/ole">
            <mc:AlternateContent xmlns:mc="http://schemas.openxmlformats.org/markup-compatibility/2006">
              <mc:Choice xmlns:v="urn:schemas-microsoft-com:vml" Requires="v">
                <p:oleObj spid="_x0000_s187393" name="Document" r:id="rId4" imgW="3133800" imgH="3162240" progId="ChemWindow.Document">
                  <p:embed/>
                </p:oleObj>
              </mc:Choice>
              <mc:Fallback>
                <p:oleObj name="Document" r:id="rId4" imgW="3133800" imgH="3162240" progId="ChemWindow.Document">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914400"/>
                        <a:ext cx="54864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114690" name="Object 3074"/>
          <p:cNvGraphicFramePr>
            <a:graphicFrameLocks noChangeAspect="1"/>
          </p:cNvGraphicFramePr>
          <p:nvPr/>
        </p:nvGraphicFramePr>
        <p:xfrm>
          <a:off x="533400" y="812800"/>
          <a:ext cx="7543800" cy="4886325"/>
        </p:xfrm>
        <a:graphic>
          <a:graphicData uri="http://schemas.openxmlformats.org/presentationml/2006/ole">
            <mc:AlternateContent xmlns:mc="http://schemas.openxmlformats.org/markup-compatibility/2006">
              <mc:Choice xmlns:v="urn:schemas-microsoft-com:vml" Requires="v">
                <p:oleObj spid="_x0000_s114692" name="Document" r:id="rId4" imgW="4381560" imgH="2838600" progId="ChemWindow.Document">
                  <p:embed/>
                </p:oleObj>
              </mc:Choice>
              <mc:Fallback>
                <p:oleObj name="Document" r:id="rId4" imgW="4381560" imgH="2838600" progId="ChemWindow.Document">
                  <p:embed/>
                  <p:pic>
                    <p:nvPicPr>
                      <p:cNvPr id="0" name="Object 30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812800"/>
                        <a:ext cx="7543800"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5714" name="Picture 2050" descr="A:\Drugdesig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914400"/>
            <a:ext cx="7010400" cy="449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46082" name="Text Box 1026"/>
          <p:cNvSpPr txBox="1">
            <a:spLocks noChangeArrowheads="1"/>
          </p:cNvSpPr>
          <p:nvPr/>
        </p:nvSpPr>
        <p:spPr bwMode="auto">
          <a:xfrm>
            <a:off x="762000" y="0"/>
            <a:ext cx="76485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chemeClr val="tx1"/>
                </a:solidFill>
              </a:rPr>
              <a:t>Molecular Modeling</a:t>
            </a:r>
          </a:p>
          <a:p>
            <a:endParaRPr lang="en-US" altLang="en-US">
              <a:solidFill>
                <a:schemeClr val="tx1"/>
              </a:solidFill>
            </a:endParaRPr>
          </a:p>
          <a:p>
            <a:r>
              <a:rPr lang="en-US" altLang="en-US">
                <a:solidFill>
                  <a:schemeClr val="tx1"/>
                </a:solidFill>
              </a:rPr>
              <a:t>A method of determining the geometry of a molecule (shape)</a:t>
            </a:r>
          </a:p>
          <a:p>
            <a:r>
              <a:rPr lang="en-US" altLang="en-US">
                <a:solidFill>
                  <a:schemeClr val="tx1"/>
                </a:solidFill>
              </a:rPr>
              <a:t>and predicting how it could interact with other molecules.</a:t>
            </a:r>
          </a:p>
          <a:p>
            <a:endParaRPr lang="en-US" altLang="en-US">
              <a:solidFill>
                <a:schemeClr val="tx1"/>
              </a:solidFill>
            </a:endParaRPr>
          </a:p>
          <a:p>
            <a:r>
              <a:rPr lang="en-US" altLang="en-US">
                <a:solidFill>
                  <a:schemeClr val="tx1"/>
                </a:solidFill>
              </a:rPr>
              <a:t> </a:t>
            </a:r>
          </a:p>
        </p:txBody>
      </p:sp>
      <p:sp>
        <p:nvSpPr>
          <p:cNvPr id="46088" name="Text Box 1032"/>
          <p:cNvSpPr txBox="1">
            <a:spLocks noChangeArrowheads="1"/>
          </p:cNvSpPr>
          <p:nvPr/>
        </p:nvSpPr>
        <p:spPr bwMode="auto">
          <a:xfrm>
            <a:off x="1050925" y="187007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p>
        </p:txBody>
      </p:sp>
      <p:pic>
        <p:nvPicPr>
          <p:cNvPr id="46091" name="Picture 1035" descr="A:\energetics_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981200"/>
            <a:ext cx="5334000" cy="4038600"/>
          </a:xfrm>
          <a:prstGeom prst="rect">
            <a:avLst/>
          </a:prstGeom>
          <a:noFill/>
          <a:extLst>
            <a:ext uri="{909E8E84-426E-40DD-AFC4-6F175D3DCCD1}">
              <a14:hiddenFill xmlns:a14="http://schemas.microsoft.com/office/drawing/2010/main">
                <a:solidFill>
                  <a:srgbClr val="FFFFFF"/>
                </a:solidFill>
              </a14:hiddenFill>
            </a:ext>
          </a:extLst>
        </p:spPr>
      </p:pic>
      <p:sp>
        <p:nvSpPr>
          <p:cNvPr id="46103" name="Text Box 1047"/>
          <p:cNvSpPr txBox="1">
            <a:spLocks noChangeArrowheads="1"/>
          </p:cNvSpPr>
          <p:nvPr/>
        </p:nvSpPr>
        <p:spPr bwMode="auto">
          <a:xfrm>
            <a:off x="2041525" y="6183313"/>
            <a:ext cx="4752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http://cmm.info.nih.gov/modeling/images/molecular_mechanics</a:t>
            </a: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45059" name="Text Box 1027"/>
          <p:cNvSpPr txBox="1">
            <a:spLocks noChangeArrowheads="1"/>
          </p:cNvSpPr>
          <p:nvPr/>
        </p:nvSpPr>
        <p:spPr bwMode="auto">
          <a:xfrm>
            <a:off x="457200" y="228600"/>
            <a:ext cx="783907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a:solidFill>
                  <a:schemeClr val="tx1"/>
                </a:solidFill>
              </a:rPr>
              <a:t>Molecular Mechanics</a:t>
            </a:r>
          </a:p>
          <a:p>
            <a:endParaRPr lang="en-US" altLang="en-US" sz="2000">
              <a:solidFill>
                <a:schemeClr val="tx1"/>
              </a:solidFill>
            </a:endParaRPr>
          </a:p>
          <a:p>
            <a:r>
              <a:rPr lang="en-US" altLang="en-US" sz="2000">
                <a:solidFill>
                  <a:schemeClr val="tx1"/>
                </a:solidFill>
              </a:rPr>
              <a:t>The general molecular mechanics force field includes functions for bond stretching, angle bending, torsional rotation, electrostatics, and van der Waals interactions.</a:t>
            </a:r>
          </a:p>
          <a:p>
            <a:endParaRPr lang="en-US" altLang="en-US" sz="2000">
              <a:solidFill>
                <a:schemeClr val="tx1"/>
              </a:solidFill>
            </a:endParaRPr>
          </a:p>
          <a:p>
            <a:r>
              <a:rPr lang="en-US" altLang="en-US" sz="2000">
                <a:solidFill>
                  <a:schemeClr val="tx1"/>
                </a:solidFill>
              </a:rPr>
              <a:t>                </a:t>
            </a:r>
          </a:p>
          <a:p>
            <a:endParaRPr lang="en-US" altLang="en-US" sz="2000">
              <a:solidFill>
                <a:schemeClr val="tx1"/>
              </a:solidFill>
            </a:endParaRPr>
          </a:p>
        </p:txBody>
      </p:sp>
      <p:sp>
        <p:nvSpPr>
          <p:cNvPr id="45061" name="Text Box 1029"/>
          <p:cNvSpPr txBox="1">
            <a:spLocks noChangeArrowheads="1"/>
          </p:cNvSpPr>
          <p:nvPr/>
        </p:nvSpPr>
        <p:spPr bwMode="auto">
          <a:xfrm>
            <a:off x="669925" y="6034088"/>
            <a:ext cx="3752850" cy="960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solidFill>
                  <a:schemeClr val="tx1"/>
                </a:solidFill>
              </a:rPr>
              <a:t>V = V</a:t>
            </a:r>
            <a:r>
              <a:rPr lang="en-US" altLang="en-US" sz="2000" baseline="-25000">
                <a:solidFill>
                  <a:schemeClr val="tx1"/>
                </a:solidFill>
              </a:rPr>
              <a:t>stretch </a:t>
            </a:r>
            <a:r>
              <a:rPr lang="en-US" altLang="en-US" sz="2000">
                <a:solidFill>
                  <a:schemeClr val="tx1"/>
                </a:solidFill>
              </a:rPr>
              <a:t>+ V</a:t>
            </a:r>
            <a:r>
              <a:rPr lang="en-US" altLang="en-US" sz="2000" baseline="-25000">
                <a:solidFill>
                  <a:schemeClr val="tx1"/>
                </a:solidFill>
              </a:rPr>
              <a:t>bend</a:t>
            </a:r>
            <a:r>
              <a:rPr lang="en-US" altLang="en-US" sz="2000">
                <a:solidFill>
                  <a:schemeClr val="tx1"/>
                </a:solidFill>
              </a:rPr>
              <a:t> + V</a:t>
            </a:r>
            <a:r>
              <a:rPr lang="en-US" altLang="en-US" sz="2000" baseline="-25000">
                <a:solidFill>
                  <a:schemeClr val="tx1"/>
                </a:solidFill>
              </a:rPr>
              <a:t>torsion </a:t>
            </a:r>
            <a:r>
              <a:rPr lang="en-US" altLang="en-US" sz="2000">
                <a:solidFill>
                  <a:schemeClr val="tx1"/>
                </a:solidFill>
              </a:rPr>
              <a:t>+ V</a:t>
            </a:r>
            <a:r>
              <a:rPr lang="en-US" altLang="en-US" sz="2000" baseline="-25000">
                <a:solidFill>
                  <a:schemeClr val="tx1"/>
                </a:solidFill>
              </a:rPr>
              <a:t>VDW</a:t>
            </a:r>
          </a:p>
          <a:p>
            <a:endParaRPr lang="en-US" altLang="en-US" sz="2000" baseline="-25000">
              <a:solidFill>
                <a:schemeClr val="tx1"/>
              </a:solidFill>
            </a:endParaRPr>
          </a:p>
          <a:p>
            <a:endParaRPr lang="en-US" altLang="en-US"/>
          </a:p>
        </p:txBody>
      </p:sp>
      <p:pic>
        <p:nvPicPr>
          <p:cNvPr id="45062" name="Picture 1030" descr="A:\p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600200"/>
            <a:ext cx="3648075" cy="4419600"/>
          </a:xfrm>
          <a:prstGeom prst="rect">
            <a:avLst/>
          </a:prstGeom>
          <a:noFill/>
          <a:extLst>
            <a:ext uri="{909E8E84-426E-40DD-AFC4-6F175D3DCCD1}">
              <a14:hiddenFill xmlns:a14="http://schemas.microsoft.com/office/drawing/2010/main">
                <a:solidFill>
                  <a:srgbClr val="FFFFFF"/>
                </a:solidFill>
              </a14:hiddenFill>
            </a:ext>
          </a:extLst>
        </p:spPr>
      </p:pic>
      <p:sp>
        <p:nvSpPr>
          <p:cNvPr id="45063" name="Text Box 1031"/>
          <p:cNvSpPr txBox="1">
            <a:spLocks noChangeArrowheads="1"/>
          </p:cNvSpPr>
          <p:nvPr/>
        </p:nvSpPr>
        <p:spPr bwMode="auto">
          <a:xfrm>
            <a:off x="5241925" y="6335713"/>
            <a:ext cx="31003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http://cmm.info.nih.gov/intro_simulation</a:t>
            </a: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0530" name="Picture 20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52400"/>
            <a:ext cx="78486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0531" name="Picture 20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276600"/>
            <a:ext cx="8763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nodeType="clickEffect">
                                  <p:stCondLst>
                                    <p:cond delay="0"/>
                                  </p:stCondLst>
                                  <p:childTnLst>
                                    <p:set>
                                      <p:cBhvr>
                                        <p:cTn id="6" dur="1" fill="hold">
                                          <p:stCondLst>
                                            <p:cond delay="0"/>
                                          </p:stCondLst>
                                        </p:cTn>
                                        <p:tgtEl>
                                          <p:spTgt spid="150531"/>
                                        </p:tgtEl>
                                        <p:attrNameLst>
                                          <p:attrName>style.visibility</p:attrName>
                                        </p:attrNameLst>
                                      </p:cBhvr>
                                      <p:to>
                                        <p:strVal val="visible"/>
                                      </p:to>
                                    </p:set>
                                    <p:anim calcmode="lin" valueType="num">
                                      <p:cBhvr>
                                        <p:cTn id="7" dur="500" fill="hold"/>
                                        <p:tgtEl>
                                          <p:spTgt spid="150531"/>
                                        </p:tgtEl>
                                        <p:attrNameLst>
                                          <p:attrName>ppt_x</p:attrName>
                                        </p:attrNameLst>
                                      </p:cBhvr>
                                      <p:tavLst>
                                        <p:tav tm="0">
                                          <p:val>
                                            <p:strVal val="#ppt_x"/>
                                          </p:val>
                                        </p:tav>
                                        <p:tav tm="100000">
                                          <p:val>
                                            <p:strVal val="#ppt_x"/>
                                          </p:val>
                                        </p:tav>
                                      </p:tavLst>
                                    </p:anim>
                                    <p:anim calcmode="lin" valueType="num">
                                      <p:cBhvr>
                                        <p:cTn id="8" dur="500" fill="hold"/>
                                        <p:tgtEl>
                                          <p:spTgt spid="150531"/>
                                        </p:tgtEl>
                                        <p:attrNameLst>
                                          <p:attrName>ppt_y</p:attrName>
                                        </p:attrNameLst>
                                      </p:cBhvr>
                                      <p:tavLst>
                                        <p:tav tm="0">
                                          <p:val>
                                            <p:strVal val="#ppt_y-#ppt_h/2"/>
                                          </p:val>
                                        </p:tav>
                                        <p:tav tm="100000">
                                          <p:val>
                                            <p:strVal val="#ppt_y"/>
                                          </p:val>
                                        </p:tav>
                                      </p:tavLst>
                                    </p:anim>
                                    <p:anim calcmode="lin" valueType="num">
                                      <p:cBhvr>
                                        <p:cTn id="9" dur="500" fill="hold"/>
                                        <p:tgtEl>
                                          <p:spTgt spid="150531"/>
                                        </p:tgtEl>
                                        <p:attrNameLst>
                                          <p:attrName>ppt_w</p:attrName>
                                        </p:attrNameLst>
                                      </p:cBhvr>
                                      <p:tavLst>
                                        <p:tav tm="0">
                                          <p:val>
                                            <p:strVal val="#ppt_w"/>
                                          </p:val>
                                        </p:tav>
                                        <p:tav tm="100000">
                                          <p:val>
                                            <p:strVal val="#ppt_w"/>
                                          </p:val>
                                        </p:tav>
                                      </p:tavLst>
                                    </p:anim>
                                    <p:anim calcmode="lin" valueType="num">
                                      <p:cBhvr>
                                        <p:cTn id="10" dur="500" fill="hold"/>
                                        <p:tgtEl>
                                          <p:spTgt spid="1505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196" name="Picture 4" descr="A:\dockin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28600"/>
            <a:ext cx="6019800" cy="6324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203325" y="803275"/>
            <a:ext cx="72612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D.  Process for Direct Drug Design</a:t>
            </a:r>
          </a:p>
          <a:p>
            <a:endParaRPr lang="en-US" altLang="en-US">
              <a:solidFill>
                <a:srgbClr val="FFFFFF"/>
              </a:solidFill>
            </a:endParaRPr>
          </a:p>
          <a:p>
            <a:r>
              <a:rPr lang="en-US" altLang="en-US">
                <a:solidFill>
                  <a:srgbClr val="FFFFFF"/>
                </a:solidFill>
              </a:rPr>
              <a:t>	1)  obtain the X-ray structure of the target receptor</a:t>
            </a:r>
          </a:p>
          <a:p>
            <a:r>
              <a:rPr lang="en-US" altLang="en-US">
                <a:solidFill>
                  <a:srgbClr val="FFFFFF"/>
                </a:solidFill>
              </a:rPr>
              <a:t>	with the substrate bound.</a:t>
            </a:r>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2531" name="Picture 3" descr="A:\lyse-activ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8" y="152400"/>
            <a:ext cx="9310688" cy="6134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3338513" y="612775"/>
            <a:ext cx="1504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a:solidFill>
                  <a:schemeClr val="tx1"/>
                </a:solidFill>
              </a:rPr>
              <a:t> </a:t>
            </a:r>
            <a:r>
              <a:rPr lang="en-US" altLang="en-US" sz="3600">
                <a:solidFill>
                  <a:schemeClr val="tx1"/>
                </a:solidFill>
              </a:rPr>
              <a:t>Topics</a:t>
            </a:r>
          </a:p>
        </p:txBody>
      </p:sp>
      <p:sp>
        <p:nvSpPr>
          <p:cNvPr id="10244" name="Text Box 4"/>
          <p:cNvSpPr txBox="1">
            <a:spLocks noChangeArrowheads="1"/>
          </p:cNvSpPr>
          <p:nvPr/>
        </p:nvSpPr>
        <p:spPr bwMode="auto">
          <a:xfrm>
            <a:off x="1371600" y="1447800"/>
            <a:ext cx="6586538" cy="496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200">
                <a:solidFill>
                  <a:schemeClr val="tx1"/>
                </a:solidFill>
              </a:rPr>
              <a:t>I.  Molecular Modeling in Drug Design</a:t>
            </a:r>
          </a:p>
          <a:p>
            <a:r>
              <a:rPr lang="en-US" altLang="en-US" sz="3200">
                <a:solidFill>
                  <a:schemeClr val="tx1"/>
                </a:solidFill>
              </a:rPr>
              <a:t>    (Proteins)</a:t>
            </a:r>
          </a:p>
          <a:p>
            <a:endParaRPr lang="en-US" altLang="en-US" sz="3200">
              <a:solidFill>
                <a:schemeClr val="tx1"/>
              </a:solidFill>
            </a:endParaRPr>
          </a:p>
          <a:p>
            <a:r>
              <a:rPr lang="en-US" altLang="en-US" sz="3200">
                <a:solidFill>
                  <a:schemeClr val="tx1"/>
                </a:solidFill>
              </a:rPr>
              <a:t>II. Novel Fraudulent Anthocyanins</a:t>
            </a:r>
          </a:p>
          <a:p>
            <a:r>
              <a:rPr lang="en-US" altLang="en-US" sz="3200">
                <a:solidFill>
                  <a:schemeClr val="tx1"/>
                </a:solidFill>
              </a:rPr>
              <a:t>    (Plants)</a:t>
            </a:r>
          </a:p>
          <a:p>
            <a:endParaRPr lang="en-US" altLang="en-US" sz="3200">
              <a:solidFill>
                <a:schemeClr val="tx1"/>
              </a:solidFill>
            </a:endParaRPr>
          </a:p>
          <a:p>
            <a:r>
              <a:rPr lang="en-US" altLang="en-US" sz="3200">
                <a:solidFill>
                  <a:schemeClr val="tx1"/>
                </a:solidFill>
              </a:rPr>
              <a:t>III. Rio Grande do Sul</a:t>
            </a:r>
          </a:p>
          <a:p>
            <a:r>
              <a:rPr lang="en-US" altLang="en-US" sz="3200">
                <a:solidFill>
                  <a:schemeClr val="tx1"/>
                </a:solidFill>
              </a:rPr>
              <a:t>     (Portuguese)</a:t>
            </a:r>
          </a:p>
          <a:p>
            <a:endParaRPr lang="en-US" altLang="en-US" sz="3200">
              <a:solidFill>
                <a:schemeClr val="tx1"/>
              </a:solidFill>
            </a:endParaRPr>
          </a:p>
          <a:p>
            <a:endParaRPr lang="en-US" altLang="en-US" sz="3200">
              <a:solidFill>
                <a:schemeClr val="tx1"/>
              </a:solidFill>
            </a:endParaRPr>
          </a:p>
        </p:txBody>
      </p:sp>
    </p:spTree>
  </p:cSld>
  <p:clrMapOvr>
    <a:masterClrMapping/>
  </p:clrMapOvr>
  <p:transition>
    <p:dissolve/>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203325" y="803275"/>
            <a:ext cx="72612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C.  Process for Direct Drug Design</a:t>
            </a:r>
          </a:p>
          <a:p>
            <a:endParaRPr lang="en-US" altLang="en-US">
              <a:solidFill>
                <a:srgbClr val="FFFFFF"/>
              </a:solidFill>
            </a:endParaRPr>
          </a:p>
          <a:p>
            <a:r>
              <a:rPr lang="en-US" altLang="en-US">
                <a:solidFill>
                  <a:srgbClr val="FFFFFF"/>
                </a:solidFill>
              </a:rPr>
              <a:t>	1)  obtain the X-ray structure of the target receptor</a:t>
            </a:r>
          </a:p>
          <a:p>
            <a:endParaRPr lang="en-US" altLang="en-US">
              <a:solidFill>
                <a:srgbClr val="FFFFFF"/>
              </a:solidFill>
            </a:endParaRPr>
          </a:p>
        </p:txBody>
      </p:sp>
      <p:sp>
        <p:nvSpPr>
          <p:cNvPr id="21507" name="Text Box 3"/>
          <p:cNvSpPr txBox="1">
            <a:spLocks noChangeArrowheads="1"/>
          </p:cNvSpPr>
          <p:nvPr/>
        </p:nvSpPr>
        <p:spPr bwMode="auto">
          <a:xfrm>
            <a:off x="2193925" y="2555875"/>
            <a:ext cx="66738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2)  identify the important interactions in the receptor-</a:t>
            </a:r>
          </a:p>
          <a:p>
            <a:r>
              <a:rPr lang="en-US" altLang="en-US">
                <a:solidFill>
                  <a:srgbClr val="FFFFFF"/>
                </a:solidFill>
              </a:rPr>
              <a:t>ligand binding</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1+#ppt_w/2"/>
                                          </p:val>
                                        </p:tav>
                                        <p:tav tm="100000">
                                          <p:val>
                                            <p:strVal val="#ppt_x"/>
                                          </p:val>
                                        </p:tav>
                                      </p:tavLst>
                                    </p:anim>
                                    <p:anim calcmode="lin" valueType="num">
                                      <p:cBhvr additive="base">
                                        <p:cTn id="8" dur="500" fill="hold"/>
                                        <p:tgtEl>
                                          <p:spTgt spid="215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0484" name="Picture 4" descr="A:\lysozym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28613"/>
            <a:ext cx="5791200" cy="6200775"/>
          </a:xfrm>
          <a:prstGeom prst="rect">
            <a:avLst/>
          </a:prstGeom>
          <a:noFill/>
          <a:extLst>
            <a:ext uri="{909E8E84-426E-40DD-AFC4-6F175D3DCCD1}">
              <a14:hiddenFill xmlns:a14="http://schemas.microsoft.com/office/drawing/2010/main">
                <a:solidFill>
                  <a:srgbClr val="FFFFFF"/>
                </a:solidFill>
              </a14:hiddenFill>
            </a:ext>
          </a:extLst>
        </p:spPr>
      </p:pic>
      <p:sp>
        <p:nvSpPr>
          <p:cNvPr id="20485" name="Text Box 5"/>
          <p:cNvSpPr txBox="1">
            <a:spLocks noChangeArrowheads="1"/>
          </p:cNvSpPr>
          <p:nvPr/>
        </p:nvSpPr>
        <p:spPr bwMode="auto">
          <a:xfrm>
            <a:off x="381000" y="6577013"/>
            <a:ext cx="6148388" cy="274637"/>
          </a:xfrm>
          <a:prstGeom prst="rect">
            <a:avLst/>
          </a:prstGeom>
          <a:solidFill>
            <a:srgbClr val="000000"/>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a:solidFill>
                  <a:srgbClr val="FFFFFF"/>
                </a:solidFill>
              </a:rPr>
              <a:t>from School of Crystallography, Birkbeck College http://www.cryst.bbk.ac.uk/BBS/lysozyme.gif</a:t>
            </a:r>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203325" y="803275"/>
            <a:ext cx="72612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C.  Process for Direct Drug Design</a:t>
            </a:r>
          </a:p>
          <a:p>
            <a:endParaRPr lang="en-US" altLang="en-US">
              <a:solidFill>
                <a:srgbClr val="FFFFFF"/>
              </a:solidFill>
            </a:endParaRPr>
          </a:p>
          <a:p>
            <a:r>
              <a:rPr lang="en-US" altLang="en-US">
                <a:solidFill>
                  <a:srgbClr val="FFFFFF"/>
                </a:solidFill>
              </a:rPr>
              <a:t>	1)  obtain the X-ray structure of the target receptor</a:t>
            </a:r>
          </a:p>
          <a:p>
            <a:endParaRPr lang="en-US" altLang="en-US">
              <a:solidFill>
                <a:srgbClr val="FFFFFF"/>
              </a:solidFill>
            </a:endParaRPr>
          </a:p>
        </p:txBody>
      </p:sp>
      <p:sp>
        <p:nvSpPr>
          <p:cNvPr id="23555" name="Text Box 3"/>
          <p:cNvSpPr txBox="1">
            <a:spLocks noChangeArrowheads="1"/>
          </p:cNvSpPr>
          <p:nvPr/>
        </p:nvSpPr>
        <p:spPr bwMode="auto">
          <a:xfrm>
            <a:off x="2193925" y="2555875"/>
            <a:ext cx="66738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2)  identify the important interactions in the receptor-</a:t>
            </a:r>
          </a:p>
          <a:p>
            <a:r>
              <a:rPr lang="en-US" altLang="en-US">
                <a:solidFill>
                  <a:srgbClr val="FFFFFF"/>
                </a:solidFill>
              </a:rPr>
              <a:t>ligand interactions</a:t>
            </a:r>
          </a:p>
        </p:txBody>
      </p:sp>
      <p:sp>
        <p:nvSpPr>
          <p:cNvPr id="23556" name="Text Box 4"/>
          <p:cNvSpPr txBox="1">
            <a:spLocks noChangeArrowheads="1"/>
          </p:cNvSpPr>
          <p:nvPr/>
        </p:nvSpPr>
        <p:spPr bwMode="auto">
          <a:xfrm>
            <a:off x="2193925" y="3927475"/>
            <a:ext cx="6507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3)  design analogue meeting structural requirements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0-#ppt_w/2"/>
                                          </p:val>
                                        </p:tav>
                                        <p:tav tm="100000">
                                          <p:val>
                                            <p:strVal val="#ppt_x"/>
                                          </p:val>
                                        </p:tav>
                                      </p:tavLst>
                                    </p:anim>
                                    <p:anim calcmode="lin" valueType="num">
                                      <p:cBhvr additive="base">
                                        <p:cTn id="8"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24578" name="Object 2"/>
          <p:cNvGraphicFramePr>
            <a:graphicFrameLocks noChangeAspect="1"/>
          </p:cNvGraphicFramePr>
          <p:nvPr/>
        </p:nvGraphicFramePr>
        <p:xfrm>
          <a:off x="1524000" y="304800"/>
          <a:ext cx="6021388" cy="1628775"/>
        </p:xfrm>
        <a:graphic>
          <a:graphicData uri="http://schemas.openxmlformats.org/presentationml/2006/ole">
            <mc:AlternateContent xmlns:mc="http://schemas.openxmlformats.org/markup-compatibility/2006">
              <mc:Choice xmlns:v="urn:schemas-microsoft-com:vml" Requires="v">
                <p:oleObj spid="_x0000_s188418" name="Photo Editor Photo" r:id="rId4" imgW="6020640" imgH="1628571" progId="MSPhotoEd.3">
                  <p:embed/>
                </p:oleObj>
              </mc:Choice>
              <mc:Fallback>
                <p:oleObj name="Photo Editor Photo" r:id="rId4" imgW="6020640" imgH="1628571" progId="MSPhotoEd.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304800"/>
                        <a:ext cx="6021388"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9" name="Object 3"/>
          <p:cNvGraphicFramePr>
            <a:graphicFrameLocks noChangeAspect="1"/>
          </p:cNvGraphicFramePr>
          <p:nvPr/>
        </p:nvGraphicFramePr>
        <p:xfrm>
          <a:off x="1524000" y="1752600"/>
          <a:ext cx="5907088" cy="2857500"/>
        </p:xfrm>
        <a:graphic>
          <a:graphicData uri="http://schemas.openxmlformats.org/presentationml/2006/ole">
            <mc:AlternateContent xmlns:mc="http://schemas.openxmlformats.org/markup-compatibility/2006">
              <mc:Choice xmlns:v="urn:schemas-microsoft-com:vml" Requires="v">
                <p:oleObj spid="_x0000_s188419" name="Photo Editor Photo" r:id="rId6" imgW="5904762" imgH="2857899" progId="MSPhotoEd.3">
                  <p:embed/>
                </p:oleObj>
              </mc:Choice>
              <mc:Fallback>
                <p:oleObj name="Photo Editor Photo" r:id="rId6" imgW="5904762" imgH="2857899" progId="MSPhotoEd.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1752600"/>
                        <a:ext cx="5907088"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203325" y="803275"/>
            <a:ext cx="72612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C.  Process for Direct Drug Design</a:t>
            </a:r>
          </a:p>
          <a:p>
            <a:endParaRPr lang="en-US" altLang="en-US">
              <a:solidFill>
                <a:srgbClr val="FFFFFF"/>
              </a:solidFill>
            </a:endParaRPr>
          </a:p>
          <a:p>
            <a:r>
              <a:rPr lang="en-US" altLang="en-US">
                <a:solidFill>
                  <a:srgbClr val="FFFFFF"/>
                </a:solidFill>
              </a:rPr>
              <a:t>	1)  obtain the X-ray structure of the target receptor</a:t>
            </a:r>
          </a:p>
          <a:p>
            <a:endParaRPr lang="en-US" altLang="en-US">
              <a:solidFill>
                <a:srgbClr val="FFFFFF"/>
              </a:solidFill>
            </a:endParaRPr>
          </a:p>
        </p:txBody>
      </p:sp>
      <p:sp>
        <p:nvSpPr>
          <p:cNvPr id="25603" name="Text Box 3"/>
          <p:cNvSpPr txBox="1">
            <a:spLocks noChangeArrowheads="1"/>
          </p:cNvSpPr>
          <p:nvPr/>
        </p:nvSpPr>
        <p:spPr bwMode="auto">
          <a:xfrm>
            <a:off x="2193925" y="2555875"/>
            <a:ext cx="66738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2)  identify the important interactions in the receptor-</a:t>
            </a:r>
          </a:p>
          <a:p>
            <a:r>
              <a:rPr lang="en-US" altLang="en-US">
                <a:solidFill>
                  <a:srgbClr val="FFFFFF"/>
                </a:solidFill>
              </a:rPr>
              <a:t>ligand interactions</a:t>
            </a:r>
          </a:p>
        </p:txBody>
      </p:sp>
      <p:sp>
        <p:nvSpPr>
          <p:cNvPr id="25604" name="Text Box 4"/>
          <p:cNvSpPr txBox="1">
            <a:spLocks noChangeArrowheads="1"/>
          </p:cNvSpPr>
          <p:nvPr/>
        </p:nvSpPr>
        <p:spPr bwMode="auto">
          <a:xfrm>
            <a:off x="2193925" y="3927475"/>
            <a:ext cx="6507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3)  design analogue meeting structural requirements</a:t>
            </a:r>
          </a:p>
        </p:txBody>
      </p:sp>
      <p:sp>
        <p:nvSpPr>
          <p:cNvPr id="25605" name="Text Box 5"/>
          <p:cNvSpPr txBox="1">
            <a:spLocks noChangeArrowheads="1"/>
          </p:cNvSpPr>
          <p:nvPr/>
        </p:nvSpPr>
        <p:spPr bwMode="auto">
          <a:xfrm>
            <a:off x="2270125" y="4841875"/>
            <a:ext cx="6351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4)  fit analogue into receptor site to evaluate the fit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additive="base">
                                        <p:cTn id="7" dur="500" fill="hold"/>
                                        <p:tgtEl>
                                          <p:spTgt spid="25605"/>
                                        </p:tgtEl>
                                        <p:attrNameLst>
                                          <p:attrName>ppt_x</p:attrName>
                                        </p:attrNameLst>
                                      </p:cBhvr>
                                      <p:tavLst>
                                        <p:tav tm="0">
                                          <p:val>
                                            <p:strVal val="1+#ppt_w/2"/>
                                          </p:val>
                                        </p:tav>
                                        <p:tav tm="100000">
                                          <p:val>
                                            <p:strVal val="#ppt_x"/>
                                          </p:val>
                                        </p:tav>
                                      </p:tavLst>
                                    </p:anim>
                                    <p:anim calcmode="lin" valueType="num">
                                      <p:cBhvr additive="base">
                                        <p:cTn id="8" dur="500" fill="hold"/>
                                        <p:tgtEl>
                                          <p:spTgt spid="256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050925" y="574675"/>
            <a:ext cx="5834063"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E.  Research Example</a:t>
            </a:r>
          </a:p>
          <a:p>
            <a:endParaRPr lang="en-US" altLang="en-US">
              <a:solidFill>
                <a:srgbClr val="FFFFFF"/>
              </a:solidFill>
            </a:endParaRPr>
          </a:p>
          <a:p>
            <a:r>
              <a:rPr lang="en-US" altLang="en-US">
                <a:solidFill>
                  <a:srgbClr val="FFFFFF"/>
                </a:solidFill>
                <a:sym typeface="Symbol" pitchFamily="18" charset="2"/>
              </a:rPr>
              <a:t>	1) glycosidase enzymes</a:t>
            </a:r>
          </a:p>
          <a:p>
            <a:endParaRPr lang="en-US" altLang="en-US">
              <a:solidFill>
                <a:srgbClr val="FFFFFF"/>
              </a:solidFill>
              <a:sym typeface="Symbol" pitchFamily="18" charset="2"/>
            </a:endParaRPr>
          </a:p>
          <a:p>
            <a:r>
              <a:rPr lang="en-US" altLang="en-US">
                <a:solidFill>
                  <a:srgbClr val="FFFFFF"/>
                </a:solidFill>
                <a:sym typeface="Symbol" pitchFamily="18" charset="2"/>
              </a:rPr>
              <a:t>enzymes (proteins) involved in the hydrolysis </a:t>
            </a:r>
          </a:p>
          <a:p>
            <a:r>
              <a:rPr lang="en-US" altLang="en-US">
                <a:solidFill>
                  <a:srgbClr val="FFFFFF"/>
                </a:solidFill>
                <a:sym typeface="Symbol" pitchFamily="18" charset="2"/>
              </a:rPr>
              <a:t>of polysaccharide chains</a:t>
            </a:r>
            <a:endParaRPr lang="en-US" altLang="en-US">
              <a:solidFill>
                <a:srgbClr val="FFFFFF"/>
              </a:solidFill>
            </a:endParaRPr>
          </a:p>
        </p:txBody>
      </p:sp>
      <p:graphicFrame>
        <p:nvGraphicFramePr>
          <p:cNvPr id="27652" name="Object 4"/>
          <p:cNvGraphicFramePr>
            <a:graphicFrameLocks noChangeAspect="1"/>
          </p:cNvGraphicFramePr>
          <p:nvPr/>
        </p:nvGraphicFramePr>
        <p:xfrm>
          <a:off x="990600" y="3962400"/>
          <a:ext cx="7250113" cy="1123950"/>
        </p:xfrm>
        <a:graphic>
          <a:graphicData uri="http://schemas.openxmlformats.org/presentationml/2006/ole">
            <mc:AlternateContent xmlns:mc="http://schemas.openxmlformats.org/markup-compatibility/2006">
              <mc:Choice xmlns:v="urn:schemas-microsoft-com:vml" Requires="v">
                <p:oleObj spid="_x0000_s189441" name="Document" r:id="rId4" imgW="7248600" imgH="1123920" progId="ChemWindow.Document">
                  <p:embed/>
                </p:oleObj>
              </mc:Choice>
              <mc:Fallback>
                <p:oleObj name="Document" r:id="rId4" imgW="7248600" imgH="1123920" progId="ChemWindow.Document">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3962400"/>
                        <a:ext cx="7250113"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974725" y="879475"/>
            <a:ext cx="7281863"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2)  mechanism</a:t>
            </a:r>
          </a:p>
          <a:p>
            <a:endParaRPr lang="en-US" altLang="en-US">
              <a:solidFill>
                <a:srgbClr val="FFFFFF"/>
              </a:solidFill>
            </a:endParaRPr>
          </a:p>
          <a:p>
            <a:r>
              <a:rPr lang="en-US" altLang="en-US">
                <a:solidFill>
                  <a:srgbClr val="FFFFFF"/>
                </a:solidFill>
              </a:rPr>
              <a:t>The individual amino acids within the active site </a:t>
            </a:r>
          </a:p>
          <a:p>
            <a:r>
              <a:rPr lang="en-US" altLang="en-US">
                <a:solidFill>
                  <a:srgbClr val="FFFFFF"/>
                </a:solidFill>
              </a:rPr>
              <a:t>determine binding mechanism and chemical activity when</a:t>
            </a:r>
          </a:p>
          <a:p>
            <a:r>
              <a:rPr lang="en-US" altLang="en-US">
                <a:solidFill>
                  <a:srgbClr val="FFFFFF"/>
                </a:solidFill>
              </a:rPr>
              <a:t>interacting with the ligand. </a:t>
            </a:r>
          </a:p>
          <a:p>
            <a:endParaRPr lang="en-US" altLang="en-US">
              <a:solidFill>
                <a:srgbClr val="FFFFFF"/>
              </a:solidFill>
            </a:endParaRPr>
          </a:p>
          <a:p>
            <a:endParaRPr lang="en-US" altLang="en-US">
              <a:solidFill>
                <a:srgbClr val="FFFFFF"/>
              </a:solidFill>
            </a:endParaRPr>
          </a:p>
          <a:p>
            <a:r>
              <a:rPr lang="en-US" altLang="en-US">
                <a:solidFill>
                  <a:srgbClr val="FFFFFF"/>
                </a:solidFill>
              </a:rPr>
              <a:t>Therefore, all of these interactions should be investigated.</a:t>
            </a:r>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4452" name="Text Box 1028"/>
          <p:cNvSpPr txBox="1">
            <a:spLocks noChangeArrowheads="1"/>
          </p:cNvSpPr>
          <p:nvPr/>
        </p:nvSpPr>
        <p:spPr bwMode="auto">
          <a:xfrm>
            <a:off x="593725" y="6208713"/>
            <a:ext cx="25431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200">
                <a:solidFill>
                  <a:schemeClr val="tx1"/>
                </a:solidFill>
              </a:rPr>
              <a:t>from Lehninger, Biochemistry, 3</a:t>
            </a:r>
            <a:r>
              <a:rPr lang="en-US" altLang="en-US" sz="1200" baseline="30000">
                <a:solidFill>
                  <a:schemeClr val="tx1"/>
                </a:solidFill>
              </a:rPr>
              <a:t>rd</a:t>
            </a:r>
            <a:r>
              <a:rPr lang="en-US" altLang="en-US" sz="1200">
                <a:solidFill>
                  <a:schemeClr val="tx1"/>
                </a:solidFill>
              </a:rPr>
              <a:t>. ed.</a:t>
            </a:r>
          </a:p>
        </p:txBody>
      </p:sp>
      <p:graphicFrame>
        <p:nvGraphicFramePr>
          <p:cNvPr id="104453" name="Object 1029"/>
          <p:cNvGraphicFramePr>
            <a:graphicFrameLocks noChangeAspect="1"/>
          </p:cNvGraphicFramePr>
          <p:nvPr/>
        </p:nvGraphicFramePr>
        <p:xfrm>
          <a:off x="304800" y="0"/>
          <a:ext cx="8458200" cy="6161088"/>
        </p:xfrm>
        <a:graphic>
          <a:graphicData uri="http://schemas.openxmlformats.org/presentationml/2006/ole">
            <mc:AlternateContent xmlns:mc="http://schemas.openxmlformats.org/markup-compatibility/2006">
              <mc:Choice xmlns:v="urn:schemas-microsoft-com:vml" Requires="v">
                <p:oleObj spid="_x0000_s190465" name="Bitmap Image" r:id="rId4" imgW="7125695" imgH="5191850" progId="Paint.Picture">
                  <p:embed/>
                </p:oleObj>
              </mc:Choice>
              <mc:Fallback>
                <p:oleObj name="Bitmap Image" r:id="rId4" imgW="7125695" imgH="5191850" progId="Paint.Picture">
                  <p:embed/>
                  <p:pic>
                    <p:nvPicPr>
                      <p:cNvPr id="0" name="Object 10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0"/>
                        <a:ext cx="8458200" cy="616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1295400" y="1676400"/>
            <a:ext cx="6964363"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3)  Research aim</a:t>
            </a:r>
          </a:p>
          <a:p>
            <a:endParaRPr lang="en-US" altLang="en-US">
              <a:solidFill>
                <a:srgbClr val="FFFFFF"/>
              </a:solidFill>
            </a:endParaRPr>
          </a:p>
          <a:p>
            <a:r>
              <a:rPr lang="en-US" altLang="en-US">
                <a:solidFill>
                  <a:srgbClr val="FFFFFF"/>
                </a:solidFill>
              </a:rPr>
              <a:t>Design a molecule that could fit into the </a:t>
            </a:r>
          </a:p>
          <a:p>
            <a:r>
              <a:rPr lang="en-US" altLang="en-US">
                <a:solidFill>
                  <a:srgbClr val="FFFFFF"/>
                </a:solidFill>
              </a:rPr>
              <a:t>active site of </a:t>
            </a:r>
            <a:r>
              <a:rPr lang="en-US" altLang="en-US">
                <a:solidFill>
                  <a:srgbClr val="FFFFFF"/>
                </a:solidFill>
                <a:sym typeface="Symbol" pitchFamily="18" charset="2"/>
              </a:rPr>
              <a:t>the enzyme better then the natural</a:t>
            </a:r>
          </a:p>
          <a:p>
            <a:r>
              <a:rPr lang="en-US" altLang="en-US">
                <a:solidFill>
                  <a:srgbClr val="FFFFFF"/>
                </a:solidFill>
                <a:sym typeface="Symbol" pitchFamily="18" charset="2"/>
              </a:rPr>
              <a:t>substrate, thereby inhibiting the enzyme.</a:t>
            </a:r>
          </a:p>
          <a:p>
            <a:endParaRPr lang="en-US" altLang="en-US">
              <a:solidFill>
                <a:srgbClr val="FFFFFF"/>
              </a:solidFill>
              <a:sym typeface="Symbol" pitchFamily="18" charset="2"/>
            </a:endParaRPr>
          </a:p>
          <a:p>
            <a:r>
              <a:rPr lang="en-US" altLang="en-US">
                <a:solidFill>
                  <a:srgbClr val="FFFFFF"/>
                </a:solidFill>
                <a:sym typeface="Symbol" pitchFamily="18" charset="2"/>
              </a:rPr>
              <a:t>Accomplished by modeling both the designed molecule</a:t>
            </a:r>
          </a:p>
          <a:p>
            <a:r>
              <a:rPr lang="en-US" altLang="en-US">
                <a:solidFill>
                  <a:srgbClr val="FFFFFF"/>
                </a:solidFill>
                <a:sym typeface="Symbol" pitchFamily="18" charset="2"/>
              </a:rPr>
              <a:t>and the enzyme, then docking the molecule into the </a:t>
            </a:r>
          </a:p>
          <a:p>
            <a:r>
              <a:rPr lang="en-US" altLang="en-US">
                <a:solidFill>
                  <a:srgbClr val="FFFFFF"/>
                </a:solidFill>
                <a:sym typeface="Symbol" pitchFamily="18" charset="2"/>
              </a:rPr>
              <a:t>enzyme active site and evaluating the fit.</a:t>
            </a:r>
            <a:endParaRPr lang="en-US" altLang="en-US">
              <a:solidFill>
                <a:srgbClr val="FFFFFF"/>
              </a:solidFill>
            </a:endParaRPr>
          </a:p>
        </p:txBody>
      </p:sp>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4818" name="Picture 2" descr="A:\Bgalen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725" y="0"/>
            <a:ext cx="1160145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3581400" y="1447800"/>
            <a:ext cx="1174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a:solidFill>
                  <a:srgbClr val="FFFFFF"/>
                </a:solidFill>
              </a:rPr>
              <a:t>Aims</a:t>
            </a:r>
          </a:p>
        </p:txBody>
      </p:sp>
      <p:sp>
        <p:nvSpPr>
          <p:cNvPr id="12291" name="Text Box 3"/>
          <p:cNvSpPr txBox="1">
            <a:spLocks noChangeArrowheads="1"/>
          </p:cNvSpPr>
          <p:nvPr/>
        </p:nvSpPr>
        <p:spPr bwMode="auto">
          <a:xfrm>
            <a:off x="609600" y="2667000"/>
            <a:ext cx="8218488" cy="252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200">
                <a:solidFill>
                  <a:srgbClr val="FFFFFF"/>
                </a:solidFill>
              </a:rPr>
              <a:t>Provide an overview of the design aspects </a:t>
            </a:r>
          </a:p>
          <a:p>
            <a:r>
              <a:rPr lang="en-US" altLang="en-US" sz="3200">
                <a:solidFill>
                  <a:srgbClr val="FFFFFF"/>
                </a:solidFill>
              </a:rPr>
              <a:t>used in drug synthesis.</a:t>
            </a:r>
          </a:p>
          <a:p>
            <a:endParaRPr lang="en-US" altLang="en-US" sz="3200">
              <a:solidFill>
                <a:srgbClr val="FFFFFF"/>
              </a:solidFill>
            </a:endParaRPr>
          </a:p>
          <a:p>
            <a:r>
              <a:rPr lang="en-US" altLang="en-US" sz="3200">
                <a:solidFill>
                  <a:srgbClr val="FFFFFF"/>
                </a:solidFill>
              </a:rPr>
              <a:t>Provide an overview of the strategies </a:t>
            </a:r>
          </a:p>
          <a:p>
            <a:r>
              <a:rPr lang="en-US" altLang="en-US" sz="3200">
                <a:solidFill>
                  <a:srgbClr val="FFFFFF"/>
                </a:solidFill>
              </a:rPr>
              <a:t>currently used in computer-assisted drug design.</a:t>
            </a:r>
            <a:r>
              <a:rPr lang="en-US" altLang="en-US">
                <a:solidFill>
                  <a:srgbClr val="FFFFFF"/>
                </a:solidFill>
              </a:rPr>
              <a:t>  </a:t>
            </a:r>
          </a:p>
        </p:txBody>
      </p:sp>
      <p:sp>
        <p:nvSpPr>
          <p:cNvPr id="12292" name="Text Box 4"/>
          <p:cNvSpPr txBox="1">
            <a:spLocks noChangeArrowheads="1"/>
          </p:cNvSpPr>
          <p:nvPr/>
        </p:nvSpPr>
        <p:spPr bwMode="auto">
          <a:xfrm>
            <a:off x="1203325" y="349250"/>
            <a:ext cx="5378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600" u="sng">
                <a:solidFill>
                  <a:srgbClr val="FFFFFF"/>
                </a:solidFill>
              </a:rPr>
              <a:t>Part</a:t>
            </a:r>
            <a:r>
              <a:rPr lang="en-US" altLang="en-US" u="sng">
                <a:solidFill>
                  <a:srgbClr val="FFFFFF"/>
                </a:solidFill>
              </a:rPr>
              <a:t> </a:t>
            </a:r>
            <a:r>
              <a:rPr lang="en-US" altLang="en-US" sz="3600" u="sng">
                <a:solidFill>
                  <a:srgbClr val="FFFFFF"/>
                </a:solidFill>
              </a:rPr>
              <a:t>I</a:t>
            </a:r>
            <a:r>
              <a:rPr lang="en-US" altLang="en-US" sz="3600">
                <a:solidFill>
                  <a:srgbClr val="FFFFFF"/>
                </a:solidFill>
              </a:rPr>
              <a:t>    Molecular Modeling</a:t>
            </a:r>
            <a:endParaRPr lang="en-US" altLang="en-US" sz="3600" u="sng">
              <a:solidFill>
                <a:srgbClr val="FFFFFF"/>
              </a:solidFill>
            </a:endParaRPr>
          </a:p>
        </p:txBody>
      </p:sp>
    </p:spTree>
  </p:cSld>
  <p:clrMapOvr>
    <a:masterClrMapping/>
  </p:clrMapOvr>
  <p:transition>
    <p:dissolve/>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5842" name="Picture 2" descr="A:\BgalAS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725" y="0"/>
            <a:ext cx="1160145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44035" name="Object 3"/>
          <p:cNvGraphicFramePr>
            <a:graphicFrameLocks noChangeAspect="1"/>
          </p:cNvGraphicFramePr>
          <p:nvPr/>
        </p:nvGraphicFramePr>
        <p:xfrm>
          <a:off x="2381250" y="1595438"/>
          <a:ext cx="4381500" cy="3667125"/>
        </p:xfrm>
        <a:graphic>
          <a:graphicData uri="http://schemas.openxmlformats.org/presentationml/2006/ole">
            <mc:AlternateContent xmlns:mc="http://schemas.openxmlformats.org/markup-compatibility/2006">
              <mc:Choice xmlns:v="urn:schemas-microsoft-com:vml" Requires="v">
                <p:oleObj spid="_x0000_s191489" name="Document" r:id="rId4" imgW="4381560" imgH="3666960" progId="ChemWindow.Document">
                  <p:embed/>
                </p:oleObj>
              </mc:Choice>
              <mc:Fallback>
                <p:oleObj name="Document" r:id="rId4" imgW="4381560" imgH="3666960" progId="ChemWindow.Document">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1250" y="1595438"/>
                        <a:ext cx="438150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6866" name="Picture 2" descr="A:\bgal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725" y="0"/>
            <a:ext cx="1160145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7890" name="Picture 2" descr="A:\galfi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8725" y="0"/>
            <a:ext cx="1160145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2"/>
          <p:cNvSpPr txBox="1">
            <a:spLocks noChangeArrowheads="1"/>
          </p:cNvSpPr>
          <p:nvPr/>
        </p:nvSpPr>
        <p:spPr bwMode="auto">
          <a:xfrm>
            <a:off x="2422525" y="2555875"/>
            <a:ext cx="294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Example of Rendering</a:t>
            </a:r>
          </a:p>
        </p:txBody>
      </p:sp>
    </p:spTree>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48132" name="Object 4"/>
          <p:cNvGraphicFramePr>
            <a:graphicFrameLocks noChangeAspect="1"/>
          </p:cNvGraphicFramePr>
          <p:nvPr/>
        </p:nvGraphicFramePr>
        <p:xfrm>
          <a:off x="1676400" y="1371600"/>
          <a:ext cx="5324475" cy="3762375"/>
        </p:xfrm>
        <a:graphic>
          <a:graphicData uri="http://schemas.openxmlformats.org/presentationml/2006/ole">
            <mc:AlternateContent xmlns:mc="http://schemas.openxmlformats.org/markup-compatibility/2006">
              <mc:Choice xmlns:v="urn:schemas-microsoft-com:vml" Requires="v">
                <p:oleObj spid="_x0000_s192513" name="Document" r:id="rId3" imgW="5324400" imgH="3762360" progId="ChemWindow.Document">
                  <p:embed/>
                </p:oleObj>
              </mc:Choice>
              <mc:Fallback>
                <p:oleObj name="Document" r:id="rId3" imgW="5324400" imgH="3762360" progId="ChemWindow.Document">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1371600"/>
                        <a:ext cx="5324475" cy="376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aphicFrame>
        <p:nvGraphicFramePr>
          <p:cNvPr id="61442"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93537" name="Slide" r:id="rId4" imgW="5078520" imgH="3386160" progId="PowerPoint.Slide.8">
                  <p:embed/>
                </p:oleObj>
              </mc:Choice>
              <mc:Fallback>
                <p:oleObj name="Slide" r:id="rId4" imgW="5078520" imgH="3386160" progId="PowerPoint.Slide.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aphicFrame>
        <p:nvGraphicFramePr>
          <p:cNvPr id="62466"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94561" name="Slide" r:id="rId4" imgW="5122012" imgH="3407297" progId="PowerPoint.Slide.8">
                  <p:embed/>
                </p:oleObj>
              </mc:Choice>
              <mc:Fallback>
                <p:oleObj name="Slide" r:id="rId4" imgW="5122012" imgH="3407297" progId="PowerPoint.Slide.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1758950" y="-3175"/>
            <a:ext cx="0" cy="31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63491" name="Group 3"/>
          <p:cNvGrpSpPr>
            <a:grpSpLocks/>
          </p:cNvGrpSpPr>
          <p:nvPr/>
        </p:nvGrpSpPr>
        <p:grpSpPr bwMode="auto">
          <a:xfrm>
            <a:off x="744538" y="1828800"/>
            <a:ext cx="7500937" cy="2678113"/>
            <a:chOff x="528" y="1152"/>
            <a:chExt cx="5315" cy="1687"/>
          </a:xfrm>
        </p:grpSpPr>
        <p:sp>
          <p:nvSpPr>
            <p:cNvPr id="63492" name="Line 4"/>
            <p:cNvSpPr>
              <a:spLocks noChangeShapeType="1"/>
            </p:cNvSpPr>
            <p:nvPr/>
          </p:nvSpPr>
          <p:spPr bwMode="auto">
            <a:xfrm>
              <a:off x="3513" y="1352"/>
              <a:ext cx="1" cy="43"/>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3" name="Line 5"/>
            <p:cNvSpPr>
              <a:spLocks noChangeShapeType="1"/>
            </p:cNvSpPr>
            <p:nvPr/>
          </p:nvSpPr>
          <p:spPr bwMode="auto">
            <a:xfrm>
              <a:off x="3492" y="1374"/>
              <a:ext cx="42" cy="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4" name="Oval 6"/>
            <p:cNvSpPr>
              <a:spLocks noChangeArrowheads="1"/>
            </p:cNvSpPr>
            <p:nvPr/>
          </p:nvSpPr>
          <p:spPr bwMode="auto">
            <a:xfrm>
              <a:off x="3474" y="1335"/>
              <a:ext cx="77" cy="77"/>
            </a:xfrm>
            <a:prstGeom prst="ellipse">
              <a:avLst/>
            </a:prstGeom>
            <a:noFill/>
            <a:ln w="127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495" name="Rectangle 7"/>
            <p:cNvSpPr>
              <a:spLocks noChangeArrowheads="1"/>
            </p:cNvSpPr>
            <p:nvPr/>
          </p:nvSpPr>
          <p:spPr bwMode="auto">
            <a:xfrm>
              <a:off x="3096" y="197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496" name="Rectangle 8"/>
            <p:cNvSpPr>
              <a:spLocks noChangeArrowheads="1"/>
            </p:cNvSpPr>
            <p:nvPr/>
          </p:nvSpPr>
          <p:spPr bwMode="auto">
            <a:xfrm>
              <a:off x="3169" y="1974"/>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497" name="Rectangle 9"/>
            <p:cNvSpPr>
              <a:spLocks noChangeArrowheads="1"/>
            </p:cNvSpPr>
            <p:nvPr/>
          </p:nvSpPr>
          <p:spPr bwMode="auto">
            <a:xfrm>
              <a:off x="4471" y="2327"/>
              <a:ext cx="81"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a:solidFill>
                    <a:srgbClr val="FFFFFF"/>
                  </a:solidFill>
                  <a:latin typeface="Arial" charset="0"/>
                </a:rPr>
                <a:t>O</a:t>
              </a:r>
              <a:endParaRPr lang="en-US" altLang="en-US">
                <a:solidFill>
                  <a:schemeClr val="tx1"/>
                </a:solidFill>
              </a:endParaRPr>
            </a:p>
          </p:txBody>
        </p:sp>
        <p:sp>
          <p:nvSpPr>
            <p:cNvPr id="63498" name="Line 10"/>
            <p:cNvSpPr>
              <a:spLocks noChangeShapeType="1"/>
            </p:cNvSpPr>
            <p:nvPr/>
          </p:nvSpPr>
          <p:spPr bwMode="auto">
            <a:xfrm flipH="1" flipV="1">
              <a:off x="4408" y="2214"/>
              <a:ext cx="186" cy="57"/>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9" name="Line 11"/>
            <p:cNvSpPr>
              <a:spLocks noChangeShapeType="1"/>
            </p:cNvSpPr>
            <p:nvPr/>
          </p:nvSpPr>
          <p:spPr bwMode="auto">
            <a:xfrm flipH="1">
              <a:off x="4250" y="2214"/>
              <a:ext cx="158" cy="25"/>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0" name="Freeform 12"/>
            <p:cNvSpPr>
              <a:spLocks/>
            </p:cNvSpPr>
            <p:nvPr/>
          </p:nvSpPr>
          <p:spPr bwMode="auto">
            <a:xfrm>
              <a:off x="4290" y="2398"/>
              <a:ext cx="161" cy="45"/>
            </a:xfrm>
            <a:custGeom>
              <a:avLst/>
              <a:gdLst>
                <a:gd name="T0" fmla="*/ 0 w 292"/>
                <a:gd name="T1" fmla="*/ 80 h 80"/>
                <a:gd name="T2" fmla="*/ 292 w 292"/>
                <a:gd name="T3" fmla="*/ 30 h 80"/>
                <a:gd name="T4" fmla="*/ 292 w 292"/>
                <a:gd name="T5" fmla="*/ 0 h 80"/>
                <a:gd name="T6" fmla="*/ 0 w 292"/>
                <a:gd name="T7" fmla="*/ 80 h 80"/>
                <a:gd name="T8" fmla="*/ 0 w 292"/>
                <a:gd name="T9" fmla="*/ 80 h 80"/>
              </a:gdLst>
              <a:ahLst/>
              <a:cxnLst>
                <a:cxn ang="0">
                  <a:pos x="T0" y="T1"/>
                </a:cxn>
                <a:cxn ang="0">
                  <a:pos x="T2" y="T3"/>
                </a:cxn>
                <a:cxn ang="0">
                  <a:pos x="T4" y="T5"/>
                </a:cxn>
                <a:cxn ang="0">
                  <a:pos x="T6" y="T7"/>
                </a:cxn>
                <a:cxn ang="0">
                  <a:pos x="T8" y="T9"/>
                </a:cxn>
              </a:cxnLst>
              <a:rect l="0" t="0" r="r" b="b"/>
              <a:pathLst>
                <a:path w="292" h="80">
                  <a:moveTo>
                    <a:pt x="0" y="80"/>
                  </a:moveTo>
                  <a:lnTo>
                    <a:pt x="292" y="30"/>
                  </a:lnTo>
                  <a:lnTo>
                    <a:pt x="292" y="0"/>
                  </a:lnTo>
                  <a:lnTo>
                    <a:pt x="0" y="80"/>
                  </a:lnTo>
                  <a:lnTo>
                    <a:pt x="0" y="80"/>
                  </a:lnTo>
                  <a:close/>
                </a:path>
              </a:pathLst>
            </a:custGeom>
            <a:solidFill>
              <a:srgbClr val="FFFFFF"/>
            </a:solidFill>
            <a:ln w="11113">
              <a:solidFill>
                <a:srgbClr val="FFFFFF"/>
              </a:solidFill>
              <a:prstDash val="solid"/>
              <a:round/>
              <a:headEnd/>
              <a:tailEnd/>
            </a:ln>
          </p:spPr>
          <p:txBody>
            <a:bodyPr/>
            <a:lstStyle/>
            <a:p>
              <a:endParaRPr lang="en-US"/>
            </a:p>
          </p:txBody>
        </p:sp>
        <p:sp>
          <p:nvSpPr>
            <p:cNvPr id="63501" name="Freeform 13"/>
            <p:cNvSpPr>
              <a:spLocks/>
            </p:cNvSpPr>
            <p:nvPr/>
          </p:nvSpPr>
          <p:spPr bwMode="auto">
            <a:xfrm>
              <a:off x="4572" y="2403"/>
              <a:ext cx="129" cy="56"/>
            </a:xfrm>
            <a:custGeom>
              <a:avLst/>
              <a:gdLst>
                <a:gd name="T0" fmla="*/ 227 w 234"/>
                <a:gd name="T1" fmla="*/ 84 h 102"/>
                <a:gd name="T2" fmla="*/ 220 w 234"/>
                <a:gd name="T3" fmla="*/ 65 h 102"/>
                <a:gd name="T4" fmla="*/ 9 w 234"/>
                <a:gd name="T5" fmla="*/ 0 h 102"/>
                <a:gd name="T6" fmla="*/ 4 w 234"/>
                <a:gd name="T7" fmla="*/ 14 h 102"/>
                <a:gd name="T8" fmla="*/ 0 w 234"/>
                <a:gd name="T9" fmla="*/ 29 h 102"/>
                <a:gd name="T10" fmla="*/ 234 w 234"/>
                <a:gd name="T11" fmla="*/ 102 h 102"/>
                <a:gd name="T12" fmla="*/ 227 w 234"/>
                <a:gd name="T13" fmla="*/ 84 h 102"/>
              </a:gdLst>
              <a:ahLst/>
              <a:cxnLst>
                <a:cxn ang="0">
                  <a:pos x="T0" y="T1"/>
                </a:cxn>
                <a:cxn ang="0">
                  <a:pos x="T2" y="T3"/>
                </a:cxn>
                <a:cxn ang="0">
                  <a:pos x="T4" y="T5"/>
                </a:cxn>
                <a:cxn ang="0">
                  <a:pos x="T6" y="T7"/>
                </a:cxn>
                <a:cxn ang="0">
                  <a:pos x="T8" y="T9"/>
                </a:cxn>
                <a:cxn ang="0">
                  <a:pos x="T10" y="T11"/>
                </a:cxn>
                <a:cxn ang="0">
                  <a:pos x="T12" y="T13"/>
                </a:cxn>
              </a:cxnLst>
              <a:rect l="0" t="0" r="r" b="b"/>
              <a:pathLst>
                <a:path w="234" h="102">
                  <a:moveTo>
                    <a:pt x="227" y="84"/>
                  </a:moveTo>
                  <a:lnTo>
                    <a:pt x="220" y="65"/>
                  </a:lnTo>
                  <a:lnTo>
                    <a:pt x="9" y="0"/>
                  </a:lnTo>
                  <a:lnTo>
                    <a:pt x="4" y="14"/>
                  </a:lnTo>
                  <a:lnTo>
                    <a:pt x="0" y="29"/>
                  </a:lnTo>
                  <a:lnTo>
                    <a:pt x="234" y="102"/>
                  </a:lnTo>
                  <a:lnTo>
                    <a:pt x="227" y="84"/>
                  </a:lnTo>
                  <a:close/>
                </a:path>
              </a:pathLst>
            </a:custGeom>
            <a:solidFill>
              <a:srgbClr val="FFFFFF"/>
            </a:solidFill>
            <a:ln w="11113">
              <a:solidFill>
                <a:srgbClr val="FFFFFF"/>
              </a:solidFill>
              <a:prstDash val="solid"/>
              <a:round/>
              <a:headEnd/>
              <a:tailEnd/>
            </a:ln>
          </p:spPr>
          <p:txBody>
            <a:bodyPr/>
            <a:lstStyle/>
            <a:p>
              <a:endParaRPr lang="en-US"/>
            </a:p>
          </p:txBody>
        </p:sp>
        <p:sp>
          <p:nvSpPr>
            <p:cNvPr id="63502" name="Line 14"/>
            <p:cNvSpPr>
              <a:spLocks noChangeShapeType="1"/>
            </p:cNvSpPr>
            <p:nvPr/>
          </p:nvSpPr>
          <p:spPr bwMode="auto">
            <a:xfrm flipH="1" flipV="1">
              <a:off x="4068" y="2326"/>
              <a:ext cx="222" cy="117"/>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3" name="Line 15"/>
            <p:cNvSpPr>
              <a:spLocks noChangeShapeType="1"/>
            </p:cNvSpPr>
            <p:nvPr/>
          </p:nvSpPr>
          <p:spPr bwMode="auto">
            <a:xfrm flipH="1">
              <a:off x="4290" y="2214"/>
              <a:ext cx="118" cy="229"/>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4" name="Line 16"/>
            <p:cNvSpPr>
              <a:spLocks noChangeShapeType="1"/>
            </p:cNvSpPr>
            <p:nvPr/>
          </p:nvSpPr>
          <p:spPr bwMode="auto">
            <a:xfrm flipV="1">
              <a:off x="4594" y="2148"/>
              <a:ext cx="52" cy="123"/>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5" name="Line 17"/>
            <p:cNvSpPr>
              <a:spLocks noChangeShapeType="1"/>
            </p:cNvSpPr>
            <p:nvPr/>
          </p:nvSpPr>
          <p:spPr bwMode="auto">
            <a:xfrm flipH="1">
              <a:off x="4594" y="2220"/>
              <a:ext cx="244" cy="51"/>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6" name="Freeform 18"/>
            <p:cNvSpPr>
              <a:spLocks/>
            </p:cNvSpPr>
            <p:nvPr/>
          </p:nvSpPr>
          <p:spPr bwMode="auto">
            <a:xfrm>
              <a:off x="4693" y="2220"/>
              <a:ext cx="145" cy="239"/>
            </a:xfrm>
            <a:custGeom>
              <a:avLst/>
              <a:gdLst>
                <a:gd name="T0" fmla="*/ 7 w 261"/>
                <a:gd name="T1" fmla="*/ 414 h 432"/>
                <a:gd name="T2" fmla="*/ 14 w 261"/>
                <a:gd name="T3" fmla="*/ 432 h 432"/>
                <a:gd name="T4" fmla="*/ 261 w 261"/>
                <a:gd name="T5" fmla="*/ 2 h 432"/>
                <a:gd name="T6" fmla="*/ 261 w 261"/>
                <a:gd name="T7" fmla="*/ 0 h 432"/>
                <a:gd name="T8" fmla="*/ 261 w 261"/>
                <a:gd name="T9" fmla="*/ 0 h 432"/>
                <a:gd name="T10" fmla="*/ 0 w 261"/>
                <a:gd name="T11" fmla="*/ 396 h 432"/>
                <a:gd name="T12" fmla="*/ 7 w 261"/>
                <a:gd name="T13" fmla="*/ 414 h 432"/>
              </a:gdLst>
              <a:ahLst/>
              <a:cxnLst>
                <a:cxn ang="0">
                  <a:pos x="T0" y="T1"/>
                </a:cxn>
                <a:cxn ang="0">
                  <a:pos x="T2" y="T3"/>
                </a:cxn>
                <a:cxn ang="0">
                  <a:pos x="T4" y="T5"/>
                </a:cxn>
                <a:cxn ang="0">
                  <a:pos x="T6" y="T7"/>
                </a:cxn>
                <a:cxn ang="0">
                  <a:pos x="T8" y="T9"/>
                </a:cxn>
                <a:cxn ang="0">
                  <a:pos x="T10" y="T11"/>
                </a:cxn>
                <a:cxn ang="0">
                  <a:pos x="T12" y="T13"/>
                </a:cxn>
              </a:cxnLst>
              <a:rect l="0" t="0" r="r" b="b"/>
              <a:pathLst>
                <a:path w="261" h="432">
                  <a:moveTo>
                    <a:pt x="7" y="414"/>
                  </a:moveTo>
                  <a:lnTo>
                    <a:pt x="14" y="432"/>
                  </a:lnTo>
                  <a:lnTo>
                    <a:pt x="261" y="2"/>
                  </a:lnTo>
                  <a:lnTo>
                    <a:pt x="261" y="0"/>
                  </a:lnTo>
                  <a:lnTo>
                    <a:pt x="261" y="0"/>
                  </a:lnTo>
                  <a:lnTo>
                    <a:pt x="0" y="396"/>
                  </a:lnTo>
                  <a:lnTo>
                    <a:pt x="7" y="414"/>
                  </a:lnTo>
                  <a:close/>
                </a:path>
              </a:pathLst>
            </a:custGeom>
            <a:solidFill>
              <a:srgbClr val="FFFFFF"/>
            </a:solidFill>
            <a:ln w="11113">
              <a:solidFill>
                <a:srgbClr val="FFFFFF"/>
              </a:solidFill>
              <a:prstDash val="solid"/>
              <a:round/>
              <a:headEnd/>
              <a:tailEnd/>
            </a:ln>
          </p:spPr>
          <p:txBody>
            <a:bodyPr/>
            <a:lstStyle/>
            <a:p>
              <a:endParaRPr lang="en-US"/>
            </a:p>
          </p:txBody>
        </p:sp>
        <p:sp>
          <p:nvSpPr>
            <p:cNvPr id="63507" name="Line 19"/>
            <p:cNvSpPr>
              <a:spLocks noChangeShapeType="1"/>
            </p:cNvSpPr>
            <p:nvPr/>
          </p:nvSpPr>
          <p:spPr bwMode="auto">
            <a:xfrm>
              <a:off x="4838" y="2220"/>
              <a:ext cx="129" cy="73"/>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08" name="Rectangle 20"/>
            <p:cNvSpPr>
              <a:spLocks noChangeArrowheads="1"/>
            </p:cNvSpPr>
            <p:nvPr/>
          </p:nvSpPr>
          <p:spPr bwMode="auto">
            <a:xfrm>
              <a:off x="3981" y="2242"/>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09" name="Rectangle 21"/>
            <p:cNvSpPr>
              <a:spLocks noChangeArrowheads="1"/>
            </p:cNvSpPr>
            <p:nvPr/>
          </p:nvSpPr>
          <p:spPr bwMode="auto">
            <a:xfrm>
              <a:off x="2231" y="2527"/>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10" name="Rectangle 22"/>
            <p:cNvSpPr>
              <a:spLocks noChangeArrowheads="1"/>
            </p:cNvSpPr>
            <p:nvPr/>
          </p:nvSpPr>
          <p:spPr bwMode="auto">
            <a:xfrm>
              <a:off x="2301" y="2527"/>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11" name="Rectangle 23"/>
            <p:cNvSpPr>
              <a:spLocks noChangeArrowheads="1"/>
            </p:cNvSpPr>
            <p:nvPr/>
          </p:nvSpPr>
          <p:spPr bwMode="auto">
            <a:xfrm>
              <a:off x="2743" y="2346"/>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12" name="Rectangle 24"/>
            <p:cNvSpPr>
              <a:spLocks noChangeArrowheads="1"/>
            </p:cNvSpPr>
            <p:nvPr/>
          </p:nvSpPr>
          <p:spPr bwMode="auto">
            <a:xfrm>
              <a:off x="2139" y="2396"/>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13" name="Rectangle 25"/>
            <p:cNvSpPr>
              <a:spLocks noChangeArrowheads="1"/>
            </p:cNvSpPr>
            <p:nvPr/>
          </p:nvSpPr>
          <p:spPr bwMode="auto">
            <a:xfrm>
              <a:off x="2209" y="2396"/>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14" name="Rectangle 26"/>
            <p:cNvSpPr>
              <a:spLocks noChangeArrowheads="1"/>
            </p:cNvSpPr>
            <p:nvPr/>
          </p:nvSpPr>
          <p:spPr bwMode="auto">
            <a:xfrm>
              <a:off x="2732" y="2683"/>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15" name="Rectangle 27"/>
            <p:cNvSpPr>
              <a:spLocks noChangeArrowheads="1"/>
            </p:cNvSpPr>
            <p:nvPr/>
          </p:nvSpPr>
          <p:spPr bwMode="auto">
            <a:xfrm>
              <a:off x="2808" y="2683"/>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16" name="Freeform 28"/>
            <p:cNvSpPr>
              <a:spLocks/>
            </p:cNvSpPr>
            <p:nvPr/>
          </p:nvSpPr>
          <p:spPr bwMode="auto">
            <a:xfrm>
              <a:off x="2501" y="2563"/>
              <a:ext cx="190" cy="81"/>
            </a:xfrm>
            <a:custGeom>
              <a:avLst/>
              <a:gdLst>
                <a:gd name="T0" fmla="*/ 332 w 343"/>
                <a:gd name="T1" fmla="*/ 25 h 146"/>
                <a:gd name="T2" fmla="*/ 343 w 343"/>
                <a:gd name="T3" fmla="*/ 0 h 146"/>
                <a:gd name="T4" fmla="*/ 11 w 343"/>
                <a:gd name="T5" fmla="*/ 101 h 146"/>
                <a:gd name="T6" fmla="*/ 17 w 343"/>
                <a:gd name="T7" fmla="*/ 120 h 146"/>
                <a:gd name="T8" fmla="*/ 0 w 343"/>
                <a:gd name="T9" fmla="*/ 146 h 146"/>
                <a:gd name="T10" fmla="*/ 337 w 343"/>
                <a:gd name="T11" fmla="*/ 44 h 146"/>
                <a:gd name="T12" fmla="*/ 332 w 343"/>
                <a:gd name="T13" fmla="*/ 25 h 146"/>
              </a:gdLst>
              <a:ahLst/>
              <a:cxnLst>
                <a:cxn ang="0">
                  <a:pos x="T0" y="T1"/>
                </a:cxn>
                <a:cxn ang="0">
                  <a:pos x="T2" y="T3"/>
                </a:cxn>
                <a:cxn ang="0">
                  <a:pos x="T4" y="T5"/>
                </a:cxn>
                <a:cxn ang="0">
                  <a:pos x="T6" y="T7"/>
                </a:cxn>
                <a:cxn ang="0">
                  <a:pos x="T8" y="T9"/>
                </a:cxn>
                <a:cxn ang="0">
                  <a:pos x="T10" y="T11"/>
                </a:cxn>
                <a:cxn ang="0">
                  <a:pos x="T12" y="T13"/>
                </a:cxn>
              </a:cxnLst>
              <a:rect l="0" t="0" r="r" b="b"/>
              <a:pathLst>
                <a:path w="343" h="146">
                  <a:moveTo>
                    <a:pt x="332" y="25"/>
                  </a:moveTo>
                  <a:lnTo>
                    <a:pt x="343" y="0"/>
                  </a:lnTo>
                  <a:lnTo>
                    <a:pt x="11" y="101"/>
                  </a:lnTo>
                  <a:lnTo>
                    <a:pt x="17" y="120"/>
                  </a:lnTo>
                  <a:lnTo>
                    <a:pt x="0" y="146"/>
                  </a:lnTo>
                  <a:lnTo>
                    <a:pt x="337" y="44"/>
                  </a:lnTo>
                  <a:lnTo>
                    <a:pt x="332" y="25"/>
                  </a:lnTo>
                  <a:close/>
                </a:path>
              </a:pathLst>
            </a:custGeom>
            <a:solidFill>
              <a:srgbClr val="FFFFFF"/>
            </a:solidFill>
            <a:ln w="11113">
              <a:solidFill>
                <a:srgbClr val="FFFFFF"/>
              </a:solidFill>
              <a:prstDash val="solid"/>
              <a:round/>
              <a:headEnd/>
              <a:tailEnd/>
            </a:ln>
          </p:spPr>
          <p:txBody>
            <a:bodyPr/>
            <a:lstStyle/>
            <a:p>
              <a:endParaRPr lang="en-US"/>
            </a:p>
          </p:txBody>
        </p:sp>
        <p:sp>
          <p:nvSpPr>
            <p:cNvPr id="63517" name="Line 29"/>
            <p:cNvSpPr>
              <a:spLocks noChangeShapeType="1"/>
            </p:cNvSpPr>
            <p:nvPr/>
          </p:nvSpPr>
          <p:spPr bwMode="auto">
            <a:xfrm flipH="1" flipV="1">
              <a:off x="2382" y="2598"/>
              <a:ext cx="128" cy="31"/>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8" name="Line 30"/>
            <p:cNvSpPr>
              <a:spLocks noChangeShapeType="1"/>
            </p:cNvSpPr>
            <p:nvPr/>
          </p:nvSpPr>
          <p:spPr bwMode="auto">
            <a:xfrm>
              <a:off x="2400" y="2413"/>
              <a:ext cx="212" cy="48"/>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9" name="Line 31"/>
            <p:cNvSpPr>
              <a:spLocks noChangeShapeType="1"/>
            </p:cNvSpPr>
            <p:nvPr/>
          </p:nvSpPr>
          <p:spPr bwMode="auto">
            <a:xfrm flipH="1" flipV="1">
              <a:off x="2510" y="2317"/>
              <a:ext cx="102" cy="144"/>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0" name="Line 32"/>
            <p:cNvSpPr>
              <a:spLocks noChangeShapeType="1"/>
            </p:cNvSpPr>
            <p:nvPr/>
          </p:nvSpPr>
          <p:spPr bwMode="auto">
            <a:xfrm flipH="1">
              <a:off x="2612" y="2423"/>
              <a:ext cx="119" cy="38"/>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1" name="Line 33"/>
            <p:cNvSpPr>
              <a:spLocks noChangeShapeType="1"/>
            </p:cNvSpPr>
            <p:nvPr/>
          </p:nvSpPr>
          <p:spPr bwMode="auto">
            <a:xfrm flipH="1">
              <a:off x="2289" y="2413"/>
              <a:ext cx="111" cy="32"/>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2" name="Freeform 34"/>
            <p:cNvSpPr>
              <a:spLocks/>
            </p:cNvSpPr>
            <p:nvPr/>
          </p:nvSpPr>
          <p:spPr bwMode="auto">
            <a:xfrm>
              <a:off x="2400" y="2413"/>
              <a:ext cx="120" cy="232"/>
            </a:xfrm>
            <a:custGeom>
              <a:avLst/>
              <a:gdLst>
                <a:gd name="T0" fmla="*/ 199 w 216"/>
                <a:gd name="T1" fmla="*/ 390 h 418"/>
                <a:gd name="T2" fmla="*/ 216 w 216"/>
                <a:gd name="T3" fmla="*/ 365 h 418"/>
                <a:gd name="T4" fmla="*/ 0 w 216"/>
                <a:gd name="T5" fmla="*/ 0 h 418"/>
                <a:gd name="T6" fmla="*/ 0 w 216"/>
                <a:gd name="T7" fmla="*/ 0 h 418"/>
                <a:gd name="T8" fmla="*/ 0 w 216"/>
                <a:gd name="T9" fmla="*/ 0 h 418"/>
                <a:gd name="T10" fmla="*/ 182 w 216"/>
                <a:gd name="T11" fmla="*/ 418 h 418"/>
                <a:gd name="T12" fmla="*/ 199 w 216"/>
                <a:gd name="T13" fmla="*/ 390 h 418"/>
              </a:gdLst>
              <a:ahLst/>
              <a:cxnLst>
                <a:cxn ang="0">
                  <a:pos x="T0" y="T1"/>
                </a:cxn>
                <a:cxn ang="0">
                  <a:pos x="T2" y="T3"/>
                </a:cxn>
                <a:cxn ang="0">
                  <a:pos x="T4" y="T5"/>
                </a:cxn>
                <a:cxn ang="0">
                  <a:pos x="T6" y="T7"/>
                </a:cxn>
                <a:cxn ang="0">
                  <a:pos x="T8" y="T9"/>
                </a:cxn>
                <a:cxn ang="0">
                  <a:pos x="T10" y="T11"/>
                </a:cxn>
                <a:cxn ang="0">
                  <a:pos x="T12" y="T13"/>
                </a:cxn>
              </a:cxnLst>
              <a:rect l="0" t="0" r="r" b="b"/>
              <a:pathLst>
                <a:path w="216" h="418">
                  <a:moveTo>
                    <a:pt x="199" y="390"/>
                  </a:moveTo>
                  <a:lnTo>
                    <a:pt x="216" y="365"/>
                  </a:lnTo>
                  <a:lnTo>
                    <a:pt x="0" y="0"/>
                  </a:lnTo>
                  <a:lnTo>
                    <a:pt x="0" y="0"/>
                  </a:lnTo>
                  <a:lnTo>
                    <a:pt x="0" y="0"/>
                  </a:lnTo>
                  <a:lnTo>
                    <a:pt x="182" y="418"/>
                  </a:lnTo>
                  <a:lnTo>
                    <a:pt x="199" y="390"/>
                  </a:lnTo>
                  <a:close/>
                </a:path>
              </a:pathLst>
            </a:custGeom>
            <a:solidFill>
              <a:srgbClr val="FFFFFF"/>
            </a:solidFill>
            <a:ln w="11113">
              <a:solidFill>
                <a:srgbClr val="FFFFFF"/>
              </a:solidFill>
              <a:prstDash val="solid"/>
              <a:round/>
              <a:headEnd/>
              <a:tailEnd/>
            </a:ln>
          </p:spPr>
          <p:txBody>
            <a:bodyPr/>
            <a:lstStyle/>
            <a:p>
              <a:endParaRPr lang="en-US"/>
            </a:p>
          </p:txBody>
        </p:sp>
        <p:sp>
          <p:nvSpPr>
            <p:cNvPr id="63523" name="Line 35"/>
            <p:cNvSpPr>
              <a:spLocks noChangeShapeType="1"/>
            </p:cNvSpPr>
            <p:nvPr/>
          </p:nvSpPr>
          <p:spPr bwMode="auto">
            <a:xfrm>
              <a:off x="2685" y="2576"/>
              <a:ext cx="52" cy="103"/>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4" name="Freeform 36"/>
            <p:cNvSpPr>
              <a:spLocks/>
            </p:cNvSpPr>
            <p:nvPr/>
          </p:nvSpPr>
          <p:spPr bwMode="auto">
            <a:xfrm>
              <a:off x="2679" y="2563"/>
              <a:ext cx="234" cy="61"/>
            </a:xfrm>
            <a:custGeom>
              <a:avLst/>
              <a:gdLst>
                <a:gd name="T0" fmla="*/ 423 w 423"/>
                <a:gd name="T1" fmla="*/ 110 h 110"/>
                <a:gd name="T2" fmla="*/ 423 w 423"/>
                <a:gd name="T3" fmla="*/ 110 h 110"/>
                <a:gd name="T4" fmla="*/ 24 w 423"/>
                <a:gd name="T5" fmla="*/ 0 h 110"/>
                <a:gd name="T6" fmla="*/ 13 w 423"/>
                <a:gd name="T7" fmla="*/ 25 h 110"/>
                <a:gd name="T8" fmla="*/ 0 w 423"/>
                <a:gd name="T9" fmla="*/ 50 h 110"/>
                <a:gd name="T10" fmla="*/ 423 w 423"/>
                <a:gd name="T11" fmla="*/ 110 h 110"/>
                <a:gd name="T12" fmla="*/ 423 w 423"/>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423" h="110">
                  <a:moveTo>
                    <a:pt x="423" y="110"/>
                  </a:moveTo>
                  <a:lnTo>
                    <a:pt x="423" y="110"/>
                  </a:lnTo>
                  <a:lnTo>
                    <a:pt x="24" y="0"/>
                  </a:lnTo>
                  <a:lnTo>
                    <a:pt x="13" y="25"/>
                  </a:lnTo>
                  <a:lnTo>
                    <a:pt x="0" y="50"/>
                  </a:lnTo>
                  <a:lnTo>
                    <a:pt x="423" y="110"/>
                  </a:lnTo>
                  <a:lnTo>
                    <a:pt x="423" y="110"/>
                  </a:lnTo>
                  <a:close/>
                </a:path>
              </a:pathLst>
            </a:custGeom>
            <a:solidFill>
              <a:srgbClr val="FFFFFF"/>
            </a:solidFill>
            <a:ln w="11113">
              <a:solidFill>
                <a:srgbClr val="FFFFFF"/>
              </a:solidFill>
              <a:prstDash val="solid"/>
              <a:round/>
              <a:headEnd/>
              <a:tailEnd/>
            </a:ln>
          </p:spPr>
          <p:txBody>
            <a:bodyPr/>
            <a:lstStyle/>
            <a:p>
              <a:endParaRPr lang="en-US"/>
            </a:p>
          </p:txBody>
        </p:sp>
        <p:sp>
          <p:nvSpPr>
            <p:cNvPr id="63525" name="Line 37"/>
            <p:cNvSpPr>
              <a:spLocks noChangeShapeType="1"/>
            </p:cNvSpPr>
            <p:nvPr/>
          </p:nvSpPr>
          <p:spPr bwMode="auto">
            <a:xfrm>
              <a:off x="2810" y="2455"/>
              <a:ext cx="103" cy="169"/>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6" name="Line 38"/>
            <p:cNvSpPr>
              <a:spLocks noChangeShapeType="1"/>
            </p:cNvSpPr>
            <p:nvPr/>
          </p:nvSpPr>
          <p:spPr bwMode="auto">
            <a:xfrm flipH="1" flipV="1">
              <a:off x="2387" y="2282"/>
              <a:ext cx="123" cy="3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7" name="Line 39"/>
            <p:cNvSpPr>
              <a:spLocks noChangeShapeType="1"/>
            </p:cNvSpPr>
            <p:nvPr/>
          </p:nvSpPr>
          <p:spPr bwMode="auto">
            <a:xfrm flipV="1">
              <a:off x="2913" y="2465"/>
              <a:ext cx="133" cy="15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28" name="Rectangle 40"/>
            <p:cNvSpPr>
              <a:spLocks noChangeArrowheads="1"/>
            </p:cNvSpPr>
            <p:nvPr/>
          </p:nvSpPr>
          <p:spPr bwMode="auto">
            <a:xfrm>
              <a:off x="2291" y="2212"/>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29" name="Rectangle 41"/>
            <p:cNvSpPr>
              <a:spLocks noChangeArrowheads="1"/>
            </p:cNvSpPr>
            <p:nvPr/>
          </p:nvSpPr>
          <p:spPr bwMode="auto">
            <a:xfrm>
              <a:off x="3141" y="2135"/>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30" name="Rectangle 42"/>
            <p:cNvSpPr>
              <a:spLocks noChangeArrowheads="1"/>
            </p:cNvSpPr>
            <p:nvPr/>
          </p:nvSpPr>
          <p:spPr bwMode="auto">
            <a:xfrm>
              <a:off x="3214" y="2135"/>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31" name="Rectangle 43"/>
            <p:cNvSpPr>
              <a:spLocks noChangeArrowheads="1"/>
            </p:cNvSpPr>
            <p:nvPr/>
          </p:nvSpPr>
          <p:spPr bwMode="auto">
            <a:xfrm>
              <a:off x="4558" y="2027"/>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32" name="Rectangle 44"/>
            <p:cNvSpPr>
              <a:spLocks noChangeArrowheads="1"/>
            </p:cNvSpPr>
            <p:nvPr/>
          </p:nvSpPr>
          <p:spPr bwMode="auto">
            <a:xfrm>
              <a:off x="4631" y="2027"/>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33" name="Rectangle 45"/>
            <p:cNvSpPr>
              <a:spLocks noChangeArrowheads="1"/>
            </p:cNvSpPr>
            <p:nvPr/>
          </p:nvSpPr>
          <p:spPr bwMode="auto">
            <a:xfrm>
              <a:off x="4972" y="2234"/>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34" name="Rectangle 46"/>
            <p:cNvSpPr>
              <a:spLocks noChangeArrowheads="1"/>
            </p:cNvSpPr>
            <p:nvPr/>
          </p:nvSpPr>
          <p:spPr bwMode="auto">
            <a:xfrm>
              <a:off x="5051" y="223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35" name="Rectangle 47"/>
            <p:cNvSpPr>
              <a:spLocks noChangeArrowheads="1"/>
            </p:cNvSpPr>
            <p:nvPr/>
          </p:nvSpPr>
          <p:spPr bwMode="auto">
            <a:xfrm>
              <a:off x="4091" y="2173"/>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36" name="Rectangle 48"/>
            <p:cNvSpPr>
              <a:spLocks noChangeArrowheads="1"/>
            </p:cNvSpPr>
            <p:nvPr/>
          </p:nvSpPr>
          <p:spPr bwMode="auto">
            <a:xfrm>
              <a:off x="4165" y="2173"/>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37" name="Rectangle 49"/>
            <p:cNvSpPr>
              <a:spLocks noChangeArrowheads="1"/>
            </p:cNvSpPr>
            <p:nvPr/>
          </p:nvSpPr>
          <p:spPr bwMode="auto">
            <a:xfrm>
              <a:off x="3410" y="2467"/>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38" name="Rectangle 50"/>
            <p:cNvSpPr>
              <a:spLocks noChangeArrowheads="1"/>
            </p:cNvSpPr>
            <p:nvPr/>
          </p:nvSpPr>
          <p:spPr bwMode="auto">
            <a:xfrm>
              <a:off x="3480" y="2467"/>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39" name="Rectangle 51"/>
            <p:cNvSpPr>
              <a:spLocks noChangeArrowheads="1"/>
            </p:cNvSpPr>
            <p:nvPr/>
          </p:nvSpPr>
          <p:spPr bwMode="auto">
            <a:xfrm>
              <a:off x="3625" y="2012"/>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40" name="Rectangle 52"/>
            <p:cNvSpPr>
              <a:spLocks noChangeArrowheads="1"/>
            </p:cNvSpPr>
            <p:nvPr/>
          </p:nvSpPr>
          <p:spPr bwMode="auto">
            <a:xfrm>
              <a:off x="3474" y="1419"/>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41" name="Rectangle 53"/>
            <p:cNvSpPr>
              <a:spLocks noChangeArrowheads="1"/>
            </p:cNvSpPr>
            <p:nvPr/>
          </p:nvSpPr>
          <p:spPr bwMode="auto">
            <a:xfrm>
              <a:off x="2789" y="1419"/>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42" name="Rectangle 54"/>
            <p:cNvSpPr>
              <a:spLocks noChangeArrowheads="1"/>
            </p:cNvSpPr>
            <p:nvPr/>
          </p:nvSpPr>
          <p:spPr bwMode="auto">
            <a:xfrm>
              <a:off x="2857" y="1419"/>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43" name="Rectangle 55"/>
            <p:cNvSpPr>
              <a:spLocks noChangeArrowheads="1"/>
            </p:cNvSpPr>
            <p:nvPr/>
          </p:nvSpPr>
          <p:spPr bwMode="auto">
            <a:xfrm>
              <a:off x="4244" y="1152"/>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44" name="Rectangle 56"/>
            <p:cNvSpPr>
              <a:spLocks noChangeArrowheads="1"/>
            </p:cNvSpPr>
            <p:nvPr/>
          </p:nvSpPr>
          <p:spPr bwMode="auto">
            <a:xfrm>
              <a:off x="4329" y="1152"/>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45" name="Rectangle 57"/>
            <p:cNvSpPr>
              <a:spLocks noChangeArrowheads="1"/>
            </p:cNvSpPr>
            <p:nvPr/>
          </p:nvSpPr>
          <p:spPr bwMode="auto">
            <a:xfrm>
              <a:off x="3828" y="1798"/>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46" name="Rectangle 58"/>
            <p:cNvSpPr>
              <a:spLocks noChangeArrowheads="1"/>
            </p:cNvSpPr>
            <p:nvPr/>
          </p:nvSpPr>
          <p:spPr bwMode="auto">
            <a:xfrm>
              <a:off x="4244" y="1508"/>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47" name="Rectangle 59"/>
            <p:cNvSpPr>
              <a:spLocks noChangeArrowheads="1"/>
            </p:cNvSpPr>
            <p:nvPr/>
          </p:nvSpPr>
          <p:spPr bwMode="auto">
            <a:xfrm>
              <a:off x="4321" y="1508"/>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H</a:t>
              </a:r>
              <a:endParaRPr lang="en-US" altLang="en-US">
                <a:solidFill>
                  <a:schemeClr val="tx1"/>
                </a:solidFill>
              </a:endParaRPr>
            </a:p>
          </p:txBody>
        </p:sp>
        <p:sp>
          <p:nvSpPr>
            <p:cNvPr id="63548" name="Freeform 60"/>
            <p:cNvSpPr>
              <a:spLocks/>
            </p:cNvSpPr>
            <p:nvPr/>
          </p:nvSpPr>
          <p:spPr bwMode="auto">
            <a:xfrm>
              <a:off x="3649" y="2242"/>
              <a:ext cx="93" cy="197"/>
            </a:xfrm>
            <a:custGeom>
              <a:avLst/>
              <a:gdLst>
                <a:gd name="T0" fmla="*/ 148 w 167"/>
                <a:gd name="T1" fmla="*/ 25 h 356"/>
                <a:gd name="T2" fmla="*/ 137 w 167"/>
                <a:gd name="T3" fmla="*/ 0 h 356"/>
                <a:gd name="T4" fmla="*/ 0 w 167"/>
                <a:gd name="T5" fmla="*/ 319 h 356"/>
                <a:gd name="T6" fmla="*/ 19 w 167"/>
                <a:gd name="T7" fmla="*/ 327 h 356"/>
                <a:gd name="T8" fmla="*/ 28 w 167"/>
                <a:gd name="T9" fmla="*/ 356 h 356"/>
                <a:gd name="T10" fmla="*/ 167 w 167"/>
                <a:gd name="T11" fmla="*/ 33 h 356"/>
                <a:gd name="T12" fmla="*/ 148 w 167"/>
                <a:gd name="T13" fmla="*/ 25 h 356"/>
              </a:gdLst>
              <a:ahLst/>
              <a:cxnLst>
                <a:cxn ang="0">
                  <a:pos x="T0" y="T1"/>
                </a:cxn>
                <a:cxn ang="0">
                  <a:pos x="T2" y="T3"/>
                </a:cxn>
                <a:cxn ang="0">
                  <a:pos x="T4" y="T5"/>
                </a:cxn>
                <a:cxn ang="0">
                  <a:pos x="T6" y="T7"/>
                </a:cxn>
                <a:cxn ang="0">
                  <a:pos x="T8" y="T9"/>
                </a:cxn>
                <a:cxn ang="0">
                  <a:pos x="T10" y="T11"/>
                </a:cxn>
                <a:cxn ang="0">
                  <a:pos x="T12" y="T13"/>
                </a:cxn>
              </a:cxnLst>
              <a:rect l="0" t="0" r="r" b="b"/>
              <a:pathLst>
                <a:path w="167" h="356">
                  <a:moveTo>
                    <a:pt x="148" y="25"/>
                  </a:moveTo>
                  <a:lnTo>
                    <a:pt x="137" y="0"/>
                  </a:lnTo>
                  <a:lnTo>
                    <a:pt x="0" y="319"/>
                  </a:lnTo>
                  <a:lnTo>
                    <a:pt x="19" y="327"/>
                  </a:lnTo>
                  <a:lnTo>
                    <a:pt x="28" y="356"/>
                  </a:lnTo>
                  <a:lnTo>
                    <a:pt x="167" y="33"/>
                  </a:lnTo>
                  <a:lnTo>
                    <a:pt x="148" y="25"/>
                  </a:lnTo>
                  <a:close/>
                </a:path>
              </a:pathLst>
            </a:custGeom>
            <a:solidFill>
              <a:srgbClr val="FFFFFF"/>
            </a:solidFill>
            <a:ln w="11113">
              <a:solidFill>
                <a:srgbClr val="FFFFFF"/>
              </a:solidFill>
              <a:prstDash val="solid"/>
              <a:round/>
              <a:headEnd/>
              <a:tailEnd/>
            </a:ln>
          </p:spPr>
          <p:txBody>
            <a:bodyPr/>
            <a:lstStyle/>
            <a:p>
              <a:endParaRPr lang="en-US"/>
            </a:p>
          </p:txBody>
        </p:sp>
        <p:sp>
          <p:nvSpPr>
            <p:cNvPr id="63549" name="Line 61"/>
            <p:cNvSpPr>
              <a:spLocks noChangeShapeType="1"/>
            </p:cNvSpPr>
            <p:nvPr/>
          </p:nvSpPr>
          <p:spPr bwMode="auto">
            <a:xfrm flipH="1">
              <a:off x="3560" y="2424"/>
              <a:ext cx="100" cy="73"/>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0" name="Line 62"/>
            <p:cNvSpPr>
              <a:spLocks noChangeShapeType="1"/>
            </p:cNvSpPr>
            <p:nvPr/>
          </p:nvSpPr>
          <p:spPr bwMode="auto">
            <a:xfrm flipV="1">
              <a:off x="3422" y="2237"/>
              <a:ext cx="173" cy="131"/>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1" name="Line 63"/>
            <p:cNvSpPr>
              <a:spLocks noChangeShapeType="1"/>
            </p:cNvSpPr>
            <p:nvPr/>
          </p:nvSpPr>
          <p:spPr bwMode="auto">
            <a:xfrm flipH="1">
              <a:off x="3595" y="2123"/>
              <a:ext cx="48" cy="114"/>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2" name="Freeform 64"/>
            <p:cNvSpPr>
              <a:spLocks/>
            </p:cNvSpPr>
            <p:nvPr/>
          </p:nvSpPr>
          <p:spPr bwMode="auto">
            <a:xfrm>
              <a:off x="3422" y="2367"/>
              <a:ext cx="243" cy="74"/>
            </a:xfrm>
            <a:custGeom>
              <a:avLst/>
              <a:gdLst>
                <a:gd name="T0" fmla="*/ 427 w 437"/>
                <a:gd name="T1" fmla="*/ 101 h 131"/>
                <a:gd name="T2" fmla="*/ 418 w 437"/>
                <a:gd name="T3" fmla="*/ 73 h 131"/>
                <a:gd name="T4" fmla="*/ 0 w 437"/>
                <a:gd name="T5" fmla="*/ 0 h 131"/>
                <a:gd name="T6" fmla="*/ 0 w 437"/>
                <a:gd name="T7" fmla="*/ 2 h 131"/>
                <a:gd name="T8" fmla="*/ 0 w 437"/>
                <a:gd name="T9" fmla="*/ 2 h 131"/>
                <a:gd name="T10" fmla="*/ 437 w 437"/>
                <a:gd name="T11" fmla="*/ 131 h 131"/>
                <a:gd name="T12" fmla="*/ 427 w 437"/>
                <a:gd name="T13" fmla="*/ 101 h 131"/>
              </a:gdLst>
              <a:ahLst/>
              <a:cxnLst>
                <a:cxn ang="0">
                  <a:pos x="T0" y="T1"/>
                </a:cxn>
                <a:cxn ang="0">
                  <a:pos x="T2" y="T3"/>
                </a:cxn>
                <a:cxn ang="0">
                  <a:pos x="T4" y="T5"/>
                </a:cxn>
                <a:cxn ang="0">
                  <a:pos x="T6" y="T7"/>
                </a:cxn>
                <a:cxn ang="0">
                  <a:pos x="T8" y="T9"/>
                </a:cxn>
                <a:cxn ang="0">
                  <a:pos x="T10" y="T11"/>
                </a:cxn>
                <a:cxn ang="0">
                  <a:pos x="T12" y="T13"/>
                </a:cxn>
              </a:cxnLst>
              <a:rect l="0" t="0" r="r" b="b"/>
              <a:pathLst>
                <a:path w="437" h="131">
                  <a:moveTo>
                    <a:pt x="427" y="101"/>
                  </a:moveTo>
                  <a:lnTo>
                    <a:pt x="418" y="73"/>
                  </a:lnTo>
                  <a:lnTo>
                    <a:pt x="0" y="0"/>
                  </a:lnTo>
                  <a:lnTo>
                    <a:pt x="0" y="2"/>
                  </a:lnTo>
                  <a:lnTo>
                    <a:pt x="0" y="2"/>
                  </a:lnTo>
                  <a:lnTo>
                    <a:pt x="437" y="131"/>
                  </a:lnTo>
                  <a:lnTo>
                    <a:pt x="427" y="101"/>
                  </a:lnTo>
                  <a:close/>
                </a:path>
              </a:pathLst>
            </a:custGeom>
            <a:solidFill>
              <a:srgbClr val="FFFFFF"/>
            </a:solidFill>
            <a:ln w="11113">
              <a:solidFill>
                <a:srgbClr val="FFFFFF"/>
              </a:solidFill>
              <a:prstDash val="solid"/>
              <a:round/>
              <a:headEnd/>
              <a:tailEnd/>
            </a:ln>
          </p:spPr>
          <p:txBody>
            <a:bodyPr/>
            <a:lstStyle/>
            <a:p>
              <a:endParaRPr lang="en-US"/>
            </a:p>
          </p:txBody>
        </p:sp>
        <p:sp>
          <p:nvSpPr>
            <p:cNvPr id="63553" name="Line 65"/>
            <p:cNvSpPr>
              <a:spLocks noChangeShapeType="1"/>
            </p:cNvSpPr>
            <p:nvPr/>
          </p:nvSpPr>
          <p:spPr bwMode="auto">
            <a:xfrm>
              <a:off x="3731" y="2256"/>
              <a:ext cx="243" cy="47"/>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4" name="Freeform 66"/>
            <p:cNvSpPr>
              <a:spLocks/>
            </p:cNvSpPr>
            <p:nvPr/>
          </p:nvSpPr>
          <p:spPr bwMode="auto">
            <a:xfrm>
              <a:off x="3724" y="2113"/>
              <a:ext cx="191" cy="158"/>
            </a:xfrm>
            <a:custGeom>
              <a:avLst/>
              <a:gdLst>
                <a:gd name="T0" fmla="*/ 342 w 342"/>
                <a:gd name="T1" fmla="*/ 0 h 284"/>
                <a:gd name="T2" fmla="*/ 342 w 342"/>
                <a:gd name="T3" fmla="*/ 0 h 284"/>
                <a:gd name="T4" fmla="*/ 0 w 342"/>
                <a:gd name="T5" fmla="*/ 235 h 284"/>
                <a:gd name="T6" fmla="*/ 11 w 342"/>
                <a:gd name="T7" fmla="*/ 258 h 284"/>
                <a:gd name="T8" fmla="*/ 23 w 342"/>
                <a:gd name="T9" fmla="*/ 284 h 284"/>
                <a:gd name="T10" fmla="*/ 342 w 342"/>
                <a:gd name="T11" fmla="*/ 0 h 284"/>
                <a:gd name="T12" fmla="*/ 342 w 342"/>
                <a:gd name="T13" fmla="*/ 0 h 284"/>
              </a:gdLst>
              <a:ahLst/>
              <a:cxnLst>
                <a:cxn ang="0">
                  <a:pos x="T0" y="T1"/>
                </a:cxn>
                <a:cxn ang="0">
                  <a:pos x="T2" y="T3"/>
                </a:cxn>
                <a:cxn ang="0">
                  <a:pos x="T4" y="T5"/>
                </a:cxn>
                <a:cxn ang="0">
                  <a:pos x="T6" y="T7"/>
                </a:cxn>
                <a:cxn ang="0">
                  <a:pos x="T8" y="T9"/>
                </a:cxn>
                <a:cxn ang="0">
                  <a:pos x="T10" y="T11"/>
                </a:cxn>
                <a:cxn ang="0">
                  <a:pos x="T12" y="T13"/>
                </a:cxn>
              </a:cxnLst>
              <a:rect l="0" t="0" r="r" b="b"/>
              <a:pathLst>
                <a:path w="342" h="284">
                  <a:moveTo>
                    <a:pt x="342" y="0"/>
                  </a:moveTo>
                  <a:lnTo>
                    <a:pt x="342" y="0"/>
                  </a:lnTo>
                  <a:lnTo>
                    <a:pt x="0" y="235"/>
                  </a:lnTo>
                  <a:lnTo>
                    <a:pt x="11" y="258"/>
                  </a:lnTo>
                  <a:lnTo>
                    <a:pt x="23" y="284"/>
                  </a:lnTo>
                  <a:lnTo>
                    <a:pt x="342" y="0"/>
                  </a:lnTo>
                  <a:lnTo>
                    <a:pt x="342" y="0"/>
                  </a:lnTo>
                  <a:close/>
                </a:path>
              </a:pathLst>
            </a:custGeom>
            <a:solidFill>
              <a:srgbClr val="FFFFFF"/>
            </a:solidFill>
            <a:ln w="11113">
              <a:solidFill>
                <a:srgbClr val="FFFFFF"/>
              </a:solidFill>
              <a:prstDash val="solid"/>
              <a:round/>
              <a:headEnd/>
              <a:tailEnd/>
            </a:ln>
          </p:spPr>
          <p:txBody>
            <a:bodyPr/>
            <a:lstStyle/>
            <a:p>
              <a:endParaRPr lang="en-US"/>
            </a:p>
          </p:txBody>
        </p:sp>
        <p:sp>
          <p:nvSpPr>
            <p:cNvPr id="63555" name="Line 67"/>
            <p:cNvSpPr>
              <a:spLocks noChangeShapeType="1"/>
            </p:cNvSpPr>
            <p:nvPr/>
          </p:nvSpPr>
          <p:spPr bwMode="auto">
            <a:xfrm>
              <a:off x="3705" y="2081"/>
              <a:ext cx="210" cy="32"/>
            </a:xfrm>
            <a:prstGeom prst="line">
              <a:avLst/>
            </a:prstGeom>
            <a:noFill/>
            <a:ln w="11113">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6" name="Line 68"/>
            <p:cNvSpPr>
              <a:spLocks noChangeShapeType="1"/>
            </p:cNvSpPr>
            <p:nvPr/>
          </p:nvSpPr>
          <p:spPr bwMode="auto">
            <a:xfrm flipH="1">
              <a:off x="3049" y="1481"/>
              <a:ext cx="156" cy="8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7" name="Line 69"/>
            <p:cNvSpPr>
              <a:spLocks noChangeShapeType="1"/>
            </p:cNvSpPr>
            <p:nvPr/>
          </p:nvSpPr>
          <p:spPr bwMode="auto">
            <a:xfrm flipH="1">
              <a:off x="3089" y="1519"/>
              <a:ext cx="105" cy="6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8" name="Line 70"/>
            <p:cNvSpPr>
              <a:spLocks noChangeShapeType="1"/>
            </p:cNvSpPr>
            <p:nvPr/>
          </p:nvSpPr>
          <p:spPr bwMode="auto">
            <a:xfrm flipH="1" flipV="1">
              <a:off x="3205" y="1481"/>
              <a:ext cx="153" cy="8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59" name="Line 71"/>
            <p:cNvSpPr>
              <a:spLocks noChangeShapeType="1"/>
            </p:cNvSpPr>
            <p:nvPr/>
          </p:nvSpPr>
          <p:spPr bwMode="auto">
            <a:xfrm flipV="1">
              <a:off x="3358" y="1569"/>
              <a:ext cx="1" cy="17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0" name="Line 72"/>
            <p:cNvSpPr>
              <a:spLocks noChangeShapeType="1"/>
            </p:cNvSpPr>
            <p:nvPr/>
          </p:nvSpPr>
          <p:spPr bwMode="auto">
            <a:xfrm flipV="1">
              <a:off x="3330" y="1598"/>
              <a:ext cx="1" cy="12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1" name="Line 73"/>
            <p:cNvSpPr>
              <a:spLocks noChangeShapeType="1"/>
            </p:cNvSpPr>
            <p:nvPr/>
          </p:nvSpPr>
          <p:spPr bwMode="auto">
            <a:xfrm flipV="1">
              <a:off x="3205" y="1748"/>
              <a:ext cx="153" cy="8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2" name="Line 74"/>
            <p:cNvSpPr>
              <a:spLocks noChangeShapeType="1"/>
            </p:cNvSpPr>
            <p:nvPr/>
          </p:nvSpPr>
          <p:spPr bwMode="auto">
            <a:xfrm>
              <a:off x="3049" y="1748"/>
              <a:ext cx="156" cy="8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3" name="Line 75"/>
            <p:cNvSpPr>
              <a:spLocks noChangeShapeType="1"/>
            </p:cNvSpPr>
            <p:nvPr/>
          </p:nvSpPr>
          <p:spPr bwMode="auto">
            <a:xfrm>
              <a:off x="3089" y="1738"/>
              <a:ext cx="105" cy="6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4" name="Line 76"/>
            <p:cNvSpPr>
              <a:spLocks noChangeShapeType="1"/>
            </p:cNvSpPr>
            <p:nvPr/>
          </p:nvSpPr>
          <p:spPr bwMode="auto">
            <a:xfrm>
              <a:off x="3049" y="1569"/>
              <a:ext cx="1" cy="17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5" name="Line 77"/>
            <p:cNvSpPr>
              <a:spLocks noChangeShapeType="1"/>
            </p:cNvSpPr>
            <p:nvPr/>
          </p:nvSpPr>
          <p:spPr bwMode="auto">
            <a:xfrm flipH="1">
              <a:off x="3358" y="1514"/>
              <a:ext cx="96" cy="5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6" name="Line 78"/>
            <p:cNvSpPr>
              <a:spLocks noChangeShapeType="1"/>
            </p:cNvSpPr>
            <p:nvPr/>
          </p:nvSpPr>
          <p:spPr bwMode="auto">
            <a:xfrm flipH="1" flipV="1">
              <a:off x="3562" y="1509"/>
              <a:ext cx="105" cy="6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7" name="Line 79"/>
            <p:cNvSpPr>
              <a:spLocks noChangeShapeType="1"/>
            </p:cNvSpPr>
            <p:nvPr/>
          </p:nvSpPr>
          <p:spPr bwMode="auto">
            <a:xfrm flipH="1" flipV="1">
              <a:off x="3548" y="1534"/>
              <a:ext cx="79" cy="46"/>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8" name="Line 80"/>
            <p:cNvSpPr>
              <a:spLocks noChangeShapeType="1"/>
            </p:cNvSpPr>
            <p:nvPr/>
          </p:nvSpPr>
          <p:spPr bwMode="auto">
            <a:xfrm flipV="1">
              <a:off x="3667" y="1569"/>
              <a:ext cx="2" cy="17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69" name="Line 81"/>
            <p:cNvSpPr>
              <a:spLocks noChangeShapeType="1"/>
            </p:cNvSpPr>
            <p:nvPr/>
          </p:nvSpPr>
          <p:spPr bwMode="auto">
            <a:xfrm flipV="1">
              <a:off x="3512" y="1748"/>
              <a:ext cx="155" cy="8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0" name="Line 82"/>
            <p:cNvSpPr>
              <a:spLocks noChangeShapeType="1"/>
            </p:cNvSpPr>
            <p:nvPr/>
          </p:nvSpPr>
          <p:spPr bwMode="auto">
            <a:xfrm flipV="1">
              <a:off x="3523" y="1737"/>
              <a:ext cx="104" cy="6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1" name="Line 83"/>
            <p:cNvSpPr>
              <a:spLocks noChangeShapeType="1"/>
            </p:cNvSpPr>
            <p:nvPr/>
          </p:nvSpPr>
          <p:spPr bwMode="auto">
            <a:xfrm>
              <a:off x="3358" y="1748"/>
              <a:ext cx="154" cy="8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2" name="Line 84"/>
            <p:cNvSpPr>
              <a:spLocks noChangeShapeType="1"/>
            </p:cNvSpPr>
            <p:nvPr/>
          </p:nvSpPr>
          <p:spPr bwMode="auto">
            <a:xfrm flipV="1">
              <a:off x="3667" y="1481"/>
              <a:ext cx="154" cy="8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3" name="Line 85"/>
            <p:cNvSpPr>
              <a:spLocks noChangeShapeType="1"/>
            </p:cNvSpPr>
            <p:nvPr/>
          </p:nvSpPr>
          <p:spPr bwMode="auto">
            <a:xfrm>
              <a:off x="3821" y="1481"/>
              <a:ext cx="154" cy="8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4" name="Line 86"/>
            <p:cNvSpPr>
              <a:spLocks noChangeShapeType="1"/>
            </p:cNvSpPr>
            <p:nvPr/>
          </p:nvSpPr>
          <p:spPr bwMode="auto">
            <a:xfrm>
              <a:off x="3821" y="1303"/>
              <a:ext cx="1" cy="17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5" name="Line 87"/>
            <p:cNvSpPr>
              <a:spLocks noChangeShapeType="1"/>
            </p:cNvSpPr>
            <p:nvPr/>
          </p:nvSpPr>
          <p:spPr bwMode="auto">
            <a:xfrm>
              <a:off x="3849" y="1332"/>
              <a:ext cx="2" cy="12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6" name="Line 88"/>
            <p:cNvSpPr>
              <a:spLocks noChangeShapeType="1"/>
            </p:cNvSpPr>
            <p:nvPr/>
          </p:nvSpPr>
          <p:spPr bwMode="auto">
            <a:xfrm flipH="1">
              <a:off x="3821" y="1214"/>
              <a:ext cx="154" cy="8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7" name="Line 89"/>
            <p:cNvSpPr>
              <a:spLocks noChangeShapeType="1"/>
            </p:cNvSpPr>
            <p:nvPr/>
          </p:nvSpPr>
          <p:spPr bwMode="auto">
            <a:xfrm flipH="1" flipV="1">
              <a:off x="3975" y="1214"/>
              <a:ext cx="154" cy="8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8" name="Line 90"/>
            <p:cNvSpPr>
              <a:spLocks noChangeShapeType="1"/>
            </p:cNvSpPr>
            <p:nvPr/>
          </p:nvSpPr>
          <p:spPr bwMode="auto">
            <a:xfrm flipH="1" flipV="1">
              <a:off x="3986" y="1253"/>
              <a:ext cx="104" cy="6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79" name="Line 91"/>
            <p:cNvSpPr>
              <a:spLocks noChangeShapeType="1"/>
            </p:cNvSpPr>
            <p:nvPr/>
          </p:nvSpPr>
          <p:spPr bwMode="auto">
            <a:xfrm flipV="1">
              <a:off x="4129" y="1303"/>
              <a:ext cx="1" cy="17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0" name="Line 92"/>
            <p:cNvSpPr>
              <a:spLocks noChangeShapeType="1"/>
            </p:cNvSpPr>
            <p:nvPr/>
          </p:nvSpPr>
          <p:spPr bwMode="auto">
            <a:xfrm flipV="1">
              <a:off x="3975" y="1481"/>
              <a:ext cx="154" cy="8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1" name="Line 93"/>
            <p:cNvSpPr>
              <a:spLocks noChangeShapeType="1"/>
            </p:cNvSpPr>
            <p:nvPr/>
          </p:nvSpPr>
          <p:spPr bwMode="auto">
            <a:xfrm flipV="1">
              <a:off x="3986" y="1469"/>
              <a:ext cx="104" cy="6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2" name="Line 94"/>
            <p:cNvSpPr>
              <a:spLocks noChangeShapeType="1"/>
            </p:cNvSpPr>
            <p:nvPr/>
          </p:nvSpPr>
          <p:spPr bwMode="auto">
            <a:xfrm flipH="1" flipV="1">
              <a:off x="2938" y="1505"/>
              <a:ext cx="111" cy="64"/>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3" name="Line 95"/>
            <p:cNvSpPr>
              <a:spLocks noChangeShapeType="1"/>
            </p:cNvSpPr>
            <p:nvPr/>
          </p:nvSpPr>
          <p:spPr bwMode="auto">
            <a:xfrm flipV="1">
              <a:off x="4129" y="1243"/>
              <a:ext cx="104" cy="6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4" name="Line 96"/>
            <p:cNvSpPr>
              <a:spLocks noChangeShapeType="1"/>
            </p:cNvSpPr>
            <p:nvPr/>
          </p:nvSpPr>
          <p:spPr bwMode="auto">
            <a:xfrm>
              <a:off x="3667" y="1748"/>
              <a:ext cx="142" cy="8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5" name="Line 97"/>
            <p:cNvSpPr>
              <a:spLocks noChangeShapeType="1"/>
            </p:cNvSpPr>
            <p:nvPr/>
          </p:nvSpPr>
          <p:spPr bwMode="auto">
            <a:xfrm>
              <a:off x="3205" y="1837"/>
              <a:ext cx="1" cy="14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6" name="Line 98"/>
            <p:cNvSpPr>
              <a:spLocks noChangeShapeType="1"/>
            </p:cNvSpPr>
            <p:nvPr/>
          </p:nvSpPr>
          <p:spPr bwMode="auto">
            <a:xfrm>
              <a:off x="4129" y="1481"/>
              <a:ext cx="104" cy="5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7" name="Line 99"/>
            <p:cNvSpPr>
              <a:spLocks noChangeShapeType="1"/>
            </p:cNvSpPr>
            <p:nvPr/>
          </p:nvSpPr>
          <p:spPr bwMode="auto">
            <a:xfrm flipH="1" flipV="1">
              <a:off x="3876" y="1909"/>
              <a:ext cx="39" cy="204"/>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8" name="Line 100"/>
            <p:cNvSpPr>
              <a:spLocks noChangeShapeType="1"/>
            </p:cNvSpPr>
            <p:nvPr/>
          </p:nvSpPr>
          <p:spPr bwMode="auto">
            <a:xfrm flipH="1">
              <a:off x="3235" y="2237"/>
              <a:ext cx="360" cy="3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89" name="Line 101"/>
            <p:cNvSpPr>
              <a:spLocks noChangeShapeType="1"/>
            </p:cNvSpPr>
            <p:nvPr/>
          </p:nvSpPr>
          <p:spPr bwMode="auto">
            <a:xfrm flipH="1">
              <a:off x="3130" y="2275"/>
              <a:ext cx="105" cy="11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90" name="Rectangle 102"/>
            <p:cNvSpPr>
              <a:spLocks noChangeArrowheads="1"/>
            </p:cNvSpPr>
            <p:nvPr/>
          </p:nvSpPr>
          <p:spPr bwMode="auto">
            <a:xfrm>
              <a:off x="3042" y="2364"/>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91" name="Rectangle 103"/>
            <p:cNvSpPr>
              <a:spLocks noChangeArrowheads="1"/>
            </p:cNvSpPr>
            <p:nvPr/>
          </p:nvSpPr>
          <p:spPr bwMode="auto">
            <a:xfrm>
              <a:off x="1104" y="2112"/>
              <a:ext cx="0"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altLang="en-US">
                <a:solidFill>
                  <a:schemeClr val="tx1"/>
                </a:solidFill>
              </a:endParaRPr>
            </a:p>
          </p:txBody>
        </p:sp>
        <p:sp>
          <p:nvSpPr>
            <p:cNvPr id="63592" name="Rectangle 104"/>
            <p:cNvSpPr>
              <a:spLocks noChangeArrowheads="1"/>
            </p:cNvSpPr>
            <p:nvPr/>
          </p:nvSpPr>
          <p:spPr bwMode="auto">
            <a:xfrm>
              <a:off x="2123" y="1904"/>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3593" name="Line 105"/>
            <p:cNvSpPr>
              <a:spLocks noChangeShapeType="1"/>
            </p:cNvSpPr>
            <p:nvPr/>
          </p:nvSpPr>
          <p:spPr bwMode="auto">
            <a:xfrm flipV="1">
              <a:off x="1601" y="2038"/>
              <a:ext cx="47" cy="17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94" name="Line 106"/>
            <p:cNvSpPr>
              <a:spLocks noChangeShapeType="1"/>
            </p:cNvSpPr>
            <p:nvPr/>
          </p:nvSpPr>
          <p:spPr bwMode="auto">
            <a:xfrm flipV="1">
              <a:off x="1581" y="2058"/>
              <a:ext cx="32" cy="116"/>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95" name="Line 107"/>
            <p:cNvSpPr>
              <a:spLocks noChangeShapeType="1"/>
            </p:cNvSpPr>
            <p:nvPr/>
          </p:nvSpPr>
          <p:spPr bwMode="auto">
            <a:xfrm flipV="1">
              <a:off x="1430" y="2209"/>
              <a:ext cx="171" cy="46"/>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96" name="Line 108"/>
            <p:cNvSpPr>
              <a:spLocks noChangeShapeType="1"/>
            </p:cNvSpPr>
            <p:nvPr/>
          </p:nvSpPr>
          <p:spPr bwMode="auto">
            <a:xfrm>
              <a:off x="1305" y="2130"/>
              <a:ext cx="125" cy="12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97" name="Line 109"/>
            <p:cNvSpPr>
              <a:spLocks noChangeShapeType="1"/>
            </p:cNvSpPr>
            <p:nvPr/>
          </p:nvSpPr>
          <p:spPr bwMode="auto">
            <a:xfrm>
              <a:off x="1345" y="2130"/>
              <a:ext cx="85" cy="8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98" name="Line 110"/>
            <p:cNvSpPr>
              <a:spLocks noChangeShapeType="1"/>
            </p:cNvSpPr>
            <p:nvPr/>
          </p:nvSpPr>
          <p:spPr bwMode="auto">
            <a:xfrm flipH="1">
              <a:off x="1305" y="1959"/>
              <a:ext cx="46" cy="17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99" name="Line 111"/>
            <p:cNvSpPr>
              <a:spLocks noChangeShapeType="1"/>
            </p:cNvSpPr>
            <p:nvPr/>
          </p:nvSpPr>
          <p:spPr bwMode="auto">
            <a:xfrm flipH="1">
              <a:off x="1351" y="1913"/>
              <a:ext cx="170" cy="46"/>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0" name="Line 112"/>
            <p:cNvSpPr>
              <a:spLocks noChangeShapeType="1"/>
            </p:cNvSpPr>
            <p:nvPr/>
          </p:nvSpPr>
          <p:spPr bwMode="auto">
            <a:xfrm flipH="1">
              <a:off x="1386" y="1948"/>
              <a:ext cx="116" cy="31"/>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1" name="Line 113"/>
            <p:cNvSpPr>
              <a:spLocks noChangeShapeType="1"/>
            </p:cNvSpPr>
            <p:nvPr/>
          </p:nvSpPr>
          <p:spPr bwMode="auto">
            <a:xfrm flipH="1" flipV="1">
              <a:off x="1521" y="1913"/>
              <a:ext cx="127" cy="12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2" name="Line 114"/>
            <p:cNvSpPr>
              <a:spLocks noChangeShapeType="1"/>
            </p:cNvSpPr>
            <p:nvPr/>
          </p:nvSpPr>
          <p:spPr bwMode="auto">
            <a:xfrm flipH="1">
              <a:off x="1194" y="2130"/>
              <a:ext cx="111" cy="3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3" name="Line 115"/>
            <p:cNvSpPr>
              <a:spLocks noChangeShapeType="1"/>
            </p:cNvSpPr>
            <p:nvPr/>
          </p:nvSpPr>
          <p:spPr bwMode="auto">
            <a:xfrm flipH="1" flipV="1">
              <a:off x="1643" y="2038"/>
              <a:ext cx="160" cy="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4" name="Line 116"/>
            <p:cNvSpPr>
              <a:spLocks noChangeShapeType="1"/>
            </p:cNvSpPr>
            <p:nvPr/>
          </p:nvSpPr>
          <p:spPr bwMode="auto">
            <a:xfrm flipH="1" flipV="1">
              <a:off x="2149" y="2154"/>
              <a:ext cx="124" cy="8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5" name="Line 117"/>
            <p:cNvSpPr>
              <a:spLocks noChangeShapeType="1"/>
            </p:cNvSpPr>
            <p:nvPr/>
          </p:nvSpPr>
          <p:spPr bwMode="auto">
            <a:xfrm flipH="1">
              <a:off x="1974" y="2154"/>
              <a:ext cx="175" cy="5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6" name="Line 118"/>
            <p:cNvSpPr>
              <a:spLocks noChangeShapeType="1"/>
            </p:cNvSpPr>
            <p:nvPr/>
          </p:nvSpPr>
          <p:spPr bwMode="auto">
            <a:xfrm flipV="1">
              <a:off x="2162" y="2014"/>
              <a:ext cx="1" cy="14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7" name="Line 119"/>
            <p:cNvSpPr>
              <a:spLocks noChangeShapeType="1"/>
            </p:cNvSpPr>
            <p:nvPr/>
          </p:nvSpPr>
          <p:spPr bwMode="auto">
            <a:xfrm flipV="1">
              <a:off x="2137" y="2014"/>
              <a:ext cx="1" cy="14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8" name="Line 120"/>
            <p:cNvSpPr>
              <a:spLocks noChangeShapeType="1"/>
            </p:cNvSpPr>
            <p:nvPr/>
          </p:nvSpPr>
          <p:spPr bwMode="auto">
            <a:xfrm>
              <a:off x="1803" y="2040"/>
              <a:ext cx="171" cy="17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09" name="Line 121"/>
            <p:cNvSpPr>
              <a:spLocks noChangeShapeType="1"/>
            </p:cNvSpPr>
            <p:nvPr/>
          </p:nvSpPr>
          <p:spPr bwMode="auto">
            <a:xfrm>
              <a:off x="1851" y="2040"/>
              <a:ext cx="123" cy="124"/>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10" name="Rectangle 122"/>
            <p:cNvSpPr>
              <a:spLocks noChangeArrowheads="1"/>
            </p:cNvSpPr>
            <p:nvPr/>
          </p:nvSpPr>
          <p:spPr bwMode="auto">
            <a:xfrm>
              <a:off x="3160" y="1588"/>
              <a:ext cx="8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A</a:t>
              </a:r>
              <a:endParaRPr lang="en-US" altLang="en-US">
                <a:solidFill>
                  <a:schemeClr val="tx1"/>
                </a:solidFill>
              </a:endParaRPr>
            </a:p>
          </p:txBody>
        </p:sp>
        <p:sp>
          <p:nvSpPr>
            <p:cNvPr id="63611" name="Rectangle 123"/>
            <p:cNvSpPr>
              <a:spLocks noChangeArrowheads="1"/>
            </p:cNvSpPr>
            <p:nvPr/>
          </p:nvSpPr>
          <p:spPr bwMode="auto">
            <a:xfrm>
              <a:off x="3934" y="1327"/>
              <a:ext cx="8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B</a:t>
              </a:r>
              <a:endParaRPr lang="en-US" altLang="en-US">
                <a:solidFill>
                  <a:schemeClr val="tx1"/>
                </a:solidFill>
              </a:endParaRPr>
            </a:p>
          </p:txBody>
        </p:sp>
        <p:sp>
          <p:nvSpPr>
            <p:cNvPr id="63612" name="Rectangle 124"/>
            <p:cNvSpPr>
              <a:spLocks noChangeArrowheads="1"/>
            </p:cNvSpPr>
            <p:nvPr/>
          </p:nvSpPr>
          <p:spPr bwMode="auto">
            <a:xfrm>
              <a:off x="3474" y="1596"/>
              <a:ext cx="8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C</a:t>
              </a:r>
              <a:endParaRPr lang="en-US" altLang="en-US">
                <a:solidFill>
                  <a:schemeClr val="tx1"/>
                </a:solidFill>
              </a:endParaRPr>
            </a:p>
          </p:txBody>
        </p:sp>
        <p:sp>
          <p:nvSpPr>
            <p:cNvPr id="63613" name="Rectangle 125"/>
            <p:cNvSpPr>
              <a:spLocks noChangeArrowheads="1"/>
            </p:cNvSpPr>
            <p:nvPr/>
          </p:nvSpPr>
          <p:spPr bwMode="auto">
            <a:xfrm>
              <a:off x="1438" y="2009"/>
              <a:ext cx="8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D</a:t>
              </a:r>
              <a:endParaRPr lang="en-US" altLang="en-US">
                <a:solidFill>
                  <a:schemeClr val="tx1"/>
                </a:solidFill>
              </a:endParaRPr>
            </a:p>
          </p:txBody>
        </p:sp>
        <p:sp>
          <p:nvSpPr>
            <p:cNvPr id="63614" name="Rectangle 126"/>
            <p:cNvSpPr>
              <a:spLocks noChangeArrowheads="1"/>
            </p:cNvSpPr>
            <p:nvPr/>
          </p:nvSpPr>
          <p:spPr bwMode="auto">
            <a:xfrm>
              <a:off x="2449" y="2705"/>
              <a:ext cx="8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G</a:t>
              </a:r>
              <a:endParaRPr lang="en-US" altLang="en-US">
                <a:solidFill>
                  <a:schemeClr val="tx1"/>
                </a:solidFill>
              </a:endParaRPr>
            </a:p>
          </p:txBody>
        </p:sp>
        <p:sp>
          <p:nvSpPr>
            <p:cNvPr id="63615" name="Rectangle 127"/>
            <p:cNvSpPr>
              <a:spLocks noChangeArrowheads="1"/>
            </p:cNvSpPr>
            <p:nvPr/>
          </p:nvSpPr>
          <p:spPr bwMode="auto">
            <a:xfrm>
              <a:off x="2548" y="2705"/>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l</a:t>
              </a:r>
              <a:endParaRPr lang="en-US" altLang="en-US">
                <a:solidFill>
                  <a:schemeClr val="tx1"/>
                </a:solidFill>
              </a:endParaRPr>
            </a:p>
          </p:txBody>
        </p:sp>
        <p:sp>
          <p:nvSpPr>
            <p:cNvPr id="63616" name="Rectangle 128"/>
            <p:cNvSpPr>
              <a:spLocks noChangeArrowheads="1"/>
            </p:cNvSpPr>
            <p:nvPr/>
          </p:nvSpPr>
          <p:spPr bwMode="auto">
            <a:xfrm>
              <a:off x="2582" y="2705"/>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c</a:t>
              </a:r>
              <a:endParaRPr lang="en-US" altLang="en-US">
                <a:solidFill>
                  <a:schemeClr val="tx1"/>
                </a:solidFill>
              </a:endParaRPr>
            </a:p>
          </p:txBody>
        </p:sp>
        <p:sp>
          <p:nvSpPr>
            <p:cNvPr id="63617" name="Rectangle 129"/>
            <p:cNvSpPr>
              <a:spLocks noChangeArrowheads="1"/>
            </p:cNvSpPr>
            <p:nvPr/>
          </p:nvSpPr>
          <p:spPr bwMode="auto">
            <a:xfrm>
              <a:off x="3712" y="2368"/>
              <a:ext cx="8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G</a:t>
              </a:r>
              <a:endParaRPr lang="en-US" altLang="en-US">
                <a:solidFill>
                  <a:schemeClr val="tx1"/>
                </a:solidFill>
              </a:endParaRPr>
            </a:p>
          </p:txBody>
        </p:sp>
        <p:sp>
          <p:nvSpPr>
            <p:cNvPr id="63618" name="Rectangle 130"/>
            <p:cNvSpPr>
              <a:spLocks noChangeArrowheads="1"/>
            </p:cNvSpPr>
            <p:nvPr/>
          </p:nvSpPr>
          <p:spPr bwMode="auto">
            <a:xfrm>
              <a:off x="3811" y="2368"/>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a</a:t>
              </a:r>
              <a:endParaRPr lang="en-US" altLang="en-US">
                <a:solidFill>
                  <a:schemeClr val="tx1"/>
                </a:solidFill>
              </a:endParaRPr>
            </a:p>
          </p:txBody>
        </p:sp>
        <p:sp>
          <p:nvSpPr>
            <p:cNvPr id="63619" name="Rectangle 131"/>
            <p:cNvSpPr>
              <a:spLocks noChangeArrowheads="1"/>
            </p:cNvSpPr>
            <p:nvPr/>
          </p:nvSpPr>
          <p:spPr bwMode="auto">
            <a:xfrm>
              <a:off x="3882" y="236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l</a:t>
              </a:r>
              <a:endParaRPr lang="en-US" altLang="en-US">
                <a:solidFill>
                  <a:schemeClr val="tx1"/>
                </a:solidFill>
              </a:endParaRPr>
            </a:p>
          </p:txBody>
        </p:sp>
        <p:sp>
          <p:nvSpPr>
            <p:cNvPr id="63620" name="Rectangle 132"/>
            <p:cNvSpPr>
              <a:spLocks noChangeArrowheads="1"/>
            </p:cNvSpPr>
            <p:nvPr/>
          </p:nvSpPr>
          <p:spPr bwMode="auto">
            <a:xfrm>
              <a:off x="4708" y="2461"/>
              <a:ext cx="7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X</a:t>
              </a:r>
              <a:endParaRPr lang="en-US" altLang="en-US">
                <a:solidFill>
                  <a:schemeClr val="tx1"/>
                </a:solidFill>
              </a:endParaRPr>
            </a:p>
          </p:txBody>
        </p:sp>
        <p:sp>
          <p:nvSpPr>
            <p:cNvPr id="63621" name="Rectangle 133"/>
            <p:cNvSpPr>
              <a:spLocks noChangeArrowheads="1"/>
            </p:cNvSpPr>
            <p:nvPr/>
          </p:nvSpPr>
          <p:spPr bwMode="auto">
            <a:xfrm>
              <a:off x="4793" y="2461"/>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y</a:t>
              </a:r>
              <a:endParaRPr lang="en-US" altLang="en-US">
                <a:solidFill>
                  <a:schemeClr val="tx1"/>
                </a:solidFill>
              </a:endParaRPr>
            </a:p>
          </p:txBody>
        </p:sp>
        <p:sp>
          <p:nvSpPr>
            <p:cNvPr id="63622" name="Rectangle 134"/>
            <p:cNvSpPr>
              <a:spLocks noChangeArrowheads="1"/>
            </p:cNvSpPr>
            <p:nvPr/>
          </p:nvSpPr>
          <p:spPr bwMode="auto">
            <a:xfrm>
              <a:off x="4861" y="2461"/>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FFFFFF"/>
                  </a:solidFill>
                  <a:latin typeface="Arial" charset="0"/>
                </a:rPr>
                <a:t>l</a:t>
              </a:r>
              <a:endParaRPr lang="en-US" altLang="en-US">
                <a:solidFill>
                  <a:schemeClr val="tx1"/>
                </a:solidFill>
              </a:endParaRPr>
            </a:p>
          </p:txBody>
        </p:sp>
        <p:sp>
          <p:nvSpPr>
            <p:cNvPr id="63623" name="Rectangle 135"/>
            <p:cNvSpPr>
              <a:spLocks noChangeArrowheads="1"/>
            </p:cNvSpPr>
            <p:nvPr/>
          </p:nvSpPr>
          <p:spPr bwMode="auto">
            <a:xfrm>
              <a:off x="3277" y="2247"/>
              <a:ext cx="53" cy="54"/>
            </a:xfrm>
            <a:prstGeom prst="rect">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624" name="Line 136"/>
            <p:cNvSpPr>
              <a:spLocks noChangeShapeType="1"/>
            </p:cNvSpPr>
            <p:nvPr/>
          </p:nvSpPr>
          <p:spPr bwMode="auto">
            <a:xfrm flipH="1" flipV="1">
              <a:off x="3283" y="2237"/>
              <a:ext cx="144" cy="13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25" name="Text Box 137"/>
            <p:cNvSpPr txBox="1">
              <a:spLocks noChangeArrowheads="1"/>
            </p:cNvSpPr>
            <p:nvPr/>
          </p:nvSpPr>
          <p:spPr bwMode="auto">
            <a:xfrm>
              <a:off x="4464" y="1279"/>
              <a:ext cx="137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FFFFFF"/>
                  </a:solidFill>
                  <a:latin typeface="Arial" charset="0"/>
                </a:rPr>
                <a:t>Flavylium nucleus</a:t>
              </a:r>
            </a:p>
          </p:txBody>
        </p:sp>
        <p:sp>
          <p:nvSpPr>
            <p:cNvPr id="63626" name="Text Box 138"/>
            <p:cNvSpPr txBox="1">
              <a:spLocks noChangeArrowheads="1"/>
            </p:cNvSpPr>
            <p:nvPr/>
          </p:nvSpPr>
          <p:spPr bwMode="auto">
            <a:xfrm>
              <a:off x="528" y="2383"/>
              <a:ext cx="13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FFFFFF"/>
                  </a:solidFill>
                  <a:latin typeface="Arial" charset="0"/>
                </a:rPr>
                <a:t>cinnamoyl moiety</a:t>
              </a:r>
            </a:p>
          </p:txBody>
        </p:sp>
      </p:grpSp>
      <p:sp>
        <p:nvSpPr>
          <p:cNvPr id="63627" name="Text Box 139"/>
          <p:cNvSpPr txBox="1">
            <a:spLocks noChangeArrowheads="1"/>
          </p:cNvSpPr>
          <p:nvPr/>
        </p:nvSpPr>
        <p:spPr bwMode="auto">
          <a:xfrm>
            <a:off x="406400" y="5181600"/>
            <a:ext cx="82629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800">
                <a:solidFill>
                  <a:srgbClr val="FFFFFF"/>
                </a:solidFill>
              </a:rPr>
              <a:t>6-</a:t>
            </a:r>
            <a:r>
              <a:rPr lang="en-US" altLang="en-US" sz="1800" i="1">
                <a:solidFill>
                  <a:srgbClr val="FFFFFF"/>
                </a:solidFill>
              </a:rPr>
              <a:t>O</a:t>
            </a:r>
            <a:r>
              <a:rPr lang="en-US" altLang="en-US" sz="1800">
                <a:solidFill>
                  <a:srgbClr val="FFFFFF"/>
                </a:solidFill>
              </a:rPr>
              <a:t>-(cinnamoyl)-</a:t>
            </a:r>
            <a:r>
              <a:rPr lang="en-US" altLang="en-US" sz="1800">
                <a:solidFill>
                  <a:srgbClr val="FFFFFF"/>
                </a:solidFill>
                <a:sym typeface="Symbol" pitchFamily="18" charset="2"/>
              </a:rPr>
              <a:t></a:t>
            </a:r>
            <a:r>
              <a:rPr lang="en-US" altLang="en-US" sz="1800">
                <a:solidFill>
                  <a:srgbClr val="FFFFFF"/>
                </a:solidFill>
              </a:rPr>
              <a:t>-D-glucopyranosyl-(1,6)-</a:t>
            </a:r>
            <a:r>
              <a:rPr lang="en-US" altLang="en-US" sz="1800">
                <a:solidFill>
                  <a:srgbClr val="FFFFFF"/>
                </a:solidFill>
                <a:sym typeface="Symbol" pitchFamily="18" charset="2"/>
              </a:rPr>
              <a:t></a:t>
            </a:r>
            <a:r>
              <a:rPr lang="en-US" altLang="en-US" sz="1800">
                <a:solidFill>
                  <a:srgbClr val="FFFFFF"/>
                </a:solidFill>
              </a:rPr>
              <a:t>-D-xylopyranosyl-(1,2)-</a:t>
            </a:r>
            <a:r>
              <a:rPr lang="en-US" altLang="en-US" sz="1800">
                <a:solidFill>
                  <a:srgbClr val="FFFFFF"/>
                </a:solidFill>
                <a:sym typeface="Symbol" pitchFamily="18" charset="2"/>
              </a:rPr>
              <a:t></a:t>
            </a:r>
            <a:r>
              <a:rPr lang="en-US" altLang="en-US" sz="1800">
                <a:solidFill>
                  <a:srgbClr val="FFFFFF"/>
                </a:solidFill>
              </a:rPr>
              <a:t>-D-galactopyranosyl-(6-O</a:t>
            </a:r>
            <a:r>
              <a:rPr lang="en-US" altLang="en-US" sz="1800" baseline="30000">
                <a:solidFill>
                  <a:srgbClr val="FFFFFF"/>
                </a:solidFill>
              </a:rPr>
              <a:t>+</a:t>
            </a:r>
            <a:r>
              <a:rPr lang="en-US" altLang="en-US" sz="1800">
                <a:solidFill>
                  <a:srgbClr val="FFFFFF"/>
                </a:solidFill>
              </a:rPr>
              <a:t>)-cyanidin</a:t>
            </a:r>
          </a:p>
        </p:txBody>
      </p:sp>
      <p:sp>
        <p:nvSpPr>
          <p:cNvPr id="63628" name="Text Box 140"/>
          <p:cNvSpPr txBox="1">
            <a:spLocks noChangeArrowheads="1"/>
          </p:cNvSpPr>
          <p:nvPr/>
        </p:nvSpPr>
        <p:spPr bwMode="auto">
          <a:xfrm>
            <a:off x="3276600" y="609600"/>
            <a:ext cx="23383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800" b="1">
                <a:solidFill>
                  <a:srgbClr val="FFFFFF"/>
                </a:solidFill>
                <a:effectLst>
                  <a:outerShdw blurRad="38100" dist="38100" dir="2700000" algn="tl">
                    <a:srgbClr val="000000"/>
                  </a:outerShdw>
                </a:effectLst>
                <a:latin typeface="Arial" charset="0"/>
              </a:rPr>
              <a:t>CINNAMOYL</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74757" name="Object 5"/>
          <p:cNvGraphicFramePr>
            <a:graphicFrameLocks noChangeAspect="1"/>
          </p:cNvGraphicFramePr>
          <p:nvPr/>
        </p:nvGraphicFramePr>
        <p:xfrm>
          <a:off x="2005013" y="2019300"/>
          <a:ext cx="5133975" cy="2819400"/>
        </p:xfrm>
        <a:graphic>
          <a:graphicData uri="http://schemas.openxmlformats.org/presentationml/2006/ole">
            <mc:AlternateContent xmlns:mc="http://schemas.openxmlformats.org/markup-compatibility/2006">
              <mc:Choice xmlns:v="urn:schemas-microsoft-com:vml" Requires="v">
                <p:oleObj spid="_x0000_s74763" name="Document" r:id="rId5" imgW="5133960" imgH="2819520" progId="ChemWindow.Document">
                  <p:embed/>
                </p:oleObj>
              </mc:Choice>
              <mc:Fallback>
                <p:oleObj name="Document" r:id="rId5" imgW="5133960" imgH="2819520" progId="ChemWindow.Document">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5013" y="2019300"/>
                        <a:ext cx="513397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4759" name="Object 7"/>
          <p:cNvGraphicFramePr>
            <a:graphicFrameLocks noChangeAspect="1"/>
          </p:cNvGraphicFramePr>
          <p:nvPr/>
        </p:nvGraphicFramePr>
        <p:xfrm>
          <a:off x="4724400" y="1524000"/>
          <a:ext cx="552450" cy="1000125"/>
        </p:xfrm>
        <a:graphic>
          <a:graphicData uri="http://schemas.openxmlformats.org/presentationml/2006/ole">
            <mc:AlternateContent xmlns:mc="http://schemas.openxmlformats.org/markup-compatibility/2006">
              <mc:Choice xmlns:v="urn:schemas-microsoft-com:vml" Requires="v">
                <p:oleObj spid="_x0000_s74764" name="Document" r:id="rId7" imgW="552600" imgH="1000080" progId="ChemWindow.Document">
                  <p:embed/>
                </p:oleObj>
              </mc:Choice>
              <mc:Fallback>
                <p:oleObj name="Document" r:id="rId7" imgW="552600" imgH="1000080" progId="ChemWindow.Document">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4400" y="1524000"/>
                        <a:ext cx="552450"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4760" name="Text Box 8"/>
          <p:cNvSpPr txBox="1">
            <a:spLocks noChangeArrowheads="1"/>
          </p:cNvSpPr>
          <p:nvPr/>
        </p:nvSpPr>
        <p:spPr bwMode="auto">
          <a:xfrm>
            <a:off x="1812925" y="5222875"/>
            <a:ext cx="5164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How can we prevent the attack of water?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74759"/>
                                        </p:tgtEl>
                                        <p:attrNameLst>
                                          <p:attrName>style.visibility</p:attrName>
                                        </p:attrNameLst>
                                      </p:cBhvr>
                                      <p:to>
                                        <p:strVal val="visible"/>
                                      </p:to>
                                    </p:set>
                                    <p:anim calcmode="lin" valueType="num">
                                      <p:cBhvr additive="base">
                                        <p:cTn id="7" dur="500" fill="hold"/>
                                        <p:tgtEl>
                                          <p:spTgt spid="74759"/>
                                        </p:tgtEl>
                                        <p:attrNameLst>
                                          <p:attrName>ppt_x</p:attrName>
                                        </p:attrNameLst>
                                      </p:cBhvr>
                                      <p:tavLst>
                                        <p:tav tm="0">
                                          <p:val>
                                            <p:strVal val="#ppt_x"/>
                                          </p:val>
                                        </p:tav>
                                        <p:tav tm="100000">
                                          <p:val>
                                            <p:strVal val="#ppt_x"/>
                                          </p:val>
                                        </p:tav>
                                      </p:tavLst>
                                    </p:anim>
                                    <p:anim calcmode="lin" valueType="num">
                                      <p:cBhvr additive="base">
                                        <p:cTn id="8" dur="500" fill="hold"/>
                                        <p:tgtEl>
                                          <p:spTgt spid="7475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47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0"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457200" y="381000"/>
            <a:ext cx="8266113" cy="593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I.  Introduction</a:t>
            </a:r>
          </a:p>
          <a:p>
            <a:endParaRPr lang="en-US" altLang="en-US">
              <a:solidFill>
                <a:srgbClr val="FFFFFF"/>
              </a:solidFill>
            </a:endParaRPr>
          </a:p>
          <a:p>
            <a:r>
              <a:rPr lang="en-US" altLang="en-US">
                <a:solidFill>
                  <a:srgbClr val="FFFFFF"/>
                </a:solidFill>
              </a:rPr>
              <a:t>Molecular Modeling has become a well-established discipline in </a:t>
            </a:r>
          </a:p>
          <a:p>
            <a:r>
              <a:rPr lang="en-US" altLang="en-US">
                <a:solidFill>
                  <a:srgbClr val="FFFFFF"/>
                </a:solidFill>
              </a:rPr>
              <a:t>pharmaceutical research.</a:t>
            </a:r>
          </a:p>
          <a:p>
            <a:endParaRPr lang="en-US" altLang="en-US">
              <a:solidFill>
                <a:srgbClr val="FFFFFF"/>
              </a:solidFill>
            </a:endParaRPr>
          </a:p>
          <a:p>
            <a:r>
              <a:rPr lang="en-US" altLang="en-US">
                <a:solidFill>
                  <a:srgbClr val="FFFFFF"/>
                </a:solidFill>
              </a:rPr>
              <a:t>Molecular Modeling assists in the understanding of the 3-D </a:t>
            </a:r>
          </a:p>
          <a:p>
            <a:r>
              <a:rPr lang="en-US" altLang="en-US">
                <a:solidFill>
                  <a:srgbClr val="FFFFFF"/>
                </a:solidFill>
              </a:rPr>
              <a:t>aspects of drug-receptor interactions at the molecular level by </a:t>
            </a:r>
          </a:p>
          <a:p>
            <a:r>
              <a:rPr lang="en-US" altLang="en-US">
                <a:solidFill>
                  <a:srgbClr val="FFFFFF"/>
                </a:solidFill>
              </a:rPr>
              <a:t>allowing the prediction of molecular shapes and interactions using</a:t>
            </a:r>
          </a:p>
          <a:p>
            <a:r>
              <a:rPr lang="en-US" altLang="en-US">
                <a:solidFill>
                  <a:srgbClr val="FFFFFF"/>
                </a:solidFill>
              </a:rPr>
              <a:t>computers.</a:t>
            </a:r>
          </a:p>
          <a:p>
            <a:endParaRPr lang="en-US" altLang="en-US">
              <a:solidFill>
                <a:srgbClr val="FFFFFF"/>
              </a:solidFill>
            </a:endParaRPr>
          </a:p>
          <a:p>
            <a:r>
              <a:rPr lang="en-US" altLang="en-US">
                <a:solidFill>
                  <a:srgbClr val="FFFFFF"/>
                </a:solidFill>
              </a:rPr>
              <a:t>Advances in computer hardware and software have brought</a:t>
            </a:r>
          </a:p>
          <a:p>
            <a:r>
              <a:rPr lang="en-US" altLang="en-US">
                <a:solidFill>
                  <a:srgbClr val="FFFFFF"/>
                </a:solidFill>
              </a:rPr>
              <a:t>high-performance computing and graphic tools within the reach </a:t>
            </a:r>
          </a:p>
          <a:p>
            <a:r>
              <a:rPr lang="en-US" altLang="en-US">
                <a:solidFill>
                  <a:srgbClr val="FFFFFF"/>
                </a:solidFill>
              </a:rPr>
              <a:t>of most academic laboratories.</a:t>
            </a:r>
          </a:p>
          <a:p>
            <a:endParaRPr lang="en-US" altLang="en-US">
              <a:solidFill>
                <a:srgbClr val="FFFFFF"/>
              </a:solidFill>
            </a:endParaRPr>
          </a:p>
          <a:p>
            <a:r>
              <a:rPr lang="en-US" altLang="en-US">
                <a:solidFill>
                  <a:srgbClr val="FFFFFF"/>
                </a:solidFill>
              </a:rPr>
              <a:t>Researchers in this area must have an understanding of the </a:t>
            </a:r>
          </a:p>
          <a:p>
            <a:r>
              <a:rPr lang="en-US" altLang="en-US">
                <a:solidFill>
                  <a:srgbClr val="FFFFFF"/>
                </a:solidFill>
              </a:rPr>
              <a:t>available technology.</a:t>
            </a:r>
          </a:p>
        </p:txBody>
      </p:sp>
    </p:spTree>
  </p:cSld>
  <p:clrMapOvr>
    <a:masterClrMapping/>
  </p:clrMapOvr>
  <p:transition>
    <p:dissolve/>
  </p:transition>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6562" name="Picture 2" descr="D:\Antho\Images\rc_nuab.tif"/>
          <p:cNvPicPr>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rcRect t="7529"/>
          <a:stretch>
            <a:fillRect/>
          </a:stretch>
        </p:blipFill>
        <p:spPr bwMode="auto">
          <a:xfrm>
            <a:off x="1828800" y="228600"/>
            <a:ext cx="4945063" cy="3556000"/>
          </a:xfrm>
          <a:prstGeom prst="rect">
            <a:avLst/>
          </a:prstGeom>
          <a:noFill/>
          <a:extLst>
            <a:ext uri="{909E8E84-426E-40DD-AFC4-6F175D3DCCD1}">
              <a14:hiddenFill xmlns:a14="http://schemas.microsoft.com/office/drawing/2010/main">
                <a:solidFill>
                  <a:srgbClr val="FFFFFF"/>
                </a:solidFill>
              </a14:hiddenFill>
            </a:ext>
          </a:extLst>
        </p:spPr>
      </p:pic>
      <p:sp>
        <p:nvSpPr>
          <p:cNvPr id="66563" name="Text Box 3"/>
          <p:cNvSpPr txBox="1">
            <a:spLocks noChangeArrowheads="1"/>
          </p:cNvSpPr>
          <p:nvPr/>
        </p:nvSpPr>
        <p:spPr bwMode="auto">
          <a:xfrm>
            <a:off x="4997450" y="193675"/>
            <a:ext cx="165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solidFill>
                <a:schemeClr val="tx1"/>
              </a:solidFill>
            </a:endParaRPr>
          </a:p>
        </p:txBody>
      </p:sp>
      <p:grpSp>
        <p:nvGrpSpPr>
          <p:cNvPr id="66587" name="Group 27"/>
          <p:cNvGrpSpPr>
            <a:grpSpLocks/>
          </p:cNvGrpSpPr>
          <p:nvPr/>
        </p:nvGrpSpPr>
        <p:grpSpPr bwMode="auto">
          <a:xfrm>
            <a:off x="1752600" y="4038600"/>
            <a:ext cx="4718050" cy="2239963"/>
            <a:chOff x="204" y="2513"/>
            <a:chExt cx="3343" cy="1411"/>
          </a:xfrm>
        </p:grpSpPr>
        <p:sp>
          <p:nvSpPr>
            <p:cNvPr id="66588" name="Freeform 28"/>
            <p:cNvSpPr>
              <a:spLocks/>
            </p:cNvSpPr>
            <p:nvPr/>
          </p:nvSpPr>
          <p:spPr bwMode="auto">
            <a:xfrm>
              <a:off x="2358" y="2971"/>
              <a:ext cx="79" cy="113"/>
            </a:xfrm>
            <a:custGeom>
              <a:avLst/>
              <a:gdLst>
                <a:gd name="T0" fmla="*/ 3 w 125"/>
                <a:gd name="T1" fmla="*/ 170 h 178"/>
                <a:gd name="T2" fmla="*/ 2 w 125"/>
                <a:gd name="T3" fmla="*/ 157 h 178"/>
                <a:gd name="T4" fmla="*/ 1 w 125"/>
                <a:gd name="T5" fmla="*/ 149 h 178"/>
                <a:gd name="T6" fmla="*/ 0 w 125"/>
                <a:gd name="T7" fmla="*/ 138 h 178"/>
                <a:gd name="T8" fmla="*/ 0 w 125"/>
                <a:gd name="T9" fmla="*/ 130 h 178"/>
                <a:gd name="T10" fmla="*/ 0 w 125"/>
                <a:gd name="T11" fmla="*/ 119 h 178"/>
                <a:gd name="T12" fmla="*/ 0 w 125"/>
                <a:gd name="T13" fmla="*/ 112 h 178"/>
                <a:gd name="T14" fmla="*/ 1 w 125"/>
                <a:gd name="T15" fmla="*/ 101 h 178"/>
                <a:gd name="T16" fmla="*/ 1 w 125"/>
                <a:gd name="T17" fmla="*/ 95 h 178"/>
                <a:gd name="T18" fmla="*/ 2 w 125"/>
                <a:gd name="T19" fmla="*/ 85 h 178"/>
                <a:gd name="T20" fmla="*/ 3 w 125"/>
                <a:gd name="T21" fmla="*/ 79 h 178"/>
                <a:gd name="T22" fmla="*/ 4 w 125"/>
                <a:gd name="T23" fmla="*/ 70 h 178"/>
                <a:gd name="T24" fmla="*/ 6 w 125"/>
                <a:gd name="T25" fmla="*/ 65 h 178"/>
                <a:gd name="T26" fmla="*/ 8 w 125"/>
                <a:gd name="T27" fmla="*/ 57 h 178"/>
                <a:gd name="T28" fmla="*/ 9 w 125"/>
                <a:gd name="T29" fmla="*/ 52 h 178"/>
                <a:gd name="T30" fmla="*/ 12 w 125"/>
                <a:gd name="T31" fmla="*/ 44 h 178"/>
                <a:gd name="T32" fmla="*/ 14 w 125"/>
                <a:gd name="T33" fmla="*/ 40 h 178"/>
                <a:gd name="T34" fmla="*/ 17 w 125"/>
                <a:gd name="T35" fmla="*/ 33 h 178"/>
                <a:gd name="T36" fmla="*/ 19 w 125"/>
                <a:gd name="T37" fmla="*/ 29 h 178"/>
                <a:gd name="T38" fmla="*/ 22 w 125"/>
                <a:gd name="T39" fmla="*/ 24 h 178"/>
                <a:gd name="T40" fmla="*/ 25 w 125"/>
                <a:gd name="T41" fmla="*/ 21 h 178"/>
                <a:gd name="T42" fmla="*/ 28 w 125"/>
                <a:gd name="T43" fmla="*/ 16 h 178"/>
                <a:gd name="T44" fmla="*/ 31 w 125"/>
                <a:gd name="T45" fmla="*/ 13 h 178"/>
                <a:gd name="T46" fmla="*/ 35 w 125"/>
                <a:gd name="T47" fmla="*/ 10 h 178"/>
                <a:gd name="T48" fmla="*/ 38 w 125"/>
                <a:gd name="T49" fmla="*/ 8 h 178"/>
                <a:gd name="T50" fmla="*/ 43 w 125"/>
                <a:gd name="T51" fmla="*/ 5 h 178"/>
                <a:gd name="T52" fmla="*/ 46 w 125"/>
                <a:gd name="T53" fmla="*/ 3 h 178"/>
                <a:gd name="T54" fmla="*/ 51 w 125"/>
                <a:gd name="T55" fmla="*/ 2 h 178"/>
                <a:gd name="T56" fmla="*/ 54 w 125"/>
                <a:gd name="T57" fmla="*/ 1 h 178"/>
                <a:gd name="T58" fmla="*/ 59 w 125"/>
                <a:gd name="T59" fmla="*/ 0 h 178"/>
                <a:gd name="T60" fmla="*/ 63 w 125"/>
                <a:gd name="T61" fmla="*/ 0 h 178"/>
                <a:gd name="T62" fmla="*/ 69 w 125"/>
                <a:gd name="T63" fmla="*/ 0 h 178"/>
                <a:gd name="T64" fmla="*/ 72 w 125"/>
                <a:gd name="T65" fmla="*/ 1 h 178"/>
                <a:gd name="T66" fmla="*/ 78 w 125"/>
                <a:gd name="T67" fmla="*/ 2 h 178"/>
                <a:gd name="T68" fmla="*/ 82 w 125"/>
                <a:gd name="T69" fmla="*/ 4 h 178"/>
                <a:gd name="T70" fmla="*/ 88 w 125"/>
                <a:gd name="T71" fmla="*/ 6 h 178"/>
                <a:gd name="T72" fmla="*/ 92 w 125"/>
                <a:gd name="T73" fmla="*/ 8 h 178"/>
                <a:gd name="T74" fmla="*/ 99 w 125"/>
                <a:gd name="T75" fmla="*/ 12 h 178"/>
                <a:gd name="T76" fmla="*/ 103 w 125"/>
                <a:gd name="T77" fmla="*/ 15 h 178"/>
                <a:gd name="T78" fmla="*/ 110 w 125"/>
                <a:gd name="T79" fmla="*/ 19 h 178"/>
                <a:gd name="T80" fmla="*/ 114 w 125"/>
                <a:gd name="T81" fmla="*/ 23 h 178"/>
                <a:gd name="T82" fmla="*/ 121 w 125"/>
                <a:gd name="T83" fmla="*/ 2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178">
                  <a:moveTo>
                    <a:pt x="4" y="178"/>
                  </a:moveTo>
                  <a:lnTo>
                    <a:pt x="3" y="171"/>
                  </a:lnTo>
                  <a:lnTo>
                    <a:pt x="3" y="170"/>
                  </a:lnTo>
                  <a:lnTo>
                    <a:pt x="2" y="164"/>
                  </a:lnTo>
                  <a:lnTo>
                    <a:pt x="2" y="163"/>
                  </a:lnTo>
                  <a:lnTo>
                    <a:pt x="2" y="157"/>
                  </a:lnTo>
                  <a:lnTo>
                    <a:pt x="2" y="156"/>
                  </a:lnTo>
                  <a:lnTo>
                    <a:pt x="1" y="151"/>
                  </a:lnTo>
                  <a:lnTo>
                    <a:pt x="1" y="149"/>
                  </a:lnTo>
                  <a:lnTo>
                    <a:pt x="1" y="144"/>
                  </a:lnTo>
                  <a:lnTo>
                    <a:pt x="1" y="143"/>
                  </a:lnTo>
                  <a:lnTo>
                    <a:pt x="0" y="138"/>
                  </a:lnTo>
                  <a:lnTo>
                    <a:pt x="0" y="136"/>
                  </a:lnTo>
                  <a:lnTo>
                    <a:pt x="0" y="131"/>
                  </a:lnTo>
                  <a:lnTo>
                    <a:pt x="0" y="130"/>
                  </a:lnTo>
                  <a:lnTo>
                    <a:pt x="0" y="125"/>
                  </a:lnTo>
                  <a:lnTo>
                    <a:pt x="0" y="124"/>
                  </a:lnTo>
                  <a:lnTo>
                    <a:pt x="0" y="119"/>
                  </a:lnTo>
                  <a:lnTo>
                    <a:pt x="0" y="118"/>
                  </a:lnTo>
                  <a:lnTo>
                    <a:pt x="0" y="113"/>
                  </a:lnTo>
                  <a:lnTo>
                    <a:pt x="0" y="112"/>
                  </a:lnTo>
                  <a:lnTo>
                    <a:pt x="0" y="107"/>
                  </a:lnTo>
                  <a:lnTo>
                    <a:pt x="0" y="106"/>
                  </a:lnTo>
                  <a:lnTo>
                    <a:pt x="1" y="101"/>
                  </a:lnTo>
                  <a:lnTo>
                    <a:pt x="1" y="100"/>
                  </a:lnTo>
                  <a:lnTo>
                    <a:pt x="1" y="96"/>
                  </a:lnTo>
                  <a:lnTo>
                    <a:pt x="1" y="95"/>
                  </a:lnTo>
                  <a:lnTo>
                    <a:pt x="1" y="91"/>
                  </a:lnTo>
                  <a:lnTo>
                    <a:pt x="2" y="89"/>
                  </a:lnTo>
                  <a:lnTo>
                    <a:pt x="2" y="85"/>
                  </a:lnTo>
                  <a:lnTo>
                    <a:pt x="2" y="84"/>
                  </a:lnTo>
                  <a:lnTo>
                    <a:pt x="3" y="80"/>
                  </a:lnTo>
                  <a:lnTo>
                    <a:pt x="3" y="79"/>
                  </a:lnTo>
                  <a:lnTo>
                    <a:pt x="4" y="75"/>
                  </a:lnTo>
                  <a:lnTo>
                    <a:pt x="4" y="74"/>
                  </a:lnTo>
                  <a:lnTo>
                    <a:pt x="4" y="70"/>
                  </a:lnTo>
                  <a:lnTo>
                    <a:pt x="5" y="69"/>
                  </a:lnTo>
                  <a:lnTo>
                    <a:pt x="5" y="66"/>
                  </a:lnTo>
                  <a:lnTo>
                    <a:pt x="6" y="65"/>
                  </a:lnTo>
                  <a:lnTo>
                    <a:pt x="7" y="61"/>
                  </a:lnTo>
                  <a:lnTo>
                    <a:pt x="7" y="60"/>
                  </a:lnTo>
                  <a:lnTo>
                    <a:pt x="8" y="57"/>
                  </a:lnTo>
                  <a:lnTo>
                    <a:pt x="8" y="56"/>
                  </a:lnTo>
                  <a:lnTo>
                    <a:pt x="9" y="52"/>
                  </a:lnTo>
                  <a:lnTo>
                    <a:pt x="9" y="52"/>
                  </a:lnTo>
                  <a:lnTo>
                    <a:pt x="10" y="48"/>
                  </a:lnTo>
                  <a:lnTo>
                    <a:pt x="11" y="47"/>
                  </a:lnTo>
                  <a:lnTo>
                    <a:pt x="12" y="44"/>
                  </a:lnTo>
                  <a:lnTo>
                    <a:pt x="12" y="44"/>
                  </a:lnTo>
                  <a:lnTo>
                    <a:pt x="13" y="41"/>
                  </a:lnTo>
                  <a:lnTo>
                    <a:pt x="14" y="40"/>
                  </a:lnTo>
                  <a:lnTo>
                    <a:pt x="15" y="37"/>
                  </a:lnTo>
                  <a:lnTo>
                    <a:pt x="15" y="36"/>
                  </a:lnTo>
                  <a:lnTo>
                    <a:pt x="17" y="33"/>
                  </a:lnTo>
                  <a:lnTo>
                    <a:pt x="17" y="33"/>
                  </a:lnTo>
                  <a:lnTo>
                    <a:pt x="18" y="30"/>
                  </a:lnTo>
                  <a:lnTo>
                    <a:pt x="19" y="29"/>
                  </a:lnTo>
                  <a:lnTo>
                    <a:pt x="20" y="27"/>
                  </a:lnTo>
                  <a:lnTo>
                    <a:pt x="21" y="26"/>
                  </a:lnTo>
                  <a:lnTo>
                    <a:pt x="22" y="24"/>
                  </a:lnTo>
                  <a:lnTo>
                    <a:pt x="22" y="23"/>
                  </a:lnTo>
                  <a:lnTo>
                    <a:pt x="24" y="21"/>
                  </a:lnTo>
                  <a:lnTo>
                    <a:pt x="25" y="21"/>
                  </a:lnTo>
                  <a:lnTo>
                    <a:pt x="26" y="19"/>
                  </a:lnTo>
                  <a:lnTo>
                    <a:pt x="27" y="18"/>
                  </a:lnTo>
                  <a:lnTo>
                    <a:pt x="28" y="16"/>
                  </a:lnTo>
                  <a:lnTo>
                    <a:pt x="29" y="16"/>
                  </a:lnTo>
                  <a:lnTo>
                    <a:pt x="31" y="14"/>
                  </a:lnTo>
                  <a:lnTo>
                    <a:pt x="31" y="13"/>
                  </a:lnTo>
                  <a:lnTo>
                    <a:pt x="33" y="12"/>
                  </a:lnTo>
                  <a:lnTo>
                    <a:pt x="33" y="11"/>
                  </a:lnTo>
                  <a:lnTo>
                    <a:pt x="35" y="10"/>
                  </a:lnTo>
                  <a:lnTo>
                    <a:pt x="36" y="9"/>
                  </a:lnTo>
                  <a:lnTo>
                    <a:pt x="38" y="8"/>
                  </a:lnTo>
                  <a:lnTo>
                    <a:pt x="38" y="8"/>
                  </a:lnTo>
                  <a:lnTo>
                    <a:pt x="40" y="6"/>
                  </a:lnTo>
                  <a:lnTo>
                    <a:pt x="41" y="6"/>
                  </a:lnTo>
                  <a:lnTo>
                    <a:pt x="43" y="5"/>
                  </a:lnTo>
                  <a:lnTo>
                    <a:pt x="43" y="5"/>
                  </a:lnTo>
                  <a:lnTo>
                    <a:pt x="45" y="4"/>
                  </a:lnTo>
                  <a:lnTo>
                    <a:pt x="46" y="3"/>
                  </a:lnTo>
                  <a:lnTo>
                    <a:pt x="48" y="3"/>
                  </a:lnTo>
                  <a:lnTo>
                    <a:pt x="49" y="2"/>
                  </a:lnTo>
                  <a:lnTo>
                    <a:pt x="51" y="2"/>
                  </a:lnTo>
                  <a:lnTo>
                    <a:pt x="51" y="2"/>
                  </a:lnTo>
                  <a:lnTo>
                    <a:pt x="54" y="1"/>
                  </a:lnTo>
                  <a:lnTo>
                    <a:pt x="54" y="1"/>
                  </a:lnTo>
                  <a:lnTo>
                    <a:pt x="57" y="1"/>
                  </a:lnTo>
                  <a:lnTo>
                    <a:pt x="57" y="0"/>
                  </a:lnTo>
                  <a:lnTo>
                    <a:pt x="59" y="0"/>
                  </a:lnTo>
                  <a:lnTo>
                    <a:pt x="60" y="0"/>
                  </a:lnTo>
                  <a:lnTo>
                    <a:pt x="62" y="0"/>
                  </a:lnTo>
                  <a:lnTo>
                    <a:pt x="63" y="0"/>
                  </a:lnTo>
                  <a:lnTo>
                    <a:pt x="66" y="0"/>
                  </a:lnTo>
                  <a:lnTo>
                    <a:pt x="66" y="0"/>
                  </a:lnTo>
                  <a:lnTo>
                    <a:pt x="69" y="0"/>
                  </a:lnTo>
                  <a:lnTo>
                    <a:pt x="69" y="1"/>
                  </a:lnTo>
                  <a:lnTo>
                    <a:pt x="72" y="1"/>
                  </a:lnTo>
                  <a:lnTo>
                    <a:pt x="72" y="1"/>
                  </a:lnTo>
                  <a:lnTo>
                    <a:pt x="75" y="2"/>
                  </a:lnTo>
                  <a:lnTo>
                    <a:pt x="76" y="2"/>
                  </a:lnTo>
                  <a:lnTo>
                    <a:pt x="78" y="2"/>
                  </a:lnTo>
                  <a:lnTo>
                    <a:pt x="79" y="3"/>
                  </a:lnTo>
                  <a:lnTo>
                    <a:pt x="82" y="4"/>
                  </a:lnTo>
                  <a:lnTo>
                    <a:pt x="82" y="4"/>
                  </a:lnTo>
                  <a:lnTo>
                    <a:pt x="85" y="5"/>
                  </a:lnTo>
                  <a:lnTo>
                    <a:pt x="86" y="5"/>
                  </a:lnTo>
                  <a:lnTo>
                    <a:pt x="88" y="6"/>
                  </a:lnTo>
                  <a:lnTo>
                    <a:pt x="89" y="7"/>
                  </a:lnTo>
                  <a:lnTo>
                    <a:pt x="92" y="8"/>
                  </a:lnTo>
                  <a:lnTo>
                    <a:pt x="92" y="8"/>
                  </a:lnTo>
                  <a:lnTo>
                    <a:pt x="95" y="10"/>
                  </a:lnTo>
                  <a:lnTo>
                    <a:pt x="96" y="10"/>
                  </a:lnTo>
                  <a:lnTo>
                    <a:pt x="99" y="12"/>
                  </a:lnTo>
                  <a:lnTo>
                    <a:pt x="99" y="12"/>
                  </a:lnTo>
                  <a:lnTo>
                    <a:pt x="102" y="14"/>
                  </a:lnTo>
                  <a:lnTo>
                    <a:pt x="103" y="15"/>
                  </a:lnTo>
                  <a:lnTo>
                    <a:pt x="106" y="17"/>
                  </a:lnTo>
                  <a:lnTo>
                    <a:pt x="107" y="17"/>
                  </a:lnTo>
                  <a:lnTo>
                    <a:pt x="110" y="19"/>
                  </a:lnTo>
                  <a:lnTo>
                    <a:pt x="110" y="20"/>
                  </a:lnTo>
                  <a:lnTo>
                    <a:pt x="113" y="22"/>
                  </a:lnTo>
                  <a:lnTo>
                    <a:pt x="114" y="23"/>
                  </a:lnTo>
                  <a:lnTo>
                    <a:pt x="117" y="26"/>
                  </a:lnTo>
                  <a:lnTo>
                    <a:pt x="118" y="26"/>
                  </a:lnTo>
                  <a:lnTo>
                    <a:pt x="121" y="29"/>
                  </a:lnTo>
                  <a:lnTo>
                    <a:pt x="121" y="30"/>
                  </a:lnTo>
                  <a:lnTo>
                    <a:pt x="125" y="33"/>
                  </a:lnTo>
                </a:path>
              </a:pathLst>
            </a:custGeom>
            <a:noFill/>
            <a:ln w="12700">
              <a:solidFill>
                <a:srgbClr val="00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589" name="Freeform 29"/>
            <p:cNvSpPr>
              <a:spLocks/>
            </p:cNvSpPr>
            <p:nvPr/>
          </p:nvSpPr>
          <p:spPr bwMode="auto">
            <a:xfrm>
              <a:off x="2424" y="2962"/>
              <a:ext cx="46" cy="70"/>
            </a:xfrm>
            <a:custGeom>
              <a:avLst/>
              <a:gdLst>
                <a:gd name="T0" fmla="*/ 93 w 93"/>
                <a:gd name="T1" fmla="*/ 139 h 139"/>
                <a:gd name="T2" fmla="*/ 0 w 93"/>
                <a:gd name="T3" fmla="*/ 76 h 139"/>
                <a:gd name="T4" fmla="*/ 27 w 93"/>
                <a:gd name="T5" fmla="*/ 58 h 139"/>
                <a:gd name="T6" fmla="*/ 20 w 93"/>
                <a:gd name="T7" fmla="*/ 0 h 139"/>
                <a:gd name="T8" fmla="*/ 93 w 93"/>
                <a:gd name="T9" fmla="*/ 139 h 139"/>
              </a:gdLst>
              <a:ahLst/>
              <a:cxnLst>
                <a:cxn ang="0">
                  <a:pos x="T0" y="T1"/>
                </a:cxn>
                <a:cxn ang="0">
                  <a:pos x="T2" y="T3"/>
                </a:cxn>
                <a:cxn ang="0">
                  <a:pos x="T4" y="T5"/>
                </a:cxn>
                <a:cxn ang="0">
                  <a:pos x="T6" y="T7"/>
                </a:cxn>
                <a:cxn ang="0">
                  <a:pos x="T8" y="T9"/>
                </a:cxn>
              </a:cxnLst>
              <a:rect l="0" t="0" r="r" b="b"/>
              <a:pathLst>
                <a:path w="93" h="139">
                  <a:moveTo>
                    <a:pt x="93" y="139"/>
                  </a:moveTo>
                  <a:lnTo>
                    <a:pt x="0" y="76"/>
                  </a:lnTo>
                  <a:lnTo>
                    <a:pt x="27" y="58"/>
                  </a:lnTo>
                  <a:lnTo>
                    <a:pt x="20" y="0"/>
                  </a:lnTo>
                  <a:lnTo>
                    <a:pt x="93" y="139"/>
                  </a:lnTo>
                  <a:close/>
                </a:path>
              </a:pathLst>
            </a:custGeom>
            <a:solidFill>
              <a:srgbClr val="00FF00"/>
            </a:solidFill>
            <a:ln w="12700">
              <a:solidFill>
                <a:srgbClr val="00FF00"/>
              </a:solidFill>
              <a:prstDash val="solid"/>
              <a:round/>
              <a:headEnd/>
              <a:tailEnd/>
            </a:ln>
          </p:spPr>
          <p:txBody>
            <a:bodyPr/>
            <a:lstStyle/>
            <a:p>
              <a:endParaRPr lang="en-US"/>
            </a:p>
          </p:txBody>
        </p:sp>
        <p:sp>
          <p:nvSpPr>
            <p:cNvPr id="66590" name="Line 30"/>
            <p:cNvSpPr>
              <a:spLocks noChangeShapeType="1"/>
            </p:cNvSpPr>
            <p:nvPr/>
          </p:nvSpPr>
          <p:spPr bwMode="auto">
            <a:xfrm>
              <a:off x="2200" y="2678"/>
              <a:ext cx="1" cy="36"/>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91" name="Line 31"/>
            <p:cNvSpPr>
              <a:spLocks noChangeShapeType="1"/>
            </p:cNvSpPr>
            <p:nvPr/>
          </p:nvSpPr>
          <p:spPr bwMode="auto">
            <a:xfrm>
              <a:off x="2182" y="2696"/>
              <a:ext cx="36" cy="1"/>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92" name="Oval 32"/>
            <p:cNvSpPr>
              <a:spLocks noChangeArrowheads="1"/>
            </p:cNvSpPr>
            <p:nvPr/>
          </p:nvSpPr>
          <p:spPr bwMode="auto">
            <a:xfrm>
              <a:off x="2168" y="2664"/>
              <a:ext cx="64" cy="64"/>
            </a:xfrm>
            <a:prstGeom prst="ellipse">
              <a:avLst/>
            </a:prstGeom>
            <a:noFill/>
            <a:ln w="1270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593" name="Rectangle 33"/>
            <p:cNvSpPr>
              <a:spLocks noChangeArrowheads="1"/>
            </p:cNvSpPr>
            <p:nvPr/>
          </p:nvSpPr>
          <p:spPr bwMode="auto">
            <a:xfrm>
              <a:off x="1854" y="3194"/>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00"/>
                  </a:solidFill>
                  <a:latin typeface="Arial" charset="0"/>
                </a:rPr>
                <a:t>H</a:t>
              </a:r>
              <a:endParaRPr lang="en-US" altLang="en-US">
                <a:solidFill>
                  <a:schemeClr val="tx1"/>
                </a:solidFill>
              </a:endParaRPr>
            </a:p>
          </p:txBody>
        </p:sp>
        <p:sp>
          <p:nvSpPr>
            <p:cNvPr id="66594" name="Rectangle 34"/>
            <p:cNvSpPr>
              <a:spLocks noChangeArrowheads="1"/>
            </p:cNvSpPr>
            <p:nvPr/>
          </p:nvSpPr>
          <p:spPr bwMode="auto">
            <a:xfrm>
              <a:off x="1915" y="3194"/>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00"/>
                  </a:solidFill>
                  <a:latin typeface="Arial" charset="0"/>
                </a:rPr>
                <a:t>O</a:t>
              </a:r>
              <a:endParaRPr lang="en-US" altLang="en-US">
                <a:solidFill>
                  <a:schemeClr val="tx1"/>
                </a:solidFill>
              </a:endParaRPr>
            </a:p>
          </p:txBody>
        </p:sp>
        <p:sp>
          <p:nvSpPr>
            <p:cNvPr id="66595" name="Rectangle 35"/>
            <p:cNvSpPr>
              <a:spLocks noChangeArrowheads="1"/>
            </p:cNvSpPr>
            <p:nvPr/>
          </p:nvSpPr>
          <p:spPr bwMode="auto">
            <a:xfrm>
              <a:off x="2994" y="3487"/>
              <a:ext cx="8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a:solidFill>
                    <a:srgbClr val="FFFFFF"/>
                  </a:solidFill>
                  <a:latin typeface="Arial" charset="0"/>
                </a:rPr>
                <a:t>O</a:t>
              </a:r>
              <a:endParaRPr lang="en-US" altLang="en-US">
                <a:solidFill>
                  <a:schemeClr val="tx1"/>
                </a:solidFill>
              </a:endParaRPr>
            </a:p>
          </p:txBody>
        </p:sp>
        <p:sp>
          <p:nvSpPr>
            <p:cNvPr id="66596" name="Line 36"/>
            <p:cNvSpPr>
              <a:spLocks noChangeShapeType="1"/>
            </p:cNvSpPr>
            <p:nvPr/>
          </p:nvSpPr>
          <p:spPr bwMode="auto">
            <a:xfrm flipH="1" flipV="1">
              <a:off x="2942" y="3393"/>
              <a:ext cx="155" cy="4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97" name="Line 37"/>
            <p:cNvSpPr>
              <a:spLocks noChangeShapeType="1"/>
            </p:cNvSpPr>
            <p:nvPr/>
          </p:nvSpPr>
          <p:spPr bwMode="auto">
            <a:xfrm flipH="1">
              <a:off x="2811" y="3393"/>
              <a:ext cx="131" cy="2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98" name="Freeform 38"/>
            <p:cNvSpPr>
              <a:spLocks/>
            </p:cNvSpPr>
            <p:nvPr/>
          </p:nvSpPr>
          <p:spPr bwMode="auto">
            <a:xfrm>
              <a:off x="2844" y="3546"/>
              <a:ext cx="134" cy="37"/>
            </a:xfrm>
            <a:custGeom>
              <a:avLst/>
              <a:gdLst>
                <a:gd name="T0" fmla="*/ 0 w 268"/>
                <a:gd name="T1" fmla="*/ 74 h 74"/>
                <a:gd name="T2" fmla="*/ 268 w 268"/>
                <a:gd name="T3" fmla="*/ 28 h 74"/>
                <a:gd name="T4" fmla="*/ 268 w 268"/>
                <a:gd name="T5" fmla="*/ 0 h 74"/>
                <a:gd name="T6" fmla="*/ 0 w 268"/>
                <a:gd name="T7" fmla="*/ 74 h 74"/>
                <a:gd name="T8" fmla="*/ 0 w 268"/>
                <a:gd name="T9" fmla="*/ 74 h 74"/>
              </a:gdLst>
              <a:ahLst/>
              <a:cxnLst>
                <a:cxn ang="0">
                  <a:pos x="T0" y="T1"/>
                </a:cxn>
                <a:cxn ang="0">
                  <a:pos x="T2" y="T3"/>
                </a:cxn>
                <a:cxn ang="0">
                  <a:pos x="T4" y="T5"/>
                </a:cxn>
                <a:cxn ang="0">
                  <a:pos x="T6" y="T7"/>
                </a:cxn>
                <a:cxn ang="0">
                  <a:pos x="T8" y="T9"/>
                </a:cxn>
              </a:cxnLst>
              <a:rect l="0" t="0" r="r" b="b"/>
              <a:pathLst>
                <a:path w="268" h="74">
                  <a:moveTo>
                    <a:pt x="0" y="74"/>
                  </a:moveTo>
                  <a:lnTo>
                    <a:pt x="268" y="28"/>
                  </a:lnTo>
                  <a:lnTo>
                    <a:pt x="268" y="0"/>
                  </a:lnTo>
                  <a:lnTo>
                    <a:pt x="0" y="74"/>
                  </a:lnTo>
                  <a:lnTo>
                    <a:pt x="0" y="74"/>
                  </a:lnTo>
                  <a:close/>
                </a:path>
              </a:pathLst>
            </a:custGeom>
            <a:solidFill>
              <a:srgbClr val="FFFFFF"/>
            </a:solidFill>
            <a:ln w="9525">
              <a:solidFill>
                <a:srgbClr val="FFFFFF"/>
              </a:solidFill>
              <a:prstDash val="solid"/>
              <a:round/>
              <a:headEnd/>
              <a:tailEnd/>
            </a:ln>
          </p:spPr>
          <p:txBody>
            <a:bodyPr/>
            <a:lstStyle/>
            <a:p>
              <a:endParaRPr lang="en-US"/>
            </a:p>
          </p:txBody>
        </p:sp>
        <p:sp>
          <p:nvSpPr>
            <p:cNvPr id="66599" name="Freeform 39"/>
            <p:cNvSpPr>
              <a:spLocks/>
            </p:cNvSpPr>
            <p:nvPr/>
          </p:nvSpPr>
          <p:spPr bwMode="auto">
            <a:xfrm>
              <a:off x="3077" y="3549"/>
              <a:ext cx="108" cy="47"/>
            </a:xfrm>
            <a:custGeom>
              <a:avLst/>
              <a:gdLst>
                <a:gd name="T0" fmla="*/ 208 w 215"/>
                <a:gd name="T1" fmla="*/ 78 h 94"/>
                <a:gd name="T2" fmla="*/ 202 w 215"/>
                <a:gd name="T3" fmla="*/ 60 h 94"/>
                <a:gd name="T4" fmla="*/ 8 w 215"/>
                <a:gd name="T5" fmla="*/ 0 h 94"/>
                <a:gd name="T6" fmla="*/ 4 w 215"/>
                <a:gd name="T7" fmla="*/ 13 h 94"/>
                <a:gd name="T8" fmla="*/ 0 w 215"/>
                <a:gd name="T9" fmla="*/ 27 h 94"/>
                <a:gd name="T10" fmla="*/ 215 w 215"/>
                <a:gd name="T11" fmla="*/ 94 h 94"/>
                <a:gd name="T12" fmla="*/ 208 w 215"/>
                <a:gd name="T13" fmla="*/ 78 h 94"/>
              </a:gdLst>
              <a:ahLst/>
              <a:cxnLst>
                <a:cxn ang="0">
                  <a:pos x="T0" y="T1"/>
                </a:cxn>
                <a:cxn ang="0">
                  <a:pos x="T2" y="T3"/>
                </a:cxn>
                <a:cxn ang="0">
                  <a:pos x="T4" y="T5"/>
                </a:cxn>
                <a:cxn ang="0">
                  <a:pos x="T6" y="T7"/>
                </a:cxn>
                <a:cxn ang="0">
                  <a:pos x="T8" y="T9"/>
                </a:cxn>
                <a:cxn ang="0">
                  <a:pos x="T10" y="T11"/>
                </a:cxn>
                <a:cxn ang="0">
                  <a:pos x="T12" y="T13"/>
                </a:cxn>
              </a:cxnLst>
              <a:rect l="0" t="0" r="r" b="b"/>
              <a:pathLst>
                <a:path w="215" h="94">
                  <a:moveTo>
                    <a:pt x="208" y="78"/>
                  </a:moveTo>
                  <a:lnTo>
                    <a:pt x="202" y="60"/>
                  </a:lnTo>
                  <a:lnTo>
                    <a:pt x="8" y="0"/>
                  </a:lnTo>
                  <a:lnTo>
                    <a:pt x="4" y="13"/>
                  </a:lnTo>
                  <a:lnTo>
                    <a:pt x="0" y="27"/>
                  </a:lnTo>
                  <a:lnTo>
                    <a:pt x="215" y="94"/>
                  </a:lnTo>
                  <a:lnTo>
                    <a:pt x="208" y="78"/>
                  </a:lnTo>
                  <a:close/>
                </a:path>
              </a:pathLst>
            </a:custGeom>
            <a:solidFill>
              <a:srgbClr val="FFFFFF"/>
            </a:solidFill>
            <a:ln w="9525">
              <a:solidFill>
                <a:srgbClr val="FFFFFF"/>
              </a:solidFill>
              <a:prstDash val="solid"/>
              <a:round/>
              <a:headEnd/>
              <a:tailEnd/>
            </a:ln>
          </p:spPr>
          <p:txBody>
            <a:bodyPr/>
            <a:lstStyle/>
            <a:p>
              <a:endParaRPr lang="en-US"/>
            </a:p>
          </p:txBody>
        </p:sp>
        <p:sp>
          <p:nvSpPr>
            <p:cNvPr id="66600" name="Line 40"/>
            <p:cNvSpPr>
              <a:spLocks noChangeShapeType="1"/>
            </p:cNvSpPr>
            <p:nvPr/>
          </p:nvSpPr>
          <p:spPr bwMode="auto">
            <a:xfrm flipH="1" flipV="1">
              <a:off x="2660" y="3486"/>
              <a:ext cx="184" cy="97"/>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01" name="Line 41"/>
            <p:cNvSpPr>
              <a:spLocks noChangeShapeType="1"/>
            </p:cNvSpPr>
            <p:nvPr/>
          </p:nvSpPr>
          <p:spPr bwMode="auto">
            <a:xfrm flipH="1">
              <a:off x="2844" y="3393"/>
              <a:ext cx="98" cy="19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02" name="Line 42"/>
            <p:cNvSpPr>
              <a:spLocks noChangeShapeType="1"/>
            </p:cNvSpPr>
            <p:nvPr/>
          </p:nvSpPr>
          <p:spPr bwMode="auto">
            <a:xfrm flipV="1">
              <a:off x="3097" y="3337"/>
              <a:ext cx="42" cy="102"/>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03" name="Line 43"/>
            <p:cNvSpPr>
              <a:spLocks noChangeShapeType="1"/>
            </p:cNvSpPr>
            <p:nvPr/>
          </p:nvSpPr>
          <p:spPr bwMode="auto">
            <a:xfrm flipH="1">
              <a:off x="3097" y="3398"/>
              <a:ext cx="201" cy="4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04" name="Freeform 44"/>
            <p:cNvSpPr>
              <a:spLocks/>
            </p:cNvSpPr>
            <p:nvPr/>
          </p:nvSpPr>
          <p:spPr bwMode="auto">
            <a:xfrm>
              <a:off x="3178" y="3398"/>
              <a:ext cx="120" cy="198"/>
            </a:xfrm>
            <a:custGeom>
              <a:avLst/>
              <a:gdLst>
                <a:gd name="T0" fmla="*/ 6 w 240"/>
                <a:gd name="T1" fmla="*/ 381 h 397"/>
                <a:gd name="T2" fmla="*/ 13 w 240"/>
                <a:gd name="T3" fmla="*/ 397 h 397"/>
                <a:gd name="T4" fmla="*/ 240 w 240"/>
                <a:gd name="T5" fmla="*/ 1 h 397"/>
                <a:gd name="T6" fmla="*/ 240 w 240"/>
                <a:gd name="T7" fmla="*/ 0 h 397"/>
                <a:gd name="T8" fmla="*/ 240 w 240"/>
                <a:gd name="T9" fmla="*/ 0 h 397"/>
                <a:gd name="T10" fmla="*/ 0 w 240"/>
                <a:gd name="T11" fmla="*/ 364 h 397"/>
                <a:gd name="T12" fmla="*/ 6 w 240"/>
                <a:gd name="T13" fmla="*/ 381 h 397"/>
              </a:gdLst>
              <a:ahLst/>
              <a:cxnLst>
                <a:cxn ang="0">
                  <a:pos x="T0" y="T1"/>
                </a:cxn>
                <a:cxn ang="0">
                  <a:pos x="T2" y="T3"/>
                </a:cxn>
                <a:cxn ang="0">
                  <a:pos x="T4" y="T5"/>
                </a:cxn>
                <a:cxn ang="0">
                  <a:pos x="T6" y="T7"/>
                </a:cxn>
                <a:cxn ang="0">
                  <a:pos x="T8" y="T9"/>
                </a:cxn>
                <a:cxn ang="0">
                  <a:pos x="T10" y="T11"/>
                </a:cxn>
                <a:cxn ang="0">
                  <a:pos x="T12" y="T13"/>
                </a:cxn>
              </a:cxnLst>
              <a:rect l="0" t="0" r="r" b="b"/>
              <a:pathLst>
                <a:path w="240" h="397">
                  <a:moveTo>
                    <a:pt x="6" y="381"/>
                  </a:moveTo>
                  <a:lnTo>
                    <a:pt x="13" y="397"/>
                  </a:lnTo>
                  <a:lnTo>
                    <a:pt x="240" y="1"/>
                  </a:lnTo>
                  <a:lnTo>
                    <a:pt x="240" y="0"/>
                  </a:lnTo>
                  <a:lnTo>
                    <a:pt x="240" y="0"/>
                  </a:lnTo>
                  <a:lnTo>
                    <a:pt x="0" y="364"/>
                  </a:lnTo>
                  <a:lnTo>
                    <a:pt x="6" y="381"/>
                  </a:lnTo>
                  <a:close/>
                </a:path>
              </a:pathLst>
            </a:custGeom>
            <a:solidFill>
              <a:srgbClr val="FFFFFF"/>
            </a:solidFill>
            <a:ln w="9525">
              <a:solidFill>
                <a:srgbClr val="FFFFFF"/>
              </a:solidFill>
              <a:prstDash val="solid"/>
              <a:round/>
              <a:headEnd/>
              <a:tailEnd/>
            </a:ln>
          </p:spPr>
          <p:txBody>
            <a:bodyPr/>
            <a:lstStyle/>
            <a:p>
              <a:endParaRPr lang="en-US"/>
            </a:p>
          </p:txBody>
        </p:sp>
        <p:sp>
          <p:nvSpPr>
            <p:cNvPr id="66605" name="Line 45"/>
            <p:cNvSpPr>
              <a:spLocks noChangeShapeType="1"/>
            </p:cNvSpPr>
            <p:nvPr/>
          </p:nvSpPr>
          <p:spPr bwMode="auto">
            <a:xfrm>
              <a:off x="3298" y="3398"/>
              <a:ext cx="108" cy="6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06" name="Rectangle 46"/>
            <p:cNvSpPr>
              <a:spLocks noChangeArrowheads="1"/>
            </p:cNvSpPr>
            <p:nvPr/>
          </p:nvSpPr>
          <p:spPr bwMode="auto">
            <a:xfrm>
              <a:off x="2589" y="3416"/>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07" name="Rectangle 47"/>
            <p:cNvSpPr>
              <a:spLocks noChangeArrowheads="1"/>
            </p:cNvSpPr>
            <p:nvPr/>
          </p:nvSpPr>
          <p:spPr bwMode="auto">
            <a:xfrm>
              <a:off x="1139" y="3653"/>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08" name="Rectangle 48"/>
            <p:cNvSpPr>
              <a:spLocks noChangeArrowheads="1"/>
            </p:cNvSpPr>
            <p:nvPr/>
          </p:nvSpPr>
          <p:spPr bwMode="auto">
            <a:xfrm>
              <a:off x="1196" y="3653"/>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09" name="Rectangle 49"/>
            <p:cNvSpPr>
              <a:spLocks noChangeArrowheads="1"/>
            </p:cNvSpPr>
            <p:nvPr/>
          </p:nvSpPr>
          <p:spPr bwMode="auto">
            <a:xfrm>
              <a:off x="1561" y="3503"/>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10" name="Rectangle 50"/>
            <p:cNvSpPr>
              <a:spLocks noChangeArrowheads="1"/>
            </p:cNvSpPr>
            <p:nvPr/>
          </p:nvSpPr>
          <p:spPr bwMode="auto">
            <a:xfrm>
              <a:off x="1062" y="3544"/>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11" name="Rectangle 51"/>
            <p:cNvSpPr>
              <a:spLocks noChangeArrowheads="1"/>
            </p:cNvSpPr>
            <p:nvPr/>
          </p:nvSpPr>
          <p:spPr bwMode="auto">
            <a:xfrm>
              <a:off x="1118" y="3544"/>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12" name="Rectangle 52"/>
            <p:cNvSpPr>
              <a:spLocks noChangeArrowheads="1"/>
            </p:cNvSpPr>
            <p:nvPr/>
          </p:nvSpPr>
          <p:spPr bwMode="auto">
            <a:xfrm>
              <a:off x="1553" y="3783"/>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13" name="Rectangle 53"/>
            <p:cNvSpPr>
              <a:spLocks noChangeArrowheads="1"/>
            </p:cNvSpPr>
            <p:nvPr/>
          </p:nvSpPr>
          <p:spPr bwMode="auto">
            <a:xfrm>
              <a:off x="1616" y="3783"/>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14" name="Freeform 54"/>
            <p:cNvSpPr>
              <a:spLocks/>
            </p:cNvSpPr>
            <p:nvPr/>
          </p:nvSpPr>
          <p:spPr bwMode="auto">
            <a:xfrm>
              <a:off x="1361" y="3682"/>
              <a:ext cx="158" cy="67"/>
            </a:xfrm>
            <a:custGeom>
              <a:avLst/>
              <a:gdLst>
                <a:gd name="T0" fmla="*/ 305 w 315"/>
                <a:gd name="T1" fmla="*/ 22 h 134"/>
                <a:gd name="T2" fmla="*/ 315 w 315"/>
                <a:gd name="T3" fmla="*/ 0 h 134"/>
                <a:gd name="T4" fmla="*/ 10 w 315"/>
                <a:gd name="T5" fmla="*/ 92 h 134"/>
                <a:gd name="T6" fmla="*/ 15 w 315"/>
                <a:gd name="T7" fmla="*/ 110 h 134"/>
                <a:gd name="T8" fmla="*/ 0 w 315"/>
                <a:gd name="T9" fmla="*/ 134 h 134"/>
                <a:gd name="T10" fmla="*/ 310 w 315"/>
                <a:gd name="T11" fmla="*/ 40 h 134"/>
                <a:gd name="T12" fmla="*/ 305 w 315"/>
                <a:gd name="T13" fmla="*/ 22 h 134"/>
              </a:gdLst>
              <a:ahLst/>
              <a:cxnLst>
                <a:cxn ang="0">
                  <a:pos x="T0" y="T1"/>
                </a:cxn>
                <a:cxn ang="0">
                  <a:pos x="T2" y="T3"/>
                </a:cxn>
                <a:cxn ang="0">
                  <a:pos x="T4" y="T5"/>
                </a:cxn>
                <a:cxn ang="0">
                  <a:pos x="T6" y="T7"/>
                </a:cxn>
                <a:cxn ang="0">
                  <a:pos x="T8" y="T9"/>
                </a:cxn>
                <a:cxn ang="0">
                  <a:pos x="T10" y="T11"/>
                </a:cxn>
                <a:cxn ang="0">
                  <a:pos x="T12" y="T13"/>
                </a:cxn>
              </a:cxnLst>
              <a:rect l="0" t="0" r="r" b="b"/>
              <a:pathLst>
                <a:path w="315" h="134">
                  <a:moveTo>
                    <a:pt x="305" y="22"/>
                  </a:moveTo>
                  <a:lnTo>
                    <a:pt x="315" y="0"/>
                  </a:lnTo>
                  <a:lnTo>
                    <a:pt x="10" y="92"/>
                  </a:lnTo>
                  <a:lnTo>
                    <a:pt x="15" y="110"/>
                  </a:lnTo>
                  <a:lnTo>
                    <a:pt x="0" y="134"/>
                  </a:lnTo>
                  <a:lnTo>
                    <a:pt x="310" y="40"/>
                  </a:lnTo>
                  <a:lnTo>
                    <a:pt x="305" y="22"/>
                  </a:lnTo>
                  <a:close/>
                </a:path>
              </a:pathLst>
            </a:custGeom>
            <a:solidFill>
              <a:srgbClr val="FFFFFF"/>
            </a:solidFill>
            <a:ln w="9525">
              <a:solidFill>
                <a:srgbClr val="FFFFFF"/>
              </a:solidFill>
              <a:prstDash val="solid"/>
              <a:round/>
              <a:headEnd/>
              <a:tailEnd/>
            </a:ln>
          </p:spPr>
          <p:txBody>
            <a:bodyPr/>
            <a:lstStyle/>
            <a:p>
              <a:endParaRPr lang="en-US"/>
            </a:p>
          </p:txBody>
        </p:sp>
        <p:sp>
          <p:nvSpPr>
            <p:cNvPr id="66615" name="Line 55"/>
            <p:cNvSpPr>
              <a:spLocks noChangeShapeType="1"/>
            </p:cNvSpPr>
            <p:nvPr/>
          </p:nvSpPr>
          <p:spPr bwMode="auto">
            <a:xfrm flipH="1" flipV="1">
              <a:off x="1262" y="3712"/>
              <a:ext cx="107" cy="2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16" name="Line 56"/>
            <p:cNvSpPr>
              <a:spLocks noChangeShapeType="1"/>
            </p:cNvSpPr>
            <p:nvPr/>
          </p:nvSpPr>
          <p:spPr bwMode="auto">
            <a:xfrm>
              <a:off x="1278" y="3557"/>
              <a:ext cx="176" cy="4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17" name="Line 57"/>
            <p:cNvSpPr>
              <a:spLocks noChangeShapeType="1"/>
            </p:cNvSpPr>
            <p:nvPr/>
          </p:nvSpPr>
          <p:spPr bwMode="auto">
            <a:xfrm flipH="1" flipV="1">
              <a:off x="1369" y="3479"/>
              <a:ext cx="85" cy="118"/>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18" name="Line 58"/>
            <p:cNvSpPr>
              <a:spLocks noChangeShapeType="1"/>
            </p:cNvSpPr>
            <p:nvPr/>
          </p:nvSpPr>
          <p:spPr bwMode="auto">
            <a:xfrm flipH="1">
              <a:off x="1454" y="3566"/>
              <a:ext cx="98" cy="3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19" name="Line 59"/>
            <p:cNvSpPr>
              <a:spLocks noChangeShapeType="1"/>
            </p:cNvSpPr>
            <p:nvPr/>
          </p:nvSpPr>
          <p:spPr bwMode="auto">
            <a:xfrm flipH="1">
              <a:off x="1186" y="3557"/>
              <a:ext cx="92" cy="27"/>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20" name="Freeform 60"/>
            <p:cNvSpPr>
              <a:spLocks/>
            </p:cNvSpPr>
            <p:nvPr/>
          </p:nvSpPr>
          <p:spPr bwMode="auto">
            <a:xfrm>
              <a:off x="1278" y="3557"/>
              <a:ext cx="99" cy="193"/>
            </a:xfrm>
            <a:custGeom>
              <a:avLst/>
              <a:gdLst>
                <a:gd name="T0" fmla="*/ 183 w 198"/>
                <a:gd name="T1" fmla="*/ 359 h 384"/>
                <a:gd name="T2" fmla="*/ 198 w 198"/>
                <a:gd name="T3" fmla="*/ 336 h 384"/>
                <a:gd name="T4" fmla="*/ 0 w 198"/>
                <a:gd name="T5" fmla="*/ 0 h 384"/>
                <a:gd name="T6" fmla="*/ 0 w 198"/>
                <a:gd name="T7" fmla="*/ 0 h 384"/>
                <a:gd name="T8" fmla="*/ 0 w 198"/>
                <a:gd name="T9" fmla="*/ 0 h 384"/>
                <a:gd name="T10" fmla="*/ 168 w 198"/>
                <a:gd name="T11" fmla="*/ 384 h 384"/>
                <a:gd name="T12" fmla="*/ 183 w 198"/>
                <a:gd name="T13" fmla="*/ 359 h 384"/>
              </a:gdLst>
              <a:ahLst/>
              <a:cxnLst>
                <a:cxn ang="0">
                  <a:pos x="T0" y="T1"/>
                </a:cxn>
                <a:cxn ang="0">
                  <a:pos x="T2" y="T3"/>
                </a:cxn>
                <a:cxn ang="0">
                  <a:pos x="T4" y="T5"/>
                </a:cxn>
                <a:cxn ang="0">
                  <a:pos x="T6" y="T7"/>
                </a:cxn>
                <a:cxn ang="0">
                  <a:pos x="T8" y="T9"/>
                </a:cxn>
                <a:cxn ang="0">
                  <a:pos x="T10" y="T11"/>
                </a:cxn>
                <a:cxn ang="0">
                  <a:pos x="T12" y="T13"/>
                </a:cxn>
              </a:cxnLst>
              <a:rect l="0" t="0" r="r" b="b"/>
              <a:pathLst>
                <a:path w="198" h="384">
                  <a:moveTo>
                    <a:pt x="183" y="359"/>
                  </a:moveTo>
                  <a:lnTo>
                    <a:pt x="198" y="336"/>
                  </a:lnTo>
                  <a:lnTo>
                    <a:pt x="0" y="0"/>
                  </a:lnTo>
                  <a:lnTo>
                    <a:pt x="0" y="0"/>
                  </a:lnTo>
                  <a:lnTo>
                    <a:pt x="0" y="0"/>
                  </a:lnTo>
                  <a:lnTo>
                    <a:pt x="168" y="384"/>
                  </a:lnTo>
                  <a:lnTo>
                    <a:pt x="183" y="359"/>
                  </a:lnTo>
                  <a:close/>
                </a:path>
              </a:pathLst>
            </a:custGeom>
            <a:solidFill>
              <a:srgbClr val="FFFFFF"/>
            </a:solidFill>
            <a:ln w="9525">
              <a:solidFill>
                <a:srgbClr val="FFFFFF"/>
              </a:solidFill>
              <a:prstDash val="solid"/>
              <a:round/>
              <a:headEnd/>
              <a:tailEnd/>
            </a:ln>
          </p:spPr>
          <p:txBody>
            <a:bodyPr/>
            <a:lstStyle/>
            <a:p>
              <a:endParaRPr lang="en-US"/>
            </a:p>
          </p:txBody>
        </p:sp>
        <p:sp>
          <p:nvSpPr>
            <p:cNvPr id="66621" name="Line 61"/>
            <p:cNvSpPr>
              <a:spLocks noChangeShapeType="1"/>
            </p:cNvSpPr>
            <p:nvPr/>
          </p:nvSpPr>
          <p:spPr bwMode="auto">
            <a:xfrm>
              <a:off x="1514" y="3693"/>
              <a:ext cx="43" cy="8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22" name="Freeform 62"/>
            <p:cNvSpPr>
              <a:spLocks/>
            </p:cNvSpPr>
            <p:nvPr/>
          </p:nvSpPr>
          <p:spPr bwMode="auto">
            <a:xfrm>
              <a:off x="1508" y="3682"/>
              <a:ext cx="194" cy="51"/>
            </a:xfrm>
            <a:custGeom>
              <a:avLst/>
              <a:gdLst>
                <a:gd name="T0" fmla="*/ 389 w 389"/>
                <a:gd name="T1" fmla="*/ 101 h 101"/>
                <a:gd name="T2" fmla="*/ 389 w 389"/>
                <a:gd name="T3" fmla="*/ 101 h 101"/>
                <a:gd name="T4" fmla="*/ 22 w 389"/>
                <a:gd name="T5" fmla="*/ 0 h 101"/>
                <a:gd name="T6" fmla="*/ 12 w 389"/>
                <a:gd name="T7" fmla="*/ 22 h 101"/>
                <a:gd name="T8" fmla="*/ 0 w 389"/>
                <a:gd name="T9" fmla="*/ 45 h 101"/>
                <a:gd name="T10" fmla="*/ 389 w 389"/>
                <a:gd name="T11" fmla="*/ 101 h 101"/>
                <a:gd name="T12" fmla="*/ 389 w 389"/>
                <a:gd name="T13" fmla="*/ 101 h 101"/>
              </a:gdLst>
              <a:ahLst/>
              <a:cxnLst>
                <a:cxn ang="0">
                  <a:pos x="T0" y="T1"/>
                </a:cxn>
                <a:cxn ang="0">
                  <a:pos x="T2" y="T3"/>
                </a:cxn>
                <a:cxn ang="0">
                  <a:pos x="T4" y="T5"/>
                </a:cxn>
                <a:cxn ang="0">
                  <a:pos x="T6" y="T7"/>
                </a:cxn>
                <a:cxn ang="0">
                  <a:pos x="T8" y="T9"/>
                </a:cxn>
                <a:cxn ang="0">
                  <a:pos x="T10" y="T11"/>
                </a:cxn>
                <a:cxn ang="0">
                  <a:pos x="T12" y="T13"/>
                </a:cxn>
              </a:cxnLst>
              <a:rect l="0" t="0" r="r" b="b"/>
              <a:pathLst>
                <a:path w="389" h="101">
                  <a:moveTo>
                    <a:pt x="389" y="101"/>
                  </a:moveTo>
                  <a:lnTo>
                    <a:pt x="389" y="101"/>
                  </a:lnTo>
                  <a:lnTo>
                    <a:pt x="22" y="0"/>
                  </a:lnTo>
                  <a:lnTo>
                    <a:pt x="12" y="22"/>
                  </a:lnTo>
                  <a:lnTo>
                    <a:pt x="0" y="45"/>
                  </a:lnTo>
                  <a:lnTo>
                    <a:pt x="389" y="101"/>
                  </a:lnTo>
                  <a:lnTo>
                    <a:pt x="389" y="101"/>
                  </a:lnTo>
                  <a:close/>
                </a:path>
              </a:pathLst>
            </a:custGeom>
            <a:solidFill>
              <a:srgbClr val="FFFFFF"/>
            </a:solidFill>
            <a:ln w="9525">
              <a:solidFill>
                <a:srgbClr val="FFFFFF"/>
              </a:solidFill>
              <a:prstDash val="solid"/>
              <a:round/>
              <a:headEnd/>
              <a:tailEnd/>
            </a:ln>
          </p:spPr>
          <p:txBody>
            <a:bodyPr/>
            <a:lstStyle/>
            <a:p>
              <a:endParaRPr lang="en-US"/>
            </a:p>
          </p:txBody>
        </p:sp>
        <p:sp>
          <p:nvSpPr>
            <p:cNvPr id="66623" name="Line 63"/>
            <p:cNvSpPr>
              <a:spLocks noChangeShapeType="1"/>
            </p:cNvSpPr>
            <p:nvPr/>
          </p:nvSpPr>
          <p:spPr bwMode="auto">
            <a:xfrm>
              <a:off x="1617" y="3592"/>
              <a:ext cx="85" cy="14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24" name="Line 64"/>
            <p:cNvSpPr>
              <a:spLocks noChangeShapeType="1"/>
            </p:cNvSpPr>
            <p:nvPr/>
          </p:nvSpPr>
          <p:spPr bwMode="auto">
            <a:xfrm flipH="1" flipV="1">
              <a:off x="1266" y="3449"/>
              <a:ext cx="103" cy="3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25" name="Line 65"/>
            <p:cNvSpPr>
              <a:spLocks noChangeShapeType="1"/>
            </p:cNvSpPr>
            <p:nvPr/>
          </p:nvSpPr>
          <p:spPr bwMode="auto">
            <a:xfrm flipV="1">
              <a:off x="1702" y="3601"/>
              <a:ext cx="111" cy="13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26" name="Rectangle 66"/>
            <p:cNvSpPr>
              <a:spLocks noChangeArrowheads="1"/>
            </p:cNvSpPr>
            <p:nvPr/>
          </p:nvSpPr>
          <p:spPr bwMode="auto">
            <a:xfrm>
              <a:off x="1188" y="3391"/>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27" name="Rectangle 67"/>
            <p:cNvSpPr>
              <a:spLocks noChangeArrowheads="1"/>
            </p:cNvSpPr>
            <p:nvPr/>
          </p:nvSpPr>
          <p:spPr bwMode="auto">
            <a:xfrm>
              <a:off x="1892" y="3328"/>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28" name="Rectangle 68"/>
            <p:cNvSpPr>
              <a:spLocks noChangeArrowheads="1"/>
            </p:cNvSpPr>
            <p:nvPr/>
          </p:nvSpPr>
          <p:spPr bwMode="auto">
            <a:xfrm>
              <a:off x="1953" y="3328"/>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29" name="Rectangle 69"/>
            <p:cNvSpPr>
              <a:spLocks noChangeArrowheads="1"/>
            </p:cNvSpPr>
            <p:nvPr/>
          </p:nvSpPr>
          <p:spPr bwMode="auto">
            <a:xfrm>
              <a:off x="3067" y="3239"/>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30" name="Rectangle 70"/>
            <p:cNvSpPr>
              <a:spLocks noChangeArrowheads="1"/>
            </p:cNvSpPr>
            <p:nvPr/>
          </p:nvSpPr>
          <p:spPr bwMode="auto">
            <a:xfrm>
              <a:off x="3127" y="3239"/>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31" name="Rectangle 71"/>
            <p:cNvSpPr>
              <a:spLocks noChangeArrowheads="1"/>
            </p:cNvSpPr>
            <p:nvPr/>
          </p:nvSpPr>
          <p:spPr bwMode="auto">
            <a:xfrm>
              <a:off x="3410" y="3410"/>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32" name="Rectangle 72"/>
            <p:cNvSpPr>
              <a:spLocks noChangeArrowheads="1"/>
            </p:cNvSpPr>
            <p:nvPr/>
          </p:nvSpPr>
          <p:spPr bwMode="auto">
            <a:xfrm>
              <a:off x="3475" y="3410"/>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33" name="Rectangle 73"/>
            <p:cNvSpPr>
              <a:spLocks noChangeArrowheads="1"/>
            </p:cNvSpPr>
            <p:nvPr/>
          </p:nvSpPr>
          <p:spPr bwMode="auto">
            <a:xfrm>
              <a:off x="2679" y="3359"/>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34" name="Rectangle 74"/>
            <p:cNvSpPr>
              <a:spLocks noChangeArrowheads="1"/>
            </p:cNvSpPr>
            <p:nvPr/>
          </p:nvSpPr>
          <p:spPr bwMode="auto">
            <a:xfrm>
              <a:off x="2740" y="3359"/>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35" name="Rectangle 75"/>
            <p:cNvSpPr>
              <a:spLocks noChangeArrowheads="1"/>
            </p:cNvSpPr>
            <p:nvPr/>
          </p:nvSpPr>
          <p:spPr bwMode="auto">
            <a:xfrm>
              <a:off x="2115" y="3603"/>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H</a:t>
              </a:r>
              <a:endParaRPr lang="en-US" altLang="en-US">
                <a:solidFill>
                  <a:schemeClr val="tx1"/>
                </a:solidFill>
              </a:endParaRPr>
            </a:p>
          </p:txBody>
        </p:sp>
        <p:sp>
          <p:nvSpPr>
            <p:cNvPr id="66636" name="Rectangle 76"/>
            <p:cNvSpPr>
              <a:spLocks noChangeArrowheads="1"/>
            </p:cNvSpPr>
            <p:nvPr/>
          </p:nvSpPr>
          <p:spPr bwMode="auto">
            <a:xfrm>
              <a:off x="2172" y="3603"/>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37" name="Rectangle 77"/>
            <p:cNvSpPr>
              <a:spLocks noChangeArrowheads="1"/>
            </p:cNvSpPr>
            <p:nvPr/>
          </p:nvSpPr>
          <p:spPr bwMode="auto">
            <a:xfrm>
              <a:off x="2293" y="3226"/>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38" name="Rectangle 78"/>
            <p:cNvSpPr>
              <a:spLocks noChangeArrowheads="1"/>
            </p:cNvSpPr>
            <p:nvPr/>
          </p:nvSpPr>
          <p:spPr bwMode="auto">
            <a:xfrm>
              <a:off x="2168" y="2735"/>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00"/>
                  </a:solidFill>
                  <a:latin typeface="Arial" charset="0"/>
                </a:rPr>
                <a:t>O</a:t>
              </a:r>
              <a:endParaRPr lang="en-US" altLang="en-US">
                <a:solidFill>
                  <a:schemeClr val="tx1"/>
                </a:solidFill>
              </a:endParaRPr>
            </a:p>
          </p:txBody>
        </p:sp>
        <p:sp>
          <p:nvSpPr>
            <p:cNvPr id="66639" name="Rectangle 79"/>
            <p:cNvSpPr>
              <a:spLocks noChangeArrowheads="1"/>
            </p:cNvSpPr>
            <p:nvPr/>
          </p:nvSpPr>
          <p:spPr bwMode="auto">
            <a:xfrm>
              <a:off x="1600" y="2735"/>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00"/>
                  </a:solidFill>
                  <a:latin typeface="Arial" charset="0"/>
                </a:rPr>
                <a:t>H</a:t>
              </a:r>
              <a:endParaRPr lang="en-US" altLang="en-US">
                <a:solidFill>
                  <a:schemeClr val="tx1"/>
                </a:solidFill>
              </a:endParaRPr>
            </a:p>
          </p:txBody>
        </p:sp>
        <p:sp>
          <p:nvSpPr>
            <p:cNvPr id="66640" name="Rectangle 80"/>
            <p:cNvSpPr>
              <a:spLocks noChangeArrowheads="1"/>
            </p:cNvSpPr>
            <p:nvPr/>
          </p:nvSpPr>
          <p:spPr bwMode="auto">
            <a:xfrm>
              <a:off x="1657" y="2735"/>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00"/>
                  </a:solidFill>
                  <a:latin typeface="Arial" charset="0"/>
                </a:rPr>
                <a:t>O</a:t>
              </a:r>
              <a:endParaRPr lang="en-US" altLang="en-US">
                <a:solidFill>
                  <a:schemeClr val="tx1"/>
                </a:solidFill>
              </a:endParaRPr>
            </a:p>
          </p:txBody>
        </p:sp>
        <p:sp>
          <p:nvSpPr>
            <p:cNvPr id="66641" name="Rectangle 81"/>
            <p:cNvSpPr>
              <a:spLocks noChangeArrowheads="1"/>
            </p:cNvSpPr>
            <p:nvPr/>
          </p:nvSpPr>
          <p:spPr bwMode="auto">
            <a:xfrm>
              <a:off x="2806" y="2513"/>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00FF"/>
                  </a:solidFill>
                  <a:latin typeface="Arial" charset="0"/>
                </a:rPr>
                <a:t>O</a:t>
              </a:r>
              <a:endParaRPr lang="en-US" altLang="en-US">
                <a:solidFill>
                  <a:schemeClr val="tx1"/>
                </a:solidFill>
              </a:endParaRPr>
            </a:p>
          </p:txBody>
        </p:sp>
        <p:sp>
          <p:nvSpPr>
            <p:cNvPr id="66642" name="Rectangle 82"/>
            <p:cNvSpPr>
              <a:spLocks noChangeArrowheads="1"/>
            </p:cNvSpPr>
            <p:nvPr/>
          </p:nvSpPr>
          <p:spPr bwMode="auto">
            <a:xfrm>
              <a:off x="2876" y="2513"/>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00FF"/>
                  </a:solidFill>
                  <a:latin typeface="Arial" charset="0"/>
                </a:rPr>
                <a:t>H</a:t>
              </a:r>
              <a:endParaRPr lang="en-US" altLang="en-US">
                <a:solidFill>
                  <a:schemeClr val="tx1"/>
                </a:solidFill>
              </a:endParaRPr>
            </a:p>
          </p:txBody>
        </p:sp>
        <p:sp>
          <p:nvSpPr>
            <p:cNvPr id="66643" name="Rectangle 83"/>
            <p:cNvSpPr>
              <a:spLocks noChangeArrowheads="1"/>
            </p:cNvSpPr>
            <p:nvPr/>
          </p:nvSpPr>
          <p:spPr bwMode="auto">
            <a:xfrm>
              <a:off x="2461" y="3049"/>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44" name="Rectangle 84"/>
            <p:cNvSpPr>
              <a:spLocks noChangeArrowheads="1"/>
            </p:cNvSpPr>
            <p:nvPr/>
          </p:nvSpPr>
          <p:spPr bwMode="auto">
            <a:xfrm>
              <a:off x="2806" y="2808"/>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00FF"/>
                  </a:solidFill>
                  <a:latin typeface="Arial" charset="0"/>
                </a:rPr>
                <a:t>O</a:t>
              </a:r>
              <a:endParaRPr lang="en-US" altLang="en-US">
                <a:solidFill>
                  <a:schemeClr val="tx1"/>
                </a:solidFill>
              </a:endParaRPr>
            </a:p>
          </p:txBody>
        </p:sp>
        <p:sp>
          <p:nvSpPr>
            <p:cNvPr id="66645" name="Rectangle 85"/>
            <p:cNvSpPr>
              <a:spLocks noChangeArrowheads="1"/>
            </p:cNvSpPr>
            <p:nvPr/>
          </p:nvSpPr>
          <p:spPr bwMode="auto">
            <a:xfrm>
              <a:off x="2870" y="2808"/>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00FF"/>
                  </a:solidFill>
                  <a:latin typeface="Arial" charset="0"/>
                </a:rPr>
                <a:t>H</a:t>
              </a:r>
              <a:endParaRPr lang="en-US" altLang="en-US">
                <a:solidFill>
                  <a:schemeClr val="tx1"/>
                </a:solidFill>
              </a:endParaRPr>
            </a:p>
          </p:txBody>
        </p:sp>
        <p:sp>
          <p:nvSpPr>
            <p:cNvPr id="66646" name="Freeform 86"/>
            <p:cNvSpPr>
              <a:spLocks/>
            </p:cNvSpPr>
            <p:nvPr/>
          </p:nvSpPr>
          <p:spPr bwMode="auto">
            <a:xfrm>
              <a:off x="2312" y="3416"/>
              <a:ext cx="77" cy="164"/>
            </a:xfrm>
            <a:custGeom>
              <a:avLst/>
              <a:gdLst>
                <a:gd name="T0" fmla="*/ 136 w 154"/>
                <a:gd name="T1" fmla="*/ 23 h 327"/>
                <a:gd name="T2" fmla="*/ 126 w 154"/>
                <a:gd name="T3" fmla="*/ 0 h 327"/>
                <a:gd name="T4" fmla="*/ 0 w 154"/>
                <a:gd name="T5" fmla="*/ 293 h 327"/>
                <a:gd name="T6" fmla="*/ 18 w 154"/>
                <a:gd name="T7" fmla="*/ 301 h 327"/>
                <a:gd name="T8" fmla="*/ 25 w 154"/>
                <a:gd name="T9" fmla="*/ 327 h 327"/>
                <a:gd name="T10" fmla="*/ 154 w 154"/>
                <a:gd name="T11" fmla="*/ 30 h 327"/>
                <a:gd name="T12" fmla="*/ 136 w 154"/>
                <a:gd name="T13" fmla="*/ 23 h 327"/>
              </a:gdLst>
              <a:ahLst/>
              <a:cxnLst>
                <a:cxn ang="0">
                  <a:pos x="T0" y="T1"/>
                </a:cxn>
                <a:cxn ang="0">
                  <a:pos x="T2" y="T3"/>
                </a:cxn>
                <a:cxn ang="0">
                  <a:pos x="T4" y="T5"/>
                </a:cxn>
                <a:cxn ang="0">
                  <a:pos x="T6" y="T7"/>
                </a:cxn>
                <a:cxn ang="0">
                  <a:pos x="T8" y="T9"/>
                </a:cxn>
                <a:cxn ang="0">
                  <a:pos x="T10" y="T11"/>
                </a:cxn>
                <a:cxn ang="0">
                  <a:pos x="T12" y="T13"/>
                </a:cxn>
              </a:cxnLst>
              <a:rect l="0" t="0" r="r" b="b"/>
              <a:pathLst>
                <a:path w="154" h="327">
                  <a:moveTo>
                    <a:pt x="136" y="23"/>
                  </a:moveTo>
                  <a:lnTo>
                    <a:pt x="126" y="0"/>
                  </a:lnTo>
                  <a:lnTo>
                    <a:pt x="0" y="293"/>
                  </a:lnTo>
                  <a:lnTo>
                    <a:pt x="18" y="301"/>
                  </a:lnTo>
                  <a:lnTo>
                    <a:pt x="25" y="327"/>
                  </a:lnTo>
                  <a:lnTo>
                    <a:pt x="154" y="30"/>
                  </a:lnTo>
                  <a:lnTo>
                    <a:pt x="136" y="23"/>
                  </a:lnTo>
                  <a:close/>
                </a:path>
              </a:pathLst>
            </a:custGeom>
            <a:solidFill>
              <a:srgbClr val="FFFFFF"/>
            </a:solidFill>
            <a:ln w="9525">
              <a:solidFill>
                <a:srgbClr val="FFFFFF"/>
              </a:solidFill>
              <a:prstDash val="solid"/>
              <a:round/>
              <a:headEnd/>
              <a:tailEnd/>
            </a:ln>
          </p:spPr>
          <p:txBody>
            <a:bodyPr/>
            <a:lstStyle/>
            <a:p>
              <a:endParaRPr lang="en-US"/>
            </a:p>
          </p:txBody>
        </p:sp>
        <p:sp>
          <p:nvSpPr>
            <p:cNvPr id="66647" name="Line 87"/>
            <p:cNvSpPr>
              <a:spLocks noChangeShapeType="1"/>
            </p:cNvSpPr>
            <p:nvPr/>
          </p:nvSpPr>
          <p:spPr bwMode="auto">
            <a:xfrm flipH="1">
              <a:off x="2239" y="3566"/>
              <a:ext cx="82" cy="6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48" name="Line 88"/>
            <p:cNvSpPr>
              <a:spLocks noChangeShapeType="1"/>
            </p:cNvSpPr>
            <p:nvPr/>
          </p:nvSpPr>
          <p:spPr bwMode="auto">
            <a:xfrm flipV="1">
              <a:off x="2125" y="3412"/>
              <a:ext cx="143" cy="109"/>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49" name="Line 89"/>
            <p:cNvSpPr>
              <a:spLocks noChangeShapeType="1"/>
            </p:cNvSpPr>
            <p:nvPr/>
          </p:nvSpPr>
          <p:spPr bwMode="auto">
            <a:xfrm flipH="1">
              <a:off x="2268" y="3318"/>
              <a:ext cx="39" cy="94"/>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0" name="Freeform 90"/>
            <p:cNvSpPr>
              <a:spLocks/>
            </p:cNvSpPr>
            <p:nvPr/>
          </p:nvSpPr>
          <p:spPr bwMode="auto">
            <a:xfrm>
              <a:off x="2125" y="3520"/>
              <a:ext cx="201" cy="60"/>
            </a:xfrm>
            <a:custGeom>
              <a:avLst/>
              <a:gdLst>
                <a:gd name="T0" fmla="*/ 394 w 403"/>
                <a:gd name="T1" fmla="*/ 93 h 121"/>
                <a:gd name="T2" fmla="*/ 385 w 403"/>
                <a:gd name="T3" fmla="*/ 67 h 121"/>
                <a:gd name="T4" fmla="*/ 0 w 403"/>
                <a:gd name="T5" fmla="*/ 0 h 121"/>
                <a:gd name="T6" fmla="*/ 0 w 403"/>
                <a:gd name="T7" fmla="*/ 1 h 121"/>
                <a:gd name="T8" fmla="*/ 0 w 403"/>
                <a:gd name="T9" fmla="*/ 1 h 121"/>
                <a:gd name="T10" fmla="*/ 403 w 403"/>
                <a:gd name="T11" fmla="*/ 121 h 121"/>
                <a:gd name="T12" fmla="*/ 394 w 403"/>
                <a:gd name="T13" fmla="*/ 93 h 121"/>
              </a:gdLst>
              <a:ahLst/>
              <a:cxnLst>
                <a:cxn ang="0">
                  <a:pos x="T0" y="T1"/>
                </a:cxn>
                <a:cxn ang="0">
                  <a:pos x="T2" y="T3"/>
                </a:cxn>
                <a:cxn ang="0">
                  <a:pos x="T4" y="T5"/>
                </a:cxn>
                <a:cxn ang="0">
                  <a:pos x="T6" y="T7"/>
                </a:cxn>
                <a:cxn ang="0">
                  <a:pos x="T8" y="T9"/>
                </a:cxn>
                <a:cxn ang="0">
                  <a:pos x="T10" y="T11"/>
                </a:cxn>
                <a:cxn ang="0">
                  <a:pos x="T12" y="T13"/>
                </a:cxn>
              </a:cxnLst>
              <a:rect l="0" t="0" r="r" b="b"/>
              <a:pathLst>
                <a:path w="403" h="121">
                  <a:moveTo>
                    <a:pt x="394" y="93"/>
                  </a:moveTo>
                  <a:lnTo>
                    <a:pt x="385" y="67"/>
                  </a:lnTo>
                  <a:lnTo>
                    <a:pt x="0" y="0"/>
                  </a:lnTo>
                  <a:lnTo>
                    <a:pt x="0" y="1"/>
                  </a:lnTo>
                  <a:lnTo>
                    <a:pt x="0" y="1"/>
                  </a:lnTo>
                  <a:lnTo>
                    <a:pt x="403" y="121"/>
                  </a:lnTo>
                  <a:lnTo>
                    <a:pt x="394" y="93"/>
                  </a:lnTo>
                  <a:close/>
                </a:path>
              </a:pathLst>
            </a:custGeom>
            <a:solidFill>
              <a:srgbClr val="FFFFFF"/>
            </a:solidFill>
            <a:ln w="9525">
              <a:solidFill>
                <a:srgbClr val="FFFFFF"/>
              </a:solidFill>
              <a:prstDash val="solid"/>
              <a:round/>
              <a:headEnd/>
              <a:tailEnd/>
            </a:ln>
          </p:spPr>
          <p:txBody>
            <a:bodyPr/>
            <a:lstStyle/>
            <a:p>
              <a:endParaRPr lang="en-US"/>
            </a:p>
          </p:txBody>
        </p:sp>
        <p:sp>
          <p:nvSpPr>
            <p:cNvPr id="66651" name="Line 91"/>
            <p:cNvSpPr>
              <a:spLocks noChangeShapeType="1"/>
            </p:cNvSpPr>
            <p:nvPr/>
          </p:nvSpPr>
          <p:spPr bwMode="auto">
            <a:xfrm>
              <a:off x="2380" y="3427"/>
              <a:ext cx="202" cy="39"/>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2" name="Freeform 92"/>
            <p:cNvSpPr>
              <a:spLocks/>
            </p:cNvSpPr>
            <p:nvPr/>
          </p:nvSpPr>
          <p:spPr bwMode="auto">
            <a:xfrm>
              <a:off x="2375" y="3309"/>
              <a:ext cx="158" cy="130"/>
            </a:xfrm>
            <a:custGeom>
              <a:avLst/>
              <a:gdLst>
                <a:gd name="T0" fmla="*/ 315 w 315"/>
                <a:gd name="T1" fmla="*/ 0 h 261"/>
                <a:gd name="T2" fmla="*/ 315 w 315"/>
                <a:gd name="T3" fmla="*/ 0 h 261"/>
                <a:gd name="T4" fmla="*/ 0 w 315"/>
                <a:gd name="T5" fmla="*/ 215 h 261"/>
                <a:gd name="T6" fmla="*/ 10 w 315"/>
                <a:gd name="T7" fmla="*/ 237 h 261"/>
                <a:gd name="T8" fmla="*/ 21 w 315"/>
                <a:gd name="T9" fmla="*/ 261 h 261"/>
                <a:gd name="T10" fmla="*/ 315 w 315"/>
                <a:gd name="T11" fmla="*/ 0 h 261"/>
                <a:gd name="T12" fmla="*/ 315 w 315"/>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315" h="261">
                  <a:moveTo>
                    <a:pt x="315" y="0"/>
                  </a:moveTo>
                  <a:lnTo>
                    <a:pt x="315" y="0"/>
                  </a:lnTo>
                  <a:lnTo>
                    <a:pt x="0" y="215"/>
                  </a:lnTo>
                  <a:lnTo>
                    <a:pt x="10" y="237"/>
                  </a:lnTo>
                  <a:lnTo>
                    <a:pt x="21" y="261"/>
                  </a:lnTo>
                  <a:lnTo>
                    <a:pt x="315" y="0"/>
                  </a:lnTo>
                  <a:lnTo>
                    <a:pt x="315" y="0"/>
                  </a:lnTo>
                  <a:close/>
                </a:path>
              </a:pathLst>
            </a:custGeom>
            <a:solidFill>
              <a:srgbClr val="FFFFFF"/>
            </a:solidFill>
            <a:ln w="9525">
              <a:solidFill>
                <a:srgbClr val="FFFFFF"/>
              </a:solidFill>
              <a:prstDash val="solid"/>
              <a:round/>
              <a:headEnd/>
              <a:tailEnd/>
            </a:ln>
          </p:spPr>
          <p:txBody>
            <a:bodyPr/>
            <a:lstStyle/>
            <a:p>
              <a:endParaRPr lang="en-US"/>
            </a:p>
          </p:txBody>
        </p:sp>
        <p:sp>
          <p:nvSpPr>
            <p:cNvPr id="66653" name="Line 93"/>
            <p:cNvSpPr>
              <a:spLocks noChangeShapeType="1"/>
            </p:cNvSpPr>
            <p:nvPr/>
          </p:nvSpPr>
          <p:spPr bwMode="auto">
            <a:xfrm>
              <a:off x="2359" y="3282"/>
              <a:ext cx="174" cy="27"/>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4" name="Line 94"/>
            <p:cNvSpPr>
              <a:spLocks noChangeShapeType="1"/>
            </p:cNvSpPr>
            <p:nvPr/>
          </p:nvSpPr>
          <p:spPr bwMode="auto">
            <a:xfrm flipH="1">
              <a:off x="1816" y="2785"/>
              <a:ext cx="128" cy="73"/>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5" name="Line 95"/>
            <p:cNvSpPr>
              <a:spLocks noChangeShapeType="1"/>
            </p:cNvSpPr>
            <p:nvPr/>
          </p:nvSpPr>
          <p:spPr bwMode="auto">
            <a:xfrm flipH="1">
              <a:off x="1848" y="2817"/>
              <a:ext cx="87" cy="50"/>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6" name="Line 96"/>
            <p:cNvSpPr>
              <a:spLocks noChangeShapeType="1"/>
            </p:cNvSpPr>
            <p:nvPr/>
          </p:nvSpPr>
          <p:spPr bwMode="auto">
            <a:xfrm flipH="1" flipV="1">
              <a:off x="1944" y="2785"/>
              <a:ext cx="128" cy="73"/>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7" name="Line 97"/>
            <p:cNvSpPr>
              <a:spLocks noChangeShapeType="1"/>
            </p:cNvSpPr>
            <p:nvPr/>
          </p:nvSpPr>
          <p:spPr bwMode="auto">
            <a:xfrm flipV="1">
              <a:off x="2072" y="2858"/>
              <a:ext cx="1" cy="148"/>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8" name="Line 98"/>
            <p:cNvSpPr>
              <a:spLocks noChangeShapeType="1"/>
            </p:cNvSpPr>
            <p:nvPr/>
          </p:nvSpPr>
          <p:spPr bwMode="auto">
            <a:xfrm flipV="1">
              <a:off x="2048" y="2882"/>
              <a:ext cx="1" cy="101"/>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59" name="Line 99"/>
            <p:cNvSpPr>
              <a:spLocks noChangeShapeType="1"/>
            </p:cNvSpPr>
            <p:nvPr/>
          </p:nvSpPr>
          <p:spPr bwMode="auto">
            <a:xfrm flipV="1">
              <a:off x="1944" y="3006"/>
              <a:ext cx="128" cy="74"/>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0" name="Line 100"/>
            <p:cNvSpPr>
              <a:spLocks noChangeShapeType="1"/>
            </p:cNvSpPr>
            <p:nvPr/>
          </p:nvSpPr>
          <p:spPr bwMode="auto">
            <a:xfrm>
              <a:off x="1816" y="3007"/>
              <a:ext cx="128" cy="73"/>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1" name="Line 101"/>
            <p:cNvSpPr>
              <a:spLocks noChangeShapeType="1"/>
            </p:cNvSpPr>
            <p:nvPr/>
          </p:nvSpPr>
          <p:spPr bwMode="auto">
            <a:xfrm>
              <a:off x="1848" y="2998"/>
              <a:ext cx="87" cy="50"/>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2" name="Line 102"/>
            <p:cNvSpPr>
              <a:spLocks noChangeShapeType="1"/>
            </p:cNvSpPr>
            <p:nvPr/>
          </p:nvSpPr>
          <p:spPr bwMode="auto">
            <a:xfrm>
              <a:off x="1816" y="2858"/>
              <a:ext cx="1" cy="149"/>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3" name="Line 103"/>
            <p:cNvSpPr>
              <a:spLocks noChangeShapeType="1"/>
            </p:cNvSpPr>
            <p:nvPr/>
          </p:nvSpPr>
          <p:spPr bwMode="auto">
            <a:xfrm flipH="1">
              <a:off x="2072" y="2812"/>
              <a:ext cx="80" cy="46"/>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4" name="Line 104"/>
            <p:cNvSpPr>
              <a:spLocks noChangeShapeType="1"/>
            </p:cNvSpPr>
            <p:nvPr/>
          </p:nvSpPr>
          <p:spPr bwMode="auto">
            <a:xfrm flipH="1" flipV="1">
              <a:off x="2241" y="2808"/>
              <a:ext cx="87" cy="50"/>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5" name="Line 105"/>
            <p:cNvSpPr>
              <a:spLocks noChangeShapeType="1"/>
            </p:cNvSpPr>
            <p:nvPr/>
          </p:nvSpPr>
          <p:spPr bwMode="auto">
            <a:xfrm flipH="1" flipV="1">
              <a:off x="2229" y="2829"/>
              <a:ext cx="66" cy="38"/>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6" name="Line 106"/>
            <p:cNvSpPr>
              <a:spLocks noChangeShapeType="1"/>
            </p:cNvSpPr>
            <p:nvPr/>
          </p:nvSpPr>
          <p:spPr bwMode="auto">
            <a:xfrm flipV="1">
              <a:off x="2328" y="2858"/>
              <a:ext cx="1" cy="148"/>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7" name="Line 107"/>
            <p:cNvSpPr>
              <a:spLocks noChangeShapeType="1"/>
            </p:cNvSpPr>
            <p:nvPr/>
          </p:nvSpPr>
          <p:spPr bwMode="auto">
            <a:xfrm flipV="1">
              <a:off x="2199" y="3006"/>
              <a:ext cx="129" cy="74"/>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8" name="Line 108"/>
            <p:cNvSpPr>
              <a:spLocks noChangeShapeType="1"/>
            </p:cNvSpPr>
            <p:nvPr/>
          </p:nvSpPr>
          <p:spPr bwMode="auto">
            <a:xfrm flipV="1">
              <a:off x="2208" y="2997"/>
              <a:ext cx="87" cy="50"/>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69" name="Line 109"/>
            <p:cNvSpPr>
              <a:spLocks noChangeShapeType="1"/>
            </p:cNvSpPr>
            <p:nvPr/>
          </p:nvSpPr>
          <p:spPr bwMode="auto">
            <a:xfrm>
              <a:off x="2072" y="3006"/>
              <a:ext cx="127" cy="74"/>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0" name="Line 110"/>
            <p:cNvSpPr>
              <a:spLocks noChangeShapeType="1"/>
            </p:cNvSpPr>
            <p:nvPr/>
          </p:nvSpPr>
          <p:spPr bwMode="auto">
            <a:xfrm flipV="1">
              <a:off x="2328" y="2785"/>
              <a:ext cx="127" cy="73"/>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1" name="Line 111"/>
            <p:cNvSpPr>
              <a:spLocks noChangeShapeType="1"/>
            </p:cNvSpPr>
            <p:nvPr/>
          </p:nvSpPr>
          <p:spPr bwMode="auto">
            <a:xfrm>
              <a:off x="2455" y="2785"/>
              <a:ext cx="128" cy="73"/>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2" name="Line 112"/>
            <p:cNvSpPr>
              <a:spLocks noChangeShapeType="1"/>
            </p:cNvSpPr>
            <p:nvPr/>
          </p:nvSpPr>
          <p:spPr bwMode="auto">
            <a:xfrm>
              <a:off x="2455" y="2638"/>
              <a:ext cx="1" cy="147"/>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3" name="Line 113"/>
            <p:cNvSpPr>
              <a:spLocks noChangeShapeType="1"/>
            </p:cNvSpPr>
            <p:nvPr/>
          </p:nvSpPr>
          <p:spPr bwMode="auto">
            <a:xfrm>
              <a:off x="2479" y="2661"/>
              <a:ext cx="1" cy="100"/>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4" name="Line 114"/>
            <p:cNvSpPr>
              <a:spLocks noChangeShapeType="1"/>
            </p:cNvSpPr>
            <p:nvPr/>
          </p:nvSpPr>
          <p:spPr bwMode="auto">
            <a:xfrm flipH="1">
              <a:off x="2455" y="2563"/>
              <a:ext cx="128" cy="75"/>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5" name="Line 115"/>
            <p:cNvSpPr>
              <a:spLocks noChangeShapeType="1"/>
            </p:cNvSpPr>
            <p:nvPr/>
          </p:nvSpPr>
          <p:spPr bwMode="auto">
            <a:xfrm flipH="1" flipV="1">
              <a:off x="2583" y="2563"/>
              <a:ext cx="128" cy="75"/>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6" name="Line 116"/>
            <p:cNvSpPr>
              <a:spLocks noChangeShapeType="1"/>
            </p:cNvSpPr>
            <p:nvPr/>
          </p:nvSpPr>
          <p:spPr bwMode="auto">
            <a:xfrm flipH="1" flipV="1">
              <a:off x="2592" y="2596"/>
              <a:ext cx="87" cy="51"/>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7" name="Line 117"/>
            <p:cNvSpPr>
              <a:spLocks noChangeShapeType="1"/>
            </p:cNvSpPr>
            <p:nvPr/>
          </p:nvSpPr>
          <p:spPr bwMode="auto">
            <a:xfrm flipV="1">
              <a:off x="2711" y="2638"/>
              <a:ext cx="1" cy="147"/>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8" name="Line 118"/>
            <p:cNvSpPr>
              <a:spLocks noChangeShapeType="1"/>
            </p:cNvSpPr>
            <p:nvPr/>
          </p:nvSpPr>
          <p:spPr bwMode="auto">
            <a:xfrm flipV="1">
              <a:off x="2583" y="2785"/>
              <a:ext cx="128" cy="73"/>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79" name="Line 119"/>
            <p:cNvSpPr>
              <a:spLocks noChangeShapeType="1"/>
            </p:cNvSpPr>
            <p:nvPr/>
          </p:nvSpPr>
          <p:spPr bwMode="auto">
            <a:xfrm flipV="1">
              <a:off x="2592" y="2776"/>
              <a:ext cx="87" cy="50"/>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0" name="Line 120"/>
            <p:cNvSpPr>
              <a:spLocks noChangeShapeType="1"/>
            </p:cNvSpPr>
            <p:nvPr/>
          </p:nvSpPr>
          <p:spPr bwMode="auto">
            <a:xfrm flipH="1" flipV="1">
              <a:off x="1723" y="2805"/>
              <a:ext cx="93" cy="53"/>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1" name="Line 121"/>
            <p:cNvSpPr>
              <a:spLocks noChangeShapeType="1"/>
            </p:cNvSpPr>
            <p:nvPr/>
          </p:nvSpPr>
          <p:spPr bwMode="auto">
            <a:xfrm flipV="1">
              <a:off x="2711" y="2588"/>
              <a:ext cx="86" cy="50"/>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2" name="Line 122"/>
            <p:cNvSpPr>
              <a:spLocks noChangeShapeType="1"/>
            </p:cNvSpPr>
            <p:nvPr/>
          </p:nvSpPr>
          <p:spPr bwMode="auto">
            <a:xfrm>
              <a:off x="2328" y="3006"/>
              <a:ext cx="118" cy="67"/>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3" name="Line 123"/>
            <p:cNvSpPr>
              <a:spLocks noChangeShapeType="1"/>
            </p:cNvSpPr>
            <p:nvPr/>
          </p:nvSpPr>
          <p:spPr bwMode="auto">
            <a:xfrm>
              <a:off x="1944" y="3080"/>
              <a:ext cx="1" cy="116"/>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4" name="Line 124"/>
            <p:cNvSpPr>
              <a:spLocks noChangeShapeType="1"/>
            </p:cNvSpPr>
            <p:nvPr/>
          </p:nvSpPr>
          <p:spPr bwMode="auto">
            <a:xfrm>
              <a:off x="2711" y="2785"/>
              <a:ext cx="86" cy="49"/>
            </a:xfrm>
            <a:prstGeom prst="line">
              <a:avLst/>
            </a:prstGeom>
            <a:noFill/>
            <a:ln w="1270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5" name="Line 125"/>
            <p:cNvSpPr>
              <a:spLocks noChangeShapeType="1"/>
            </p:cNvSpPr>
            <p:nvPr/>
          </p:nvSpPr>
          <p:spPr bwMode="auto">
            <a:xfrm flipH="1" flipV="1">
              <a:off x="2501" y="3140"/>
              <a:ext cx="32" cy="169"/>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6" name="Line 126"/>
            <p:cNvSpPr>
              <a:spLocks noChangeShapeType="1"/>
            </p:cNvSpPr>
            <p:nvPr/>
          </p:nvSpPr>
          <p:spPr bwMode="auto">
            <a:xfrm flipH="1">
              <a:off x="1970" y="3412"/>
              <a:ext cx="298" cy="3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7" name="Freeform 127"/>
            <p:cNvSpPr>
              <a:spLocks/>
            </p:cNvSpPr>
            <p:nvPr/>
          </p:nvSpPr>
          <p:spPr bwMode="auto">
            <a:xfrm>
              <a:off x="1982" y="3416"/>
              <a:ext cx="107" cy="42"/>
            </a:xfrm>
            <a:custGeom>
              <a:avLst/>
              <a:gdLst>
                <a:gd name="T0" fmla="*/ 141 w 213"/>
                <a:gd name="T1" fmla="*/ 0 h 84"/>
                <a:gd name="T2" fmla="*/ 213 w 213"/>
                <a:gd name="T3" fmla="*/ 69 h 84"/>
                <a:gd name="T4" fmla="*/ 72 w 213"/>
                <a:gd name="T5" fmla="*/ 84 h 84"/>
                <a:gd name="T6" fmla="*/ 0 w 213"/>
                <a:gd name="T7" fmla="*/ 15 h 84"/>
                <a:gd name="T8" fmla="*/ 141 w 213"/>
                <a:gd name="T9" fmla="*/ 0 h 84"/>
              </a:gdLst>
              <a:ahLst/>
              <a:cxnLst>
                <a:cxn ang="0">
                  <a:pos x="T0" y="T1"/>
                </a:cxn>
                <a:cxn ang="0">
                  <a:pos x="T2" y="T3"/>
                </a:cxn>
                <a:cxn ang="0">
                  <a:pos x="T4" y="T5"/>
                </a:cxn>
                <a:cxn ang="0">
                  <a:pos x="T6" y="T7"/>
                </a:cxn>
                <a:cxn ang="0">
                  <a:pos x="T8" y="T9"/>
                </a:cxn>
              </a:cxnLst>
              <a:rect l="0" t="0" r="r" b="b"/>
              <a:pathLst>
                <a:path w="213" h="84">
                  <a:moveTo>
                    <a:pt x="141" y="0"/>
                  </a:moveTo>
                  <a:lnTo>
                    <a:pt x="213" y="69"/>
                  </a:lnTo>
                  <a:lnTo>
                    <a:pt x="72" y="84"/>
                  </a:lnTo>
                  <a:lnTo>
                    <a:pt x="0" y="15"/>
                  </a:lnTo>
                  <a:lnTo>
                    <a:pt x="141" y="0"/>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6688" name="Line 128"/>
            <p:cNvSpPr>
              <a:spLocks noChangeShapeType="1"/>
            </p:cNvSpPr>
            <p:nvPr/>
          </p:nvSpPr>
          <p:spPr bwMode="auto">
            <a:xfrm flipH="1">
              <a:off x="1883" y="3444"/>
              <a:ext cx="87" cy="9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89" name="Line 129"/>
            <p:cNvSpPr>
              <a:spLocks noChangeShapeType="1"/>
            </p:cNvSpPr>
            <p:nvPr/>
          </p:nvSpPr>
          <p:spPr bwMode="auto">
            <a:xfrm flipH="1" flipV="1">
              <a:off x="2006" y="3409"/>
              <a:ext cx="119" cy="11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90" name="Rectangle 130"/>
            <p:cNvSpPr>
              <a:spLocks noChangeArrowheads="1"/>
            </p:cNvSpPr>
            <p:nvPr/>
          </p:nvSpPr>
          <p:spPr bwMode="auto">
            <a:xfrm>
              <a:off x="1810" y="3518"/>
              <a:ext cx="7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91" name="Rectangle 131"/>
            <p:cNvSpPr>
              <a:spLocks noChangeArrowheads="1"/>
            </p:cNvSpPr>
            <p:nvPr/>
          </p:nvSpPr>
          <p:spPr bwMode="auto">
            <a:xfrm>
              <a:off x="204" y="3309"/>
              <a:ext cx="0"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altLang="en-US">
                <a:solidFill>
                  <a:schemeClr val="tx1"/>
                </a:solidFill>
              </a:endParaRPr>
            </a:p>
          </p:txBody>
        </p:sp>
        <p:sp>
          <p:nvSpPr>
            <p:cNvPr id="66692" name="Rectangle 132"/>
            <p:cNvSpPr>
              <a:spLocks noChangeArrowheads="1"/>
            </p:cNvSpPr>
            <p:nvPr/>
          </p:nvSpPr>
          <p:spPr bwMode="auto">
            <a:xfrm>
              <a:off x="1048" y="3137"/>
              <a:ext cx="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FFFFFF"/>
                  </a:solidFill>
                  <a:latin typeface="Arial" charset="0"/>
                </a:rPr>
                <a:t>O</a:t>
              </a:r>
              <a:endParaRPr lang="en-US" altLang="en-US">
                <a:solidFill>
                  <a:schemeClr val="tx1"/>
                </a:solidFill>
              </a:endParaRPr>
            </a:p>
          </p:txBody>
        </p:sp>
        <p:sp>
          <p:nvSpPr>
            <p:cNvPr id="66693" name="Line 133"/>
            <p:cNvSpPr>
              <a:spLocks noChangeShapeType="1"/>
            </p:cNvSpPr>
            <p:nvPr/>
          </p:nvSpPr>
          <p:spPr bwMode="auto">
            <a:xfrm flipV="1">
              <a:off x="616" y="3247"/>
              <a:ext cx="38" cy="142"/>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94" name="Line 134"/>
            <p:cNvSpPr>
              <a:spLocks noChangeShapeType="1"/>
            </p:cNvSpPr>
            <p:nvPr/>
          </p:nvSpPr>
          <p:spPr bwMode="auto">
            <a:xfrm flipV="1">
              <a:off x="599" y="3263"/>
              <a:ext cx="26" cy="97"/>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95" name="Line 135"/>
            <p:cNvSpPr>
              <a:spLocks noChangeShapeType="1"/>
            </p:cNvSpPr>
            <p:nvPr/>
          </p:nvSpPr>
          <p:spPr bwMode="auto">
            <a:xfrm flipV="1">
              <a:off x="474" y="3389"/>
              <a:ext cx="142" cy="38"/>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96" name="Line 136"/>
            <p:cNvSpPr>
              <a:spLocks noChangeShapeType="1"/>
            </p:cNvSpPr>
            <p:nvPr/>
          </p:nvSpPr>
          <p:spPr bwMode="auto">
            <a:xfrm>
              <a:off x="370" y="3323"/>
              <a:ext cx="104" cy="104"/>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97" name="Line 137"/>
            <p:cNvSpPr>
              <a:spLocks noChangeShapeType="1"/>
            </p:cNvSpPr>
            <p:nvPr/>
          </p:nvSpPr>
          <p:spPr bwMode="auto">
            <a:xfrm>
              <a:off x="403" y="3323"/>
              <a:ext cx="71" cy="71"/>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98" name="Line 138"/>
            <p:cNvSpPr>
              <a:spLocks noChangeShapeType="1"/>
            </p:cNvSpPr>
            <p:nvPr/>
          </p:nvSpPr>
          <p:spPr bwMode="auto">
            <a:xfrm flipH="1">
              <a:off x="370" y="3181"/>
              <a:ext cx="38" cy="142"/>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99" name="Line 139"/>
            <p:cNvSpPr>
              <a:spLocks noChangeShapeType="1"/>
            </p:cNvSpPr>
            <p:nvPr/>
          </p:nvSpPr>
          <p:spPr bwMode="auto">
            <a:xfrm flipH="1">
              <a:off x="408" y="3143"/>
              <a:ext cx="142" cy="38"/>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0" name="Line 140"/>
            <p:cNvSpPr>
              <a:spLocks noChangeShapeType="1"/>
            </p:cNvSpPr>
            <p:nvPr/>
          </p:nvSpPr>
          <p:spPr bwMode="auto">
            <a:xfrm flipH="1">
              <a:off x="437" y="3172"/>
              <a:ext cx="96" cy="26"/>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1" name="Line 141"/>
            <p:cNvSpPr>
              <a:spLocks noChangeShapeType="1"/>
            </p:cNvSpPr>
            <p:nvPr/>
          </p:nvSpPr>
          <p:spPr bwMode="auto">
            <a:xfrm flipH="1" flipV="1">
              <a:off x="550" y="3143"/>
              <a:ext cx="104" cy="104"/>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2" name="Line 142"/>
            <p:cNvSpPr>
              <a:spLocks noChangeShapeType="1"/>
            </p:cNvSpPr>
            <p:nvPr/>
          </p:nvSpPr>
          <p:spPr bwMode="auto">
            <a:xfrm flipH="1">
              <a:off x="278" y="3323"/>
              <a:ext cx="92" cy="24"/>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3" name="Line 143"/>
            <p:cNvSpPr>
              <a:spLocks noChangeShapeType="1"/>
            </p:cNvSpPr>
            <p:nvPr/>
          </p:nvSpPr>
          <p:spPr bwMode="auto">
            <a:xfrm flipH="1" flipV="1">
              <a:off x="1070" y="3343"/>
              <a:ext cx="102" cy="7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4" name="Line 144"/>
            <p:cNvSpPr>
              <a:spLocks noChangeShapeType="1"/>
            </p:cNvSpPr>
            <p:nvPr/>
          </p:nvSpPr>
          <p:spPr bwMode="auto">
            <a:xfrm flipH="1">
              <a:off x="925" y="3343"/>
              <a:ext cx="145" cy="48"/>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5" name="Line 145"/>
            <p:cNvSpPr>
              <a:spLocks noChangeShapeType="1"/>
            </p:cNvSpPr>
            <p:nvPr/>
          </p:nvSpPr>
          <p:spPr bwMode="auto">
            <a:xfrm flipV="1">
              <a:off x="1080" y="3228"/>
              <a:ext cx="1" cy="11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6" name="Line 146"/>
            <p:cNvSpPr>
              <a:spLocks noChangeShapeType="1"/>
            </p:cNvSpPr>
            <p:nvPr/>
          </p:nvSpPr>
          <p:spPr bwMode="auto">
            <a:xfrm flipV="1">
              <a:off x="1059" y="3228"/>
              <a:ext cx="2" cy="11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7" name="Line 147"/>
            <p:cNvSpPr>
              <a:spLocks noChangeShapeType="1"/>
            </p:cNvSpPr>
            <p:nvPr/>
          </p:nvSpPr>
          <p:spPr bwMode="auto">
            <a:xfrm>
              <a:off x="783" y="3249"/>
              <a:ext cx="142" cy="14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8" name="Line 148"/>
            <p:cNvSpPr>
              <a:spLocks noChangeShapeType="1"/>
            </p:cNvSpPr>
            <p:nvPr/>
          </p:nvSpPr>
          <p:spPr bwMode="auto">
            <a:xfrm>
              <a:off x="823" y="3249"/>
              <a:ext cx="102" cy="10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09" name="Line 149"/>
            <p:cNvSpPr>
              <a:spLocks noChangeShapeType="1"/>
            </p:cNvSpPr>
            <p:nvPr/>
          </p:nvSpPr>
          <p:spPr bwMode="auto">
            <a:xfrm>
              <a:off x="654" y="3247"/>
              <a:ext cx="129" cy="2"/>
            </a:xfrm>
            <a:prstGeom prst="line">
              <a:avLst/>
            </a:prstGeom>
            <a:noFill/>
            <a:ln w="12700">
              <a:solidFill>
                <a:srgbClr val="00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10" name="Rectangle 150"/>
            <p:cNvSpPr>
              <a:spLocks noChangeArrowheads="1"/>
            </p:cNvSpPr>
            <p:nvPr/>
          </p:nvSpPr>
          <p:spPr bwMode="auto">
            <a:xfrm>
              <a:off x="1908" y="2873"/>
              <a:ext cx="8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00"/>
                  </a:solidFill>
                  <a:latin typeface="Arial" charset="0"/>
                </a:rPr>
                <a:t>A</a:t>
              </a:r>
              <a:endParaRPr lang="en-US" altLang="en-US">
                <a:solidFill>
                  <a:schemeClr val="tx1"/>
                </a:solidFill>
              </a:endParaRPr>
            </a:p>
          </p:txBody>
        </p:sp>
        <p:sp>
          <p:nvSpPr>
            <p:cNvPr id="66711" name="Rectangle 151"/>
            <p:cNvSpPr>
              <a:spLocks noChangeArrowheads="1"/>
            </p:cNvSpPr>
            <p:nvPr/>
          </p:nvSpPr>
          <p:spPr bwMode="auto">
            <a:xfrm>
              <a:off x="2549" y="2658"/>
              <a:ext cx="8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00FF"/>
                  </a:solidFill>
                  <a:latin typeface="Arial" charset="0"/>
                </a:rPr>
                <a:t>B</a:t>
              </a:r>
              <a:endParaRPr lang="en-US" altLang="en-US">
                <a:solidFill>
                  <a:schemeClr val="tx1"/>
                </a:solidFill>
              </a:endParaRPr>
            </a:p>
          </p:txBody>
        </p:sp>
        <p:sp>
          <p:nvSpPr>
            <p:cNvPr id="66712" name="Rectangle 152"/>
            <p:cNvSpPr>
              <a:spLocks noChangeArrowheads="1"/>
            </p:cNvSpPr>
            <p:nvPr/>
          </p:nvSpPr>
          <p:spPr bwMode="auto">
            <a:xfrm>
              <a:off x="2168" y="2880"/>
              <a:ext cx="8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00"/>
                  </a:solidFill>
                  <a:latin typeface="Arial" charset="0"/>
                </a:rPr>
                <a:t>C</a:t>
              </a:r>
              <a:endParaRPr lang="en-US" altLang="en-US">
                <a:solidFill>
                  <a:schemeClr val="tx1"/>
                </a:solidFill>
              </a:endParaRPr>
            </a:p>
          </p:txBody>
        </p:sp>
        <p:sp>
          <p:nvSpPr>
            <p:cNvPr id="66713" name="Rectangle 153"/>
            <p:cNvSpPr>
              <a:spLocks noChangeArrowheads="1"/>
            </p:cNvSpPr>
            <p:nvPr/>
          </p:nvSpPr>
          <p:spPr bwMode="auto">
            <a:xfrm>
              <a:off x="480" y="3222"/>
              <a:ext cx="8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FFFF"/>
                  </a:solidFill>
                  <a:latin typeface="Arial" charset="0"/>
                </a:rPr>
                <a:t>D</a:t>
              </a:r>
              <a:endParaRPr lang="en-US" altLang="en-US">
                <a:solidFill>
                  <a:schemeClr val="tx1"/>
                </a:solidFill>
              </a:endParaRPr>
            </a:p>
          </p:txBody>
        </p:sp>
        <p:sp>
          <p:nvSpPr>
            <p:cNvPr id="66714" name="Rectangle 154"/>
            <p:cNvSpPr>
              <a:spLocks noChangeArrowheads="1"/>
            </p:cNvSpPr>
            <p:nvPr/>
          </p:nvSpPr>
          <p:spPr bwMode="auto">
            <a:xfrm>
              <a:off x="1318" y="3799"/>
              <a:ext cx="91"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G</a:t>
              </a:r>
              <a:endParaRPr lang="en-US" altLang="en-US">
                <a:solidFill>
                  <a:schemeClr val="tx1"/>
                </a:solidFill>
              </a:endParaRPr>
            </a:p>
          </p:txBody>
        </p:sp>
        <p:sp>
          <p:nvSpPr>
            <p:cNvPr id="66715" name="Rectangle 155"/>
            <p:cNvSpPr>
              <a:spLocks noChangeArrowheads="1"/>
            </p:cNvSpPr>
            <p:nvPr/>
          </p:nvSpPr>
          <p:spPr bwMode="auto">
            <a:xfrm>
              <a:off x="1400" y="3799"/>
              <a:ext cx="3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l</a:t>
              </a:r>
              <a:endParaRPr lang="en-US" altLang="en-US">
                <a:solidFill>
                  <a:schemeClr val="tx1"/>
                </a:solidFill>
              </a:endParaRPr>
            </a:p>
          </p:txBody>
        </p:sp>
        <p:sp>
          <p:nvSpPr>
            <p:cNvPr id="66716" name="Rectangle 156"/>
            <p:cNvSpPr>
              <a:spLocks noChangeArrowheads="1"/>
            </p:cNvSpPr>
            <p:nvPr/>
          </p:nvSpPr>
          <p:spPr bwMode="auto">
            <a:xfrm>
              <a:off x="1429" y="3799"/>
              <a:ext cx="6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c</a:t>
              </a:r>
              <a:endParaRPr lang="en-US" altLang="en-US">
                <a:solidFill>
                  <a:schemeClr val="tx1"/>
                </a:solidFill>
              </a:endParaRPr>
            </a:p>
          </p:txBody>
        </p:sp>
        <p:sp>
          <p:nvSpPr>
            <p:cNvPr id="66717" name="Rectangle 157"/>
            <p:cNvSpPr>
              <a:spLocks noChangeArrowheads="1"/>
            </p:cNvSpPr>
            <p:nvPr/>
          </p:nvSpPr>
          <p:spPr bwMode="auto">
            <a:xfrm>
              <a:off x="2276" y="3679"/>
              <a:ext cx="91"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G</a:t>
              </a:r>
              <a:endParaRPr lang="en-US" altLang="en-US">
                <a:solidFill>
                  <a:schemeClr val="tx1"/>
                </a:solidFill>
              </a:endParaRPr>
            </a:p>
          </p:txBody>
        </p:sp>
        <p:sp>
          <p:nvSpPr>
            <p:cNvPr id="66718" name="Rectangle 158"/>
            <p:cNvSpPr>
              <a:spLocks noChangeArrowheads="1"/>
            </p:cNvSpPr>
            <p:nvPr/>
          </p:nvSpPr>
          <p:spPr bwMode="auto">
            <a:xfrm>
              <a:off x="2358" y="3679"/>
              <a:ext cx="6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a</a:t>
              </a:r>
              <a:endParaRPr lang="en-US" altLang="en-US">
                <a:solidFill>
                  <a:schemeClr val="tx1"/>
                </a:solidFill>
              </a:endParaRPr>
            </a:p>
          </p:txBody>
        </p:sp>
        <p:sp>
          <p:nvSpPr>
            <p:cNvPr id="66719" name="Rectangle 159"/>
            <p:cNvSpPr>
              <a:spLocks noChangeArrowheads="1"/>
            </p:cNvSpPr>
            <p:nvPr/>
          </p:nvSpPr>
          <p:spPr bwMode="auto">
            <a:xfrm>
              <a:off x="2416" y="3679"/>
              <a:ext cx="3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l</a:t>
              </a:r>
              <a:endParaRPr lang="en-US" altLang="en-US">
                <a:solidFill>
                  <a:schemeClr val="tx1"/>
                </a:solidFill>
              </a:endParaRPr>
            </a:p>
          </p:txBody>
        </p:sp>
        <p:sp>
          <p:nvSpPr>
            <p:cNvPr id="66720" name="Rectangle 160"/>
            <p:cNvSpPr>
              <a:spLocks noChangeArrowheads="1"/>
            </p:cNvSpPr>
            <p:nvPr/>
          </p:nvSpPr>
          <p:spPr bwMode="auto">
            <a:xfrm>
              <a:off x="3190" y="3596"/>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X</a:t>
              </a:r>
              <a:endParaRPr lang="en-US" altLang="en-US">
                <a:solidFill>
                  <a:schemeClr val="tx1"/>
                </a:solidFill>
              </a:endParaRPr>
            </a:p>
          </p:txBody>
        </p:sp>
        <p:sp>
          <p:nvSpPr>
            <p:cNvPr id="66721" name="Rectangle 161"/>
            <p:cNvSpPr>
              <a:spLocks noChangeArrowheads="1"/>
            </p:cNvSpPr>
            <p:nvPr/>
          </p:nvSpPr>
          <p:spPr bwMode="auto">
            <a:xfrm>
              <a:off x="3261" y="3596"/>
              <a:ext cx="6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y</a:t>
              </a:r>
              <a:endParaRPr lang="en-US" altLang="en-US">
                <a:solidFill>
                  <a:schemeClr val="tx1"/>
                </a:solidFill>
              </a:endParaRPr>
            </a:p>
          </p:txBody>
        </p:sp>
        <p:sp>
          <p:nvSpPr>
            <p:cNvPr id="66722" name="Rectangle 162"/>
            <p:cNvSpPr>
              <a:spLocks noChangeArrowheads="1"/>
            </p:cNvSpPr>
            <p:nvPr/>
          </p:nvSpPr>
          <p:spPr bwMode="auto">
            <a:xfrm>
              <a:off x="3319" y="3596"/>
              <a:ext cx="3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FFFFFF"/>
                  </a:solidFill>
                  <a:latin typeface="Arial" charset="0"/>
                </a:rPr>
                <a:t>l</a:t>
              </a:r>
              <a:endParaRPr lang="en-US" altLang="en-US">
                <a:solidFill>
                  <a:schemeClr val="tx1"/>
                </a:solidFill>
              </a:endParaRPr>
            </a:p>
          </p:txBody>
        </p:sp>
        <p:sp>
          <p:nvSpPr>
            <p:cNvPr id="66723" name="Freeform 163"/>
            <p:cNvSpPr>
              <a:spLocks/>
            </p:cNvSpPr>
            <p:nvPr/>
          </p:nvSpPr>
          <p:spPr bwMode="auto">
            <a:xfrm>
              <a:off x="2434" y="3400"/>
              <a:ext cx="103" cy="89"/>
            </a:xfrm>
            <a:custGeom>
              <a:avLst/>
              <a:gdLst>
                <a:gd name="T0" fmla="*/ 1 w 162"/>
                <a:gd name="T1" fmla="*/ 135 h 140"/>
                <a:gd name="T2" fmla="*/ 0 w 162"/>
                <a:gd name="T3" fmla="*/ 126 h 140"/>
                <a:gd name="T4" fmla="*/ 0 w 162"/>
                <a:gd name="T5" fmla="*/ 121 h 140"/>
                <a:gd name="T6" fmla="*/ 0 w 162"/>
                <a:gd name="T7" fmla="*/ 113 h 140"/>
                <a:gd name="T8" fmla="*/ 0 w 162"/>
                <a:gd name="T9" fmla="*/ 108 h 140"/>
                <a:gd name="T10" fmla="*/ 1 w 162"/>
                <a:gd name="T11" fmla="*/ 100 h 140"/>
                <a:gd name="T12" fmla="*/ 1 w 162"/>
                <a:gd name="T13" fmla="*/ 95 h 140"/>
                <a:gd name="T14" fmla="*/ 2 w 162"/>
                <a:gd name="T15" fmla="*/ 87 h 140"/>
                <a:gd name="T16" fmla="*/ 3 w 162"/>
                <a:gd name="T17" fmla="*/ 83 h 140"/>
                <a:gd name="T18" fmla="*/ 5 w 162"/>
                <a:gd name="T19" fmla="*/ 76 h 140"/>
                <a:gd name="T20" fmla="*/ 7 w 162"/>
                <a:gd name="T21" fmla="*/ 71 h 140"/>
                <a:gd name="T22" fmla="*/ 9 w 162"/>
                <a:gd name="T23" fmla="*/ 65 h 140"/>
                <a:gd name="T24" fmla="*/ 11 w 162"/>
                <a:gd name="T25" fmla="*/ 60 h 140"/>
                <a:gd name="T26" fmla="*/ 14 w 162"/>
                <a:gd name="T27" fmla="*/ 54 h 140"/>
                <a:gd name="T28" fmla="*/ 16 w 162"/>
                <a:gd name="T29" fmla="*/ 50 h 140"/>
                <a:gd name="T30" fmla="*/ 20 w 162"/>
                <a:gd name="T31" fmla="*/ 45 h 140"/>
                <a:gd name="T32" fmla="*/ 22 w 162"/>
                <a:gd name="T33" fmla="*/ 41 h 140"/>
                <a:gd name="T34" fmla="*/ 27 w 162"/>
                <a:gd name="T35" fmla="*/ 36 h 140"/>
                <a:gd name="T36" fmla="*/ 29 w 162"/>
                <a:gd name="T37" fmla="*/ 33 h 140"/>
                <a:gd name="T38" fmla="*/ 34 w 162"/>
                <a:gd name="T39" fmla="*/ 28 h 140"/>
                <a:gd name="T40" fmla="*/ 37 w 162"/>
                <a:gd name="T41" fmla="*/ 25 h 140"/>
                <a:gd name="T42" fmla="*/ 42 w 162"/>
                <a:gd name="T43" fmla="*/ 21 h 140"/>
                <a:gd name="T44" fmla="*/ 46 w 162"/>
                <a:gd name="T45" fmla="*/ 18 h 140"/>
                <a:gd name="T46" fmla="*/ 51 w 162"/>
                <a:gd name="T47" fmla="*/ 15 h 140"/>
                <a:gd name="T48" fmla="*/ 55 w 162"/>
                <a:gd name="T49" fmla="*/ 13 h 140"/>
                <a:gd name="T50" fmla="*/ 61 w 162"/>
                <a:gd name="T51" fmla="*/ 10 h 140"/>
                <a:gd name="T52" fmla="*/ 65 w 162"/>
                <a:gd name="T53" fmla="*/ 8 h 140"/>
                <a:gd name="T54" fmla="*/ 71 w 162"/>
                <a:gd name="T55" fmla="*/ 6 h 140"/>
                <a:gd name="T56" fmla="*/ 76 w 162"/>
                <a:gd name="T57" fmla="*/ 4 h 140"/>
                <a:gd name="T58" fmla="*/ 82 w 162"/>
                <a:gd name="T59" fmla="*/ 3 h 140"/>
                <a:gd name="T60" fmla="*/ 87 w 162"/>
                <a:gd name="T61" fmla="*/ 2 h 140"/>
                <a:gd name="T62" fmla="*/ 94 w 162"/>
                <a:gd name="T63" fmla="*/ 1 h 140"/>
                <a:gd name="T64" fmla="*/ 98 w 162"/>
                <a:gd name="T65" fmla="*/ 0 h 140"/>
                <a:gd name="T66" fmla="*/ 106 w 162"/>
                <a:gd name="T67" fmla="*/ 0 h 140"/>
                <a:gd name="T68" fmla="*/ 110 w 162"/>
                <a:gd name="T69" fmla="*/ 0 h 140"/>
                <a:gd name="T70" fmla="*/ 118 w 162"/>
                <a:gd name="T71" fmla="*/ 0 h 140"/>
                <a:gd name="T72" fmla="*/ 123 w 162"/>
                <a:gd name="T73" fmla="*/ 0 h 140"/>
                <a:gd name="T74" fmla="*/ 131 w 162"/>
                <a:gd name="T75" fmla="*/ 1 h 140"/>
                <a:gd name="T76" fmla="*/ 136 w 162"/>
                <a:gd name="T77" fmla="*/ 2 h 140"/>
                <a:gd name="T78" fmla="*/ 144 w 162"/>
                <a:gd name="T79" fmla="*/ 4 h 140"/>
                <a:gd name="T80" fmla="*/ 149 w 162"/>
                <a:gd name="T81" fmla="*/ 6 h 140"/>
                <a:gd name="T82" fmla="*/ 157 w 162"/>
                <a:gd name="T83" fmla="*/ 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40">
                  <a:moveTo>
                    <a:pt x="2" y="140"/>
                  </a:moveTo>
                  <a:lnTo>
                    <a:pt x="1" y="136"/>
                  </a:lnTo>
                  <a:lnTo>
                    <a:pt x="1" y="135"/>
                  </a:lnTo>
                  <a:lnTo>
                    <a:pt x="1" y="131"/>
                  </a:lnTo>
                  <a:lnTo>
                    <a:pt x="1" y="130"/>
                  </a:lnTo>
                  <a:lnTo>
                    <a:pt x="0" y="126"/>
                  </a:lnTo>
                  <a:lnTo>
                    <a:pt x="0" y="125"/>
                  </a:lnTo>
                  <a:lnTo>
                    <a:pt x="0" y="122"/>
                  </a:lnTo>
                  <a:lnTo>
                    <a:pt x="0" y="121"/>
                  </a:lnTo>
                  <a:lnTo>
                    <a:pt x="0" y="117"/>
                  </a:lnTo>
                  <a:lnTo>
                    <a:pt x="0" y="116"/>
                  </a:lnTo>
                  <a:lnTo>
                    <a:pt x="0" y="113"/>
                  </a:lnTo>
                  <a:lnTo>
                    <a:pt x="0" y="112"/>
                  </a:lnTo>
                  <a:lnTo>
                    <a:pt x="0" y="108"/>
                  </a:lnTo>
                  <a:lnTo>
                    <a:pt x="0" y="108"/>
                  </a:lnTo>
                  <a:lnTo>
                    <a:pt x="0" y="104"/>
                  </a:lnTo>
                  <a:lnTo>
                    <a:pt x="0" y="103"/>
                  </a:lnTo>
                  <a:lnTo>
                    <a:pt x="1" y="100"/>
                  </a:lnTo>
                  <a:lnTo>
                    <a:pt x="1" y="99"/>
                  </a:lnTo>
                  <a:lnTo>
                    <a:pt x="1" y="96"/>
                  </a:lnTo>
                  <a:lnTo>
                    <a:pt x="1" y="95"/>
                  </a:lnTo>
                  <a:lnTo>
                    <a:pt x="2" y="92"/>
                  </a:lnTo>
                  <a:lnTo>
                    <a:pt x="2" y="91"/>
                  </a:lnTo>
                  <a:lnTo>
                    <a:pt x="2" y="87"/>
                  </a:lnTo>
                  <a:lnTo>
                    <a:pt x="3" y="87"/>
                  </a:lnTo>
                  <a:lnTo>
                    <a:pt x="3" y="83"/>
                  </a:lnTo>
                  <a:lnTo>
                    <a:pt x="3" y="83"/>
                  </a:lnTo>
                  <a:lnTo>
                    <a:pt x="4" y="80"/>
                  </a:lnTo>
                  <a:lnTo>
                    <a:pt x="4" y="79"/>
                  </a:lnTo>
                  <a:lnTo>
                    <a:pt x="5" y="76"/>
                  </a:lnTo>
                  <a:lnTo>
                    <a:pt x="6" y="75"/>
                  </a:lnTo>
                  <a:lnTo>
                    <a:pt x="6" y="72"/>
                  </a:lnTo>
                  <a:lnTo>
                    <a:pt x="7" y="71"/>
                  </a:lnTo>
                  <a:lnTo>
                    <a:pt x="8" y="68"/>
                  </a:lnTo>
                  <a:lnTo>
                    <a:pt x="8" y="68"/>
                  </a:lnTo>
                  <a:lnTo>
                    <a:pt x="9" y="65"/>
                  </a:lnTo>
                  <a:lnTo>
                    <a:pt x="9" y="64"/>
                  </a:lnTo>
                  <a:lnTo>
                    <a:pt x="11" y="61"/>
                  </a:lnTo>
                  <a:lnTo>
                    <a:pt x="11" y="60"/>
                  </a:lnTo>
                  <a:lnTo>
                    <a:pt x="12" y="58"/>
                  </a:lnTo>
                  <a:lnTo>
                    <a:pt x="13" y="57"/>
                  </a:lnTo>
                  <a:lnTo>
                    <a:pt x="14" y="54"/>
                  </a:lnTo>
                  <a:lnTo>
                    <a:pt x="14" y="54"/>
                  </a:lnTo>
                  <a:lnTo>
                    <a:pt x="16" y="51"/>
                  </a:lnTo>
                  <a:lnTo>
                    <a:pt x="16" y="50"/>
                  </a:lnTo>
                  <a:lnTo>
                    <a:pt x="18" y="48"/>
                  </a:lnTo>
                  <a:lnTo>
                    <a:pt x="18" y="47"/>
                  </a:lnTo>
                  <a:lnTo>
                    <a:pt x="20" y="45"/>
                  </a:lnTo>
                  <a:lnTo>
                    <a:pt x="20" y="44"/>
                  </a:lnTo>
                  <a:lnTo>
                    <a:pt x="22" y="42"/>
                  </a:lnTo>
                  <a:lnTo>
                    <a:pt x="22" y="41"/>
                  </a:lnTo>
                  <a:lnTo>
                    <a:pt x="24" y="39"/>
                  </a:lnTo>
                  <a:lnTo>
                    <a:pt x="25" y="38"/>
                  </a:lnTo>
                  <a:lnTo>
                    <a:pt x="27" y="36"/>
                  </a:lnTo>
                  <a:lnTo>
                    <a:pt x="27" y="35"/>
                  </a:lnTo>
                  <a:lnTo>
                    <a:pt x="29" y="33"/>
                  </a:lnTo>
                  <a:lnTo>
                    <a:pt x="29" y="33"/>
                  </a:lnTo>
                  <a:lnTo>
                    <a:pt x="31" y="31"/>
                  </a:lnTo>
                  <a:lnTo>
                    <a:pt x="32" y="30"/>
                  </a:lnTo>
                  <a:lnTo>
                    <a:pt x="34" y="28"/>
                  </a:lnTo>
                  <a:lnTo>
                    <a:pt x="35" y="28"/>
                  </a:lnTo>
                  <a:lnTo>
                    <a:pt x="37" y="26"/>
                  </a:lnTo>
                  <a:lnTo>
                    <a:pt x="37" y="25"/>
                  </a:lnTo>
                  <a:lnTo>
                    <a:pt x="40" y="23"/>
                  </a:lnTo>
                  <a:lnTo>
                    <a:pt x="40" y="23"/>
                  </a:lnTo>
                  <a:lnTo>
                    <a:pt x="42" y="21"/>
                  </a:lnTo>
                  <a:lnTo>
                    <a:pt x="43" y="21"/>
                  </a:lnTo>
                  <a:lnTo>
                    <a:pt x="45" y="19"/>
                  </a:lnTo>
                  <a:lnTo>
                    <a:pt x="46" y="18"/>
                  </a:lnTo>
                  <a:lnTo>
                    <a:pt x="48" y="17"/>
                  </a:lnTo>
                  <a:lnTo>
                    <a:pt x="49" y="16"/>
                  </a:lnTo>
                  <a:lnTo>
                    <a:pt x="51" y="15"/>
                  </a:lnTo>
                  <a:lnTo>
                    <a:pt x="52" y="15"/>
                  </a:lnTo>
                  <a:lnTo>
                    <a:pt x="55" y="13"/>
                  </a:lnTo>
                  <a:lnTo>
                    <a:pt x="55" y="13"/>
                  </a:lnTo>
                  <a:lnTo>
                    <a:pt x="58" y="11"/>
                  </a:lnTo>
                  <a:lnTo>
                    <a:pt x="58" y="11"/>
                  </a:lnTo>
                  <a:lnTo>
                    <a:pt x="61" y="10"/>
                  </a:lnTo>
                  <a:lnTo>
                    <a:pt x="62" y="9"/>
                  </a:lnTo>
                  <a:lnTo>
                    <a:pt x="64" y="8"/>
                  </a:lnTo>
                  <a:lnTo>
                    <a:pt x="65" y="8"/>
                  </a:lnTo>
                  <a:lnTo>
                    <a:pt x="68" y="7"/>
                  </a:lnTo>
                  <a:lnTo>
                    <a:pt x="69" y="7"/>
                  </a:lnTo>
                  <a:lnTo>
                    <a:pt x="71" y="6"/>
                  </a:lnTo>
                  <a:lnTo>
                    <a:pt x="72" y="5"/>
                  </a:lnTo>
                  <a:lnTo>
                    <a:pt x="75" y="4"/>
                  </a:lnTo>
                  <a:lnTo>
                    <a:pt x="76" y="4"/>
                  </a:lnTo>
                  <a:lnTo>
                    <a:pt x="79" y="3"/>
                  </a:lnTo>
                  <a:lnTo>
                    <a:pt x="79" y="3"/>
                  </a:lnTo>
                  <a:lnTo>
                    <a:pt x="82" y="3"/>
                  </a:lnTo>
                  <a:lnTo>
                    <a:pt x="83" y="2"/>
                  </a:lnTo>
                  <a:lnTo>
                    <a:pt x="86" y="2"/>
                  </a:lnTo>
                  <a:lnTo>
                    <a:pt x="87" y="2"/>
                  </a:lnTo>
                  <a:lnTo>
                    <a:pt x="90" y="1"/>
                  </a:lnTo>
                  <a:lnTo>
                    <a:pt x="91" y="1"/>
                  </a:lnTo>
                  <a:lnTo>
                    <a:pt x="94" y="1"/>
                  </a:lnTo>
                  <a:lnTo>
                    <a:pt x="94" y="0"/>
                  </a:lnTo>
                  <a:lnTo>
                    <a:pt x="98" y="0"/>
                  </a:lnTo>
                  <a:lnTo>
                    <a:pt x="98" y="0"/>
                  </a:lnTo>
                  <a:lnTo>
                    <a:pt x="102" y="0"/>
                  </a:lnTo>
                  <a:lnTo>
                    <a:pt x="102" y="0"/>
                  </a:lnTo>
                  <a:lnTo>
                    <a:pt x="106" y="0"/>
                  </a:lnTo>
                  <a:lnTo>
                    <a:pt x="106" y="0"/>
                  </a:lnTo>
                  <a:lnTo>
                    <a:pt x="110" y="0"/>
                  </a:lnTo>
                  <a:lnTo>
                    <a:pt x="110" y="0"/>
                  </a:lnTo>
                  <a:lnTo>
                    <a:pt x="114" y="0"/>
                  </a:lnTo>
                  <a:lnTo>
                    <a:pt x="115" y="0"/>
                  </a:lnTo>
                  <a:lnTo>
                    <a:pt x="118" y="0"/>
                  </a:lnTo>
                  <a:lnTo>
                    <a:pt x="119" y="0"/>
                  </a:lnTo>
                  <a:lnTo>
                    <a:pt x="122" y="0"/>
                  </a:lnTo>
                  <a:lnTo>
                    <a:pt x="123" y="0"/>
                  </a:lnTo>
                  <a:lnTo>
                    <a:pt x="126" y="1"/>
                  </a:lnTo>
                  <a:lnTo>
                    <a:pt x="127" y="1"/>
                  </a:lnTo>
                  <a:lnTo>
                    <a:pt x="131" y="1"/>
                  </a:lnTo>
                  <a:lnTo>
                    <a:pt x="132" y="2"/>
                  </a:lnTo>
                  <a:lnTo>
                    <a:pt x="135" y="2"/>
                  </a:lnTo>
                  <a:lnTo>
                    <a:pt x="136" y="2"/>
                  </a:lnTo>
                  <a:lnTo>
                    <a:pt x="139" y="3"/>
                  </a:lnTo>
                  <a:lnTo>
                    <a:pt x="140" y="3"/>
                  </a:lnTo>
                  <a:lnTo>
                    <a:pt x="144" y="4"/>
                  </a:lnTo>
                  <a:lnTo>
                    <a:pt x="145" y="4"/>
                  </a:lnTo>
                  <a:lnTo>
                    <a:pt x="148" y="5"/>
                  </a:lnTo>
                  <a:lnTo>
                    <a:pt x="149" y="6"/>
                  </a:lnTo>
                  <a:lnTo>
                    <a:pt x="153" y="7"/>
                  </a:lnTo>
                  <a:lnTo>
                    <a:pt x="153" y="7"/>
                  </a:lnTo>
                  <a:lnTo>
                    <a:pt x="157" y="8"/>
                  </a:lnTo>
                  <a:lnTo>
                    <a:pt x="158" y="9"/>
                  </a:lnTo>
                  <a:lnTo>
                    <a:pt x="162" y="10"/>
                  </a:lnTo>
                </a:path>
              </a:pathLst>
            </a:custGeom>
            <a:noFill/>
            <a:ln w="12700">
              <a:solidFill>
                <a:srgbClr val="00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724" name="Freeform 164"/>
            <p:cNvSpPr>
              <a:spLocks/>
            </p:cNvSpPr>
            <p:nvPr/>
          </p:nvSpPr>
          <p:spPr bwMode="auto">
            <a:xfrm>
              <a:off x="2517" y="3384"/>
              <a:ext cx="65" cy="45"/>
            </a:xfrm>
            <a:custGeom>
              <a:avLst/>
              <a:gdLst>
                <a:gd name="T0" fmla="*/ 131 w 131"/>
                <a:gd name="T1" fmla="*/ 92 h 92"/>
                <a:gd name="T2" fmla="*/ 0 w 131"/>
                <a:gd name="T3" fmla="*/ 69 h 92"/>
                <a:gd name="T4" fmla="*/ 39 w 131"/>
                <a:gd name="T5" fmla="*/ 46 h 92"/>
                <a:gd name="T6" fmla="*/ 34 w 131"/>
                <a:gd name="T7" fmla="*/ 0 h 92"/>
                <a:gd name="T8" fmla="*/ 131 w 131"/>
                <a:gd name="T9" fmla="*/ 92 h 92"/>
              </a:gdLst>
              <a:ahLst/>
              <a:cxnLst>
                <a:cxn ang="0">
                  <a:pos x="T0" y="T1"/>
                </a:cxn>
                <a:cxn ang="0">
                  <a:pos x="T2" y="T3"/>
                </a:cxn>
                <a:cxn ang="0">
                  <a:pos x="T4" y="T5"/>
                </a:cxn>
                <a:cxn ang="0">
                  <a:pos x="T6" y="T7"/>
                </a:cxn>
                <a:cxn ang="0">
                  <a:pos x="T8" y="T9"/>
                </a:cxn>
              </a:cxnLst>
              <a:rect l="0" t="0" r="r" b="b"/>
              <a:pathLst>
                <a:path w="131" h="92">
                  <a:moveTo>
                    <a:pt x="131" y="92"/>
                  </a:moveTo>
                  <a:lnTo>
                    <a:pt x="0" y="69"/>
                  </a:lnTo>
                  <a:lnTo>
                    <a:pt x="39" y="46"/>
                  </a:lnTo>
                  <a:lnTo>
                    <a:pt x="34" y="0"/>
                  </a:lnTo>
                  <a:lnTo>
                    <a:pt x="131" y="92"/>
                  </a:lnTo>
                  <a:close/>
                </a:path>
              </a:pathLst>
            </a:custGeom>
            <a:solidFill>
              <a:srgbClr val="00FF00"/>
            </a:solidFill>
            <a:ln w="12700">
              <a:solidFill>
                <a:srgbClr val="00FF00"/>
              </a:solidFill>
              <a:prstDash val="solid"/>
              <a:round/>
              <a:headEnd/>
              <a:tailEnd/>
            </a:ln>
          </p:spPr>
          <p:txBody>
            <a:bodyPr/>
            <a:lstStyle/>
            <a:p>
              <a:endParaRPr lang="en-US"/>
            </a:p>
          </p:txBody>
        </p:sp>
        <p:sp>
          <p:nvSpPr>
            <p:cNvPr id="66725" name="Freeform 165"/>
            <p:cNvSpPr>
              <a:spLocks/>
            </p:cNvSpPr>
            <p:nvPr/>
          </p:nvSpPr>
          <p:spPr bwMode="auto">
            <a:xfrm>
              <a:off x="2425" y="3185"/>
              <a:ext cx="139" cy="88"/>
            </a:xfrm>
            <a:custGeom>
              <a:avLst/>
              <a:gdLst>
                <a:gd name="T0" fmla="*/ 5 w 219"/>
                <a:gd name="T1" fmla="*/ 94 h 139"/>
                <a:gd name="T2" fmla="*/ 12 w 219"/>
                <a:gd name="T3" fmla="*/ 101 h 139"/>
                <a:gd name="T4" fmla="*/ 17 w 219"/>
                <a:gd name="T5" fmla="*/ 105 h 139"/>
                <a:gd name="T6" fmla="*/ 25 w 219"/>
                <a:gd name="T7" fmla="*/ 112 h 139"/>
                <a:gd name="T8" fmla="*/ 30 w 219"/>
                <a:gd name="T9" fmla="*/ 115 h 139"/>
                <a:gd name="T10" fmla="*/ 37 w 219"/>
                <a:gd name="T11" fmla="*/ 120 h 139"/>
                <a:gd name="T12" fmla="*/ 42 w 219"/>
                <a:gd name="T13" fmla="*/ 123 h 139"/>
                <a:gd name="T14" fmla="*/ 50 w 219"/>
                <a:gd name="T15" fmla="*/ 127 h 139"/>
                <a:gd name="T16" fmla="*/ 55 w 219"/>
                <a:gd name="T17" fmla="*/ 130 h 139"/>
                <a:gd name="T18" fmla="*/ 63 w 219"/>
                <a:gd name="T19" fmla="*/ 133 h 139"/>
                <a:gd name="T20" fmla="*/ 68 w 219"/>
                <a:gd name="T21" fmla="*/ 134 h 139"/>
                <a:gd name="T22" fmla="*/ 76 w 219"/>
                <a:gd name="T23" fmla="*/ 136 h 139"/>
                <a:gd name="T24" fmla="*/ 81 w 219"/>
                <a:gd name="T25" fmla="*/ 137 h 139"/>
                <a:gd name="T26" fmla="*/ 88 w 219"/>
                <a:gd name="T27" fmla="*/ 138 h 139"/>
                <a:gd name="T28" fmla="*/ 94 w 219"/>
                <a:gd name="T29" fmla="*/ 139 h 139"/>
                <a:gd name="T30" fmla="*/ 101 w 219"/>
                <a:gd name="T31" fmla="*/ 139 h 139"/>
                <a:gd name="T32" fmla="*/ 106 w 219"/>
                <a:gd name="T33" fmla="*/ 138 h 139"/>
                <a:gd name="T34" fmla="*/ 113 w 219"/>
                <a:gd name="T35" fmla="*/ 137 h 139"/>
                <a:gd name="T36" fmla="*/ 118 w 219"/>
                <a:gd name="T37" fmla="*/ 137 h 139"/>
                <a:gd name="T38" fmla="*/ 125 w 219"/>
                <a:gd name="T39" fmla="*/ 135 h 139"/>
                <a:gd name="T40" fmla="*/ 130 w 219"/>
                <a:gd name="T41" fmla="*/ 133 h 139"/>
                <a:gd name="T42" fmla="*/ 137 w 219"/>
                <a:gd name="T43" fmla="*/ 130 h 139"/>
                <a:gd name="T44" fmla="*/ 141 w 219"/>
                <a:gd name="T45" fmla="*/ 128 h 139"/>
                <a:gd name="T46" fmla="*/ 148 w 219"/>
                <a:gd name="T47" fmla="*/ 124 h 139"/>
                <a:gd name="T48" fmla="*/ 152 w 219"/>
                <a:gd name="T49" fmla="*/ 121 h 139"/>
                <a:gd name="T50" fmla="*/ 159 w 219"/>
                <a:gd name="T51" fmla="*/ 117 h 139"/>
                <a:gd name="T52" fmla="*/ 163 w 219"/>
                <a:gd name="T53" fmla="*/ 113 h 139"/>
                <a:gd name="T54" fmla="*/ 169 w 219"/>
                <a:gd name="T55" fmla="*/ 108 h 139"/>
                <a:gd name="T56" fmla="*/ 173 w 219"/>
                <a:gd name="T57" fmla="*/ 104 h 139"/>
                <a:gd name="T58" fmla="*/ 178 w 219"/>
                <a:gd name="T59" fmla="*/ 97 h 139"/>
                <a:gd name="T60" fmla="*/ 182 w 219"/>
                <a:gd name="T61" fmla="*/ 93 h 139"/>
                <a:gd name="T62" fmla="*/ 187 w 219"/>
                <a:gd name="T63" fmla="*/ 86 h 139"/>
                <a:gd name="T64" fmla="*/ 190 w 219"/>
                <a:gd name="T65" fmla="*/ 80 h 139"/>
                <a:gd name="T66" fmla="*/ 195 w 219"/>
                <a:gd name="T67" fmla="*/ 72 h 139"/>
                <a:gd name="T68" fmla="*/ 198 w 219"/>
                <a:gd name="T69" fmla="*/ 67 h 139"/>
                <a:gd name="T70" fmla="*/ 202 w 219"/>
                <a:gd name="T71" fmla="*/ 58 h 139"/>
                <a:gd name="T72" fmla="*/ 205 w 219"/>
                <a:gd name="T73" fmla="*/ 52 h 139"/>
                <a:gd name="T74" fmla="*/ 209 w 219"/>
                <a:gd name="T75" fmla="*/ 42 h 139"/>
                <a:gd name="T76" fmla="*/ 211 w 219"/>
                <a:gd name="T77" fmla="*/ 35 h 139"/>
                <a:gd name="T78" fmla="*/ 214 w 219"/>
                <a:gd name="T79" fmla="*/ 25 h 139"/>
                <a:gd name="T80" fmla="*/ 216 w 219"/>
                <a:gd name="T81" fmla="*/ 17 h 139"/>
                <a:gd name="T82" fmla="*/ 218 w 219"/>
                <a:gd name="T83" fmla="*/ 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9" h="139">
                  <a:moveTo>
                    <a:pt x="0" y="89"/>
                  </a:moveTo>
                  <a:lnTo>
                    <a:pt x="4" y="93"/>
                  </a:lnTo>
                  <a:lnTo>
                    <a:pt x="5" y="94"/>
                  </a:lnTo>
                  <a:lnTo>
                    <a:pt x="8" y="97"/>
                  </a:lnTo>
                  <a:lnTo>
                    <a:pt x="9" y="98"/>
                  </a:lnTo>
                  <a:lnTo>
                    <a:pt x="12" y="101"/>
                  </a:lnTo>
                  <a:lnTo>
                    <a:pt x="13" y="102"/>
                  </a:lnTo>
                  <a:lnTo>
                    <a:pt x="16" y="105"/>
                  </a:lnTo>
                  <a:lnTo>
                    <a:pt x="17" y="105"/>
                  </a:lnTo>
                  <a:lnTo>
                    <a:pt x="21" y="108"/>
                  </a:lnTo>
                  <a:lnTo>
                    <a:pt x="21" y="109"/>
                  </a:lnTo>
                  <a:lnTo>
                    <a:pt x="25" y="112"/>
                  </a:lnTo>
                  <a:lnTo>
                    <a:pt x="26" y="112"/>
                  </a:lnTo>
                  <a:lnTo>
                    <a:pt x="29" y="115"/>
                  </a:lnTo>
                  <a:lnTo>
                    <a:pt x="30" y="115"/>
                  </a:lnTo>
                  <a:lnTo>
                    <a:pt x="33" y="118"/>
                  </a:lnTo>
                  <a:lnTo>
                    <a:pt x="34" y="118"/>
                  </a:lnTo>
                  <a:lnTo>
                    <a:pt x="37" y="120"/>
                  </a:lnTo>
                  <a:lnTo>
                    <a:pt x="38" y="121"/>
                  </a:lnTo>
                  <a:lnTo>
                    <a:pt x="42" y="123"/>
                  </a:lnTo>
                  <a:lnTo>
                    <a:pt x="42" y="123"/>
                  </a:lnTo>
                  <a:lnTo>
                    <a:pt x="46" y="125"/>
                  </a:lnTo>
                  <a:lnTo>
                    <a:pt x="47" y="126"/>
                  </a:lnTo>
                  <a:lnTo>
                    <a:pt x="50" y="127"/>
                  </a:lnTo>
                  <a:lnTo>
                    <a:pt x="51" y="128"/>
                  </a:lnTo>
                  <a:lnTo>
                    <a:pt x="54" y="129"/>
                  </a:lnTo>
                  <a:lnTo>
                    <a:pt x="55" y="130"/>
                  </a:lnTo>
                  <a:lnTo>
                    <a:pt x="59" y="131"/>
                  </a:lnTo>
                  <a:lnTo>
                    <a:pt x="60" y="132"/>
                  </a:lnTo>
                  <a:lnTo>
                    <a:pt x="63" y="133"/>
                  </a:lnTo>
                  <a:lnTo>
                    <a:pt x="64" y="133"/>
                  </a:lnTo>
                  <a:lnTo>
                    <a:pt x="67" y="134"/>
                  </a:lnTo>
                  <a:lnTo>
                    <a:pt x="68" y="134"/>
                  </a:lnTo>
                  <a:lnTo>
                    <a:pt x="72" y="135"/>
                  </a:lnTo>
                  <a:lnTo>
                    <a:pt x="72" y="136"/>
                  </a:lnTo>
                  <a:lnTo>
                    <a:pt x="76" y="136"/>
                  </a:lnTo>
                  <a:lnTo>
                    <a:pt x="77" y="137"/>
                  </a:lnTo>
                  <a:lnTo>
                    <a:pt x="80" y="137"/>
                  </a:lnTo>
                  <a:lnTo>
                    <a:pt x="81" y="137"/>
                  </a:lnTo>
                  <a:lnTo>
                    <a:pt x="84" y="138"/>
                  </a:lnTo>
                  <a:lnTo>
                    <a:pt x="85" y="138"/>
                  </a:lnTo>
                  <a:lnTo>
                    <a:pt x="88" y="138"/>
                  </a:lnTo>
                  <a:lnTo>
                    <a:pt x="89" y="139"/>
                  </a:lnTo>
                  <a:lnTo>
                    <a:pt x="93" y="139"/>
                  </a:lnTo>
                  <a:lnTo>
                    <a:pt x="94" y="139"/>
                  </a:lnTo>
                  <a:lnTo>
                    <a:pt x="97" y="139"/>
                  </a:lnTo>
                  <a:lnTo>
                    <a:pt x="98" y="139"/>
                  </a:lnTo>
                  <a:lnTo>
                    <a:pt x="101" y="139"/>
                  </a:lnTo>
                  <a:lnTo>
                    <a:pt x="102" y="139"/>
                  </a:lnTo>
                  <a:lnTo>
                    <a:pt x="105" y="139"/>
                  </a:lnTo>
                  <a:lnTo>
                    <a:pt x="106" y="138"/>
                  </a:lnTo>
                  <a:lnTo>
                    <a:pt x="109" y="138"/>
                  </a:lnTo>
                  <a:lnTo>
                    <a:pt x="110" y="138"/>
                  </a:lnTo>
                  <a:lnTo>
                    <a:pt x="113" y="137"/>
                  </a:lnTo>
                  <a:lnTo>
                    <a:pt x="114" y="137"/>
                  </a:lnTo>
                  <a:lnTo>
                    <a:pt x="117" y="137"/>
                  </a:lnTo>
                  <a:lnTo>
                    <a:pt x="118" y="137"/>
                  </a:lnTo>
                  <a:lnTo>
                    <a:pt x="121" y="136"/>
                  </a:lnTo>
                  <a:lnTo>
                    <a:pt x="122" y="136"/>
                  </a:lnTo>
                  <a:lnTo>
                    <a:pt x="125" y="135"/>
                  </a:lnTo>
                  <a:lnTo>
                    <a:pt x="126" y="134"/>
                  </a:lnTo>
                  <a:lnTo>
                    <a:pt x="129" y="133"/>
                  </a:lnTo>
                  <a:lnTo>
                    <a:pt x="130" y="133"/>
                  </a:lnTo>
                  <a:lnTo>
                    <a:pt x="133" y="132"/>
                  </a:lnTo>
                  <a:lnTo>
                    <a:pt x="134" y="132"/>
                  </a:lnTo>
                  <a:lnTo>
                    <a:pt x="137" y="130"/>
                  </a:lnTo>
                  <a:lnTo>
                    <a:pt x="138" y="130"/>
                  </a:lnTo>
                  <a:lnTo>
                    <a:pt x="141" y="128"/>
                  </a:lnTo>
                  <a:lnTo>
                    <a:pt x="141" y="128"/>
                  </a:lnTo>
                  <a:lnTo>
                    <a:pt x="144" y="126"/>
                  </a:lnTo>
                  <a:lnTo>
                    <a:pt x="145" y="126"/>
                  </a:lnTo>
                  <a:lnTo>
                    <a:pt x="148" y="124"/>
                  </a:lnTo>
                  <a:lnTo>
                    <a:pt x="149" y="124"/>
                  </a:lnTo>
                  <a:lnTo>
                    <a:pt x="152" y="122"/>
                  </a:lnTo>
                  <a:lnTo>
                    <a:pt x="152" y="121"/>
                  </a:lnTo>
                  <a:lnTo>
                    <a:pt x="155" y="119"/>
                  </a:lnTo>
                  <a:lnTo>
                    <a:pt x="156" y="119"/>
                  </a:lnTo>
                  <a:lnTo>
                    <a:pt x="159" y="117"/>
                  </a:lnTo>
                  <a:lnTo>
                    <a:pt x="159" y="116"/>
                  </a:lnTo>
                  <a:lnTo>
                    <a:pt x="162" y="114"/>
                  </a:lnTo>
                  <a:lnTo>
                    <a:pt x="163" y="113"/>
                  </a:lnTo>
                  <a:lnTo>
                    <a:pt x="166" y="111"/>
                  </a:lnTo>
                  <a:lnTo>
                    <a:pt x="166" y="110"/>
                  </a:lnTo>
                  <a:lnTo>
                    <a:pt x="169" y="108"/>
                  </a:lnTo>
                  <a:lnTo>
                    <a:pt x="170" y="107"/>
                  </a:lnTo>
                  <a:lnTo>
                    <a:pt x="172" y="104"/>
                  </a:lnTo>
                  <a:lnTo>
                    <a:pt x="173" y="104"/>
                  </a:lnTo>
                  <a:lnTo>
                    <a:pt x="175" y="101"/>
                  </a:lnTo>
                  <a:lnTo>
                    <a:pt x="176" y="100"/>
                  </a:lnTo>
                  <a:lnTo>
                    <a:pt x="178" y="97"/>
                  </a:lnTo>
                  <a:lnTo>
                    <a:pt x="179" y="97"/>
                  </a:lnTo>
                  <a:lnTo>
                    <a:pt x="181" y="94"/>
                  </a:lnTo>
                  <a:lnTo>
                    <a:pt x="182" y="93"/>
                  </a:lnTo>
                  <a:lnTo>
                    <a:pt x="184" y="90"/>
                  </a:lnTo>
                  <a:lnTo>
                    <a:pt x="185" y="89"/>
                  </a:lnTo>
                  <a:lnTo>
                    <a:pt x="187" y="86"/>
                  </a:lnTo>
                  <a:lnTo>
                    <a:pt x="188" y="85"/>
                  </a:lnTo>
                  <a:lnTo>
                    <a:pt x="190" y="81"/>
                  </a:lnTo>
                  <a:lnTo>
                    <a:pt x="190" y="80"/>
                  </a:lnTo>
                  <a:lnTo>
                    <a:pt x="193" y="77"/>
                  </a:lnTo>
                  <a:lnTo>
                    <a:pt x="193" y="76"/>
                  </a:lnTo>
                  <a:lnTo>
                    <a:pt x="195" y="72"/>
                  </a:lnTo>
                  <a:lnTo>
                    <a:pt x="196" y="71"/>
                  </a:lnTo>
                  <a:lnTo>
                    <a:pt x="198" y="68"/>
                  </a:lnTo>
                  <a:lnTo>
                    <a:pt x="198" y="67"/>
                  </a:lnTo>
                  <a:lnTo>
                    <a:pt x="200" y="63"/>
                  </a:lnTo>
                  <a:lnTo>
                    <a:pt x="200" y="62"/>
                  </a:lnTo>
                  <a:lnTo>
                    <a:pt x="202" y="58"/>
                  </a:lnTo>
                  <a:lnTo>
                    <a:pt x="203" y="57"/>
                  </a:lnTo>
                  <a:lnTo>
                    <a:pt x="204" y="53"/>
                  </a:lnTo>
                  <a:lnTo>
                    <a:pt x="205" y="52"/>
                  </a:lnTo>
                  <a:lnTo>
                    <a:pt x="207" y="47"/>
                  </a:lnTo>
                  <a:lnTo>
                    <a:pt x="207" y="46"/>
                  </a:lnTo>
                  <a:lnTo>
                    <a:pt x="209" y="42"/>
                  </a:lnTo>
                  <a:lnTo>
                    <a:pt x="209" y="41"/>
                  </a:lnTo>
                  <a:lnTo>
                    <a:pt x="210" y="36"/>
                  </a:lnTo>
                  <a:lnTo>
                    <a:pt x="211" y="35"/>
                  </a:lnTo>
                  <a:lnTo>
                    <a:pt x="212" y="31"/>
                  </a:lnTo>
                  <a:lnTo>
                    <a:pt x="212" y="29"/>
                  </a:lnTo>
                  <a:lnTo>
                    <a:pt x="214" y="25"/>
                  </a:lnTo>
                  <a:lnTo>
                    <a:pt x="214" y="23"/>
                  </a:lnTo>
                  <a:lnTo>
                    <a:pt x="215" y="19"/>
                  </a:lnTo>
                  <a:lnTo>
                    <a:pt x="216" y="17"/>
                  </a:lnTo>
                  <a:lnTo>
                    <a:pt x="217" y="12"/>
                  </a:lnTo>
                  <a:lnTo>
                    <a:pt x="217" y="11"/>
                  </a:lnTo>
                  <a:lnTo>
                    <a:pt x="218" y="6"/>
                  </a:lnTo>
                  <a:lnTo>
                    <a:pt x="218" y="5"/>
                  </a:lnTo>
                  <a:lnTo>
                    <a:pt x="219" y="0"/>
                  </a:lnTo>
                </a:path>
              </a:pathLst>
            </a:custGeom>
            <a:noFill/>
            <a:ln w="12700">
              <a:solidFill>
                <a:srgbClr val="00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726" name="Freeform 166"/>
            <p:cNvSpPr>
              <a:spLocks/>
            </p:cNvSpPr>
            <p:nvPr/>
          </p:nvSpPr>
          <p:spPr bwMode="auto">
            <a:xfrm>
              <a:off x="2545" y="3139"/>
              <a:ext cx="37" cy="65"/>
            </a:xfrm>
            <a:custGeom>
              <a:avLst/>
              <a:gdLst>
                <a:gd name="T0" fmla="*/ 74 w 74"/>
                <a:gd name="T1" fmla="*/ 0 h 130"/>
                <a:gd name="T2" fmla="*/ 56 w 74"/>
                <a:gd name="T3" fmla="*/ 130 h 130"/>
                <a:gd name="T4" fmla="*/ 37 w 74"/>
                <a:gd name="T5" fmla="*/ 91 h 130"/>
                <a:gd name="T6" fmla="*/ 0 w 74"/>
                <a:gd name="T7" fmla="*/ 96 h 130"/>
                <a:gd name="T8" fmla="*/ 74 w 74"/>
                <a:gd name="T9" fmla="*/ 0 h 130"/>
              </a:gdLst>
              <a:ahLst/>
              <a:cxnLst>
                <a:cxn ang="0">
                  <a:pos x="T0" y="T1"/>
                </a:cxn>
                <a:cxn ang="0">
                  <a:pos x="T2" y="T3"/>
                </a:cxn>
                <a:cxn ang="0">
                  <a:pos x="T4" y="T5"/>
                </a:cxn>
                <a:cxn ang="0">
                  <a:pos x="T6" y="T7"/>
                </a:cxn>
                <a:cxn ang="0">
                  <a:pos x="T8" y="T9"/>
                </a:cxn>
              </a:cxnLst>
              <a:rect l="0" t="0" r="r" b="b"/>
              <a:pathLst>
                <a:path w="74" h="130">
                  <a:moveTo>
                    <a:pt x="74" y="0"/>
                  </a:moveTo>
                  <a:lnTo>
                    <a:pt x="56" y="130"/>
                  </a:lnTo>
                  <a:lnTo>
                    <a:pt x="37" y="91"/>
                  </a:lnTo>
                  <a:lnTo>
                    <a:pt x="0" y="96"/>
                  </a:lnTo>
                  <a:lnTo>
                    <a:pt x="74" y="0"/>
                  </a:lnTo>
                  <a:close/>
                </a:path>
              </a:pathLst>
            </a:custGeom>
            <a:solidFill>
              <a:srgbClr val="00FF00"/>
            </a:solidFill>
            <a:ln w="12700">
              <a:solidFill>
                <a:srgbClr val="00FF00"/>
              </a:solidFill>
              <a:prstDash val="solid"/>
              <a:round/>
              <a:headEnd/>
              <a:tailEnd/>
            </a:ln>
          </p:spPr>
          <p:txBody>
            <a:bodyPr/>
            <a:lstStyle/>
            <a:p>
              <a:endParaRPr lang="en-US"/>
            </a:p>
          </p:txBody>
        </p:sp>
        <p:sp>
          <p:nvSpPr>
            <p:cNvPr id="66727" name="Freeform 167"/>
            <p:cNvSpPr>
              <a:spLocks/>
            </p:cNvSpPr>
            <p:nvPr/>
          </p:nvSpPr>
          <p:spPr bwMode="auto">
            <a:xfrm>
              <a:off x="2689" y="3505"/>
              <a:ext cx="127" cy="41"/>
            </a:xfrm>
            <a:custGeom>
              <a:avLst/>
              <a:gdLst>
                <a:gd name="T0" fmla="*/ 197 w 200"/>
                <a:gd name="T1" fmla="*/ 61 h 65"/>
                <a:gd name="T2" fmla="*/ 193 w 200"/>
                <a:gd name="T3" fmla="*/ 54 h 65"/>
                <a:gd name="T4" fmla="*/ 190 w 200"/>
                <a:gd name="T5" fmla="*/ 49 h 65"/>
                <a:gd name="T6" fmla="*/ 185 w 200"/>
                <a:gd name="T7" fmla="*/ 43 h 65"/>
                <a:gd name="T8" fmla="*/ 182 w 200"/>
                <a:gd name="T9" fmla="*/ 39 h 65"/>
                <a:gd name="T10" fmla="*/ 177 w 200"/>
                <a:gd name="T11" fmla="*/ 34 h 65"/>
                <a:gd name="T12" fmla="*/ 173 w 200"/>
                <a:gd name="T13" fmla="*/ 30 h 65"/>
                <a:gd name="T14" fmla="*/ 168 w 200"/>
                <a:gd name="T15" fmla="*/ 26 h 65"/>
                <a:gd name="T16" fmla="*/ 164 w 200"/>
                <a:gd name="T17" fmla="*/ 23 h 65"/>
                <a:gd name="T18" fmla="*/ 158 w 200"/>
                <a:gd name="T19" fmla="*/ 19 h 65"/>
                <a:gd name="T20" fmla="*/ 154 w 200"/>
                <a:gd name="T21" fmla="*/ 16 h 65"/>
                <a:gd name="T22" fmla="*/ 148 w 200"/>
                <a:gd name="T23" fmla="*/ 13 h 65"/>
                <a:gd name="T24" fmla="*/ 145 w 200"/>
                <a:gd name="T25" fmla="*/ 11 h 65"/>
                <a:gd name="T26" fmla="*/ 139 w 200"/>
                <a:gd name="T27" fmla="*/ 8 h 65"/>
                <a:gd name="T28" fmla="*/ 134 w 200"/>
                <a:gd name="T29" fmla="*/ 6 h 65"/>
                <a:gd name="T30" fmla="*/ 128 w 200"/>
                <a:gd name="T31" fmla="*/ 4 h 65"/>
                <a:gd name="T32" fmla="*/ 124 w 200"/>
                <a:gd name="T33" fmla="*/ 3 h 65"/>
                <a:gd name="T34" fmla="*/ 118 w 200"/>
                <a:gd name="T35" fmla="*/ 2 h 65"/>
                <a:gd name="T36" fmla="*/ 114 w 200"/>
                <a:gd name="T37" fmla="*/ 1 h 65"/>
                <a:gd name="T38" fmla="*/ 107 w 200"/>
                <a:gd name="T39" fmla="*/ 0 h 65"/>
                <a:gd name="T40" fmla="*/ 103 w 200"/>
                <a:gd name="T41" fmla="*/ 0 h 65"/>
                <a:gd name="T42" fmla="*/ 97 w 200"/>
                <a:gd name="T43" fmla="*/ 0 h 65"/>
                <a:gd name="T44" fmla="*/ 93 w 200"/>
                <a:gd name="T45" fmla="*/ 0 h 65"/>
                <a:gd name="T46" fmla="*/ 86 w 200"/>
                <a:gd name="T47" fmla="*/ 1 h 65"/>
                <a:gd name="T48" fmla="*/ 82 w 200"/>
                <a:gd name="T49" fmla="*/ 2 h 65"/>
                <a:gd name="T50" fmla="*/ 76 w 200"/>
                <a:gd name="T51" fmla="*/ 3 h 65"/>
                <a:gd name="T52" fmla="*/ 72 w 200"/>
                <a:gd name="T53" fmla="*/ 4 h 65"/>
                <a:gd name="T54" fmla="*/ 66 w 200"/>
                <a:gd name="T55" fmla="*/ 6 h 65"/>
                <a:gd name="T56" fmla="*/ 61 w 200"/>
                <a:gd name="T57" fmla="*/ 8 h 65"/>
                <a:gd name="T58" fmla="*/ 55 w 200"/>
                <a:gd name="T59" fmla="*/ 11 h 65"/>
                <a:gd name="T60" fmla="*/ 52 w 200"/>
                <a:gd name="T61" fmla="*/ 13 h 65"/>
                <a:gd name="T62" fmla="*/ 46 w 200"/>
                <a:gd name="T63" fmla="*/ 16 h 65"/>
                <a:gd name="T64" fmla="*/ 42 w 200"/>
                <a:gd name="T65" fmla="*/ 19 h 65"/>
                <a:gd name="T66" fmla="*/ 36 w 200"/>
                <a:gd name="T67" fmla="*/ 23 h 65"/>
                <a:gd name="T68" fmla="*/ 32 w 200"/>
                <a:gd name="T69" fmla="*/ 26 h 65"/>
                <a:gd name="T70" fmla="*/ 27 w 200"/>
                <a:gd name="T71" fmla="*/ 30 h 65"/>
                <a:gd name="T72" fmla="*/ 23 w 200"/>
                <a:gd name="T73" fmla="*/ 34 h 65"/>
                <a:gd name="T74" fmla="*/ 18 w 200"/>
                <a:gd name="T75" fmla="*/ 39 h 65"/>
                <a:gd name="T76" fmla="*/ 15 w 200"/>
                <a:gd name="T77" fmla="*/ 43 h 65"/>
                <a:gd name="T78" fmla="*/ 10 w 200"/>
                <a:gd name="T79" fmla="*/ 49 h 65"/>
                <a:gd name="T80" fmla="*/ 7 w 200"/>
                <a:gd name="T81" fmla="*/ 54 h 65"/>
                <a:gd name="T82" fmla="*/ 3 w 200"/>
                <a:gd name="T83"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 h="65">
                  <a:moveTo>
                    <a:pt x="200" y="65"/>
                  </a:moveTo>
                  <a:lnTo>
                    <a:pt x="198" y="61"/>
                  </a:lnTo>
                  <a:lnTo>
                    <a:pt x="197" y="61"/>
                  </a:lnTo>
                  <a:lnTo>
                    <a:pt x="195" y="58"/>
                  </a:lnTo>
                  <a:lnTo>
                    <a:pt x="195" y="57"/>
                  </a:lnTo>
                  <a:lnTo>
                    <a:pt x="193" y="54"/>
                  </a:lnTo>
                  <a:lnTo>
                    <a:pt x="192" y="53"/>
                  </a:lnTo>
                  <a:lnTo>
                    <a:pt x="190" y="50"/>
                  </a:lnTo>
                  <a:lnTo>
                    <a:pt x="190" y="49"/>
                  </a:lnTo>
                  <a:lnTo>
                    <a:pt x="188" y="47"/>
                  </a:lnTo>
                  <a:lnTo>
                    <a:pt x="187" y="46"/>
                  </a:lnTo>
                  <a:lnTo>
                    <a:pt x="185" y="43"/>
                  </a:lnTo>
                  <a:lnTo>
                    <a:pt x="184" y="43"/>
                  </a:lnTo>
                  <a:lnTo>
                    <a:pt x="182" y="40"/>
                  </a:lnTo>
                  <a:lnTo>
                    <a:pt x="182" y="39"/>
                  </a:lnTo>
                  <a:lnTo>
                    <a:pt x="179" y="37"/>
                  </a:lnTo>
                  <a:lnTo>
                    <a:pt x="179" y="36"/>
                  </a:lnTo>
                  <a:lnTo>
                    <a:pt x="177" y="34"/>
                  </a:lnTo>
                  <a:lnTo>
                    <a:pt x="176" y="33"/>
                  </a:lnTo>
                  <a:lnTo>
                    <a:pt x="174" y="31"/>
                  </a:lnTo>
                  <a:lnTo>
                    <a:pt x="173" y="30"/>
                  </a:lnTo>
                  <a:lnTo>
                    <a:pt x="171" y="28"/>
                  </a:lnTo>
                  <a:lnTo>
                    <a:pt x="170" y="28"/>
                  </a:lnTo>
                  <a:lnTo>
                    <a:pt x="168" y="26"/>
                  </a:lnTo>
                  <a:lnTo>
                    <a:pt x="167" y="25"/>
                  </a:lnTo>
                  <a:lnTo>
                    <a:pt x="164" y="23"/>
                  </a:lnTo>
                  <a:lnTo>
                    <a:pt x="164" y="23"/>
                  </a:lnTo>
                  <a:lnTo>
                    <a:pt x="161" y="21"/>
                  </a:lnTo>
                  <a:lnTo>
                    <a:pt x="161" y="20"/>
                  </a:lnTo>
                  <a:lnTo>
                    <a:pt x="158" y="19"/>
                  </a:lnTo>
                  <a:lnTo>
                    <a:pt x="158" y="18"/>
                  </a:lnTo>
                  <a:lnTo>
                    <a:pt x="155" y="16"/>
                  </a:lnTo>
                  <a:lnTo>
                    <a:pt x="154" y="16"/>
                  </a:lnTo>
                  <a:lnTo>
                    <a:pt x="152" y="15"/>
                  </a:lnTo>
                  <a:lnTo>
                    <a:pt x="151" y="14"/>
                  </a:lnTo>
                  <a:lnTo>
                    <a:pt x="148" y="13"/>
                  </a:lnTo>
                  <a:lnTo>
                    <a:pt x="148" y="12"/>
                  </a:lnTo>
                  <a:lnTo>
                    <a:pt x="145" y="11"/>
                  </a:lnTo>
                  <a:lnTo>
                    <a:pt x="145" y="11"/>
                  </a:lnTo>
                  <a:lnTo>
                    <a:pt x="142" y="9"/>
                  </a:lnTo>
                  <a:lnTo>
                    <a:pt x="141" y="9"/>
                  </a:lnTo>
                  <a:lnTo>
                    <a:pt x="139" y="8"/>
                  </a:lnTo>
                  <a:lnTo>
                    <a:pt x="138" y="8"/>
                  </a:lnTo>
                  <a:lnTo>
                    <a:pt x="135" y="7"/>
                  </a:lnTo>
                  <a:lnTo>
                    <a:pt x="134" y="6"/>
                  </a:lnTo>
                  <a:lnTo>
                    <a:pt x="132" y="5"/>
                  </a:lnTo>
                  <a:lnTo>
                    <a:pt x="131" y="5"/>
                  </a:lnTo>
                  <a:lnTo>
                    <a:pt x="128" y="4"/>
                  </a:lnTo>
                  <a:lnTo>
                    <a:pt x="128" y="4"/>
                  </a:lnTo>
                  <a:lnTo>
                    <a:pt x="125" y="3"/>
                  </a:lnTo>
                  <a:lnTo>
                    <a:pt x="124" y="3"/>
                  </a:lnTo>
                  <a:lnTo>
                    <a:pt x="121" y="2"/>
                  </a:lnTo>
                  <a:lnTo>
                    <a:pt x="121" y="2"/>
                  </a:lnTo>
                  <a:lnTo>
                    <a:pt x="118" y="2"/>
                  </a:lnTo>
                  <a:lnTo>
                    <a:pt x="117" y="2"/>
                  </a:lnTo>
                  <a:lnTo>
                    <a:pt x="114" y="1"/>
                  </a:lnTo>
                  <a:lnTo>
                    <a:pt x="114" y="1"/>
                  </a:lnTo>
                  <a:lnTo>
                    <a:pt x="111" y="1"/>
                  </a:lnTo>
                  <a:lnTo>
                    <a:pt x="110" y="1"/>
                  </a:lnTo>
                  <a:lnTo>
                    <a:pt x="107" y="0"/>
                  </a:lnTo>
                  <a:lnTo>
                    <a:pt x="107" y="0"/>
                  </a:lnTo>
                  <a:lnTo>
                    <a:pt x="104" y="0"/>
                  </a:lnTo>
                  <a:lnTo>
                    <a:pt x="103" y="0"/>
                  </a:lnTo>
                  <a:lnTo>
                    <a:pt x="100" y="0"/>
                  </a:lnTo>
                  <a:lnTo>
                    <a:pt x="100" y="0"/>
                  </a:lnTo>
                  <a:lnTo>
                    <a:pt x="97" y="0"/>
                  </a:lnTo>
                  <a:lnTo>
                    <a:pt x="96" y="0"/>
                  </a:lnTo>
                  <a:lnTo>
                    <a:pt x="93" y="0"/>
                  </a:lnTo>
                  <a:lnTo>
                    <a:pt x="93" y="0"/>
                  </a:lnTo>
                  <a:lnTo>
                    <a:pt x="90" y="1"/>
                  </a:lnTo>
                  <a:lnTo>
                    <a:pt x="89" y="1"/>
                  </a:lnTo>
                  <a:lnTo>
                    <a:pt x="86" y="1"/>
                  </a:lnTo>
                  <a:lnTo>
                    <a:pt x="86" y="1"/>
                  </a:lnTo>
                  <a:lnTo>
                    <a:pt x="83" y="2"/>
                  </a:lnTo>
                  <a:lnTo>
                    <a:pt x="82" y="2"/>
                  </a:lnTo>
                  <a:lnTo>
                    <a:pt x="79" y="2"/>
                  </a:lnTo>
                  <a:lnTo>
                    <a:pt x="79" y="2"/>
                  </a:lnTo>
                  <a:lnTo>
                    <a:pt x="76" y="3"/>
                  </a:lnTo>
                  <a:lnTo>
                    <a:pt x="75" y="3"/>
                  </a:lnTo>
                  <a:lnTo>
                    <a:pt x="72" y="4"/>
                  </a:lnTo>
                  <a:lnTo>
                    <a:pt x="72" y="4"/>
                  </a:lnTo>
                  <a:lnTo>
                    <a:pt x="69" y="5"/>
                  </a:lnTo>
                  <a:lnTo>
                    <a:pt x="68" y="5"/>
                  </a:lnTo>
                  <a:lnTo>
                    <a:pt x="66" y="6"/>
                  </a:lnTo>
                  <a:lnTo>
                    <a:pt x="65" y="7"/>
                  </a:lnTo>
                  <a:lnTo>
                    <a:pt x="62" y="8"/>
                  </a:lnTo>
                  <a:lnTo>
                    <a:pt x="61" y="8"/>
                  </a:lnTo>
                  <a:lnTo>
                    <a:pt x="59" y="9"/>
                  </a:lnTo>
                  <a:lnTo>
                    <a:pt x="58" y="9"/>
                  </a:lnTo>
                  <a:lnTo>
                    <a:pt x="55" y="11"/>
                  </a:lnTo>
                  <a:lnTo>
                    <a:pt x="55" y="11"/>
                  </a:lnTo>
                  <a:lnTo>
                    <a:pt x="52" y="12"/>
                  </a:lnTo>
                  <a:lnTo>
                    <a:pt x="52" y="13"/>
                  </a:lnTo>
                  <a:lnTo>
                    <a:pt x="49" y="14"/>
                  </a:lnTo>
                  <a:lnTo>
                    <a:pt x="48" y="15"/>
                  </a:lnTo>
                  <a:lnTo>
                    <a:pt x="46" y="16"/>
                  </a:lnTo>
                  <a:lnTo>
                    <a:pt x="45" y="16"/>
                  </a:lnTo>
                  <a:lnTo>
                    <a:pt x="42" y="18"/>
                  </a:lnTo>
                  <a:lnTo>
                    <a:pt x="42" y="19"/>
                  </a:lnTo>
                  <a:lnTo>
                    <a:pt x="39" y="20"/>
                  </a:lnTo>
                  <a:lnTo>
                    <a:pt x="39" y="21"/>
                  </a:lnTo>
                  <a:lnTo>
                    <a:pt x="36" y="23"/>
                  </a:lnTo>
                  <a:lnTo>
                    <a:pt x="36" y="23"/>
                  </a:lnTo>
                  <a:lnTo>
                    <a:pt x="33" y="25"/>
                  </a:lnTo>
                  <a:lnTo>
                    <a:pt x="32" y="26"/>
                  </a:lnTo>
                  <a:lnTo>
                    <a:pt x="30" y="28"/>
                  </a:lnTo>
                  <a:lnTo>
                    <a:pt x="29" y="28"/>
                  </a:lnTo>
                  <a:lnTo>
                    <a:pt x="27" y="30"/>
                  </a:lnTo>
                  <a:lnTo>
                    <a:pt x="26" y="31"/>
                  </a:lnTo>
                  <a:lnTo>
                    <a:pt x="24" y="33"/>
                  </a:lnTo>
                  <a:lnTo>
                    <a:pt x="23" y="34"/>
                  </a:lnTo>
                  <a:lnTo>
                    <a:pt x="21" y="36"/>
                  </a:lnTo>
                  <a:lnTo>
                    <a:pt x="21" y="37"/>
                  </a:lnTo>
                  <a:lnTo>
                    <a:pt x="18" y="39"/>
                  </a:lnTo>
                  <a:lnTo>
                    <a:pt x="18" y="40"/>
                  </a:lnTo>
                  <a:lnTo>
                    <a:pt x="16" y="43"/>
                  </a:lnTo>
                  <a:lnTo>
                    <a:pt x="15" y="43"/>
                  </a:lnTo>
                  <a:lnTo>
                    <a:pt x="13" y="46"/>
                  </a:lnTo>
                  <a:lnTo>
                    <a:pt x="12" y="47"/>
                  </a:lnTo>
                  <a:lnTo>
                    <a:pt x="10" y="49"/>
                  </a:lnTo>
                  <a:lnTo>
                    <a:pt x="10" y="50"/>
                  </a:lnTo>
                  <a:lnTo>
                    <a:pt x="8" y="53"/>
                  </a:lnTo>
                  <a:lnTo>
                    <a:pt x="7" y="54"/>
                  </a:lnTo>
                  <a:lnTo>
                    <a:pt x="5" y="57"/>
                  </a:lnTo>
                  <a:lnTo>
                    <a:pt x="5" y="58"/>
                  </a:lnTo>
                  <a:lnTo>
                    <a:pt x="3" y="61"/>
                  </a:lnTo>
                  <a:lnTo>
                    <a:pt x="2" y="61"/>
                  </a:lnTo>
                  <a:lnTo>
                    <a:pt x="0" y="65"/>
                  </a:lnTo>
                </a:path>
              </a:pathLst>
            </a:custGeom>
            <a:noFill/>
            <a:ln w="12700">
              <a:solidFill>
                <a:srgbClr val="00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728" name="Freeform 168"/>
            <p:cNvSpPr>
              <a:spLocks/>
            </p:cNvSpPr>
            <p:nvPr/>
          </p:nvSpPr>
          <p:spPr bwMode="auto">
            <a:xfrm>
              <a:off x="2670" y="3533"/>
              <a:ext cx="38" cy="64"/>
            </a:xfrm>
            <a:custGeom>
              <a:avLst/>
              <a:gdLst>
                <a:gd name="T0" fmla="*/ 38 w 76"/>
                <a:gd name="T1" fmla="*/ 127 h 127"/>
                <a:gd name="T2" fmla="*/ 0 w 76"/>
                <a:gd name="T3" fmla="*/ 0 h 127"/>
                <a:gd name="T4" fmla="*/ 38 w 76"/>
                <a:gd name="T5" fmla="*/ 25 h 127"/>
                <a:gd name="T6" fmla="*/ 76 w 76"/>
                <a:gd name="T7" fmla="*/ 0 h 127"/>
                <a:gd name="T8" fmla="*/ 38 w 76"/>
                <a:gd name="T9" fmla="*/ 127 h 127"/>
              </a:gdLst>
              <a:ahLst/>
              <a:cxnLst>
                <a:cxn ang="0">
                  <a:pos x="T0" y="T1"/>
                </a:cxn>
                <a:cxn ang="0">
                  <a:pos x="T2" y="T3"/>
                </a:cxn>
                <a:cxn ang="0">
                  <a:pos x="T4" y="T5"/>
                </a:cxn>
                <a:cxn ang="0">
                  <a:pos x="T6" y="T7"/>
                </a:cxn>
                <a:cxn ang="0">
                  <a:pos x="T8" y="T9"/>
                </a:cxn>
              </a:cxnLst>
              <a:rect l="0" t="0" r="r" b="b"/>
              <a:pathLst>
                <a:path w="76" h="127">
                  <a:moveTo>
                    <a:pt x="38" y="127"/>
                  </a:moveTo>
                  <a:lnTo>
                    <a:pt x="0" y="0"/>
                  </a:lnTo>
                  <a:lnTo>
                    <a:pt x="38" y="25"/>
                  </a:lnTo>
                  <a:lnTo>
                    <a:pt x="76" y="0"/>
                  </a:lnTo>
                  <a:lnTo>
                    <a:pt x="38" y="127"/>
                  </a:lnTo>
                  <a:close/>
                </a:path>
              </a:pathLst>
            </a:custGeom>
            <a:solidFill>
              <a:srgbClr val="00FF00"/>
            </a:solidFill>
            <a:ln w="12700">
              <a:solidFill>
                <a:srgbClr val="00FF00"/>
              </a:solidFill>
              <a:prstDash val="solid"/>
              <a:round/>
              <a:headEnd/>
              <a:tailEnd/>
            </a:ln>
          </p:spPr>
          <p:txBody>
            <a:bodyPr/>
            <a:lstStyle/>
            <a:p>
              <a:endParaRPr lang="en-US"/>
            </a:p>
          </p:txBody>
        </p:sp>
        <p:sp>
          <p:nvSpPr>
            <p:cNvPr id="66729" name="Freeform 169"/>
            <p:cNvSpPr>
              <a:spLocks/>
            </p:cNvSpPr>
            <p:nvPr/>
          </p:nvSpPr>
          <p:spPr bwMode="auto">
            <a:xfrm>
              <a:off x="1718" y="3623"/>
              <a:ext cx="146" cy="89"/>
            </a:xfrm>
            <a:custGeom>
              <a:avLst/>
              <a:gdLst>
                <a:gd name="T0" fmla="*/ 225 w 230"/>
                <a:gd name="T1" fmla="*/ 113 h 141"/>
                <a:gd name="T2" fmla="*/ 216 w 230"/>
                <a:gd name="T3" fmla="*/ 118 h 141"/>
                <a:gd name="T4" fmla="*/ 210 w 230"/>
                <a:gd name="T5" fmla="*/ 121 h 141"/>
                <a:gd name="T6" fmla="*/ 201 w 230"/>
                <a:gd name="T7" fmla="*/ 126 h 141"/>
                <a:gd name="T8" fmla="*/ 195 w 230"/>
                <a:gd name="T9" fmla="*/ 128 h 141"/>
                <a:gd name="T10" fmla="*/ 186 w 230"/>
                <a:gd name="T11" fmla="*/ 132 h 141"/>
                <a:gd name="T12" fmla="*/ 180 w 230"/>
                <a:gd name="T13" fmla="*/ 134 h 141"/>
                <a:gd name="T14" fmla="*/ 171 w 230"/>
                <a:gd name="T15" fmla="*/ 136 h 141"/>
                <a:gd name="T16" fmla="*/ 165 w 230"/>
                <a:gd name="T17" fmla="*/ 138 h 141"/>
                <a:gd name="T18" fmla="*/ 156 w 230"/>
                <a:gd name="T19" fmla="*/ 139 h 141"/>
                <a:gd name="T20" fmla="*/ 151 w 230"/>
                <a:gd name="T21" fmla="*/ 140 h 141"/>
                <a:gd name="T22" fmla="*/ 142 w 230"/>
                <a:gd name="T23" fmla="*/ 141 h 141"/>
                <a:gd name="T24" fmla="*/ 136 w 230"/>
                <a:gd name="T25" fmla="*/ 141 h 141"/>
                <a:gd name="T26" fmla="*/ 128 w 230"/>
                <a:gd name="T27" fmla="*/ 141 h 141"/>
                <a:gd name="T28" fmla="*/ 122 w 230"/>
                <a:gd name="T29" fmla="*/ 140 h 141"/>
                <a:gd name="T30" fmla="*/ 114 w 230"/>
                <a:gd name="T31" fmla="*/ 139 h 141"/>
                <a:gd name="T32" fmla="*/ 109 w 230"/>
                <a:gd name="T33" fmla="*/ 138 h 141"/>
                <a:gd name="T34" fmla="*/ 101 w 230"/>
                <a:gd name="T35" fmla="*/ 137 h 141"/>
                <a:gd name="T36" fmla="*/ 96 w 230"/>
                <a:gd name="T37" fmla="*/ 135 h 141"/>
                <a:gd name="T38" fmla="*/ 88 w 230"/>
                <a:gd name="T39" fmla="*/ 132 h 141"/>
                <a:gd name="T40" fmla="*/ 83 w 230"/>
                <a:gd name="T41" fmla="*/ 130 h 141"/>
                <a:gd name="T42" fmla="*/ 76 w 230"/>
                <a:gd name="T43" fmla="*/ 127 h 141"/>
                <a:gd name="T44" fmla="*/ 71 w 230"/>
                <a:gd name="T45" fmla="*/ 124 h 141"/>
                <a:gd name="T46" fmla="*/ 64 w 230"/>
                <a:gd name="T47" fmla="*/ 120 h 141"/>
                <a:gd name="T48" fmla="*/ 60 w 230"/>
                <a:gd name="T49" fmla="*/ 117 h 141"/>
                <a:gd name="T50" fmla="*/ 53 w 230"/>
                <a:gd name="T51" fmla="*/ 112 h 141"/>
                <a:gd name="T52" fmla="*/ 49 w 230"/>
                <a:gd name="T53" fmla="*/ 108 h 141"/>
                <a:gd name="T54" fmla="*/ 43 w 230"/>
                <a:gd name="T55" fmla="*/ 103 h 141"/>
                <a:gd name="T56" fmla="*/ 39 w 230"/>
                <a:gd name="T57" fmla="*/ 99 h 141"/>
                <a:gd name="T58" fmla="*/ 34 w 230"/>
                <a:gd name="T59" fmla="*/ 92 h 141"/>
                <a:gd name="T60" fmla="*/ 30 w 230"/>
                <a:gd name="T61" fmla="*/ 88 h 141"/>
                <a:gd name="T62" fmla="*/ 26 w 230"/>
                <a:gd name="T63" fmla="*/ 80 h 141"/>
                <a:gd name="T64" fmla="*/ 23 w 230"/>
                <a:gd name="T65" fmla="*/ 75 h 141"/>
                <a:gd name="T66" fmla="*/ 18 w 230"/>
                <a:gd name="T67" fmla="*/ 68 h 141"/>
                <a:gd name="T68" fmla="*/ 16 w 230"/>
                <a:gd name="T69" fmla="*/ 62 h 141"/>
                <a:gd name="T70" fmla="*/ 12 w 230"/>
                <a:gd name="T71" fmla="*/ 54 h 141"/>
                <a:gd name="T72" fmla="*/ 10 w 230"/>
                <a:gd name="T73" fmla="*/ 48 h 141"/>
                <a:gd name="T74" fmla="*/ 7 w 230"/>
                <a:gd name="T75" fmla="*/ 39 h 141"/>
                <a:gd name="T76" fmla="*/ 5 w 230"/>
                <a:gd name="T77" fmla="*/ 32 h 141"/>
                <a:gd name="T78" fmla="*/ 3 w 230"/>
                <a:gd name="T79" fmla="*/ 23 h 141"/>
                <a:gd name="T80" fmla="*/ 2 w 230"/>
                <a:gd name="T81" fmla="*/ 16 h 141"/>
                <a:gd name="T82" fmla="*/ 1 w 230"/>
                <a:gd name="T83" fmla="*/ 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0" h="141">
                  <a:moveTo>
                    <a:pt x="230" y="109"/>
                  </a:moveTo>
                  <a:lnTo>
                    <a:pt x="226" y="112"/>
                  </a:lnTo>
                  <a:lnTo>
                    <a:pt x="225" y="113"/>
                  </a:lnTo>
                  <a:lnTo>
                    <a:pt x="221" y="115"/>
                  </a:lnTo>
                  <a:lnTo>
                    <a:pt x="220" y="116"/>
                  </a:lnTo>
                  <a:lnTo>
                    <a:pt x="216" y="118"/>
                  </a:lnTo>
                  <a:lnTo>
                    <a:pt x="215" y="119"/>
                  </a:lnTo>
                  <a:lnTo>
                    <a:pt x="211" y="121"/>
                  </a:lnTo>
                  <a:lnTo>
                    <a:pt x="210" y="121"/>
                  </a:lnTo>
                  <a:lnTo>
                    <a:pt x="206" y="123"/>
                  </a:lnTo>
                  <a:lnTo>
                    <a:pt x="205" y="124"/>
                  </a:lnTo>
                  <a:lnTo>
                    <a:pt x="201" y="126"/>
                  </a:lnTo>
                  <a:lnTo>
                    <a:pt x="200" y="126"/>
                  </a:lnTo>
                  <a:lnTo>
                    <a:pt x="196" y="128"/>
                  </a:lnTo>
                  <a:lnTo>
                    <a:pt x="195" y="128"/>
                  </a:lnTo>
                  <a:lnTo>
                    <a:pt x="191" y="130"/>
                  </a:lnTo>
                  <a:lnTo>
                    <a:pt x="190" y="130"/>
                  </a:lnTo>
                  <a:lnTo>
                    <a:pt x="186" y="132"/>
                  </a:lnTo>
                  <a:lnTo>
                    <a:pt x="185" y="132"/>
                  </a:lnTo>
                  <a:lnTo>
                    <a:pt x="181" y="134"/>
                  </a:lnTo>
                  <a:lnTo>
                    <a:pt x="180" y="134"/>
                  </a:lnTo>
                  <a:lnTo>
                    <a:pt x="176" y="135"/>
                  </a:lnTo>
                  <a:lnTo>
                    <a:pt x="175" y="135"/>
                  </a:lnTo>
                  <a:lnTo>
                    <a:pt x="171" y="136"/>
                  </a:lnTo>
                  <a:lnTo>
                    <a:pt x="170" y="137"/>
                  </a:lnTo>
                  <a:lnTo>
                    <a:pt x="166" y="138"/>
                  </a:lnTo>
                  <a:lnTo>
                    <a:pt x="165" y="138"/>
                  </a:lnTo>
                  <a:lnTo>
                    <a:pt x="161" y="139"/>
                  </a:lnTo>
                  <a:lnTo>
                    <a:pt x="160" y="139"/>
                  </a:lnTo>
                  <a:lnTo>
                    <a:pt x="156" y="139"/>
                  </a:lnTo>
                  <a:lnTo>
                    <a:pt x="155" y="140"/>
                  </a:lnTo>
                  <a:lnTo>
                    <a:pt x="152" y="140"/>
                  </a:lnTo>
                  <a:lnTo>
                    <a:pt x="151" y="140"/>
                  </a:lnTo>
                  <a:lnTo>
                    <a:pt x="147" y="141"/>
                  </a:lnTo>
                  <a:lnTo>
                    <a:pt x="146" y="141"/>
                  </a:lnTo>
                  <a:lnTo>
                    <a:pt x="142" y="141"/>
                  </a:lnTo>
                  <a:lnTo>
                    <a:pt x="141" y="141"/>
                  </a:lnTo>
                  <a:lnTo>
                    <a:pt x="137" y="141"/>
                  </a:lnTo>
                  <a:lnTo>
                    <a:pt x="136" y="141"/>
                  </a:lnTo>
                  <a:lnTo>
                    <a:pt x="133" y="141"/>
                  </a:lnTo>
                  <a:lnTo>
                    <a:pt x="132" y="141"/>
                  </a:lnTo>
                  <a:lnTo>
                    <a:pt x="128" y="141"/>
                  </a:lnTo>
                  <a:lnTo>
                    <a:pt x="127" y="141"/>
                  </a:lnTo>
                  <a:lnTo>
                    <a:pt x="123" y="141"/>
                  </a:lnTo>
                  <a:lnTo>
                    <a:pt x="122" y="140"/>
                  </a:lnTo>
                  <a:lnTo>
                    <a:pt x="119" y="140"/>
                  </a:lnTo>
                  <a:lnTo>
                    <a:pt x="118" y="140"/>
                  </a:lnTo>
                  <a:lnTo>
                    <a:pt x="114" y="139"/>
                  </a:lnTo>
                  <a:lnTo>
                    <a:pt x="113" y="139"/>
                  </a:lnTo>
                  <a:lnTo>
                    <a:pt x="110" y="139"/>
                  </a:lnTo>
                  <a:lnTo>
                    <a:pt x="109" y="138"/>
                  </a:lnTo>
                  <a:lnTo>
                    <a:pt x="105" y="138"/>
                  </a:lnTo>
                  <a:lnTo>
                    <a:pt x="104" y="138"/>
                  </a:lnTo>
                  <a:lnTo>
                    <a:pt x="101" y="137"/>
                  </a:lnTo>
                  <a:lnTo>
                    <a:pt x="100" y="136"/>
                  </a:lnTo>
                  <a:lnTo>
                    <a:pt x="96" y="135"/>
                  </a:lnTo>
                  <a:lnTo>
                    <a:pt x="96" y="135"/>
                  </a:lnTo>
                  <a:lnTo>
                    <a:pt x="92" y="134"/>
                  </a:lnTo>
                  <a:lnTo>
                    <a:pt x="91" y="134"/>
                  </a:lnTo>
                  <a:lnTo>
                    <a:pt x="88" y="132"/>
                  </a:lnTo>
                  <a:lnTo>
                    <a:pt x="87" y="132"/>
                  </a:lnTo>
                  <a:lnTo>
                    <a:pt x="84" y="131"/>
                  </a:lnTo>
                  <a:lnTo>
                    <a:pt x="83" y="130"/>
                  </a:lnTo>
                  <a:lnTo>
                    <a:pt x="80" y="129"/>
                  </a:lnTo>
                  <a:lnTo>
                    <a:pt x="79" y="128"/>
                  </a:lnTo>
                  <a:lnTo>
                    <a:pt x="76" y="127"/>
                  </a:lnTo>
                  <a:lnTo>
                    <a:pt x="75" y="126"/>
                  </a:lnTo>
                  <a:lnTo>
                    <a:pt x="72" y="125"/>
                  </a:lnTo>
                  <a:lnTo>
                    <a:pt x="71" y="124"/>
                  </a:lnTo>
                  <a:lnTo>
                    <a:pt x="68" y="122"/>
                  </a:lnTo>
                  <a:lnTo>
                    <a:pt x="67" y="122"/>
                  </a:lnTo>
                  <a:lnTo>
                    <a:pt x="64" y="120"/>
                  </a:lnTo>
                  <a:lnTo>
                    <a:pt x="63" y="120"/>
                  </a:lnTo>
                  <a:lnTo>
                    <a:pt x="60" y="117"/>
                  </a:lnTo>
                  <a:lnTo>
                    <a:pt x="60" y="117"/>
                  </a:lnTo>
                  <a:lnTo>
                    <a:pt x="57" y="115"/>
                  </a:lnTo>
                  <a:lnTo>
                    <a:pt x="56" y="114"/>
                  </a:lnTo>
                  <a:lnTo>
                    <a:pt x="53" y="112"/>
                  </a:lnTo>
                  <a:lnTo>
                    <a:pt x="52" y="111"/>
                  </a:lnTo>
                  <a:lnTo>
                    <a:pt x="50" y="109"/>
                  </a:lnTo>
                  <a:lnTo>
                    <a:pt x="49" y="108"/>
                  </a:lnTo>
                  <a:lnTo>
                    <a:pt x="46" y="106"/>
                  </a:lnTo>
                  <a:lnTo>
                    <a:pt x="46" y="105"/>
                  </a:lnTo>
                  <a:lnTo>
                    <a:pt x="43" y="103"/>
                  </a:lnTo>
                  <a:lnTo>
                    <a:pt x="42" y="102"/>
                  </a:lnTo>
                  <a:lnTo>
                    <a:pt x="40" y="99"/>
                  </a:lnTo>
                  <a:lnTo>
                    <a:pt x="39" y="99"/>
                  </a:lnTo>
                  <a:lnTo>
                    <a:pt x="37" y="96"/>
                  </a:lnTo>
                  <a:lnTo>
                    <a:pt x="36" y="95"/>
                  </a:lnTo>
                  <a:lnTo>
                    <a:pt x="34" y="92"/>
                  </a:lnTo>
                  <a:lnTo>
                    <a:pt x="33" y="91"/>
                  </a:lnTo>
                  <a:lnTo>
                    <a:pt x="31" y="88"/>
                  </a:lnTo>
                  <a:lnTo>
                    <a:pt x="30" y="88"/>
                  </a:lnTo>
                  <a:lnTo>
                    <a:pt x="28" y="84"/>
                  </a:lnTo>
                  <a:lnTo>
                    <a:pt x="28" y="84"/>
                  </a:lnTo>
                  <a:lnTo>
                    <a:pt x="26" y="80"/>
                  </a:lnTo>
                  <a:lnTo>
                    <a:pt x="25" y="80"/>
                  </a:lnTo>
                  <a:lnTo>
                    <a:pt x="23" y="76"/>
                  </a:lnTo>
                  <a:lnTo>
                    <a:pt x="23" y="75"/>
                  </a:lnTo>
                  <a:lnTo>
                    <a:pt x="21" y="72"/>
                  </a:lnTo>
                  <a:lnTo>
                    <a:pt x="20" y="71"/>
                  </a:lnTo>
                  <a:lnTo>
                    <a:pt x="18" y="68"/>
                  </a:lnTo>
                  <a:lnTo>
                    <a:pt x="18" y="67"/>
                  </a:lnTo>
                  <a:lnTo>
                    <a:pt x="16" y="63"/>
                  </a:lnTo>
                  <a:lnTo>
                    <a:pt x="16" y="62"/>
                  </a:lnTo>
                  <a:lnTo>
                    <a:pt x="14" y="58"/>
                  </a:lnTo>
                  <a:lnTo>
                    <a:pt x="14" y="57"/>
                  </a:lnTo>
                  <a:lnTo>
                    <a:pt x="12" y="54"/>
                  </a:lnTo>
                  <a:lnTo>
                    <a:pt x="12" y="53"/>
                  </a:lnTo>
                  <a:lnTo>
                    <a:pt x="10" y="49"/>
                  </a:lnTo>
                  <a:lnTo>
                    <a:pt x="10" y="48"/>
                  </a:lnTo>
                  <a:lnTo>
                    <a:pt x="9" y="44"/>
                  </a:lnTo>
                  <a:lnTo>
                    <a:pt x="8" y="43"/>
                  </a:lnTo>
                  <a:lnTo>
                    <a:pt x="7" y="39"/>
                  </a:lnTo>
                  <a:lnTo>
                    <a:pt x="7" y="38"/>
                  </a:lnTo>
                  <a:lnTo>
                    <a:pt x="6" y="33"/>
                  </a:lnTo>
                  <a:lnTo>
                    <a:pt x="5" y="32"/>
                  </a:lnTo>
                  <a:lnTo>
                    <a:pt x="4" y="28"/>
                  </a:lnTo>
                  <a:lnTo>
                    <a:pt x="4" y="27"/>
                  </a:lnTo>
                  <a:lnTo>
                    <a:pt x="3" y="23"/>
                  </a:lnTo>
                  <a:lnTo>
                    <a:pt x="3" y="21"/>
                  </a:lnTo>
                  <a:lnTo>
                    <a:pt x="2" y="17"/>
                  </a:lnTo>
                  <a:lnTo>
                    <a:pt x="2" y="16"/>
                  </a:lnTo>
                  <a:lnTo>
                    <a:pt x="1" y="11"/>
                  </a:lnTo>
                  <a:lnTo>
                    <a:pt x="1" y="10"/>
                  </a:lnTo>
                  <a:lnTo>
                    <a:pt x="1" y="5"/>
                  </a:lnTo>
                  <a:lnTo>
                    <a:pt x="0" y="4"/>
                  </a:lnTo>
                  <a:lnTo>
                    <a:pt x="0" y="0"/>
                  </a:lnTo>
                </a:path>
              </a:pathLst>
            </a:custGeom>
            <a:noFill/>
            <a:ln w="12700">
              <a:solidFill>
                <a:srgbClr val="00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730" name="Freeform 170"/>
            <p:cNvSpPr>
              <a:spLocks/>
            </p:cNvSpPr>
            <p:nvPr/>
          </p:nvSpPr>
          <p:spPr bwMode="auto">
            <a:xfrm>
              <a:off x="1699" y="3571"/>
              <a:ext cx="38" cy="64"/>
            </a:xfrm>
            <a:custGeom>
              <a:avLst/>
              <a:gdLst>
                <a:gd name="T0" fmla="*/ 38 w 76"/>
                <a:gd name="T1" fmla="*/ 0 h 127"/>
                <a:gd name="T2" fmla="*/ 76 w 76"/>
                <a:gd name="T3" fmla="*/ 127 h 127"/>
                <a:gd name="T4" fmla="*/ 38 w 76"/>
                <a:gd name="T5" fmla="*/ 101 h 127"/>
                <a:gd name="T6" fmla="*/ 0 w 76"/>
                <a:gd name="T7" fmla="*/ 127 h 127"/>
                <a:gd name="T8" fmla="*/ 38 w 76"/>
                <a:gd name="T9" fmla="*/ 0 h 127"/>
              </a:gdLst>
              <a:ahLst/>
              <a:cxnLst>
                <a:cxn ang="0">
                  <a:pos x="T0" y="T1"/>
                </a:cxn>
                <a:cxn ang="0">
                  <a:pos x="T2" y="T3"/>
                </a:cxn>
                <a:cxn ang="0">
                  <a:pos x="T4" y="T5"/>
                </a:cxn>
                <a:cxn ang="0">
                  <a:pos x="T6" y="T7"/>
                </a:cxn>
                <a:cxn ang="0">
                  <a:pos x="T8" y="T9"/>
                </a:cxn>
              </a:cxnLst>
              <a:rect l="0" t="0" r="r" b="b"/>
              <a:pathLst>
                <a:path w="76" h="127">
                  <a:moveTo>
                    <a:pt x="38" y="0"/>
                  </a:moveTo>
                  <a:lnTo>
                    <a:pt x="76" y="127"/>
                  </a:lnTo>
                  <a:lnTo>
                    <a:pt x="38" y="101"/>
                  </a:lnTo>
                  <a:lnTo>
                    <a:pt x="0" y="127"/>
                  </a:lnTo>
                  <a:lnTo>
                    <a:pt x="38" y="0"/>
                  </a:lnTo>
                  <a:close/>
                </a:path>
              </a:pathLst>
            </a:custGeom>
            <a:solidFill>
              <a:srgbClr val="00FF00"/>
            </a:solidFill>
            <a:ln w="12700">
              <a:solidFill>
                <a:srgbClr val="00FF00"/>
              </a:solidFill>
              <a:prstDash val="solid"/>
              <a:round/>
              <a:headEnd/>
              <a:tailEnd/>
            </a:ln>
          </p:spPr>
          <p:txBody>
            <a:bodyPr/>
            <a:lstStyle/>
            <a:p>
              <a:endParaRPr lang="en-US"/>
            </a:p>
          </p:txBody>
        </p:sp>
        <p:sp>
          <p:nvSpPr>
            <p:cNvPr id="66731" name="Freeform 171"/>
            <p:cNvSpPr>
              <a:spLocks/>
            </p:cNvSpPr>
            <p:nvPr/>
          </p:nvSpPr>
          <p:spPr bwMode="auto">
            <a:xfrm>
              <a:off x="1324" y="3445"/>
              <a:ext cx="96" cy="109"/>
            </a:xfrm>
            <a:custGeom>
              <a:avLst/>
              <a:gdLst>
                <a:gd name="T0" fmla="*/ 6 w 151"/>
                <a:gd name="T1" fmla="*/ 171 h 172"/>
                <a:gd name="T2" fmla="*/ 15 w 151"/>
                <a:gd name="T3" fmla="*/ 172 h 172"/>
                <a:gd name="T4" fmla="*/ 20 w 151"/>
                <a:gd name="T5" fmla="*/ 172 h 172"/>
                <a:gd name="T6" fmla="*/ 29 w 151"/>
                <a:gd name="T7" fmla="*/ 172 h 172"/>
                <a:gd name="T8" fmla="*/ 35 w 151"/>
                <a:gd name="T9" fmla="*/ 172 h 172"/>
                <a:gd name="T10" fmla="*/ 43 w 151"/>
                <a:gd name="T11" fmla="*/ 172 h 172"/>
                <a:gd name="T12" fmla="*/ 48 w 151"/>
                <a:gd name="T13" fmla="*/ 171 h 172"/>
                <a:gd name="T14" fmla="*/ 56 w 151"/>
                <a:gd name="T15" fmla="*/ 170 h 172"/>
                <a:gd name="T16" fmla="*/ 61 w 151"/>
                <a:gd name="T17" fmla="*/ 169 h 172"/>
                <a:gd name="T18" fmla="*/ 69 w 151"/>
                <a:gd name="T19" fmla="*/ 167 h 172"/>
                <a:gd name="T20" fmla="*/ 74 w 151"/>
                <a:gd name="T21" fmla="*/ 165 h 172"/>
                <a:gd name="T22" fmla="*/ 81 w 151"/>
                <a:gd name="T23" fmla="*/ 163 h 172"/>
                <a:gd name="T24" fmla="*/ 85 w 151"/>
                <a:gd name="T25" fmla="*/ 161 h 172"/>
                <a:gd name="T26" fmla="*/ 92 w 151"/>
                <a:gd name="T27" fmla="*/ 158 h 172"/>
                <a:gd name="T28" fmla="*/ 96 w 151"/>
                <a:gd name="T29" fmla="*/ 155 h 172"/>
                <a:gd name="T30" fmla="*/ 102 w 151"/>
                <a:gd name="T31" fmla="*/ 152 h 172"/>
                <a:gd name="T32" fmla="*/ 106 w 151"/>
                <a:gd name="T33" fmla="*/ 149 h 172"/>
                <a:gd name="T34" fmla="*/ 111 w 151"/>
                <a:gd name="T35" fmla="*/ 145 h 172"/>
                <a:gd name="T36" fmla="*/ 115 w 151"/>
                <a:gd name="T37" fmla="*/ 141 h 172"/>
                <a:gd name="T38" fmla="*/ 120 w 151"/>
                <a:gd name="T39" fmla="*/ 137 h 172"/>
                <a:gd name="T40" fmla="*/ 123 w 151"/>
                <a:gd name="T41" fmla="*/ 133 h 172"/>
                <a:gd name="T42" fmla="*/ 127 w 151"/>
                <a:gd name="T43" fmla="*/ 128 h 172"/>
                <a:gd name="T44" fmla="*/ 130 w 151"/>
                <a:gd name="T45" fmla="*/ 124 h 172"/>
                <a:gd name="T46" fmla="*/ 134 w 151"/>
                <a:gd name="T47" fmla="*/ 118 h 172"/>
                <a:gd name="T48" fmla="*/ 136 w 151"/>
                <a:gd name="T49" fmla="*/ 114 h 172"/>
                <a:gd name="T50" fmla="*/ 140 w 151"/>
                <a:gd name="T51" fmla="*/ 108 h 172"/>
                <a:gd name="T52" fmla="*/ 141 w 151"/>
                <a:gd name="T53" fmla="*/ 104 h 172"/>
                <a:gd name="T54" fmla="*/ 144 w 151"/>
                <a:gd name="T55" fmla="*/ 97 h 172"/>
                <a:gd name="T56" fmla="*/ 146 w 151"/>
                <a:gd name="T57" fmla="*/ 92 h 172"/>
                <a:gd name="T58" fmla="*/ 147 w 151"/>
                <a:gd name="T59" fmla="*/ 85 h 172"/>
                <a:gd name="T60" fmla="*/ 148 w 151"/>
                <a:gd name="T61" fmla="*/ 80 h 172"/>
                <a:gd name="T62" fmla="*/ 150 w 151"/>
                <a:gd name="T63" fmla="*/ 73 h 172"/>
                <a:gd name="T64" fmla="*/ 150 w 151"/>
                <a:gd name="T65" fmla="*/ 68 h 172"/>
                <a:gd name="T66" fmla="*/ 151 w 151"/>
                <a:gd name="T67" fmla="*/ 60 h 172"/>
                <a:gd name="T68" fmla="*/ 151 w 151"/>
                <a:gd name="T69" fmla="*/ 55 h 172"/>
                <a:gd name="T70" fmla="*/ 150 w 151"/>
                <a:gd name="T71" fmla="*/ 47 h 172"/>
                <a:gd name="T72" fmla="*/ 150 w 151"/>
                <a:gd name="T73" fmla="*/ 42 h 172"/>
                <a:gd name="T74" fmla="*/ 149 w 151"/>
                <a:gd name="T75" fmla="*/ 34 h 172"/>
                <a:gd name="T76" fmla="*/ 148 w 151"/>
                <a:gd name="T77" fmla="*/ 28 h 172"/>
                <a:gd name="T78" fmla="*/ 146 w 151"/>
                <a:gd name="T79" fmla="*/ 20 h 172"/>
                <a:gd name="T80" fmla="*/ 145 w 151"/>
                <a:gd name="T81" fmla="*/ 14 h 172"/>
                <a:gd name="T82" fmla="*/ 142 w 151"/>
                <a:gd name="T83" fmla="*/ 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 h="172">
                  <a:moveTo>
                    <a:pt x="0" y="170"/>
                  </a:moveTo>
                  <a:lnTo>
                    <a:pt x="5" y="171"/>
                  </a:lnTo>
                  <a:lnTo>
                    <a:pt x="6" y="171"/>
                  </a:lnTo>
                  <a:lnTo>
                    <a:pt x="10" y="171"/>
                  </a:lnTo>
                  <a:lnTo>
                    <a:pt x="11" y="171"/>
                  </a:lnTo>
                  <a:lnTo>
                    <a:pt x="15" y="172"/>
                  </a:lnTo>
                  <a:lnTo>
                    <a:pt x="16" y="172"/>
                  </a:lnTo>
                  <a:lnTo>
                    <a:pt x="19" y="172"/>
                  </a:lnTo>
                  <a:lnTo>
                    <a:pt x="20" y="172"/>
                  </a:lnTo>
                  <a:lnTo>
                    <a:pt x="24" y="172"/>
                  </a:lnTo>
                  <a:lnTo>
                    <a:pt x="25" y="172"/>
                  </a:lnTo>
                  <a:lnTo>
                    <a:pt x="29" y="172"/>
                  </a:lnTo>
                  <a:lnTo>
                    <a:pt x="30" y="172"/>
                  </a:lnTo>
                  <a:lnTo>
                    <a:pt x="34" y="172"/>
                  </a:lnTo>
                  <a:lnTo>
                    <a:pt x="35" y="172"/>
                  </a:lnTo>
                  <a:lnTo>
                    <a:pt x="38" y="172"/>
                  </a:lnTo>
                  <a:lnTo>
                    <a:pt x="39" y="172"/>
                  </a:lnTo>
                  <a:lnTo>
                    <a:pt x="43" y="172"/>
                  </a:lnTo>
                  <a:lnTo>
                    <a:pt x="44" y="172"/>
                  </a:lnTo>
                  <a:lnTo>
                    <a:pt x="47" y="171"/>
                  </a:lnTo>
                  <a:lnTo>
                    <a:pt x="48" y="171"/>
                  </a:lnTo>
                  <a:lnTo>
                    <a:pt x="52" y="171"/>
                  </a:lnTo>
                  <a:lnTo>
                    <a:pt x="53" y="171"/>
                  </a:lnTo>
                  <a:lnTo>
                    <a:pt x="56" y="170"/>
                  </a:lnTo>
                  <a:lnTo>
                    <a:pt x="57" y="170"/>
                  </a:lnTo>
                  <a:lnTo>
                    <a:pt x="60" y="169"/>
                  </a:lnTo>
                  <a:lnTo>
                    <a:pt x="61" y="169"/>
                  </a:lnTo>
                  <a:lnTo>
                    <a:pt x="65" y="168"/>
                  </a:lnTo>
                  <a:lnTo>
                    <a:pt x="65" y="168"/>
                  </a:lnTo>
                  <a:lnTo>
                    <a:pt x="69" y="167"/>
                  </a:lnTo>
                  <a:lnTo>
                    <a:pt x="70" y="167"/>
                  </a:lnTo>
                  <a:lnTo>
                    <a:pt x="73" y="166"/>
                  </a:lnTo>
                  <a:lnTo>
                    <a:pt x="74" y="165"/>
                  </a:lnTo>
                  <a:lnTo>
                    <a:pt x="77" y="164"/>
                  </a:lnTo>
                  <a:lnTo>
                    <a:pt x="77" y="164"/>
                  </a:lnTo>
                  <a:lnTo>
                    <a:pt x="81" y="163"/>
                  </a:lnTo>
                  <a:lnTo>
                    <a:pt x="81" y="163"/>
                  </a:lnTo>
                  <a:lnTo>
                    <a:pt x="84" y="161"/>
                  </a:lnTo>
                  <a:lnTo>
                    <a:pt x="85" y="161"/>
                  </a:lnTo>
                  <a:lnTo>
                    <a:pt x="88" y="160"/>
                  </a:lnTo>
                  <a:lnTo>
                    <a:pt x="89" y="159"/>
                  </a:lnTo>
                  <a:lnTo>
                    <a:pt x="92" y="158"/>
                  </a:lnTo>
                  <a:lnTo>
                    <a:pt x="92" y="157"/>
                  </a:lnTo>
                  <a:lnTo>
                    <a:pt x="95" y="156"/>
                  </a:lnTo>
                  <a:lnTo>
                    <a:pt x="96" y="155"/>
                  </a:lnTo>
                  <a:lnTo>
                    <a:pt x="99" y="154"/>
                  </a:lnTo>
                  <a:lnTo>
                    <a:pt x="99" y="153"/>
                  </a:lnTo>
                  <a:lnTo>
                    <a:pt x="102" y="152"/>
                  </a:lnTo>
                  <a:lnTo>
                    <a:pt x="103" y="151"/>
                  </a:lnTo>
                  <a:lnTo>
                    <a:pt x="105" y="149"/>
                  </a:lnTo>
                  <a:lnTo>
                    <a:pt x="106" y="149"/>
                  </a:lnTo>
                  <a:lnTo>
                    <a:pt x="108" y="147"/>
                  </a:lnTo>
                  <a:lnTo>
                    <a:pt x="109" y="146"/>
                  </a:lnTo>
                  <a:lnTo>
                    <a:pt x="111" y="145"/>
                  </a:lnTo>
                  <a:lnTo>
                    <a:pt x="112" y="144"/>
                  </a:lnTo>
                  <a:lnTo>
                    <a:pt x="114" y="142"/>
                  </a:lnTo>
                  <a:lnTo>
                    <a:pt x="115" y="141"/>
                  </a:lnTo>
                  <a:lnTo>
                    <a:pt x="117" y="139"/>
                  </a:lnTo>
                  <a:lnTo>
                    <a:pt x="118" y="139"/>
                  </a:lnTo>
                  <a:lnTo>
                    <a:pt x="120" y="137"/>
                  </a:lnTo>
                  <a:lnTo>
                    <a:pt x="120" y="136"/>
                  </a:lnTo>
                  <a:lnTo>
                    <a:pt x="122" y="134"/>
                  </a:lnTo>
                  <a:lnTo>
                    <a:pt x="123" y="133"/>
                  </a:lnTo>
                  <a:lnTo>
                    <a:pt x="125" y="131"/>
                  </a:lnTo>
                  <a:lnTo>
                    <a:pt x="125" y="130"/>
                  </a:lnTo>
                  <a:lnTo>
                    <a:pt x="127" y="128"/>
                  </a:lnTo>
                  <a:lnTo>
                    <a:pt x="128" y="127"/>
                  </a:lnTo>
                  <a:lnTo>
                    <a:pt x="130" y="125"/>
                  </a:lnTo>
                  <a:lnTo>
                    <a:pt x="130" y="124"/>
                  </a:lnTo>
                  <a:lnTo>
                    <a:pt x="132" y="121"/>
                  </a:lnTo>
                  <a:lnTo>
                    <a:pt x="132" y="121"/>
                  </a:lnTo>
                  <a:lnTo>
                    <a:pt x="134" y="118"/>
                  </a:lnTo>
                  <a:lnTo>
                    <a:pt x="134" y="117"/>
                  </a:lnTo>
                  <a:lnTo>
                    <a:pt x="136" y="115"/>
                  </a:lnTo>
                  <a:lnTo>
                    <a:pt x="136" y="114"/>
                  </a:lnTo>
                  <a:lnTo>
                    <a:pt x="138" y="111"/>
                  </a:lnTo>
                  <a:lnTo>
                    <a:pt x="138" y="111"/>
                  </a:lnTo>
                  <a:lnTo>
                    <a:pt x="140" y="108"/>
                  </a:lnTo>
                  <a:lnTo>
                    <a:pt x="140" y="107"/>
                  </a:lnTo>
                  <a:lnTo>
                    <a:pt x="141" y="104"/>
                  </a:lnTo>
                  <a:lnTo>
                    <a:pt x="141" y="104"/>
                  </a:lnTo>
                  <a:lnTo>
                    <a:pt x="143" y="101"/>
                  </a:lnTo>
                  <a:lnTo>
                    <a:pt x="143" y="100"/>
                  </a:lnTo>
                  <a:lnTo>
                    <a:pt x="144" y="97"/>
                  </a:lnTo>
                  <a:lnTo>
                    <a:pt x="144" y="96"/>
                  </a:lnTo>
                  <a:lnTo>
                    <a:pt x="145" y="93"/>
                  </a:lnTo>
                  <a:lnTo>
                    <a:pt x="146" y="92"/>
                  </a:lnTo>
                  <a:lnTo>
                    <a:pt x="146" y="89"/>
                  </a:lnTo>
                  <a:lnTo>
                    <a:pt x="147" y="88"/>
                  </a:lnTo>
                  <a:lnTo>
                    <a:pt x="147" y="85"/>
                  </a:lnTo>
                  <a:lnTo>
                    <a:pt x="148" y="84"/>
                  </a:lnTo>
                  <a:lnTo>
                    <a:pt x="148" y="81"/>
                  </a:lnTo>
                  <a:lnTo>
                    <a:pt x="148" y="80"/>
                  </a:lnTo>
                  <a:lnTo>
                    <a:pt x="149" y="77"/>
                  </a:lnTo>
                  <a:lnTo>
                    <a:pt x="149" y="76"/>
                  </a:lnTo>
                  <a:lnTo>
                    <a:pt x="150" y="73"/>
                  </a:lnTo>
                  <a:lnTo>
                    <a:pt x="150" y="72"/>
                  </a:lnTo>
                  <a:lnTo>
                    <a:pt x="150" y="69"/>
                  </a:lnTo>
                  <a:lnTo>
                    <a:pt x="150" y="68"/>
                  </a:lnTo>
                  <a:lnTo>
                    <a:pt x="150" y="65"/>
                  </a:lnTo>
                  <a:lnTo>
                    <a:pt x="150" y="64"/>
                  </a:lnTo>
                  <a:lnTo>
                    <a:pt x="151" y="60"/>
                  </a:lnTo>
                  <a:lnTo>
                    <a:pt x="151" y="59"/>
                  </a:lnTo>
                  <a:lnTo>
                    <a:pt x="151" y="56"/>
                  </a:lnTo>
                  <a:lnTo>
                    <a:pt x="151" y="55"/>
                  </a:lnTo>
                  <a:lnTo>
                    <a:pt x="151" y="52"/>
                  </a:lnTo>
                  <a:lnTo>
                    <a:pt x="151" y="51"/>
                  </a:lnTo>
                  <a:lnTo>
                    <a:pt x="150" y="47"/>
                  </a:lnTo>
                  <a:lnTo>
                    <a:pt x="150" y="46"/>
                  </a:lnTo>
                  <a:lnTo>
                    <a:pt x="150" y="43"/>
                  </a:lnTo>
                  <a:lnTo>
                    <a:pt x="150" y="42"/>
                  </a:lnTo>
                  <a:lnTo>
                    <a:pt x="150" y="38"/>
                  </a:lnTo>
                  <a:lnTo>
                    <a:pt x="149" y="37"/>
                  </a:lnTo>
                  <a:lnTo>
                    <a:pt x="149" y="34"/>
                  </a:lnTo>
                  <a:lnTo>
                    <a:pt x="149" y="33"/>
                  </a:lnTo>
                  <a:lnTo>
                    <a:pt x="148" y="29"/>
                  </a:lnTo>
                  <a:lnTo>
                    <a:pt x="148" y="28"/>
                  </a:lnTo>
                  <a:lnTo>
                    <a:pt x="147" y="24"/>
                  </a:lnTo>
                  <a:lnTo>
                    <a:pt x="147" y="23"/>
                  </a:lnTo>
                  <a:lnTo>
                    <a:pt x="146" y="20"/>
                  </a:lnTo>
                  <a:lnTo>
                    <a:pt x="146" y="19"/>
                  </a:lnTo>
                  <a:lnTo>
                    <a:pt x="145" y="15"/>
                  </a:lnTo>
                  <a:lnTo>
                    <a:pt x="145" y="14"/>
                  </a:lnTo>
                  <a:lnTo>
                    <a:pt x="143" y="10"/>
                  </a:lnTo>
                  <a:lnTo>
                    <a:pt x="143" y="9"/>
                  </a:lnTo>
                  <a:lnTo>
                    <a:pt x="142" y="5"/>
                  </a:lnTo>
                  <a:lnTo>
                    <a:pt x="142" y="4"/>
                  </a:lnTo>
                  <a:lnTo>
                    <a:pt x="140" y="0"/>
                  </a:lnTo>
                </a:path>
              </a:pathLst>
            </a:custGeom>
            <a:noFill/>
            <a:ln w="12700">
              <a:solidFill>
                <a:srgbClr val="00FF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732" name="Freeform 172"/>
            <p:cNvSpPr>
              <a:spLocks/>
            </p:cNvSpPr>
            <p:nvPr/>
          </p:nvSpPr>
          <p:spPr bwMode="auto">
            <a:xfrm>
              <a:off x="1394" y="3394"/>
              <a:ext cx="38" cy="63"/>
            </a:xfrm>
            <a:custGeom>
              <a:avLst/>
              <a:gdLst>
                <a:gd name="T0" fmla="*/ 38 w 76"/>
                <a:gd name="T1" fmla="*/ 0 h 126"/>
                <a:gd name="T2" fmla="*/ 76 w 76"/>
                <a:gd name="T3" fmla="*/ 126 h 126"/>
                <a:gd name="T4" fmla="*/ 38 w 76"/>
                <a:gd name="T5" fmla="*/ 101 h 126"/>
                <a:gd name="T6" fmla="*/ 0 w 76"/>
                <a:gd name="T7" fmla="*/ 126 h 126"/>
                <a:gd name="T8" fmla="*/ 38 w 76"/>
                <a:gd name="T9" fmla="*/ 0 h 126"/>
              </a:gdLst>
              <a:ahLst/>
              <a:cxnLst>
                <a:cxn ang="0">
                  <a:pos x="T0" y="T1"/>
                </a:cxn>
                <a:cxn ang="0">
                  <a:pos x="T2" y="T3"/>
                </a:cxn>
                <a:cxn ang="0">
                  <a:pos x="T4" y="T5"/>
                </a:cxn>
                <a:cxn ang="0">
                  <a:pos x="T6" y="T7"/>
                </a:cxn>
                <a:cxn ang="0">
                  <a:pos x="T8" y="T9"/>
                </a:cxn>
              </a:cxnLst>
              <a:rect l="0" t="0" r="r" b="b"/>
              <a:pathLst>
                <a:path w="76" h="126">
                  <a:moveTo>
                    <a:pt x="38" y="0"/>
                  </a:moveTo>
                  <a:lnTo>
                    <a:pt x="76" y="126"/>
                  </a:lnTo>
                  <a:lnTo>
                    <a:pt x="38" y="101"/>
                  </a:lnTo>
                  <a:lnTo>
                    <a:pt x="0" y="126"/>
                  </a:lnTo>
                  <a:lnTo>
                    <a:pt x="38" y="0"/>
                  </a:lnTo>
                  <a:close/>
                </a:path>
              </a:pathLst>
            </a:custGeom>
            <a:solidFill>
              <a:srgbClr val="00FF00"/>
            </a:solidFill>
            <a:ln w="12700">
              <a:solidFill>
                <a:srgbClr val="00FF00"/>
              </a:solidFill>
              <a:prstDash val="solid"/>
              <a:round/>
              <a:headEnd/>
              <a:tailEnd/>
            </a:ln>
          </p:spPr>
          <p:txBody>
            <a:bodyPr/>
            <a:lstStyle/>
            <a:p>
              <a:endParaRPr lang="en-US"/>
            </a:p>
          </p:txBody>
        </p:sp>
        <p:sp>
          <p:nvSpPr>
            <p:cNvPr id="66733" name="Text Box 173"/>
            <p:cNvSpPr txBox="1">
              <a:spLocks noChangeArrowheads="1"/>
            </p:cNvSpPr>
            <p:nvPr/>
          </p:nvSpPr>
          <p:spPr bwMode="auto">
            <a:xfrm>
              <a:off x="2424" y="2833"/>
              <a:ext cx="2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00FF00"/>
                  </a:solidFill>
                </a:rPr>
                <a:t>N</a:t>
              </a:r>
              <a:r>
                <a:rPr lang="en-US" altLang="en-US" sz="1600" b="1" baseline="-25000">
                  <a:solidFill>
                    <a:srgbClr val="00FF00"/>
                  </a:solidFill>
                </a:rPr>
                <a:t>1</a:t>
              </a:r>
              <a:endParaRPr lang="en-US" altLang="en-US" sz="1600" b="1">
                <a:solidFill>
                  <a:srgbClr val="00FF00"/>
                </a:solidFill>
              </a:endParaRPr>
            </a:p>
          </p:txBody>
        </p:sp>
        <p:sp>
          <p:nvSpPr>
            <p:cNvPr id="66734" name="Text Box 174"/>
            <p:cNvSpPr txBox="1">
              <a:spLocks noChangeArrowheads="1"/>
            </p:cNvSpPr>
            <p:nvPr/>
          </p:nvSpPr>
          <p:spPr bwMode="auto">
            <a:xfrm>
              <a:off x="2574" y="3025"/>
              <a:ext cx="28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00FF00"/>
                  </a:solidFill>
                </a:rPr>
                <a:t>N</a:t>
              </a:r>
              <a:r>
                <a:rPr lang="en-US" altLang="en-US" sz="1600" b="1" baseline="-25000">
                  <a:solidFill>
                    <a:srgbClr val="00FF00"/>
                  </a:solidFill>
                </a:rPr>
                <a:t>2</a:t>
              </a:r>
              <a:endParaRPr lang="en-US" altLang="en-US" sz="1600" b="1">
                <a:solidFill>
                  <a:srgbClr val="00FF00"/>
                </a:solidFill>
              </a:endParaRPr>
            </a:p>
          </p:txBody>
        </p:sp>
        <p:sp>
          <p:nvSpPr>
            <p:cNvPr id="66735" name="Text Box 175"/>
            <p:cNvSpPr txBox="1">
              <a:spLocks noChangeArrowheads="1"/>
            </p:cNvSpPr>
            <p:nvPr/>
          </p:nvSpPr>
          <p:spPr bwMode="auto">
            <a:xfrm>
              <a:off x="2488" y="3225"/>
              <a:ext cx="2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00FF00"/>
                  </a:solidFill>
                </a:rPr>
                <a:t>N</a:t>
              </a:r>
              <a:r>
                <a:rPr lang="en-US" altLang="en-US" sz="1600" b="1" baseline="-25000">
                  <a:solidFill>
                    <a:srgbClr val="00FF00"/>
                  </a:solidFill>
                </a:rPr>
                <a:t>3</a:t>
              </a:r>
              <a:endParaRPr lang="en-US" altLang="en-US" sz="1600" b="1">
                <a:solidFill>
                  <a:srgbClr val="00FF00"/>
                </a:solidFill>
              </a:endParaRPr>
            </a:p>
          </p:txBody>
        </p:sp>
        <p:sp>
          <p:nvSpPr>
            <p:cNvPr id="66736" name="Text Box 176"/>
            <p:cNvSpPr txBox="1">
              <a:spLocks noChangeArrowheads="1"/>
            </p:cNvSpPr>
            <p:nvPr/>
          </p:nvSpPr>
          <p:spPr bwMode="auto">
            <a:xfrm>
              <a:off x="2592" y="3577"/>
              <a:ext cx="28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00FF00"/>
                  </a:solidFill>
                </a:rPr>
                <a:t>N</a:t>
              </a:r>
              <a:r>
                <a:rPr lang="en-US" altLang="en-US" sz="1600" b="1" baseline="-25000">
                  <a:solidFill>
                    <a:srgbClr val="00FF00"/>
                  </a:solidFill>
                </a:rPr>
                <a:t>4</a:t>
              </a:r>
              <a:endParaRPr lang="en-US" altLang="en-US" sz="1600" b="1">
                <a:solidFill>
                  <a:srgbClr val="00FF00"/>
                </a:solidFill>
              </a:endParaRPr>
            </a:p>
          </p:txBody>
        </p:sp>
        <p:sp>
          <p:nvSpPr>
            <p:cNvPr id="66737" name="Text Box 177"/>
            <p:cNvSpPr txBox="1">
              <a:spLocks noChangeArrowheads="1"/>
            </p:cNvSpPr>
            <p:nvPr/>
          </p:nvSpPr>
          <p:spPr bwMode="auto">
            <a:xfrm>
              <a:off x="1584" y="3361"/>
              <a:ext cx="2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00FF00"/>
                  </a:solidFill>
                </a:rPr>
                <a:t>N</a:t>
              </a:r>
              <a:r>
                <a:rPr lang="en-US" altLang="en-US" sz="1600" b="1" baseline="-25000">
                  <a:solidFill>
                    <a:srgbClr val="00FF00"/>
                  </a:solidFill>
                </a:rPr>
                <a:t>5</a:t>
              </a:r>
              <a:endParaRPr lang="en-US" altLang="en-US" sz="1600" b="1">
                <a:solidFill>
                  <a:srgbClr val="00FF00"/>
                </a:solidFill>
              </a:endParaRPr>
            </a:p>
          </p:txBody>
        </p:sp>
        <p:sp>
          <p:nvSpPr>
            <p:cNvPr id="66738" name="Text Box 178"/>
            <p:cNvSpPr txBox="1">
              <a:spLocks noChangeArrowheads="1"/>
            </p:cNvSpPr>
            <p:nvPr/>
          </p:nvSpPr>
          <p:spPr bwMode="auto">
            <a:xfrm>
              <a:off x="1312" y="3185"/>
              <a:ext cx="28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a:solidFill>
                    <a:srgbClr val="00FF00"/>
                  </a:solidFill>
                </a:rPr>
                <a:t>N</a:t>
              </a:r>
              <a:r>
                <a:rPr lang="en-US" altLang="en-US" sz="1600" b="1" baseline="-25000">
                  <a:solidFill>
                    <a:srgbClr val="00FF00"/>
                  </a:solidFill>
                </a:rPr>
                <a:t>6</a:t>
              </a:r>
              <a:endParaRPr lang="en-US" altLang="en-US" sz="1600" b="1">
                <a:solidFill>
                  <a:srgbClr val="00FF00"/>
                </a:solidFill>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12643" name="Text Box 3"/>
          <p:cNvSpPr txBox="1">
            <a:spLocks noChangeArrowheads="1"/>
          </p:cNvSpPr>
          <p:nvPr/>
        </p:nvSpPr>
        <p:spPr bwMode="auto">
          <a:xfrm>
            <a:off x="1812925" y="3976688"/>
            <a:ext cx="5384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solidFill>
                  <a:srgbClr val="FFFFFF"/>
                </a:solidFill>
              </a:rPr>
              <a:t>R groups are varied to investigate steric parameters</a:t>
            </a:r>
          </a:p>
        </p:txBody>
      </p:sp>
      <p:graphicFrame>
        <p:nvGraphicFramePr>
          <p:cNvPr id="112644" name="Object 4"/>
          <p:cNvGraphicFramePr>
            <a:graphicFrameLocks noChangeAspect="1"/>
          </p:cNvGraphicFramePr>
          <p:nvPr/>
        </p:nvGraphicFramePr>
        <p:xfrm>
          <a:off x="1752600" y="838200"/>
          <a:ext cx="5372100" cy="2819400"/>
        </p:xfrm>
        <a:graphic>
          <a:graphicData uri="http://schemas.openxmlformats.org/presentationml/2006/ole">
            <mc:AlternateContent xmlns:mc="http://schemas.openxmlformats.org/markup-compatibility/2006">
              <mc:Choice xmlns:v="urn:schemas-microsoft-com:vml" Requires="v">
                <p:oleObj spid="_x0000_s112650" name="Document" r:id="rId4" imgW="5372280" imgH="2819520" progId="ChemWindow.Document">
                  <p:embed/>
                </p:oleObj>
              </mc:Choice>
              <mc:Fallback>
                <p:oleObj name="Document" r:id="rId4" imgW="5372280" imgH="2819520" progId="ChemWindow.Document">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838200"/>
                        <a:ext cx="53721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45" name="Object 5"/>
          <p:cNvGraphicFramePr>
            <a:graphicFrameLocks noChangeAspect="1"/>
          </p:cNvGraphicFramePr>
          <p:nvPr/>
        </p:nvGraphicFramePr>
        <p:xfrm>
          <a:off x="1066800" y="1066800"/>
          <a:ext cx="2514600" cy="1257300"/>
        </p:xfrm>
        <a:graphic>
          <a:graphicData uri="http://schemas.openxmlformats.org/presentationml/2006/ole">
            <mc:AlternateContent xmlns:mc="http://schemas.openxmlformats.org/markup-compatibility/2006">
              <mc:Choice xmlns:v="urn:schemas-microsoft-com:vml" Requires="v">
                <p:oleObj spid="_x0000_s112651" name="Document" r:id="rId6" imgW="2438280" imgH="1228680" progId="ChemWindow.Document">
                  <p:embed/>
                </p:oleObj>
              </mc:Choice>
              <mc:Fallback>
                <p:oleObj name="Document" r:id="rId6" imgW="2438280" imgH="1228680" progId="ChemWindow.Document">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1066800"/>
                        <a:ext cx="251460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46" name="Object 6"/>
          <p:cNvGraphicFramePr>
            <a:graphicFrameLocks noChangeAspect="1"/>
          </p:cNvGraphicFramePr>
          <p:nvPr/>
        </p:nvGraphicFramePr>
        <p:xfrm>
          <a:off x="1600200" y="4800600"/>
          <a:ext cx="1762125" cy="952500"/>
        </p:xfrm>
        <a:graphic>
          <a:graphicData uri="http://schemas.openxmlformats.org/presentationml/2006/ole">
            <mc:AlternateContent xmlns:mc="http://schemas.openxmlformats.org/markup-compatibility/2006">
              <mc:Choice xmlns:v="urn:schemas-microsoft-com:vml" Requires="v">
                <p:oleObj spid="_x0000_s112652" name="Document" r:id="rId8" imgW="1762200" imgH="952560" progId="ChemWindow.Document">
                  <p:embed/>
                </p:oleObj>
              </mc:Choice>
              <mc:Fallback>
                <p:oleObj name="Document" r:id="rId8" imgW="1762200" imgH="952560" progId="ChemWindow.Document">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4800600"/>
                        <a:ext cx="176212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112645"/>
                                        </p:tgtEl>
                                        <p:attrNameLst>
                                          <p:attrName>style.visibility</p:attrName>
                                        </p:attrNameLst>
                                      </p:cBhvr>
                                      <p:to>
                                        <p:strVal val="visible"/>
                                      </p:to>
                                    </p:set>
                                    <p:anim calcmode="lin" valueType="num">
                                      <p:cBhvr additive="base">
                                        <p:cTn id="7" dur="5000" fill="hold"/>
                                        <p:tgtEl>
                                          <p:spTgt spid="112645"/>
                                        </p:tgtEl>
                                        <p:attrNameLst>
                                          <p:attrName>ppt_x</p:attrName>
                                        </p:attrNameLst>
                                      </p:cBhvr>
                                      <p:tavLst>
                                        <p:tav tm="0">
                                          <p:val>
                                            <p:strVal val="#ppt_x"/>
                                          </p:val>
                                        </p:tav>
                                        <p:tav tm="100000">
                                          <p:val>
                                            <p:strVal val="#ppt_x"/>
                                          </p:val>
                                        </p:tav>
                                      </p:tavLst>
                                    </p:anim>
                                    <p:anim calcmode="lin" valueType="num">
                                      <p:cBhvr additive="base">
                                        <p:cTn id="8" dur="5000" fill="hold"/>
                                        <p:tgtEl>
                                          <p:spTgt spid="11264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46"/>
                                        </p:tgtEl>
                                        <p:attrNameLst>
                                          <p:attrName>style.visibility</p:attrName>
                                        </p:attrNameLst>
                                      </p:cBhvr>
                                      <p:to>
                                        <p:strVal val="visible"/>
                                      </p:to>
                                    </p:set>
                                    <p:anim calcmode="lin" valueType="num">
                                      <p:cBhvr additive="base">
                                        <p:cTn id="13" dur="500" fill="hold"/>
                                        <p:tgtEl>
                                          <p:spTgt spid="112646"/>
                                        </p:tgtEl>
                                        <p:attrNameLst>
                                          <p:attrName>ppt_x</p:attrName>
                                        </p:attrNameLst>
                                      </p:cBhvr>
                                      <p:tavLst>
                                        <p:tav tm="0">
                                          <p:val>
                                            <p:strVal val="#ppt_x"/>
                                          </p:val>
                                        </p:tav>
                                        <p:tav tm="100000">
                                          <p:val>
                                            <p:strVal val="#ppt_x"/>
                                          </p:val>
                                        </p:tav>
                                      </p:tavLst>
                                    </p:anim>
                                    <p:anim calcmode="lin" valueType="num">
                                      <p:cBhvr additive="base">
                                        <p:cTn id="14" dur="500" fill="hold"/>
                                        <p:tgtEl>
                                          <p:spTgt spid="1126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99FF">
                <a:gamma/>
                <a:shade val="46275"/>
                <a:invGamma/>
              </a:srgbClr>
            </a:gs>
            <a:gs pos="100000">
              <a:srgbClr val="FF99FF"/>
            </a:gs>
          </a:gsLst>
          <a:lin ang="5400000" scaled="1"/>
        </a:gradFill>
        <a:effectLst/>
      </p:bgPr>
    </p:bg>
    <p:spTree>
      <p:nvGrpSpPr>
        <p:cNvPr id="1" name=""/>
        <p:cNvGrpSpPr/>
        <p:nvPr/>
      </p:nvGrpSpPr>
      <p:grpSpPr>
        <a:xfrm>
          <a:off x="0" y="0"/>
          <a:ext cx="0" cy="0"/>
          <a:chOff x="0" y="0"/>
          <a:chExt cx="0" cy="0"/>
        </a:xfrm>
      </p:grpSpPr>
      <p:pic>
        <p:nvPicPr>
          <p:cNvPr id="78850" name="Picture 2050" descr="\\Server2\CHOFFICE\David\dj_wildcarots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28600"/>
            <a:ext cx="7010400" cy="5867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1066800" y="1295400"/>
            <a:ext cx="7348538"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charset="0"/>
              </a:defRPr>
            </a:lvl1pPr>
            <a:lvl2pPr marL="914400" indent="-457200">
              <a:defRPr sz="2400">
                <a:solidFill>
                  <a:schemeClr val="tx1"/>
                </a:solidFill>
                <a:latin typeface="Times New Roman" charset="0"/>
              </a:defRPr>
            </a:lvl2pPr>
            <a:lvl3pPr marL="1371600" indent="-457200">
              <a:defRPr sz="2400">
                <a:solidFill>
                  <a:schemeClr val="tx1"/>
                </a:solidFill>
                <a:latin typeface="Times New Roman" charset="0"/>
              </a:defRPr>
            </a:lvl3pPr>
            <a:lvl4pPr marL="1828800" indent="-457200">
              <a:defRPr sz="2400">
                <a:solidFill>
                  <a:schemeClr val="tx1"/>
                </a:solidFill>
                <a:latin typeface="Times New Roman" charset="0"/>
              </a:defRPr>
            </a:lvl4pPr>
            <a:lvl5pPr marL="2286000" indent="-457200">
              <a:defRPr sz="2400">
                <a:solidFill>
                  <a:schemeClr val="tx1"/>
                </a:solidFill>
                <a:latin typeface="Times New Roman" charset="0"/>
              </a:defRPr>
            </a:lvl5pPr>
            <a:lvl6pPr marL="2743200" indent="-457200" eaLnBrk="0" fontAlgn="base" hangingPunct="0">
              <a:spcBef>
                <a:spcPct val="0"/>
              </a:spcBef>
              <a:spcAft>
                <a:spcPct val="0"/>
              </a:spcAft>
              <a:defRPr sz="2400">
                <a:solidFill>
                  <a:schemeClr val="tx1"/>
                </a:solidFill>
                <a:latin typeface="Times New Roman" charset="0"/>
              </a:defRPr>
            </a:lvl6pPr>
            <a:lvl7pPr marL="3200400" indent="-457200" eaLnBrk="0" fontAlgn="base" hangingPunct="0">
              <a:spcBef>
                <a:spcPct val="0"/>
              </a:spcBef>
              <a:spcAft>
                <a:spcPct val="0"/>
              </a:spcAft>
              <a:defRPr sz="2400">
                <a:solidFill>
                  <a:schemeClr val="tx1"/>
                </a:solidFill>
                <a:latin typeface="Times New Roman" charset="0"/>
              </a:defRPr>
            </a:lvl7pPr>
            <a:lvl8pPr marL="3657600" indent="-457200" eaLnBrk="0" fontAlgn="base" hangingPunct="0">
              <a:spcBef>
                <a:spcPct val="0"/>
              </a:spcBef>
              <a:spcAft>
                <a:spcPct val="0"/>
              </a:spcAft>
              <a:defRPr sz="2400">
                <a:solidFill>
                  <a:schemeClr val="tx1"/>
                </a:solidFill>
                <a:latin typeface="Times New Roman" charset="0"/>
              </a:defRPr>
            </a:lvl8pPr>
            <a:lvl9pPr marL="4114800" indent="-457200" eaLnBrk="0" fontAlgn="base" hangingPunct="0">
              <a:spcBef>
                <a:spcPct val="0"/>
              </a:spcBef>
              <a:spcAft>
                <a:spcPct val="0"/>
              </a:spcAft>
              <a:defRPr sz="2400">
                <a:solidFill>
                  <a:schemeClr val="tx1"/>
                </a:solidFill>
                <a:latin typeface="Times New Roman" charset="0"/>
              </a:defRPr>
            </a:lvl9pPr>
          </a:lstStyle>
          <a:p>
            <a:r>
              <a:rPr lang="en-US" altLang="en-US">
                <a:solidFill>
                  <a:srgbClr val="FFFFFF"/>
                </a:solidFill>
              </a:rPr>
              <a:t>Considerations:</a:t>
            </a:r>
          </a:p>
          <a:p>
            <a:endParaRPr lang="en-US" altLang="en-US">
              <a:solidFill>
                <a:srgbClr val="FFFFFF"/>
              </a:solidFill>
            </a:endParaRPr>
          </a:p>
          <a:p>
            <a:pPr>
              <a:buFontTx/>
              <a:buAutoNum type="arabicParenR"/>
            </a:pPr>
            <a:r>
              <a:rPr lang="en-US" altLang="en-US">
                <a:solidFill>
                  <a:srgbClr val="FFFFFF"/>
                </a:solidFill>
              </a:rPr>
              <a:t>R groups must be large enough to block the attack</a:t>
            </a:r>
          </a:p>
          <a:p>
            <a:r>
              <a:rPr lang="en-US" altLang="en-US">
                <a:solidFill>
                  <a:srgbClr val="FFFFFF"/>
                </a:solidFill>
              </a:rPr>
              <a:t>	of water.</a:t>
            </a:r>
          </a:p>
          <a:p>
            <a:endParaRPr lang="en-US" altLang="en-US">
              <a:solidFill>
                <a:srgbClr val="FFFFFF"/>
              </a:solidFill>
            </a:endParaRPr>
          </a:p>
          <a:p>
            <a:pPr>
              <a:buFontTx/>
              <a:buAutoNum type="arabicParenR" startAt="2"/>
            </a:pPr>
            <a:r>
              <a:rPr lang="en-US" altLang="en-US">
                <a:solidFill>
                  <a:srgbClr val="FFFFFF"/>
                </a:solidFill>
              </a:rPr>
              <a:t>R groups must not prevent binding into the production </a:t>
            </a:r>
          </a:p>
          <a:p>
            <a:r>
              <a:rPr lang="en-US" altLang="en-US">
                <a:solidFill>
                  <a:srgbClr val="FFFFFF"/>
                </a:solidFill>
              </a:rPr>
              <a:t>	enzyme in the Wild Carrot cells.</a:t>
            </a:r>
          </a:p>
        </p:txBody>
      </p:sp>
      <p:sp>
        <p:nvSpPr>
          <p:cNvPr id="69635" name="Text Box 3"/>
          <p:cNvSpPr txBox="1">
            <a:spLocks noChangeArrowheads="1"/>
          </p:cNvSpPr>
          <p:nvPr/>
        </p:nvSpPr>
        <p:spPr bwMode="auto">
          <a:xfrm>
            <a:off x="1219200" y="4953000"/>
            <a:ext cx="3684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rgbClr val="FFFFFF"/>
                </a:solidFill>
              </a:rPr>
              <a:t>How can these be predicted?</a:t>
            </a:r>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30723" name="Text Box 3"/>
          <p:cNvSpPr txBox="1">
            <a:spLocks noChangeArrowheads="1"/>
          </p:cNvSpPr>
          <p:nvPr/>
        </p:nvSpPr>
        <p:spPr bwMode="auto">
          <a:xfrm>
            <a:off x="2117725" y="347027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a:solidFill>
                <a:schemeClr val="tx1"/>
              </a:solidFill>
            </a:endParaRPr>
          </a:p>
        </p:txBody>
      </p:sp>
      <p:sp>
        <p:nvSpPr>
          <p:cNvPr id="30724" name="Rectangle 4"/>
          <p:cNvSpPr>
            <a:spLocks noGrp="1" noChangeArrowheads="1"/>
          </p:cNvSpPr>
          <p:nvPr>
            <p:ph type="title" idx="4294967295"/>
          </p:nvPr>
        </p:nvSpPr>
        <p:spPr/>
        <p:txBody>
          <a:bodyPr/>
          <a:lstStyle/>
          <a:p>
            <a:r>
              <a:rPr lang="en-US" altLang="en-US"/>
              <a:t>	</a:t>
            </a:r>
          </a:p>
        </p:txBody>
      </p:sp>
      <p:graphicFrame>
        <p:nvGraphicFramePr>
          <p:cNvPr id="30725" name="Object 5"/>
          <p:cNvGraphicFramePr>
            <a:graphicFrameLocks noChangeAspect="1"/>
          </p:cNvGraphicFramePr>
          <p:nvPr/>
        </p:nvGraphicFramePr>
        <p:xfrm>
          <a:off x="838200" y="1143000"/>
          <a:ext cx="7010400" cy="4191000"/>
        </p:xfrm>
        <a:graphic>
          <a:graphicData uri="http://schemas.openxmlformats.org/presentationml/2006/ole">
            <mc:AlternateContent xmlns:mc="http://schemas.openxmlformats.org/markup-compatibility/2006">
              <mc:Choice xmlns:v="urn:schemas-microsoft-com:vml" Requires="v">
                <p:oleObj spid="_x0000_s195585" name="Document" r:id="rId4" imgW="5705640" imgH="3257640" progId="ChemWindow.Document">
                  <p:embed/>
                </p:oleObj>
              </mc:Choice>
              <mc:Fallback>
                <p:oleObj name="Document" r:id="rId4" imgW="5705640" imgH="3257640" progId="ChemWindow.Document">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143000"/>
                        <a:ext cx="70104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39938" name="Object 2"/>
          <p:cNvGraphicFramePr>
            <a:graphicFrameLocks noChangeAspect="1"/>
          </p:cNvGraphicFramePr>
          <p:nvPr/>
        </p:nvGraphicFramePr>
        <p:xfrm>
          <a:off x="1566863" y="1985963"/>
          <a:ext cx="6010275" cy="2886075"/>
        </p:xfrm>
        <a:graphic>
          <a:graphicData uri="http://schemas.openxmlformats.org/presentationml/2006/ole">
            <mc:AlternateContent xmlns:mc="http://schemas.openxmlformats.org/markup-compatibility/2006">
              <mc:Choice xmlns:v="urn:schemas-microsoft-com:vml" Requires="v">
                <p:oleObj spid="_x0000_s39941" name="Document" r:id="rId4" imgW="6010200" imgH="2886120" progId="ChemWindow.Document">
                  <p:embed/>
                </p:oleObj>
              </mc:Choice>
              <mc:Fallback>
                <p:oleObj name="Document" r:id="rId4" imgW="6010200" imgH="2886120" progId="ChemWindow.Document">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6863" y="1985963"/>
                        <a:ext cx="6010275" cy="288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39" name="Text Box 3"/>
          <p:cNvSpPr txBox="1">
            <a:spLocks noChangeArrowheads="1"/>
          </p:cNvSpPr>
          <p:nvPr/>
        </p:nvSpPr>
        <p:spPr bwMode="auto">
          <a:xfrm>
            <a:off x="1812925" y="5370513"/>
            <a:ext cx="49641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a:t>Thomas, J. T.; Schedler, D.J. A.; Baker, D. C.; Dougal, D  unpublished results</a:t>
            </a:r>
          </a:p>
        </p:txBody>
      </p:sp>
    </p:spTree>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8594" name="Picture 50" descr="A:\Flower_Cartoon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295400"/>
            <a:ext cx="2987675" cy="3465513"/>
          </a:xfrm>
          <a:prstGeom prst="rect">
            <a:avLst/>
          </a:prstGeom>
          <a:noFill/>
          <a:extLst>
            <a:ext uri="{909E8E84-426E-40DD-AFC4-6F175D3DCCD1}">
              <a14:hiddenFill xmlns:a14="http://schemas.microsoft.com/office/drawing/2010/main">
                <a:solidFill>
                  <a:srgbClr val="FFFFFF"/>
                </a:solidFill>
              </a14:hiddenFill>
            </a:ext>
          </a:extLst>
        </p:spPr>
      </p:pic>
      <p:pic>
        <p:nvPicPr>
          <p:cNvPr id="108595" name="Picture 51" descr="C:\Program Files\Common Files\Microsoft Shared\Clipart\cagcat50\HM00163_.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8800" y="2209800"/>
            <a:ext cx="2076450" cy="1466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247650" y="1066800"/>
            <a:ext cx="7339013" cy="301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200"/>
              <a:t>Part III.</a:t>
            </a:r>
          </a:p>
          <a:p>
            <a:endParaRPr lang="en-US" altLang="en-US" sz="3200"/>
          </a:p>
          <a:p>
            <a:endParaRPr lang="en-US" altLang="en-US" sz="3200"/>
          </a:p>
          <a:p>
            <a:r>
              <a:rPr lang="en-US" altLang="en-US" sz="3200">
                <a:solidFill>
                  <a:srgbClr val="FF0000"/>
                </a:solidFill>
              </a:rPr>
              <a:t>			Rotary International </a:t>
            </a:r>
          </a:p>
          <a:p>
            <a:r>
              <a:rPr lang="en-US" altLang="en-US" sz="3200">
                <a:solidFill>
                  <a:srgbClr val="FF0000"/>
                </a:solidFill>
              </a:rPr>
              <a:t>		Group-Study Exchange Program</a:t>
            </a:r>
          </a:p>
          <a:p>
            <a:r>
              <a:rPr lang="en-US" altLang="en-US" sz="3200">
                <a:solidFill>
                  <a:srgbClr val="FF0000"/>
                </a:solidFill>
              </a:rPr>
              <a:t>                	in Rio Grande do Sul, Brasil</a:t>
            </a:r>
          </a:p>
        </p:txBody>
      </p:sp>
    </p:spTree>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6802" name="Picture 2" descr="C:\Documents and Settings\David Schedler\My Documents\BR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9874" name="Picture 2" descr="C:\Documents and Settings\David Schedler\My Documents\B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222250" y="422275"/>
            <a:ext cx="8921750" cy="643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800">
                <a:solidFill>
                  <a:srgbClr val="FFFFFF"/>
                </a:solidFill>
              </a:rPr>
              <a:t>II.  Background</a:t>
            </a:r>
          </a:p>
          <a:p>
            <a:endParaRPr lang="en-US" altLang="en-US" sz="2800">
              <a:solidFill>
                <a:srgbClr val="FFFFFF"/>
              </a:solidFill>
            </a:endParaRPr>
          </a:p>
          <a:p>
            <a:r>
              <a:rPr lang="en-US" altLang="en-US" sz="2800">
                <a:solidFill>
                  <a:srgbClr val="FFFFFF"/>
                </a:solidFill>
              </a:rPr>
              <a:t>Early on, the strategy used for discovering new drugs</a:t>
            </a:r>
          </a:p>
          <a:p>
            <a:r>
              <a:rPr lang="en-US" altLang="en-US" sz="2800">
                <a:solidFill>
                  <a:srgbClr val="FFFFFF"/>
                </a:solidFill>
              </a:rPr>
              <a:t>for treating human disease consisted of: </a:t>
            </a:r>
          </a:p>
          <a:p>
            <a:endParaRPr lang="en-US" altLang="en-US" sz="2800">
              <a:solidFill>
                <a:srgbClr val="FFFFFF"/>
              </a:solidFill>
            </a:endParaRPr>
          </a:p>
          <a:p>
            <a:r>
              <a:rPr lang="en-US" altLang="en-US" sz="2800">
                <a:solidFill>
                  <a:srgbClr val="FFFFFF"/>
                </a:solidFill>
              </a:rPr>
              <a:t>	1) identifying a lead compound with some biological </a:t>
            </a:r>
          </a:p>
          <a:p>
            <a:r>
              <a:rPr lang="en-US" altLang="en-US" sz="2800">
                <a:solidFill>
                  <a:srgbClr val="FFFFFF"/>
                </a:solidFill>
              </a:rPr>
              <a:t>	    activity.</a:t>
            </a:r>
          </a:p>
          <a:p>
            <a:endParaRPr lang="en-US" altLang="en-US" sz="2800">
              <a:solidFill>
                <a:srgbClr val="FFFFFF"/>
              </a:solidFill>
            </a:endParaRPr>
          </a:p>
          <a:p>
            <a:r>
              <a:rPr lang="en-US" altLang="en-US" sz="2800">
                <a:solidFill>
                  <a:srgbClr val="FFFFFF"/>
                </a:solidFill>
              </a:rPr>
              <a:t>	2) developing a chemical program for synthesizing </a:t>
            </a:r>
          </a:p>
          <a:p>
            <a:r>
              <a:rPr lang="en-US" altLang="en-US" sz="2800">
                <a:solidFill>
                  <a:srgbClr val="FFFFFF"/>
                </a:solidFill>
              </a:rPr>
              <a:t>	     analogues with similar structural characteristics</a:t>
            </a:r>
          </a:p>
          <a:p>
            <a:r>
              <a:rPr lang="en-US" altLang="en-US" sz="2800">
                <a:solidFill>
                  <a:srgbClr val="FFFFFF"/>
                </a:solidFill>
              </a:rPr>
              <a:t>	     in hope of finding increased activity.</a:t>
            </a:r>
          </a:p>
          <a:p>
            <a:endParaRPr lang="en-US" altLang="en-US" sz="2800">
              <a:solidFill>
                <a:srgbClr val="FFFFFF"/>
              </a:solidFill>
            </a:endParaRPr>
          </a:p>
          <a:p>
            <a:r>
              <a:rPr lang="en-US" altLang="en-US" sz="2800">
                <a:solidFill>
                  <a:srgbClr val="FFFFFF"/>
                </a:solidFill>
              </a:rPr>
              <a:t>This was based on the principle that the biological properties </a:t>
            </a:r>
          </a:p>
          <a:p>
            <a:r>
              <a:rPr lang="en-US" altLang="en-US" sz="2800">
                <a:solidFill>
                  <a:srgbClr val="FFFFFF"/>
                </a:solidFill>
              </a:rPr>
              <a:t>of molecules were related to their structural features.</a:t>
            </a:r>
          </a:p>
          <a:p>
            <a:r>
              <a:rPr lang="en-US" altLang="en-US">
                <a:solidFill>
                  <a:schemeClr val="tx1"/>
                </a:solidFill>
              </a:rPr>
              <a:t>	  </a:t>
            </a:r>
          </a:p>
        </p:txBody>
      </p:sp>
    </p:spTree>
  </p:cSld>
  <p:clrMapOvr>
    <a:masterClrMapping/>
  </p:clrMapOvr>
  <p:transition>
    <p:dissolve/>
  </p:transition>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162" name="Picture 1026" descr="C:\Documents and Settings\David Schedler\My Documents\BR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4994" name="Picture 2" descr="C:\Documents and Settings\David Schedler\My Documents\BR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6018" name="Picture 1026" descr="C:\Documents and Settings\David Schedler\My Documents\BR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7042" name="Picture 2" descr="C:\Documents and Settings\David Schedler\My Documents\BR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2946" name="Picture 2" descr="C:\Documents and Settings\David Schedler\My Documents\BR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0898" name="Picture 2" descr="C:\Documents and Settings\David Schedler\My Documents\B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234" name="Picture 2" descr="C:\Documents and Settings\David Schedler\My Documents\BR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3970" name="Picture 1026" descr="C:\Documents and Settings\David Schedler\My Documents\BR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306" name="Picture 2" descr="C:\Documents and Settings\David Schedler\My Documents\BR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8066" name="Picture 2" descr="C:\Documents and Settings\David Schedler\My Documents\BR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71450" y="304800"/>
            <a:ext cx="8972550" cy="478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609600" indent="-609600">
              <a:defRPr sz="2400">
                <a:solidFill>
                  <a:schemeClr val="tx1"/>
                </a:solidFill>
                <a:latin typeface="Times New Roman" charset="0"/>
              </a:defRPr>
            </a:lvl1pPr>
            <a:lvl2pPr marL="1066800" indent="-609600">
              <a:defRPr sz="2400">
                <a:solidFill>
                  <a:schemeClr val="tx1"/>
                </a:solidFill>
                <a:latin typeface="Times New Roman" charset="0"/>
              </a:defRPr>
            </a:lvl2pPr>
            <a:lvl3pPr marL="1524000" indent="-609600">
              <a:defRPr sz="2400">
                <a:solidFill>
                  <a:schemeClr val="tx1"/>
                </a:solidFill>
                <a:latin typeface="Times New Roman" charset="0"/>
              </a:defRPr>
            </a:lvl3pPr>
            <a:lvl4pPr marL="1981200" indent="-609600">
              <a:defRPr sz="2400">
                <a:solidFill>
                  <a:schemeClr val="tx1"/>
                </a:solidFill>
                <a:latin typeface="Times New Roman" charset="0"/>
              </a:defRPr>
            </a:lvl4pPr>
            <a:lvl5pPr marL="2438400" indent="-609600">
              <a:defRPr sz="2400">
                <a:solidFill>
                  <a:schemeClr val="tx1"/>
                </a:solidFill>
                <a:latin typeface="Times New Roman" charset="0"/>
              </a:defRPr>
            </a:lvl5pPr>
            <a:lvl6pPr marL="2895600" indent="-609600" eaLnBrk="0" fontAlgn="base" hangingPunct="0">
              <a:spcBef>
                <a:spcPct val="0"/>
              </a:spcBef>
              <a:spcAft>
                <a:spcPct val="0"/>
              </a:spcAft>
              <a:defRPr sz="2400">
                <a:solidFill>
                  <a:schemeClr val="tx1"/>
                </a:solidFill>
                <a:latin typeface="Times New Roman" charset="0"/>
              </a:defRPr>
            </a:lvl6pPr>
            <a:lvl7pPr marL="3352800" indent="-609600" eaLnBrk="0" fontAlgn="base" hangingPunct="0">
              <a:spcBef>
                <a:spcPct val="0"/>
              </a:spcBef>
              <a:spcAft>
                <a:spcPct val="0"/>
              </a:spcAft>
              <a:defRPr sz="2400">
                <a:solidFill>
                  <a:schemeClr val="tx1"/>
                </a:solidFill>
                <a:latin typeface="Times New Roman" charset="0"/>
              </a:defRPr>
            </a:lvl7pPr>
            <a:lvl8pPr marL="3810000" indent="-609600" eaLnBrk="0" fontAlgn="base" hangingPunct="0">
              <a:spcBef>
                <a:spcPct val="0"/>
              </a:spcBef>
              <a:spcAft>
                <a:spcPct val="0"/>
              </a:spcAft>
              <a:defRPr sz="2400">
                <a:solidFill>
                  <a:schemeClr val="tx1"/>
                </a:solidFill>
                <a:latin typeface="Times New Roman" charset="0"/>
              </a:defRPr>
            </a:lvl8pPr>
            <a:lvl9pPr marL="4267200" indent="-609600" eaLnBrk="0" fontAlgn="base" hangingPunct="0">
              <a:spcBef>
                <a:spcPct val="0"/>
              </a:spcBef>
              <a:spcAft>
                <a:spcPct val="0"/>
              </a:spcAft>
              <a:defRPr sz="2400">
                <a:solidFill>
                  <a:schemeClr val="tx1"/>
                </a:solidFill>
                <a:latin typeface="Times New Roman" charset="0"/>
              </a:defRPr>
            </a:lvl9pPr>
          </a:lstStyle>
          <a:p>
            <a:pPr>
              <a:buFontTx/>
              <a:buAutoNum type="romanUcPeriod" startAt="3"/>
            </a:pPr>
            <a:r>
              <a:rPr lang="en-US" altLang="en-US" sz="2800">
                <a:solidFill>
                  <a:srgbClr val="FFFFFF"/>
                </a:solidFill>
              </a:rPr>
              <a:t>First Generation Rational Drug Design</a:t>
            </a:r>
          </a:p>
          <a:p>
            <a:endParaRPr lang="en-US" altLang="en-US" sz="2800">
              <a:solidFill>
                <a:srgbClr val="FFFFFF"/>
              </a:solidFill>
            </a:endParaRPr>
          </a:p>
          <a:p>
            <a:r>
              <a:rPr lang="en-US" altLang="en-US" sz="2800">
                <a:solidFill>
                  <a:srgbClr val="FFFFFF"/>
                </a:solidFill>
              </a:rPr>
              <a:t>       A.  Concept</a:t>
            </a:r>
          </a:p>
          <a:p>
            <a:r>
              <a:rPr lang="en-US" altLang="en-US" sz="2800">
                <a:solidFill>
                  <a:srgbClr val="FFFFFF"/>
                </a:solidFill>
              </a:rPr>
              <a:t> </a:t>
            </a:r>
          </a:p>
          <a:p>
            <a:r>
              <a:rPr lang="en-US" altLang="en-US" sz="2800">
                <a:solidFill>
                  <a:srgbClr val="FFFFFF"/>
                </a:solidFill>
              </a:rPr>
              <a:t>		1) These early designs relied on the 2-D framework of </a:t>
            </a:r>
          </a:p>
          <a:p>
            <a:r>
              <a:rPr lang="en-US" altLang="en-US" sz="2800">
                <a:solidFill>
                  <a:srgbClr val="FFFFFF"/>
                </a:solidFill>
              </a:rPr>
              <a:t>		the molecule.</a:t>
            </a:r>
          </a:p>
          <a:p>
            <a:endParaRPr lang="en-US" altLang="en-US" sz="2800">
              <a:solidFill>
                <a:srgbClr val="FFFFFF"/>
              </a:solidFill>
            </a:endParaRPr>
          </a:p>
          <a:p>
            <a:r>
              <a:rPr lang="en-US" altLang="en-US" sz="2800">
                <a:solidFill>
                  <a:srgbClr val="FFFFFF"/>
                </a:solidFill>
              </a:rPr>
              <a:t>		2) Computers were used only in Quantitative Structure </a:t>
            </a:r>
          </a:p>
          <a:p>
            <a:r>
              <a:rPr lang="en-US" altLang="en-US" sz="2800">
                <a:solidFill>
                  <a:srgbClr val="FFFFFF"/>
                </a:solidFill>
              </a:rPr>
              <a:t>		Activity Relationships (QSAR), which were based on </a:t>
            </a:r>
          </a:p>
          <a:p>
            <a:r>
              <a:rPr lang="en-US" altLang="en-US" sz="2800">
                <a:solidFill>
                  <a:srgbClr val="FFFFFF"/>
                </a:solidFill>
              </a:rPr>
              <a:t>		the comparative analysis of the structural features of </a:t>
            </a:r>
          </a:p>
          <a:p>
            <a:r>
              <a:rPr lang="en-US" altLang="en-US" sz="2800">
                <a:solidFill>
                  <a:srgbClr val="FFFFFF"/>
                </a:solidFill>
              </a:rPr>
              <a:t>		known active and inactive molecules.</a:t>
            </a:r>
          </a:p>
        </p:txBody>
      </p:sp>
    </p:spTree>
  </p:cSld>
  <p:clrMapOvr>
    <a:masterClrMapping/>
  </p:clrMapOvr>
  <p:transition>
    <p:dissolve/>
  </p:transition>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9090" name="Picture 2" descr="C:\Documents and Settings\David Schedler\My Documents\BR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1922" name="Picture 2" descr="C:\Documents and Settings\David Schedler\My Documents\BR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186" name="Picture 2" descr="C:\Documents and Settings\David Schedler\My Documents\BR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0114" name="Picture 2" descr="C:\Documents and Settings\David Schedler\My Documents\BR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6258" name="Picture 2" descr="C:\Documents and Settings\David Schedler\My Documents\BR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138" name="Picture 2" descr="C:\Documents and Settings\David Schedler\My Documents\BR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4210" name="Picture 2" descr="C:\Documents and Settings\David Schedler\My Documents\BR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7282" name="Picture 2" descr="C:\Documents and Settings\David Schedler\My Documents\BR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77826" name="Picture 2" descr="C:\Documents and Settings\David Schedler\My Documents\BR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0"/>
            <a:ext cx="541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2133600" y="304800"/>
            <a:ext cx="3816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600"/>
              <a:t>Acknowledgements</a:t>
            </a:r>
          </a:p>
        </p:txBody>
      </p:sp>
      <p:sp>
        <p:nvSpPr>
          <p:cNvPr id="68611" name="Text Box 3"/>
          <p:cNvSpPr txBox="1">
            <a:spLocks noChangeArrowheads="1"/>
          </p:cNvSpPr>
          <p:nvPr/>
        </p:nvSpPr>
        <p:spPr bwMode="auto">
          <a:xfrm>
            <a:off x="1143000" y="1143000"/>
            <a:ext cx="6408738" cy="520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Birmingham-Southern College</a:t>
            </a:r>
          </a:p>
          <a:p>
            <a:r>
              <a:rPr lang="en-US" altLang="en-US"/>
              <a:t>	</a:t>
            </a:r>
          </a:p>
          <a:p>
            <a:r>
              <a:rPr lang="en-US" altLang="en-US"/>
              <a:t>	Faculty Development Committee</a:t>
            </a:r>
          </a:p>
          <a:p>
            <a:r>
              <a:rPr lang="en-US" altLang="en-US"/>
              <a:t>	</a:t>
            </a:r>
          </a:p>
          <a:p>
            <a:r>
              <a:rPr lang="en-US" altLang="en-US"/>
              <a:t>Department of Chemistry, University of Tennessee</a:t>
            </a:r>
          </a:p>
          <a:p>
            <a:endParaRPr lang="en-US" altLang="en-US"/>
          </a:p>
          <a:p>
            <a:r>
              <a:rPr lang="en-US" altLang="en-US"/>
              <a:t>	Dr. David C. Baker</a:t>
            </a:r>
          </a:p>
          <a:p>
            <a:r>
              <a:rPr lang="en-US" altLang="en-US"/>
              <a:t>	Dr. Douglas Dougal</a:t>
            </a:r>
          </a:p>
          <a:p>
            <a:r>
              <a:rPr lang="en-US" altLang="en-US"/>
              <a:t>	Ms. Karen Welch</a:t>
            </a:r>
          </a:p>
          <a:p>
            <a:endParaRPr lang="en-US" altLang="en-US"/>
          </a:p>
          <a:p>
            <a:r>
              <a:rPr lang="en-US" altLang="en-US"/>
              <a:t>Rotary International</a:t>
            </a:r>
          </a:p>
          <a:p>
            <a:endParaRPr lang="en-US" altLang="en-US"/>
          </a:p>
          <a:p>
            <a:r>
              <a:rPr lang="en-US" altLang="en-US"/>
              <a:t>John Thomas</a:t>
            </a:r>
          </a:p>
          <a:p>
            <a:r>
              <a:rPr lang="en-US" altLang="en-US"/>
              <a:t>Candace Bouler</a:t>
            </a:r>
          </a:p>
        </p:txBody>
      </p:sp>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graphicFrame>
        <p:nvGraphicFramePr>
          <p:cNvPr id="72707" name="Object 3"/>
          <p:cNvGraphicFramePr>
            <a:graphicFrameLocks noChangeAspect="1"/>
          </p:cNvGraphicFramePr>
          <p:nvPr/>
        </p:nvGraphicFramePr>
        <p:xfrm>
          <a:off x="914400" y="1600200"/>
          <a:ext cx="7086600" cy="2847975"/>
        </p:xfrm>
        <a:graphic>
          <a:graphicData uri="http://schemas.openxmlformats.org/presentationml/2006/ole">
            <mc:AlternateContent xmlns:mc="http://schemas.openxmlformats.org/markup-compatibility/2006">
              <mc:Choice xmlns:v="urn:schemas-microsoft-com:vml" Requires="v">
                <p:oleObj spid="_x0000_s181249" name="Document" r:id="rId4" imgW="5734080" imgH="2038320" progId="ChemWindow.Document">
                  <p:embed/>
                </p:oleObj>
              </mc:Choice>
              <mc:Fallback>
                <p:oleObj name="Document" r:id="rId4" imgW="5734080" imgH="2038320" progId="ChemWindow.Document">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600200"/>
                        <a:ext cx="708660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81000" y="381000"/>
            <a:ext cx="8240713" cy="607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solidFill>
                  <a:schemeClr val="tx1"/>
                </a:solidFill>
              </a:rPr>
              <a:t>	</a:t>
            </a:r>
            <a:r>
              <a:rPr lang="en-US" altLang="en-US" sz="2800">
                <a:solidFill>
                  <a:srgbClr val="FFFFFF"/>
                </a:solidFill>
              </a:rPr>
              <a:t>B.  Limitations</a:t>
            </a:r>
          </a:p>
          <a:p>
            <a:endParaRPr lang="en-US" altLang="en-US" sz="2800">
              <a:solidFill>
                <a:srgbClr val="FFFFFF"/>
              </a:solidFill>
            </a:endParaRPr>
          </a:p>
          <a:p>
            <a:r>
              <a:rPr lang="en-US" altLang="en-US" sz="2800">
                <a:solidFill>
                  <a:srgbClr val="FFFFFF"/>
                </a:solidFill>
              </a:rPr>
              <a:t>	     1) Active molecules were found by random </a:t>
            </a:r>
          </a:p>
          <a:p>
            <a:r>
              <a:rPr lang="en-US" altLang="en-US" sz="2800">
                <a:solidFill>
                  <a:srgbClr val="FFFFFF"/>
                </a:solidFill>
              </a:rPr>
              <a:t>	      screenings involving trial and error.</a:t>
            </a:r>
          </a:p>
          <a:p>
            <a:endParaRPr lang="en-US" altLang="en-US" sz="2800">
              <a:solidFill>
                <a:srgbClr val="FFFFFF"/>
              </a:solidFill>
            </a:endParaRPr>
          </a:p>
          <a:p>
            <a:r>
              <a:rPr lang="en-US" altLang="en-US" sz="2800">
                <a:solidFill>
                  <a:srgbClr val="FFFFFF"/>
                </a:solidFill>
              </a:rPr>
              <a:t>	     2) Analogues were designed by a method </a:t>
            </a:r>
          </a:p>
          <a:p>
            <a:r>
              <a:rPr lang="en-US" altLang="en-US" sz="2800">
                <a:solidFill>
                  <a:srgbClr val="FFFFFF"/>
                </a:solidFill>
              </a:rPr>
              <a:t>	      best described as methyl, ethyl, butyl, futile.</a:t>
            </a:r>
          </a:p>
          <a:p>
            <a:endParaRPr lang="en-US" altLang="en-US" sz="2800">
              <a:solidFill>
                <a:srgbClr val="FFFFFF"/>
              </a:solidFill>
            </a:endParaRPr>
          </a:p>
          <a:p>
            <a:r>
              <a:rPr lang="en-US" altLang="en-US" sz="2800">
                <a:solidFill>
                  <a:srgbClr val="FFFFFF"/>
                </a:solidFill>
              </a:rPr>
              <a:t>	     3) The process was labor intensive, expensive, </a:t>
            </a:r>
          </a:p>
          <a:p>
            <a:r>
              <a:rPr lang="en-US" altLang="en-US" sz="2800">
                <a:solidFill>
                  <a:srgbClr val="FFFFFF"/>
                </a:solidFill>
              </a:rPr>
              <a:t>	     and inelegant.</a:t>
            </a:r>
          </a:p>
          <a:p>
            <a:endParaRPr lang="en-US" altLang="en-US" sz="2800">
              <a:solidFill>
                <a:srgbClr val="FFFFFF"/>
              </a:solidFill>
            </a:endParaRPr>
          </a:p>
          <a:p>
            <a:r>
              <a:rPr lang="en-US" altLang="en-US" sz="2800">
                <a:solidFill>
                  <a:srgbClr val="FFFFFF"/>
                </a:solidFill>
              </a:rPr>
              <a:t>	This led to the need for a more elegant method </a:t>
            </a:r>
          </a:p>
          <a:p>
            <a:r>
              <a:rPr lang="en-US" altLang="en-US" sz="2800">
                <a:solidFill>
                  <a:srgbClr val="FFFFFF"/>
                </a:solidFill>
              </a:rPr>
              <a:t>	that would consider the full 3-D properties of the </a:t>
            </a:r>
          </a:p>
          <a:p>
            <a:r>
              <a:rPr lang="en-US" altLang="en-US" sz="2800">
                <a:solidFill>
                  <a:srgbClr val="FFFFFF"/>
                </a:solidFill>
              </a:rPr>
              <a:t>	molecules.</a:t>
            </a:r>
          </a:p>
        </p:txBody>
      </p:sp>
    </p:spTree>
  </p:cSld>
  <p:clrMapOvr>
    <a:masterClrMapping/>
  </p:clrMapOvr>
  <p:transition>
    <p:dissolve/>
  </p:transition>
</p:sld>
</file>

<file path=ppt/theme/theme1.xml><?xml version="1.0" encoding="utf-8"?>
<a:theme xmlns:a="http://schemas.openxmlformats.org/drawingml/2006/main" name="Whirlpool">
  <a:themeElements>
    <a:clrScheme name="Whirlpool 1">
      <a:dk1>
        <a:srgbClr val="000066"/>
      </a:dk1>
      <a:lt1>
        <a:srgbClr val="CCECFF"/>
      </a:lt1>
      <a:dk2>
        <a:srgbClr val="0000CC"/>
      </a:dk2>
      <a:lt2>
        <a:srgbClr val="CCFFFF"/>
      </a:lt2>
      <a:accent1>
        <a:srgbClr val="CC99FF"/>
      </a:accent1>
      <a:accent2>
        <a:srgbClr val="9999FF"/>
      </a:accent2>
      <a:accent3>
        <a:srgbClr val="AAAAE2"/>
      </a:accent3>
      <a:accent4>
        <a:srgbClr val="AEC9DA"/>
      </a:accent4>
      <a:accent5>
        <a:srgbClr val="E2CAFF"/>
      </a:accent5>
      <a:accent6>
        <a:srgbClr val="8A8AE7"/>
      </a:accent6>
      <a:hlink>
        <a:srgbClr val="99CCFF"/>
      </a:hlink>
      <a:folHlink>
        <a:srgbClr val="0066FF"/>
      </a:folHlink>
    </a:clrScheme>
    <a:fontScheme name="Whirlpool">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Times New Roman" charset="0"/>
          </a:defRPr>
        </a:defPPr>
      </a:lstStyle>
    </a:lnDef>
  </a:objectDefaults>
  <a:extraClrSchemeLst>
    <a:extraClrScheme>
      <a:clrScheme name="Whirlpool 1">
        <a:dk1>
          <a:srgbClr val="000066"/>
        </a:dk1>
        <a:lt1>
          <a:srgbClr val="CCECFF"/>
        </a:lt1>
        <a:dk2>
          <a:srgbClr val="0000CC"/>
        </a:dk2>
        <a:lt2>
          <a:srgbClr val="CCFFFF"/>
        </a:lt2>
        <a:accent1>
          <a:srgbClr val="CC99FF"/>
        </a:accent1>
        <a:accent2>
          <a:srgbClr val="9999FF"/>
        </a:accent2>
        <a:accent3>
          <a:srgbClr val="AAAAE2"/>
        </a:accent3>
        <a:accent4>
          <a:srgbClr val="AEC9DA"/>
        </a:accent4>
        <a:accent5>
          <a:srgbClr val="E2CAFF"/>
        </a:accent5>
        <a:accent6>
          <a:srgbClr val="8A8AE7"/>
        </a:accent6>
        <a:hlink>
          <a:srgbClr val="99CCFF"/>
        </a:hlink>
        <a:folHlink>
          <a:srgbClr val="0066FF"/>
        </a:folHlink>
      </a:clrScheme>
      <a:clrMap bg1="dk2" tx1="lt1" bg2="dk1" tx2="lt2" accent1="accent1" accent2="accent2" accent3="accent3" accent4="accent4" accent5="accent5" accent6="accent6" hlink="hlink" folHlink="folHlink"/>
    </a:extraClrScheme>
    <a:extraClrScheme>
      <a:clrScheme name="Whirlpool 2">
        <a:dk1>
          <a:srgbClr val="000066"/>
        </a:dk1>
        <a:lt1>
          <a:srgbClr val="CCECFF"/>
        </a:lt1>
        <a:dk2>
          <a:srgbClr val="6699FF"/>
        </a:dk2>
        <a:lt2>
          <a:srgbClr val="CCFFFF"/>
        </a:lt2>
        <a:accent1>
          <a:srgbClr val="CC99FF"/>
        </a:accent1>
        <a:accent2>
          <a:srgbClr val="9999FF"/>
        </a:accent2>
        <a:accent3>
          <a:srgbClr val="B8CAFF"/>
        </a:accent3>
        <a:accent4>
          <a:srgbClr val="AEC9DA"/>
        </a:accent4>
        <a:accent5>
          <a:srgbClr val="E2CAFF"/>
        </a:accent5>
        <a:accent6>
          <a:srgbClr val="8A8AE7"/>
        </a:accent6>
        <a:hlink>
          <a:srgbClr val="99CCFF"/>
        </a:hlink>
        <a:folHlink>
          <a:srgbClr val="0066FF"/>
        </a:folHlink>
      </a:clrScheme>
      <a:clrMap bg1="dk2" tx1="lt1" bg2="dk1" tx2="lt2" accent1="accent1" accent2="accent2" accent3="accent3" accent4="accent4" accent5="accent5" accent6="accent6" hlink="hlink" folHlink="folHlink"/>
    </a:extraClrScheme>
    <a:extraClrScheme>
      <a:clrScheme name="Whirlpool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Designs\Whirlpool.pot</Template>
  <TotalTime>2378</TotalTime>
  <Words>2896</Words>
  <Application>Microsoft Office PowerPoint</Application>
  <PresentationFormat>On-screen Show (4:3)</PresentationFormat>
  <Paragraphs>785</Paragraphs>
  <Slides>79</Slides>
  <Notes>62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4</vt:i4>
      </vt:variant>
      <vt:variant>
        <vt:lpstr>Slide Titles</vt:lpstr>
      </vt:variant>
      <vt:variant>
        <vt:i4>79</vt:i4>
      </vt:variant>
    </vt:vector>
  </HeadingPairs>
  <TitlesOfParts>
    <vt:vector size="89" baseType="lpstr">
      <vt:lpstr>Arial</vt:lpstr>
      <vt:lpstr>Monotype Sorts</vt:lpstr>
      <vt:lpstr>Symbol</vt:lpstr>
      <vt:lpstr>Tahoma</vt:lpstr>
      <vt:lpstr>Times New Roman</vt:lpstr>
      <vt:lpstr>Whirlpool</vt:lpstr>
      <vt:lpstr>Document</vt:lpstr>
      <vt:lpstr>Bitmap Image</vt:lpstr>
      <vt:lpstr>Photo Editor Photo</vt:lpstr>
      <vt:lpstr>Slide</vt:lpstr>
      <vt:lpstr>Proteins, Plants, and Portuguese</vt:lpstr>
      <vt:lpstr>Sabbatical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Birmingham-Southern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Proteins, Plants, and Portuguese</dc:title>
  <dc:creator>Campus Computing</dc:creator>
  <cp:lastModifiedBy>Schedler, David</cp:lastModifiedBy>
  <cp:revision>153</cp:revision>
  <cp:lastPrinted>2001-10-19T19:54:18Z</cp:lastPrinted>
  <dcterms:created xsi:type="dcterms:W3CDTF">2001-06-05T18:29:46Z</dcterms:created>
  <dcterms:modified xsi:type="dcterms:W3CDTF">2018-01-17T16:11:20Z</dcterms:modified>
</cp:coreProperties>
</file>