
<file path=[Content_Types].xml><?xml version="1.0" encoding="utf-8"?>
<Types xmlns="http://schemas.openxmlformats.org/package/2006/content-types">
  <Default Extension="bin" ContentType="application/vnd.openxmlformats-officedocument.oleObject"/>
  <Default Extension="fntdata" ContentType="application/x-fontdata"/>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3" r:id="rId1"/>
    <p:sldMasterId id="2147483659" r:id="rId2"/>
  </p:sldMasterIdLst>
  <p:notesMasterIdLst>
    <p:notesMasterId r:id="rId39"/>
  </p:notesMasterIdLst>
  <p:handoutMasterIdLst>
    <p:handoutMasterId r:id="rId40"/>
  </p:handoutMasterIdLst>
  <p:sldIdLst>
    <p:sldId id="330" r:id="rId3"/>
    <p:sldId id="414" r:id="rId4"/>
    <p:sldId id="716" r:id="rId5"/>
    <p:sldId id="717" r:id="rId6"/>
    <p:sldId id="718" r:id="rId7"/>
    <p:sldId id="751" r:id="rId8"/>
    <p:sldId id="749" r:id="rId9"/>
    <p:sldId id="750" r:id="rId10"/>
    <p:sldId id="719" r:id="rId11"/>
    <p:sldId id="720" r:id="rId12"/>
    <p:sldId id="721" r:id="rId13"/>
    <p:sldId id="722" r:id="rId14"/>
    <p:sldId id="723" r:id="rId15"/>
    <p:sldId id="724" r:id="rId16"/>
    <p:sldId id="725" r:id="rId17"/>
    <p:sldId id="726" r:id="rId18"/>
    <p:sldId id="727" r:id="rId19"/>
    <p:sldId id="728" r:id="rId20"/>
    <p:sldId id="729" r:id="rId21"/>
    <p:sldId id="730" r:id="rId22"/>
    <p:sldId id="731" r:id="rId23"/>
    <p:sldId id="732" r:id="rId24"/>
    <p:sldId id="734" r:id="rId25"/>
    <p:sldId id="735" r:id="rId26"/>
    <p:sldId id="736" r:id="rId27"/>
    <p:sldId id="737" r:id="rId28"/>
    <p:sldId id="738" r:id="rId29"/>
    <p:sldId id="739" r:id="rId30"/>
    <p:sldId id="740" r:id="rId31"/>
    <p:sldId id="741" r:id="rId32"/>
    <p:sldId id="742" r:id="rId33"/>
    <p:sldId id="743" r:id="rId34"/>
    <p:sldId id="744" r:id="rId35"/>
    <p:sldId id="747" r:id="rId36"/>
    <p:sldId id="748" r:id="rId37"/>
    <p:sldId id="298" r:id="rId38"/>
  </p:sldIdLst>
  <p:sldSz cx="9144000" cy="6858000" type="screen4x3"/>
  <p:notesSz cx="6858000" cy="9144000"/>
  <p:embeddedFontLst>
    <p:embeddedFont>
      <p:font typeface="Calibri" panose="020F0502020204030204" pitchFamily="34" charset="0"/>
      <p:regular r:id="rId41"/>
      <p:bold r:id="rId42"/>
      <p:italic r:id="rId43"/>
      <p:boldItalic r:id="rId44"/>
    </p:embeddedFont>
    <p:embeddedFont>
      <p:font typeface="Noto Sans Symbols" panose="020B0604020202020204" charset="0"/>
      <p:regular r:id="rId4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4032" userDrawn="1">
          <p15:clr>
            <a:srgbClr val="A4A3A4"/>
          </p15:clr>
        </p15:guide>
        <p15:guide id="2" pos="295" userDrawn="1">
          <p15:clr>
            <a:srgbClr val="A4A3A4"/>
          </p15:clr>
        </p15:guide>
        <p15:guide id="3" orient="horz" pos="4201" userDrawn="1">
          <p15:clr>
            <a:srgbClr val="A4A3A4"/>
          </p15:clr>
        </p15:guide>
        <p15:guide id="4" orient="horz" pos="119" userDrawn="1">
          <p15:clr>
            <a:srgbClr val="A4A3A4"/>
          </p15:clr>
        </p15:guide>
        <p15:guide id="5" orient="horz" pos="709" userDrawn="1">
          <p15:clr>
            <a:srgbClr val="A4A3A4"/>
          </p15:clr>
        </p15:guide>
        <p15:guide id="6" orient="horz" pos="1094" userDrawn="1">
          <p15:clr>
            <a:srgbClr val="A4A3A4"/>
          </p15:clr>
        </p15:guide>
        <p15:guide id="7" pos="644" userDrawn="1">
          <p15:clr>
            <a:srgbClr val="A4A3A4"/>
          </p15:clr>
        </p15:guide>
        <p15:guide id="8" pos="40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ffrey Holcomb" initials="" lastIdx="3" clrIdx="0"/>
  <p:cmAuthor id="1" name="Ruchi Sachdev" initials="" lastIdx="8" clrIdx="1"/>
  <p:cmAuthor id="2" name="Sarah Reusché" initials="" lastIdx="13" clrIdx="2"/>
  <p:cmAuthor id="3" name="Nitin Shankar" initials="" lastIdx="6" clrIdx="3"/>
  <p:cmAuthor id="4" name="Kristen Flathman" initials="" lastIdx="1" clrIdx="4"/>
  <p:cmAuthor id="5" name="Ben Schroeter" initials="" lastIdx="0" clrIdx="5"/>
  <p:cmAuthor id="6" name="AnnMarie Short" initials="AS" lastIdx="35" clrIdx="6">
    <p:extLst>
      <p:ext uri="{19B8F6BF-5375-455C-9EA6-DF929625EA0E}">
        <p15:presenceInfo xmlns:p15="http://schemas.microsoft.com/office/powerpoint/2012/main" userId="5a9a73d1263ca8f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F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0F9630F-82C1-40B7-BC3A-925EFCFF5E92}">
  <a:tblStyle styleId="{40F9630F-82C1-40B7-BC3A-925EFCFF5E92}" styleName="Table_0">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med" len="med"/>
              <a:tailEnd type="none" w="med" len="med"/>
            </a:ln>
          </a:left>
          <a:right>
            <a:ln w="9525" cap="flat" cmpd="sng">
              <a:solidFill>
                <a:srgbClr val="000000">
                  <a:alpha val="0"/>
                </a:srgbClr>
              </a:solidFill>
              <a:prstDash val="solid"/>
              <a:round/>
              <a:headEnd type="none" w="med" len="med"/>
              <a:tailEnd type="none" w="med" len="med"/>
            </a:ln>
          </a:right>
          <a:top>
            <a:ln w="12700" cap="flat" cmpd="sng">
              <a:solidFill>
                <a:schemeClr val="accent1"/>
              </a:solidFill>
              <a:prstDash val="solid"/>
              <a:round/>
              <a:headEnd type="none" w="med" len="med"/>
              <a:tailEnd type="none" w="med" len="med"/>
            </a:ln>
          </a:top>
          <a:bottom>
            <a:ln w="12700" cap="flat" cmpd="sng">
              <a:solidFill>
                <a:schemeClr val="accent1"/>
              </a:solidFill>
              <a:prstDash val="solid"/>
              <a:round/>
              <a:headEnd type="none" w="med" len="med"/>
              <a:tailEnd type="none" w="med" len="med"/>
            </a:ln>
          </a:bottom>
          <a:insideH>
            <a:ln w="9525" cap="flat" cmpd="sng">
              <a:solidFill>
                <a:srgbClr val="000000">
                  <a:alpha val="0"/>
                </a:srgbClr>
              </a:solidFill>
              <a:prstDash val="solid"/>
              <a:round/>
              <a:headEnd type="none" w="med" len="med"/>
              <a:tailEnd type="none" w="med" len="med"/>
            </a:ln>
          </a:insideH>
          <a:insideV>
            <a:ln w="9525" cap="flat" cmpd="sng">
              <a:solidFill>
                <a:srgbClr val="000000">
                  <a:alpha val="0"/>
                </a:srgbClr>
              </a:solidFill>
              <a:prstDash val="solid"/>
              <a:round/>
              <a:headEnd type="none" w="med" len="med"/>
              <a:tailEnd type="none" w="med" len="med"/>
            </a:ln>
          </a:insideV>
        </a:tcBdr>
        <a:fill>
          <a:solidFill>
            <a:srgbClr val="FFFFFF">
              <a:alpha val="0"/>
            </a:srgbClr>
          </a:solid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i="off"/>
      <a:tcStyle>
        <a:tcBdr/>
      </a:tcStyle>
    </a:lastCol>
    <a:firstCol>
      <a:tcTxStyle b="on" i="off"/>
      <a:tcStyle>
        <a:tcBdr/>
      </a:tcStyle>
    </a:firstCol>
    <a:lastRow>
      <a:tcTxStyle b="on" i="off"/>
      <a:tcStyle>
        <a:tcBdr>
          <a:top>
            <a:ln w="12700" cap="flat" cmpd="sng">
              <a:solidFill>
                <a:schemeClr val="accent1"/>
              </a:solidFill>
              <a:prstDash val="solid"/>
              <a:round/>
              <a:headEnd type="none" w="med" len="med"/>
              <a:tailEnd type="none" w="med" len="med"/>
            </a:ln>
          </a:top>
        </a:tcBdr>
        <a:fill>
          <a:solidFill>
            <a:srgbClr val="FFFFFF">
              <a:alpha val="0"/>
            </a:srgbClr>
          </a:solidFill>
        </a:fill>
      </a:tcStyle>
    </a:lastRow>
    <a:firstRow>
      <a:tcTxStyle b="on" i="off"/>
      <a:tcStyle>
        <a:tcBdr>
          <a:bottom>
            <a:ln w="12700" cap="flat" cmpd="sng">
              <a:solidFill>
                <a:schemeClr val="accent1"/>
              </a:solidFill>
              <a:prstDash val="solid"/>
              <a:round/>
              <a:headEnd type="none" w="med" len="med"/>
              <a:tailEnd type="none" w="med" len="med"/>
            </a:ln>
          </a:bottom>
        </a:tcBdr>
        <a:fill>
          <a:solidFill>
            <a:srgbClr val="FFFFFF">
              <a:alpha val="0"/>
            </a:srgb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82" autoAdjust="0"/>
    <p:restoredTop sz="80494" autoAdjust="0"/>
  </p:normalViewPr>
  <p:slideViewPr>
    <p:cSldViewPr snapToGrid="0" snapToObjects="1">
      <p:cViewPr varScale="1">
        <p:scale>
          <a:sx n="92" d="100"/>
          <a:sy n="92" d="100"/>
        </p:scale>
        <p:origin x="2340" y="78"/>
      </p:cViewPr>
      <p:guideLst>
        <p:guide orient="horz" pos="4032"/>
        <p:guide pos="295"/>
        <p:guide orient="horz" pos="4201"/>
        <p:guide orient="horz" pos="119"/>
        <p:guide orient="horz" pos="709"/>
        <p:guide orient="horz" pos="1094"/>
        <p:guide pos="644"/>
        <p:guide pos="408"/>
      </p:guideLst>
    </p:cSldViewPr>
  </p:slideViewPr>
  <p:outlineViewPr>
    <p:cViewPr>
      <p:scale>
        <a:sx n="33" d="100"/>
        <a:sy n="33" d="100"/>
      </p:scale>
      <p:origin x="0" y="-70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Lst>
  </p:outlineViewPr>
  <p:notesTextViewPr>
    <p:cViewPr>
      <p:scale>
        <a:sx n="100" d="100"/>
        <a:sy n="100" d="100"/>
      </p:scale>
      <p:origin x="0" y="0"/>
    </p:cViewPr>
  </p:notesTextViewPr>
  <p:sorterViewPr>
    <p:cViewPr>
      <p:scale>
        <a:sx n="100" d="100"/>
        <a:sy n="100" d="100"/>
      </p:scale>
      <p:origin x="0" y="-3346"/>
    </p:cViewPr>
  </p:sorterViewPr>
  <p:notesViewPr>
    <p:cSldViewPr snapToGrid="0" snapToObjects="1">
      <p:cViewPr varScale="1">
        <p:scale>
          <a:sx n="68" d="100"/>
          <a:sy n="68" d="100"/>
        </p:scale>
        <p:origin x="3060"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font" Target="fonts/font2.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45" Type="http://schemas.openxmlformats.org/officeDocument/2006/relationships/font" Target="fonts/font5.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font" Target="fonts/font4.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3.fntdata"/><Relationship Id="rId48"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commentAuthors" Target="commentAuthors.xml"/><Relationship Id="rId20" Type="http://schemas.openxmlformats.org/officeDocument/2006/relationships/slide" Target="slides/slide18.xml"/><Relationship Id="rId41"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4.xml"/></Relationships>
</file>

<file path=ppt/_rels/viewProps.xml.rels><?xml version="1.0" encoding="UTF-8" standalone="yes"?>
<Relationships xmlns="http://schemas.openxmlformats.org/package/2006/relationships"><Relationship Id="rId13" Type="http://schemas.openxmlformats.org/officeDocument/2006/relationships/slide" Target="slides/slide13.xml"/><Relationship Id="rId18" Type="http://schemas.openxmlformats.org/officeDocument/2006/relationships/slide" Target="slides/slide18.xml"/><Relationship Id="rId26" Type="http://schemas.openxmlformats.org/officeDocument/2006/relationships/slide" Target="slides/slide26.xml"/><Relationship Id="rId3" Type="http://schemas.openxmlformats.org/officeDocument/2006/relationships/slide" Target="slides/slide3.xml"/><Relationship Id="rId21" Type="http://schemas.openxmlformats.org/officeDocument/2006/relationships/slide" Target="slides/slide21.xml"/><Relationship Id="rId34" Type="http://schemas.openxmlformats.org/officeDocument/2006/relationships/slide" Target="slides/slide34.xml"/><Relationship Id="rId7" Type="http://schemas.openxmlformats.org/officeDocument/2006/relationships/slide" Target="slides/slide7.xml"/><Relationship Id="rId12" Type="http://schemas.openxmlformats.org/officeDocument/2006/relationships/slide" Target="slides/slide12.xml"/><Relationship Id="rId17" Type="http://schemas.openxmlformats.org/officeDocument/2006/relationships/slide" Target="slides/slide17.xml"/><Relationship Id="rId25" Type="http://schemas.openxmlformats.org/officeDocument/2006/relationships/slide" Target="slides/slide25.xml"/><Relationship Id="rId33" Type="http://schemas.openxmlformats.org/officeDocument/2006/relationships/slide" Target="slides/slide33.xml"/><Relationship Id="rId2" Type="http://schemas.openxmlformats.org/officeDocument/2006/relationships/slide" Target="slides/slide2.xml"/><Relationship Id="rId16" Type="http://schemas.openxmlformats.org/officeDocument/2006/relationships/slide" Target="slides/slide16.xml"/><Relationship Id="rId20" Type="http://schemas.openxmlformats.org/officeDocument/2006/relationships/slide" Target="slides/slide20.xml"/><Relationship Id="rId29" Type="http://schemas.openxmlformats.org/officeDocument/2006/relationships/slide" Target="slides/slide29.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11.xml"/><Relationship Id="rId24" Type="http://schemas.openxmlformats.org/officeDocument/2006/relationships/slide" Target="slides/slide24.xml"/><Relationship Id="rId32" Type="http://schemas.openxmlformats.org/officeDocument/2006/relationships/slide" Target="slides/slide32.xml"/><Relationship Id="rId5" Type="http://schemas.openxmlformats.org/officeDocument/2006/relationships/slide" Target="slides/slide5.xml"/><Relationship Id="rId15" Type="http://schemas.openxmlformats.org/officeDocument/2006/relationships/slide" Target="slides/slide15.xml"/><Relationship Id="rId23" Type="http://schemas.openxmlformats.org/officeDocument/2006/relationships/slide" Target="slides/slide23.xml"/><Relationship Id="rId28" Type="http://schemas.openxmlformats.org/officeDocument/2006/relationships/slide" Target="slides/slide28.xml"/><Relationship Id="rId36" Type="http://schemas.openxmlformats.org/officeDocument/2006/relationships/slide" Target="slides/slide36.xml"/><Relationship Id="rId10" Type="http://schemas.openxmlformats.org/officeDocument/2006/relationships/slide" Target="slides/slide10.xml"/><Relationship Id="rId19" Type="http://schemas.openxmlformats.org/officeDocument/2006/relationships/slide" Target="slides/slide19.xml"/><Relationship Id="rId31" Type="http://schemas.openxmlformats.org/officeDocument/2006/relationships/slide" Target="slides/slide31.xml"/><Relationship Id="rId4" Type="http://schemas.openxmlformats.org/officeDocument/2006/relationships/slide" Target="slides/slide4.xml"/><Relationship Id="rId9" Type="http://schemas.openxmlformats.org/officeDocument/2006/relationships/slide" Target="slides/slide9.xml"/><Relationship Id="rId14" Type="http://schemas.openxmlformats.org/officeDocument/2006/relationships/slide" Target="slides/slide14.xml"/><Relationship Id="rId22" Type="http://schemas.openxmlformats.org/officeDocument/2006/relationships/slide" Target="slides/slide22.xml"/><Relationship Id="rId27" Type="http://schemas.openxmlformats.org/officeDocument/2006/relationships/slide" Target="slides/slide27.xml"/><Relationship Id="rId30" Type="http://schemas.openxmlformats.org/officeDocument/2006/relationships/slide" Target="slides/slide30.xml"/><Relationship Id="rId35" Type="http://schemas.openxmlformats.org/officeDocument/2006/relationships/slide" Target="slides/slide35.xml"/><Relationship Id="rId8"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885CB01-6679-D646-ACB3-8B04B786C15F}" type="datetimeFigureOut">
              <a:rPr lang="en-US" smtClean="0"/>
              <a:t>4/19/2023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2AC0F4D-8A6F-1C4A-B6BF-1558431E4F79}" type="slidenum">
              <a:rPr lang="en-US" smtClean="0"/>
              <a:t>‹#›</a:t>
            </a:fld>
            <a:endParaRPr lang="en-US" dirty="0"/>
          </a:p>
        </p:txBody>
      </p:sp>
    </p:spTree>
    <p:extLst>
      <p:ext uri="{BB962C8B-B14F-4D97-AF65-F5344CB8AC3E}">
        <p14:creationId xmlns:p14="http://schemas.microsoft.com/office/powerpoint/2010/main" val="35540630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200" b="0" i="0" u="none" strike="noStrike" cap="none">
                <a:solidFill>
                  <a:schemeClr val="dk1"/>
                </a:solidFill>
                <a:latin typeface="Arial"/>
                <a:ea typeface="Arial"/>
                <a:cs typeface="Arial"/>
                <a:sym typeface="Arial"/>
              </a:defRPr>
            </a:lvl2pPr>
            <a:lvl3pPr marL="914400" marR="0" lvl="2" indent="0" algn="l" rtl="0">
              <a:spcBef>
                <a:spcPts val="0"/>
              </a:spcBef>
              <a:buNone/>
              <a:defRPr sz="1200" b="0" i="0" u="none" strike="noStrike" cap="none">
                <a:solidFill>
                  <a:schemeClr val="dk1"/>
                </a:solidFill>
                <a:latin typeface="Arial"/>
                <a:ea typeface="Arial"/>
                <a:cs typeface="Arial"/>
                <a:sym typeface="Arial"/>
              </a:defRPr>
            </a:lvl3pPr>
            <a:lvl4pPr marL="1371600" marR="0" lvl="3" indent="0" algn="l" rtl="0">
              <a:spcBef>
                <a:spcPts val="0"/>
              </a:spcBef>
              <a:buNone/>
              <a:defRPr sz="1200" b="0" i="0" u="none" strike="noStrike" cap="none">
                <a:solidFill>
                  <a:schemeClr val="dk1"/>
                </a:solidFill>
                <a:latin typeface="Arial"/>
                <a:ea typeface="Arial"/>
                <a:cs typeface="Arial"/>
                <a:sym typeface="Arial"/>
              </a:defRPr>
            </a:lvl4pPr>
            <a:lvl5pPr marL="1828800" marR="0" lvl="4" indent="0" algn="l" rtl="0">
              <a:spcBef>
                <a:spcPts val="0"/>
              </a:spcBef>
              <a:buNone/>
              <a:defRPr sz="1200" b="0" i="0" u="none" strike="noStrike" cap="none">
                <a:solidFill>
                  <a:schemeClr val="dk1"/>
                </a:solidFill>
                <a:latin typeface="Arial"/>
                <a:ea typeface="Arial"/>
                <a:cs typeface="Arial"/>
                <a:sym typeface="Arial"/>
              </a:defRPr>
            </a:lvl5pPr>
            <a:lvl6pPr marL="2286000" marR="0" lvl="5" indent="0" algn="l" rtl="0">
              <a:spcBef>
                <a:spcPts val="0"/>
              </a:spcBef>
              <a:buNone/>
              <a:defRPr sz="1200" b="0" i="0" u="none" strike="noStrike" cap="none">
                <a:solidFill>
                  <a:schemeClr val="dk1"/>
                </a:solidFill>
                <a:latin typeface="Arial"/>
                <a:ea typeface="Arial"/>
                <a:cs typeface="Arial"/>
                <a:sym typeface="Arial"/>
              </a:defRPr>
            </a:lvl6pPr>
            <a:lvl7pPr marL="2743200" marR="0" lvl="6" indent="0" algn="l" rtl="0">
              <a:spcBef>
                <a:spcPts val="0"/>
              </a:spcBef>
              <a:buNone/>
              <a:defRPr sz="1200" b="0" i="0" u="none" strike="noStrike" cap="none">
                <a:solidFill>
                  <a:schemeClr val="dk1"/>
                </a:solidFill>
                <a:latin typeface="Arial"/>
                <a:ea typeface="Arial"/>
                <a:cs typeface="Arial"/>
                <a:sym typeface="Arial"/>
              </a:defRPr>
            </a:lvl7pPr>
            <a:lvl8pPr marL="3200400" marR="0" lvl="7" indent="0" algn="l" rtl="0">
              <a:spcBef>
                <a:spcPts val="0"/>
              </a:spcBef>
              <a:buNone/>
              <a:defRPr sz="1200" b="0" i="0" u="none" strike="noStrike" cap="none">
                <a:solidFill>
                  <a:schemeClr val="dk1"/>
                </a:solidFill>
                <a:latin typeface="Arial"/>
                <a:ea typeface="Arial"/>
                <a:cs typeface="Arial"/>
                <a:sym typeface="Arial"/>
              </a:defRPr>
            </a:lvl8pPr>
            <a:lvl9pPr marL="3657600" marR="0" lvl="8" indent="0" algn="l" rtl="0">
              <a:spcBef>
                <a:spcPts val="0"/>
              </a:spcBef>
              <a:buNone/>
              <a:defRPr sz="1200" b="0" i="0" u="none" strike="noStrike" cap="none">
                <a:solidFill>
                  <a:schemeClr val="dk1"/>
                </a:solidFill>
                <a:latin typeface="Arial"/>
                <a:ea typeface="Arial"/>
                <a:cs typeface="Arial"/>
                <a:sym typeface="Arial"/>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Arial"/>
                <a:ea typeface="Arial"/>
                <a:cs typeface="Arial"/>
                <a:sym typeface="Arial"/>
              </a:rPr>
              <a:t>‹#›</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45710270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cap="none" dirty="0">
                <a:solidFill>
                  <a:schemeClr val="dk1"/>
                </a:solidFill>
                <a:latin typeface="Arial"/>
                <a:ea typeface="Arial"/>
                <a:cs typeface="Arial"/>
                <a:sym typeface="Arial"/>
              </a:rPr>
              <a:t>If this PowerPoint presentation contains mathematical equations, you may need to check that your computer has the following installed:</a:t>
            </a:r>
          </a:p>
          <a:p>
            <a:r>
              <a:rPr lang="en-US" sz="1200" b="0" i="0" u="none" strike="noStrike" kern="1200" cap="none" dirty="0">
                <a:solidFill>
                  <a:schemeClr val="dk1"/>
                </a:solidFill>
                <a:latin typeface="Arial"/>
                <a:ea typeface="Arial"/>
                <a:cs typeface="Arial"/>
                <a:sym typeface="Arial"/>
              </a:rPr>
              <a:t>1) MathType Plugin</a:t>
            </a:r>
          </a:p>
          <a:p>
            <a:r>
              <a:rPr lang="en-US" sz="1200" b="0" i="0" u="none" strike="noStrike" kern="1200" cap="none" dirty="0">
                <a:solidFill>
                  <a:schemeClr val="dk1"/>
                </a:solidFill>
                <a:latin typeface="Arial"/>
                <a:ea typeface="Arial"/>
                <a:cs typeface="Arial"/>
                <a:sym typeface="Arial"/>
              </a:rPr>
              <a:t>2) Math Player (free versions available)</a:t>
            </a:r>
          </a:p>
          <a:p>
            <a:r>
              <a:rPr lang="en-US" sz="1200" b="0" i="0" u="none" strike="noStrike" kern="1200" cap="none" dirty="0">
                <a:solidFill>
                  <a:schemeClr val="dk1"/>
                </a:solidFill>
                <a:latin typeface="Arial"/>
                <a:ea typeface="Arial"/>
                <a:cs typeface="Arial"/>
                <a:sym typeface="Arial"/>
              </a:rPr>
              <a:t>3) NVDA Reader (free versions available)</a:t>
            </a:r>
          </a:p>
          <a:p>
            <a:endParaRPr lang="en-US" sz="1200" b="0" i="0" u="none" strike="noStrike" kern="1200" cap="none" dirty="0">
              <a:solidFill>
                <a:schemeClr val="dk1"/>
              </a:solidFill>
              <a:latin typeface="Arial"/>
              <a:cs typeface="Arial"/>
              <a:sym typeface="Arial"/>
            </a:endParaRPr>
          </a:p>
          <a:p>
            <a:r>
              <a:rPr lang="en-US" dirty="0"/>
              <a:t>Slides in this presentation contain hyperlinks. JAWS users should be able to get a list of links by using INSERT+F7</a:t>
            </a:r>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1</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60602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IN" sz="1800" dirty="0">
                <a:solidFill>
                  <a:srgbClr val="000000"/>
                </a:solidFill>
                <a:effectLst/>
                <a:latin typeface="Calibri" panose="020F0502020204030204" pitchFamily="34" charset="0"/>
                <a:ea typeface="Times New Roman" panose="02020603050405020304" pitchFamily="18" charset="0"/>
              </a:rPr>
              <a:t>The vertical axis is </a:t>
            </a:r>
            <a:r>
              <a:rPr lang="en-IN" sz="1800" dirty="0" err="1">
                <a:solidFill>
                  <a:srgbClr val="000000"/>
                </a:solidFill>
                <a:effectLst/>
                <a:latin typeface="Calibri" panose="020F0502020204030204" pitchFamily="34" charset="0"/>
                <a:ea typeface="Times New Roman" panose="02020603050405020304" pitchFamily="18" charset="0"/>
              </a:rPr>
              <a:t>labeled</a:t>
            </a:r>
            <a:r>
              <a:rPr lang="en-IN" sz="1800" dirty="0">
                <a:solidFill>
                  <a:srgbClr val="000000"/>
                </a:solidFill>
                <a:effectLst/>
                <a:latin typeface="Calibri" panose="020F0502020204030204" pitchFamily="34" charset="0"/>
                <a:ea typeface="Times New Roman" panose="02020603050405020304" pitchFamily="18" charset="0"/>
              </a:rPr>
              <a:t> Money Supply Monetary base, in billions of dollars, and ranges from 0 to 5000, in increments of 1000. The horizontal axis lists years from 2007 to 20 20. The line for M 1 starts 13500 in 2007 and remains unchanged till 2008. With a slow growth rate the line slopes upward to 2000 for 20 11, 2500 for 20 13, 3000 for 20 15, 3500 for 20 17, 3700 for 20 19, and 5000 in mid 20 20. The line for monetary base starts at 8500 in 2007, and remains unchanged till 2008. The line shows a sudden growth thereafter, and intersects the line for M 1. The line reaches 2000 by 20 10, 2500 by 20 11, 3200 by 20 13, 4000 by 20 14, and remains unchanged for 20 15. The line falls to 3500 for 20 17, 3000 for 20 19, and rises to 5000 in mid 20 20. All values are estimated.</a:t>
            </a:r>
            <a:endParaRPr lang="en-IN" sz="1800" dirty="0">
              <a:effectLst/>
              <a:latin typeface="Calibri" panose="020F0502020204030204" pitchFamily="34" charset="0"/>
              <a:ea typeface="Calibri" panose="020F0502020204030204" pitchFamily="34" charset="0"/>
            </a:endParaRPr>
          </a:p>
          <a:p>
            <a:endParaRPr lang="en-IN"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34</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40232457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IN" sz="1800" dirty="0">
                <a:solidFill>
                  <a:srgbClr val="000000"/>
                </a:solidFill>
                <a:effectLst/>
                <a:latin typeface="Calibri" panose="020F0502020204030204" pitchFamily="34" charset="0"/>
                <a:ea typeface="Times New Roman" panose="02020603050405020304" pitchFamily="18" charset="0"/>
              </a:rPr>
              <a:t>The vertical axis ranges from 0 to 2.0, in increments of 0.25 and the horizontal axis lists years from 2007 to 20 17, in 1 year increments. The line for excess reserves ratio, e, overlaps the horizontal axis for year 2007 and 2008 but shows a sudden increase during 2008 and reaches 1.0. The line then shows a fluctuating trend and reaches 1.15 by 20 10, and remains unchanged for 20 12. The line increases to 1.65 for 20 14, but falls to 1.3 for 20 15 and to 1.0 for 20 16. The line then falls further to 0.7 in mid 20 19 and rises to 1.05 in mid 20 20. The line for Currency ratio, c, starts at 1.3 for 2007 and declines over the years. The line falls to 1.15 by 2009, 1.0 by 20 11, and remains almost unchanged thereafter until 20 19. It then falls to 0.7 in mid 20 20. All values are estimated.</a:t>
            </a:r>
            <a:endParaRPr lang="en-IN" sz="1800" dirty="0">
              <a:effectLst/>
              <a:latin typeface="Calibri" panose="020F0502020204030204" pitchFamily="34" charset="0"/>
              <a:ea typeface="Calibri" panose="020F0502020204030204" pitchFamily="34" charset="0"/>
            </a:endParaRPr>
          </a:p>
          <a:p>
            <a:endParaRPr lang="en-IN"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35</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882569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Shape 38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2" name="Shape 3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
        <p:nvSpPr>
          <p:cNvPr id="383" name="Shape 383"/>
          <p:cNvSpPr txBox="1">
            <a:spLocks noGrp="1"/>
          </p:cNvSpPr>
          <p:nvPr>
            <p:ph type="sldNum" idx="12"/>
          </p:nvPr>
        </p:nvSpPr>
        <p:spPr>
          <a:xfrm>
            <a:off x="3884612" y="8685213"/>
            <a:ext cx="2971800" cy="4572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36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hapter Opener-add copyright">
    <p:spTree>
      <p:nvGrpSpPr>
        <p:cNvPr id="1" name="Shape 37"/>
        <p:cNvGrpSpPr/>
        <p:nvPr/>
      </p:nvGrpSpPr>
      <p:grpSpPr>
        <a:xfrm>
          <a:off x="0" y="0"/>
          <a:ext cx="0" cy="0"/>
          <a:chOff x="0" y="0"/>
          <a:chExt cx="0" cy="0"/>
        </a:xfrm>
      </p:grpSpPr>
      <p:sp>
        <p:nvSpPr>
          <p:cNvPr id="38" name="Title Placeholder"/>
          <p:cNvSpPr txBox="1">
            <a:spLocks noGrp="1"/>
          </p:cNvSpPr>
          <p:nvPr>
            <p:ph type="title"/>
          </p:nvPr>
        </p:nvSpPr>
        <p:spPr>
          <a:xfrm>
            <a:off x="457200" y="215371"/>
            <a:ext cx="8229600" cy="622828"/>
          </a:xfrm>
          <a:prstGeom prst="rect">
            <a:avLst/>
          </a:prstGeom>
          <a:noFill/>
          <a:ln>
            <a:noFill/>
          </a:ln>
        </p:spPr>
        <p:txBody>
          <a:bodyPr lIns="91425" tIns="91425" rIns="91425" bIns="91425" anchor="ctr"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9" name="Content Placeholder"/>
          <p:cNvSpPr txBox="1">
            <a:spLocks noGrp="1"/>
          </p:cNvSpPr>
          <p:nvPr>
            <p:ph type="body" idx="1"/>
          </p:nvPr>
        </p:nvSpPr>
        <p:spPr>
          <a:xfrm>
            <a:off x="457200" y="958098"/>
            <a:ext cx="8229600" cy="478970"/>
          </a:xfrm>
          <a:prstGeom prst="rect">
            <a:avLst/>
          </a:prstGeom>
          <a:noFill/>
          <a:ln>
            <a:noFill/>
          </a:ln>
        </p:spPr>
        <p:txBody>
          <a:bodyPr lIns="91425" tIns="91425" rIns="91425" bIns="91425" anchor="ctr" anchorCtr="0"/>
          <a:lstStyle>
            <a:lvl1pPr marL="0" marR="0" lvl="0" indent="0" algn="l" rtl="0">
              <a:spcBef>
                <a:spcPts val="0"/>
              </a:spcBef>
              <a:buClr>
                <a:srgbClr val="007FA3"/>
              </a:buClr>
              <a:buFont typeface="Arial"/>
              <a:buNone/>
              <a:defRPr sz="2000" b="0" i="0" u="none" strike="noStrike" cap="none">
                <a:solidFill>
                  <a:srgbClr val="007FA3"/>
                </a:solidFill>
                <a:latin typeface="+mn-lt"/>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dirty="0"/>
          </a:p>
        </p:txBody>
      </p:sp>
      <p:sp>
        <p:nvSpPr>
          <p:cNvPr id="4" name="Content Placeholder 3">
            <a:extLst>
              <a:ext uri="{FF2B5EF4-FFF2-40B4-BE49-F238E27FC236}">
                <a16:creationId xmlns:a16="http://schemas.microsoft.com/office/drawing/2014/main" id="{6EE677B9-EC76-47FA-B8D6-49D033518C61}"/>
              </a:ext>
            </a:extLst>
          </p:cNvPr>
          <p:cNvSpPr>
            <a:spLocks noGrp="1"/>
          </p:cNvSpPr>
          <p:nvPr>
            <p:ph sz="quarter" idx="13" hasCustomPrompt="1"/>
          </p:nvPr>
        </p:nvSpPr>
        <p:spPr>
          <a:xfrm>
            <a:off x="457200" y="1600200"/>
            <a:ext cx="4397375" cy="4525963"/>
          </a:xfrm>
        </p:spPr>
        <p:txBody>
          <a:bodyPr/>
          <a:lstStyle>
            <a:lvl1pPr marL="101600" indent="0">
              <a:buNone/>
              <a:defRPr/>
            </a:lvl1pPr>
          </a:lstStyle>
          <a:p>
            <a:pPr lvl="0"/>
            <a:r>
              <a:rPr lang="en-US" dirty="0"/>
              <a:t>Image of front cover</a:t>
            </a:r>
          </a:p>
        </p:txBody>
      </p:sp>
      <p:sp>
        <p:nvSpPr>
          <p:cNvPr id="6" name="Content Placeholder 5">
            <a:extLst>
              <a:ext uri="{FF2B5EF4-FFF2-40B4-BE49-F238E27FC236}">
                <a16:creationId xmlns:a16="http://schemas.microsoft.com/office/drawing/2014/main" id="{F4ED3915-2147-4382-A599-2376CC8854D1}"/>
              </a:ext>
            </a:extLst>
          </p:cNvPr>
          <p:cNvSpPr>
            <a:spLocks noGrp="1"/>
          </p:cNvSpPr>
          <p:nvPr>
            <p:ph sz="quarter" idx="14" hasCustomPrompt="1"/>
          </p:nvPr>
        </p:nvSpPr>
        <p:spPr>
          <a:xfrm>
            <a:off x="5029200" y="1600200"/>
            <a:ext cx="3657600" cy="1492250"/>
          </a:xfrm>
        </p:spPr>
        <p:txBody>
          <a:bodyPr anchor="b"/>
          <a:lstStyle>
            <a:lvl1pPr marL="101600" indent="0" algn="ctr">
              <a:buNone/>
              <a:defRPr sz="3000" b="1">
                <a:latin typeface="+mn-lt"/>
              </a:defRPr>
            </a:lvl1pPr>
            <a:lvl2pPr marL="558800" indent="0">
              <a:buNone/>
              <a:defRPr/>
            </a:lvl2pPr>
          </a:lstStyle>
          <a:p>
            <a:pPr lvl="0"/>
            <a:r>
              <a:rPr lang="en-US" dirty="0"/>
              <a:t>Chapter #</a:t>
            </a:r>
          </a:p>
        </p:txBody>
      </p:sp>
      <p:sp>
        <p:nvSpPr>
          <p:cNvPr id="8" name="Content Placeholder 7">
            <a:extLst>
              <a:ext uri="{FF2B5EF4-FFF2-40B4-BE49-F238E27FC236}">
                <a16:creationId xmlns:a16="http://schemas.microsoft.com/office/drawing/2014/main" id="{3B38FD8D-0DB0-4A1A-A3F1-E26B606AC837}"/>
              </a:ext>
            </a:extLst>
          </p:cNvPr>
          <p:cNvSpPr>
            <a:spLocks noGrp="1"/>
          </p:cNvSpPr>
          <p:nvPr>
            <p:ph sz="quarter" idx="15" hasCustomPrompt="1"/>
          </p:nvPr>
        </p:nvSpPr>
        <p:spPr>
          <a:xfrm>
            <a:off x="5029200" y="3252788"/>
            <a:ext cx="3657600" cy="2873375"/>
          </a:xfrm>
        </p:spPr>
        <p:txBody>
          <a:bodyPr/>
          <a:lstStyle>
            <a:lvl1pPr marL="0" indent="0" algn="ctr">
              <a:buNone/>
              <a:defRPr sz="2200">
                <a:latin typeface="+mn-lt"/>
              </a:defRPr>
            </a:lvl1pPr>
          </a:lstStyle>
          <a:p>
            <a:pPr lvl="0"/>
            <a:r>
              <a:rPr lang="en-US" dirty="0"/>
              <a:t>Chapter name</a:t>
            </a:r>
          </a:p>
        </p:txBody>
      </p:sp>
      <p:sp>
        <p:nvSpPr>
          <p:cNvPr id="12" name="Shape 13">
            <a:extLst>
              <a:ext uri="{FF2B5EF4-FFF2-40B4-BE49-F238E27FC236}">
                <a16:creationId xmlns:a16="http://schemas.microsoft.com/office/drawing/2014/main" id="{C5328E6C-2B17-49B8-8712-6C0E107A1D99}"/>
              </a:ext>
            </a:extLst>
          </p:cNvPr>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tx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a:defRPr/>
            </a:pPr>
            <a:endParaRPr lang="en-US" dirty="0">
              <a:solidFill>
                <a:schemeClr val="tx1"/>
              </a:solidFill>
            </a:endParaRPr>
          </a:p>
        </p:txBody>
      </p:sp>
      <p:sp>
        <p:nvSpPr>
          <p:cNvPr id="13" name="Shape 14">
            <a:extLst>
              <a:ext uri="{FF2B5EF4-FFF2-40B4-BE49-F238E27FC236}">
                <a16:creationId xmlns:a16="http://schemas.microsoft.com/office/drawing/2014/main" id="{CE0B5B1C-8858-43DC-BD75-C546F4738779}"/>
              </a:ext>
            </a:extLst>
          </p:cNvPr>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lvl1pPr>
              <a:defRPr>
                <a:solidFill>
                  <a:schemeClr val="tx1"/>
                </a:solidFill>
              </a:defRPr>
            </a:lvl1pPr>
          </a:lstStyle>
          <a:p>
            <a:pPr algn="r">
              <a:buSzPct val="25000"/>
              <a:defRPr/>
            </a:pPr>
            <a:fld id="{00000000-1234-1234-1234-123412341234}" type="slidenum">
              <a:rPr lang="en-US" sz="900" smtClean="0"/>
              <a:pPr algn="r">
                <a:buSzPct val="25000"/>
                <a:defRPr/>
              </a:pPr>
              <a:t>‹#›</a:t>
            </a:fld>
            <a:endParaRPr lang="en-US" sz="900" dirty="0"/>
          </a:p>
        </p:txBody>
      </p:sp>
    </p:spTree>
    <p:extLst>
      <p:ext uri="{BB962C8B-B14F-4D97-AF65-F5344CB8AC3E}">
        <p14:creationId xmlns:p14="http://schemas.microsoft.com/office/powerpoint/2010/main" val="839355990"/>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and 5 Content_2 tex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8229600" cy="46940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57200" y="2216772"/>
            <a:ext cx="8229600" cy="552186"/>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457200" y="2953477"/>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7">
            <a:extLst>
              <a:ext uri="{FF2B5EF4-FFF2-40B4-BE49-F238E27FC236}">
                <a16:creationId xmlns:a16="http://schemas.microsoft.com/office/drawing/2014/main" id="{99D20A0E-9225-48FB-91AF-C7D8DE4D66F4}"/>
              </a:ext>
            </a:extLst>
          </p:cNvPr>
          <p:cNvSpPr>
            <a:spLocks noGrp="1"/>
          </p:cNvSpPr>
          <p:nvPr>
            <p:ph sz="quarter" idx="16"/>
          </p:nvPr>
        </p:nvSpPr>
        <p:spPr>
          <a:xfrm>
            <a:off x="457200" y="3640944"/>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3" name="Content Placeholder 2"/>
          <p:cNvSpPr>
            <a:spLocks noGrp="1"/>
          </p:cNvSpPr>
          <p:nvPr>
            <p:ph sz="quarter" idx="17"/>
          </p:nvPr>
        </p:nvSpPr>
        <p:spPr>
          <a:xfrm>
            <a:off x="457200" y="4352925"/>
            <a:ext cx="8229600"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quarter" idx="18"/>
          </p:nvPr>
        </p:nvSpPr>
        <p:spPr>
          <a:xfrm>
            <a:off x="457200" y="4924453"/>
            <a:ext cx="8229600" cy="380972"/>
          </a:xfrm>
        </p:spPr>
        <p:txBody>
          <a:bodyPr/>
          <a:lstStyle>
            <a:lvl1pPr marL="255588" indent="-255588">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8"/>
          <p:cNvSpPr>
            <a:spLocks noGrp="1"/>
          </p:cNvSpPr>
          <p:nvPr>
            <p:ph type="body" sz="quarter" idx="19"/>
          </p:nvPr>
        </p:nvSpPr>
        <p:spPr>
          <a:xfrm>
            <a:off x="457200" y="5343017"/>
            <a:ext cx="8229600" cy="356167"/>
          </a:xfrm>
        </p:spPr>
        <p:txBody>
          <a:bodyPr/>
          <a:lstStyle>
            <a:lvl1pPr marL="255588" indent="-255588">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5" name="Text Placeholder 4">
            <a:extLst>
              <a:ext uri="{FF2B5EF4-FFF2-40B4-BE49-F238E27FC236}">
                <a16:creationId xmlns:a16="http://schemas.microsoft.com/office/drawing/2014/main" id="{376FC393-EB89-43D3-A2D0-14DDD20E3B2F}"/>
              </a:ext>
            </a:extLst>
          </p:cNvPr>
          <p:cNvSpPr>
            <a:spLocks noGrp="1"/>
          </p:cNvSpPr>
          <p:nvPr>
            <p:ph type="body" sz="quarter" idx="20"/>
          </p:nvPr>
        </p:nvSpPr>
        <p:spPr>
          <a:xfrm>
            <a:off x="457200" y="5724525"/>
            <a:ext cx="8229600" cy="488950"/>
          </a:xfrm>
        </p:spPr>
        <p:txBody>
          <a:bodyPr/>
          <a:lstStyle>
            <a:lvl1pPr marL="255588" indent="-255588">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2690121982"/>
      </p:ext>
    </p:extLst>
  </p:cSld>
  <p:clrMapOvr>
    <a:masterClrMapping/>
  </p:clrMapOvr>
  <p:extLst>
    <p:ext uri="{DCECCB84-F9BA-43D5-87BE-67443E8EF086}">
      <p15:sldGuideLst xmlns:p15="http://schemas.microsoft.com/office/powerpoint/2012/main">
        <p15:guide id="1" orient="horz" pos="98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Title and 5 Content_2 tex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8229600" cy="46940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57200" y="2216772"/>
            <a:ext cx="8229600" cy="552186"/>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457200" y="2953477"/>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7">
            <a:extLst>
              <a:ext uri="{FF2B5EF4-FFF2-40B4-BE49-F238E27FC236}">
                <a16:creationId xmlns:a16="http://schemas.microsoft.com/office/drawing/2014/main" id="{99D20A0E-9225-48FB-91AF-C7D8DE4D66F4}"/>
              </a:ext>
            </a:extLst>
          </p:cNvPr>
          <p:cNvSpPr>
            <a:spLocks noGrp="1"/>
          </p:cNvSpPr>
          <p:nvPr>
            <p:ph sz="quarter" idx="16"/>
          </p:nvPr>
        </p:nvSpPr>
        <p:spPr>
          <a:xfrm>
            <a:off x="457200" y="3640944"/>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3" name="Content Placeholder 2"/>
          <p:cNvSpPr>
            <a:spLocks noGrp="1"/>
          </p:cNvSpPr>
          <p:nvPr>
            <p:ph sz="quarter" idx="17"/>
          </p:nvPr>
        </p:nvSpPr>
        <p:spPr>
          <a:xfrm>
            <a:off x="457200" y="4352925"/>
            <a:ext cx="8229600"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quarter" idx="18"/>
          </p:nvPr>
        </p:nvSpPr>
        <p:spPr>
          <a:xfrm>
            <a:off x="457200" y="4924453"/>
            <a:ext cx="8229600" cy="380972"/>
          </a:xfrm>
        </p:spPr>
        <p:txBody>
          <a:bodyPr/>
          <a:lstStyle>
            <a:lvl1pPr marL="255588" indent="-255588">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8"/>
          <p:cNvSpPr>
            <a:spLocks noGrp="1"/>
          </p:cNvSpPr>
          <p:nvPr>
            <p:ph type="body" sz="quarter" idx="19"/>
          </p:nvPr>
        </p:nvSpPr>
        <p:spPr>
          <a:xfrm>
            <a:off x="457200" y="5343017"/>
            <a:ext cx="8229600" cy="356167"/>
          </a:xfrm>
        </p:spPr>
        <p:txBody>
          <a:bodyPr/>
          <a:lstStyle>
            <a:lvl1pPr marL="255588" indent="-255588">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5" name="Text Placeholder 4">
            <a:extLst>
              <a:ext uri="{FF2B5EF4-FFF2-40B4-BE49-F238E27FC236}">
                <a16:creationId xmlns:a16="http://schemas.microsoft.com/office/drawing/2014/main" id="{376FC393-EB89-43D3-A2D0-14DDD20E3B2F}"/>
              </a:ext>
            </a:extLst>
          </p:cNvPr>
          <p:cNvSpPr>
            <a:spLocks noGrp="1"/>
          </p:cNvSpPr>
          <p:nvPr>
            <p:ph type="body" sz="quarter" idx="20"/>
          </p:nvPr>
        </p:nvSpPr>
        <p:spPr>
          <a:xfrm>
            <a:off x="457200" y="5724525"/>
            <a:ext cx="8229600" cy="488950"/>
          </a:xfrm>
        </p:spPr>
        <p:txBody>
          <a:bodyPr/>
          <a:lstStyle>
            <a:lvl1pPr marL="255588" indent="-255588">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3" name="Content Placeholder 7">
            <a:extLst>
              <a:ext uri="{FF2B5EF4-FFF2-40B4-BE49-F238E27FC236}">
                <a16:creationId xmlns:a16="http://schemas.microsoft.com/office/drawing/2014/main" id="{F7E8FEC4-33F8-4F24-B405-46F6DE2494E0}"/>
              </a:ext>
            </a:extLst>
          </p:cNvPr>
          <p:cNvSpPr>
            <a:spLocks noGrp="1"/>
          </p:cNvSpPr>
          <p:nvPr>
            <p:ph sz="quarter" idx="21"/>
          </p:nvPr>
        </p:nvSpPr>
        <p:spPr>
          <a:xfrm>
            <a:off x="457200" y="6332632"/>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a:extLst>
              <a:ext uri="{FF2B5EF4-FFF2-40B4-BE49-F238E27FC236}">
                <a16:creationId xmlns:a16="http://schemas.microsoft.com/office/drawing/2014/main" id="{D28D6C66-B6AE-4557-A6F9-D0D7A341F739}"/>
              </a:ext>
            </a:extLst>
          </p:cNvPr>
          <p:cNvSpPr>
            <a:spLocks noGrp="1"/>
          </p:cNvSpPr>
          <p:nvPr>
            <p:ph sz="quarter" idx="22"/>
          </p:nvPr>
        </p:nvSpPr>
        <p:spPr>
          <a:xfrm>
            <a:off x="457200" y="7044613"/>
            <a:ext cx="8229600"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5550032"/>
      </p:ext>
    </p:extLst>
  </p:cSld>
  <p:clrMapOvr>
    <a:masterClrMapping/>
  </p:clrMapOvr>
  <p:extLst>
    <p:ext uri="{DCECCB84-F9BA-43D5-87BE-67443E8EF086}">
      <p15:sldGuideLst xmlns:p15="http://schemas.microsoft.com/office/powerpoint/2012/main">
        <p15:guide id="1" orient="horz" pos="98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Figure + Caption">
    <p:spTree>
      <p:nvGrpSpPr>
        <p:cNvPr id="1" name="Shape 53"/>
        <p:cNvGrpSpPr/>
        <p:nvPr/>
      </p:nvGrpSpPr>
      <p:grpSpPr>
        <a:xfrm>
          <a:off x="0" y="0"/>
          <a:ext cx="0" cy="0"/>
          <a:chOff x="0" y="0"/>
          <a:chExt cx="0" cy="0"/>
        </a:xfrm>
      </p:grpSpPr>
      <p:sp>
        <p:nvSpPr>
          <p:cNvPr id="54" name="Tile Placeholder"/>
          <p:cNvSpPr txBox="1">
            <a:spLocks noGrp="1"/>
          </p:cNvSpPr>
          <p:nvPr>
            <p:ph type="title" hasCustomPrompt="1"/>
          </p:nvPr>
        </p:nvSpPr>
        <p:spPr>
          <a:xfrm>
            <a:off x="457200" y="241479"/>
            <a:ext cx="8229600" cy="106679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dirty="0"/>
              <a:t>Click to add figure number and title</a:t>
            </a:r>
            <a:endParaRPr dirty="0"/>
          </a:p>
        </p:txBody>
      </p:sp>
      <p:sp>
        <p:nvSpPr>
          <p:cNvPr id="3" name="Picture Placeholder 2">
            <a:extLst>
              <a:ext uri="{FF2B5EF4-FFF2-40B4-BE49-F238E27FC236}">
                <a16:creationId xmlns:a16="http://schemas.microsoft.com/office/drawing/2014/main" id="{AD3CB993-AC2C-41C5-BFB7-F2499EC1A14C}"/>
              </a:ext>
            </a:extLst>
          </p:cNvPr>
          <p:cNvSpPr>
            <a:spLocks noGrp="1"/>
          </p:cNvSpPr>
          <p:nvPr>
            <p:ph type="pic" sz="quarter" idx="13"/>
          </p:nvPr>
        </p:nvSpPr>
        <p:spPr>
          <a:xfrm>
            <a:off x="457200" y="1564404"/>
            <a:ext cx="8232775" cy="3417887"/>
          </a:xfrm>
        </p:spPr>
        <p:txBody>
          <a:bodyPr/>
          <a:lstStyle/>
          <a:p>
            <a:endParaRPr lang="en-US" dirty="0"/>
          </a:p>
        </p:txBody>
      </p:sp>
      <p:sp>
        <p:nvSpPr>
          <p:cNvPr id="55" name="Content Placeholder"/>
          <p:cNvSpPr txBox="1">
            <a:spLocks noGrp="1"/>
          </p:cNvSpPr>
          <p:nvPr>
            <p:ph type="body" idx="1" hasCustomPrompt="1"/>
          </p:nvPr>
        </p:nvSpPr>
        <p:spPr>
          <a:xfrm>
            <a:off x="457200" y="5102487"/>
            <a:ext cx="8229600" cy="1018367"/>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12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r>
              <a:rPr lang="en-US" dirty="0"/>
              <a:t>Click to add caption</a:t>
            </a:r>
            <a:endParaRPr dirty="0"/>
          </a:p>
        </p:txBody>
      </p:sp>
      <p:sp>
        <p:nvSpPr>
          <p:cNvPr id="57" name="Shape 57"/>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8" name="Shape 58"/>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dk1"/>
                </a:solidFill>
                <a:latin typeface="Arial"/>
                <a:ea typeface="Arial"/>
                <a:cs typeface="Arial"/>
                <a:sym typeface="Arial"/>
              </a:rPr>
              <a:t>‹#›</a:t>
            </a:fld>
            <a:endParaRPr lang="en-US" sz="9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8850975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Figure + Caption">
    <p:spTree>
      <p:nvGrpSpPr>
        <p:cNvPr id="1" name=""/>
        <p:cNvGrpSpPr/>
        <p:nvPr/>
      </p:nvGrpSpPr>
      <p:grpSpPr>
        <a:xfrm>
          <a:off x="0" y="0"/>
          <a:ext cx="0" cy="0"/>
          <a:chOff x="0" y="0"/>
          <a:chExt cx="0" cy="0"/>
        </a:xfrm>
      </p:grpSpPr>
      <p:sp>
        <p:nvSpPr>
          <p:cNvPr id="2" name="Title Placeholder">
            <a:extLst>
              <a:ext uri="{FF2B5EF4-FFF2-40B4-BE49-F238E27FC236}">
                <a16:creationId xmlns:a16="http://schemas.microsoft.com/office/drawing/2014/main" id="{14F033AD-BE5C-406D-991C-6AC56003E70C}"/>
              </a:ext>
            </a:extLst>
          </p:cNvPr>
          <p:cNvSpPr>
            <a:spLocks noGrp="1"/>
          </p:cNvSpPr>
          <p:nvPr>
            <p:ph type="title" hasCustomPrompt="1"/>
          </p:nvPr>
        </p:nvSpPr>
        <p:spPr/>
        <p:txBody>
          <a:bodyPr/>
          <a:lstStyle>
            <a:lvl1pPr>
              <a:defRPr sz="3600">
                <a:latin typeface="+mj-lt"/>
              </a:defRPr>
            </a:lvl1pPr>
          </a:lstStyle>
          <a:p>
            <a:r>
              <a:rPr lang="en-US" dirty="0"/>
              <a:t>Click to add figure number and title</a:t>
            </a:r>
          </a:p>
        </p:txBody>
      </p:sp>
      <p:sp>
        <p:nvSpPr>
          <p:cNvPr id="7" name="Content Placeholder 6">
            <a:extLst>
              <a:ext uri="{FF2B5EF4-FFF2-40B4-BE49-F238E27FC236}">
                <a16:creationId xmlns:a16="http://schemas.microsoft.com/office/drawing/2014/main" id="{9E6B7D3D-89C9-4133-8D8A-D779EB3D311D}"/>
              </a:ext>
            </a:extLst>
          </p:cNvPr>
          <p:cNvSpPr>
            <a:spLocks noGrp="1"/>
          </p:cNvSpPr>
          <p:nvPr>
            <p:ph sz="quarter" idx="13" hasCustomPrompt="1"/>
          </p:nvPr>
        </p:nvSpPr>
        <p:spPr>
          <a:xfrm>
            <a:off x="457200" y="1558412"/>
            <a:ext cx="4484688" cy="3754437"/>
          </a:xfrm>
        </p:spPr>
        <p:txBody>
          <a:bodyPr/>
          <a:lstStyle>
            <a:lvl1pPr>
              <a:defRPr/>
            </a:lvl1pPr>
          </a:lstStyle>
          <a:p>
            <a:pPr lvl="0"/>
            <a:r>
              <a:rPr lang="en-US" dirty="0"/>
              <a:t>Figure</a:t>
            </a:r>
          </a:p>
        </p:txBody>
      </p:sp>
      <p:sp>
        <p:nvSpPr>
          <p:cNvPr id="12" name="Content Placeholder 11">
            <a:extLst>
              <a:ext uri="{FF2B5EF4-FFF2-40B4-BE49-F238E27FC236}">
                <a16:creationId xmlns:a16="http://schemas.microsoft.com/office/drawing/2014/main" id="{5CAF3FDC-1BE7-4A19-A3D7-02B55407B90B}"/>
              </a:ext>
            </a:extLst>
          </p:cNvPr>
          <p:cNvSpPr>
            <a:spLocks noGrp="1"/>
          </p:cNvSpPr>
          <p:nvPr>
            <p:ph sz="quarter" idx="15"/>
          </p:nvPr>
        </p:nvSpPr>
        <p:spPr>
          <a:xfrm>
            <a:off x="5048250" y="1558412"/>
            <a:ext cx="3638550" cy="3754437"/>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a:extLst>
              <a:ext uri="{FF2B5EF4-FFF2-40B4-BE49-F238E27FC236}">
                <a16:creationId xmlns:a16="http://schemas.microsoft.com/office/drawing/2014/main" id="{BF40E849-7663-4A75-9BC8-012C23AC44DF}"/>
              </a:ext>
            </a:extLst>
          </p:cNvPr>
          <p:cNvSpPr>
            <a:spLocks noGrp="1"/>
          </p:cNvSpPr>
          <p:nvPr>
            <p:ph sz="quarter" idx="14" hasCustomPrompt="1"/>
          </p:nvPr>
        </p:nvSpPr>
        <p:spPr>
          <a:xfrm>
            <a:off x="457200" y="5420799"/>
            <a:ext cx="8229600" cy="533400"/>
          </a:xfrm>
        </p:spPr>
        <p:txBody>
          <a:bodyPr/>
          <a:lstStyle>
            <a:lvl1pPr>
              <a:defRPr/>
            </a:lvl1pPr>
          </a:lstStyle>
          <a:p>
            <a:pPr lvl="0"/>
            <a:r>
              <a:rPr lang="en-US" dirty="0"/>
              <a:t>Caption</a:t>
            </a:r>
          </a:p>
        </p:txBody>
      </p:sp>
      <p:sp>
        <p:nvSpPr>
          <p:cNvPr id="3" name="Date Placeholder 2">
            <a:extLst>
              <a:ext uri="{FF2B5EF4-FFF2-40B4-BE49-F238E27FC236}">
                <a16:creationId xmlns:a16="http://schemas.microsoft.com/office/drawing/2014/main" id="{A50D4E5D-00F7-4DC6-9BB0-713B8A0DA354}"/>
              </a:ext>
            </a:extLst>
          </p:cNvPr>
          <p:cNvSpPr>
            <a:spLocks noGrp="1"/>
          </p:cNvSpPr>
          <p:nvPr>
            <p:ph type="dt" idx="10"/>
          </p:nvPr>
        </p:nvSpPr>
        <p:spPr/>
        <p:txBody>
          <a:bodyPr/>
          <a:lstStyle/>
          <a:p>
            <a:endParaRPr lang="en-US" dirty="0"/>
          </a:p>
        </p:txBody>
      </p:sp>
      <p:sp>
        <p:nvSpPr>
          <p:cNvPr id="4" name="Slide Number Placeholder 3">
            <a:extLst>
              <a:ext uri="{FF2B5EF4-FFF2-40B4-BE49-F238E27FC236}">
                <a16:creationId xmlns:a16="http://schemas.microsoft.com/office/drawing/2014/main" id="{18AF4094-2296-458C-908A-D778D0DF5AFA}"/>
              </a:ext>
            </a:extLst>
          </p:cNvPr>
          <p:cNvSpPr>
            <a:spLocks noGrp="1"/>
          </p:cNvSpPr>
          <p:nvPr>
            <p:ph type="sldNum" idx="11"/>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16604282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el Layout 1">
    <p:spTree>
      <p:nvGrpSpPr>
        <p:cNvPr id="1" name=""/>
        <p:cNvGrpSpPr/>
        <p:nvPr/>
      </p:nvGrpSpPr>
      <p:grpSpPr>
        <a:xfrm>
          <a:off x="0" y="0"/>
          <a:ext cx="0" cy="0"/>
          <a:chOff x="0" y="0"/>
          <a:chExt cx="0" cy="0"/>
        </a:xfrm>
      </p:grpSpPr>
      <p:sp>
        <p:nvSpPr>
          <p:cNvPr id="2" name="Title Placeholder">
            <a:extLst>
              <a:ext uri="{FF2B5EF4-FFF2-40B4-BE49-F238E27FC236}">
                <a16:creationId xmlns:a16="http://schemas.microsoft.com/office/drawing/2014/main" id="{065091D3-E16C-46AB-9A90-0F52CA812534}"/>
              </a:ext>
            </a:extLst>
          </p:cNvPr>
          <p:cNvSpPr>
            <a:spLocks noGrp="1"/>
          </p:cNvSpPr>
          <p:nvPr>
            <p:ph type="title" hasCustomPrompt="1"/>
          </p:nvPr>
        </p:nvSpPr>
        <p:spPr/>
        <p:txBody>
          <a:bodyPr/>
          <a:lstStyle>
            <a:lvl1pPr>
              <a:defRPr sz="3600">
                <a:latin typeface="+mj-lt"/>
              </a:defRPr>
            </a:lvl1pPr>
          </a:lstStyle>
          <a:p>
            <a:r>
              <a:rPr lang="en-US" dirty="0"/>
              <a:t>Click to add title</a:t>
            </a:r>
          </a:p>
        </p:txBody>
      </p:sp>
      <p:sp>
        <p:nvSpPr>
          <p:cNvPr id="7" name="Image title">
            <a:extLst>
              <a:ext uri="{FF2B5EF4-FFF2-40B4-BE49-F238E27FC236}">
                <a16:creationId xmlns:a16="http://schemas.microsoft.com/office/drawing/2014/main" id="{CB345607-C53C-44AF-8929-3BDC4C617AB6}"/>
              </a:ext>
            </a:extLst>
          </p:cNvPr>
          <p:cNvSpPr>
            <a:spLocks noGrp="1"/>
          </p:cNvSpPr>
          <p:nvPr>
            <p:ph type="body" sz="quarter" idx="13" hasCustomPrompt="1"/>
          </p:nvPr>
        </p:nvSpPr>
        <p:spPr>
          <a:xfrm>
            <a:off x="2982913" y="4359275"/>
            <a:ext cx="3482975" cy="600075"/>
          </a:xfrm>
        </p:spPr>
        <p:txBody>
          <a:bodyPr/>
          <a:lstStyle>
            <a:lvl1pPr marL="101600" indent="0">
              <a:buNone/>
              <a:defRPr/>
            </a:lvl1pPr>
          </a:lstStyle>
          <a:p>
            <a:pPr lvl="0"/>
            <a:r>
              <a:rPr lang="en-US" dirty="0"/>
              <a:t>Image title</a:t>
            </a:r>
          </a:p>
        </p:txBody>
      </p:sp>
      <p:sp>
        <p:nvSpPr>
          <p:cNvPr id="9" name="Image">
            <a:extLst>
              <a:ext uri="{FF2B5EF4-FFF2-40B4-BE49-F238E27FC236}">
                <a16:creationId xmlns:a16="http://schemas.microsoft.com/office/drawing/2014/main" id="{C2661E64-2E71-47E6-A5A0-AC5348C08F51}"/>
              </a:ext>
            </a:extLst>
          </p:cNvPr>
          <p:cNvSpPr>
            <a:spLocks noGrp="1"/>
          </p:cNvSpPr>
          <p:nvPr>
            <p:ph type="pic" sz="quarter" idx="14" hasCustomPrompt="1"/>
          </p:nvPr>
        </p:nvSpPr>
        <p:spPr>
          <a:xfrm>
            <a:off x="2982912" y="1681163"/>
            <a:ext cx="3482975" cy="2559050"/>
          </a:xfrm>
        </p:spPr>
        <p:txBody>
          <a:bodyPr/>
          <a:lstStyle>
            <a:lvl1pPr marL="101600" indent="0">
              <a:buNone/>
              <a:defRPr/>
            </a:lvl1pPr>
          </a:lstStyle>
          <a:p>
            <a:r>
              <a:rPr lang="en-US" dirty="0"/>
              <a:t>Image</a:t>
            </a:r>
          </a:p>
        </p:txBody>
      </p:sp>
      <p:sp>
        <p:nvSpPr>
          <p:cNvPr id="11" name="Label 1">
            <a:extLst>
              <a:ext uri="{FF2B5EF4-FFF2-40B4-BE49-F238E27FC236}">
                <a16:creationId xmlns:a16="http://schemas.microsoft.com/office/drawing/2014/main" id="{3D0F2ED9-E212-40DC-A528-BE4A28DE88FD}"/>
              </a:ext>
            </a:extLst>
          </p:cNvPr>
          <p:cNvSpPr>
            <a:spLocks noGrp="1"/>
          </p:cNvSpPr>
          <p:nvPr>
            <p:ph type="body" sz="quarter" idx="15" hasCustomPrompt="1"/>
          </p:nvPr>
        </p:nvSpPr>
        <p:spPr>
          <a:xfrm>
            <a:off x="808109" y="1681163"/>
            <a:ext cx="1220716" cy="627062"/>
          </a:xfrm>
        </p:spPr>
        <p:txBody>
          <a:bodyPr/>
          <a:lstStyle>
            <a:lvl1pPr marL="101600" indent="0">
              <a:buNone/>
              <a:defRPr/>
            </a:lvl1pPr>
          </a:lstStyle>
          <a:p>
            <a:pPr lvl="0"/>
            <a:r>
              <a:rPr lang="en-US" dirty="0"/>
              <a:t>Label 1</a:t>
            </a:r>
          </a:p>
        </p:txBody>
      </p:sp>
      <p:sp>
        <p:nvSpPr>
          <p:cNvPr id="13" name="Label 2">
            <a:extLst>
              <a:ext uri="{FF2B5EF4-FFF2-40B4-BE49-F238E27FC236}">
                <a16:creationId xmlns:a16="http://schemas.microsoft.com/office/drawing/2014/main" id="{E8D9AEEF-5E99-48D4-B8C3-C5A995764DCA}"/>
              </a:ext>
            </a:extLst>
          </p:cNvPr>
          <p:cNvSpPr>
            <a:spLocks noGrp="1"/>
          </p:cNvSpPr>
          <p:nvPr>
            <p:ph type="body" sz="quarter" idx="16" hasCustomPrompt="1"/>
          </p:nvPr>
        </p:nvSpPr>
        <p:spPr>
          <a:xfrm>
            <a:off x="808109" y="2647157"/>
            <a:ext cx="1206500" cy="627062"/>
          </a:xfrm>
        </p:spPr>
        <p:txBody>
          <a:bodyPr/>
          <a:lstStyle>
            <a:lvl1pPr marL="101600" indent="0">
              <a:buNone/>
              <a:defRPr/>
            </a:lvl1pPr>
          </a:lstStyle>
          <a:p>
            <a:pPr lvl="0"/>
            <a:r>
              <a:rPr lang="en-US" dirty="0"/>
              <a:t>Label 2</a:t>
            </a:r>
          </a:p>
        </p:txBody>
      </p:sp>
      <p:sp>
        <p:nvSpPr>
          <p:cNvPr id="15" name="Label 3">
            <a:extLst>
              <a:ext uri="{FF2B5EF4-FFF2-40B4-BE49-F238E27FC236}">
                <a16:creationId xmlns:a16="http://schemas.microsoft.com/office/drawing/2014/main" id="{99D329CE-18C4-40A9-A508-1684979AC205}"/>
              </a:ext>
            </a:extLst>
          </p:cNvPr>
          <p:cNvSpPr>
            <a:spLocks noGrp="1"/>
          </p:cNvSpPr>
          <p:nvPr>
            <p:ph type="body" sz="quarter" idx="17" hasCustomPrompt="1"/>
          </p:nvPr>
        </p:nvSpPr>
        <p:spPr>
          <a:xfrm>
            <a:off x="808109" y="3613151"/>
            <a:ext cx="1206500" cy="627062"/>
          </a:xfrm>
        </p:spPr>
        <p:txBody>
          <a:bodyPr/>
          <a:lstStyle>
            <a:lvl1pPr marL="101600" indent="0">
              <a:buNone/>
              <a:defRPr/>
            </a:lvl1pPr>
          </a:lstStyle>
          <a:p>
            <a:pPr lvl="0"/>
            <a:r>
              <a:rPr lang="en-US" dirty="0"/>
              <a:t>Label 3</a:t>
            </a:r>
          </a:p>
        </p:txBody>
      </p:sp>
      <p:sp>
        <p:nvSpPr>
          <p:cNvPr id="17" name="Label 4">
            <a:extLst>
              <a:ext uri="{FF2B5EF4-FFF2-40B4-BE49-F238E27FC236}">
                <a16:creationId xmlns:a16="http://schemas.microsoft.com/office/drawing/2014/main" id="{AAE735D1-F9F4-4525-9ED5-F10A99DECCB8}"/>
              </a:ext>
            </a:extLst>
          </p:cNvPr>
          <p:cNvSpPr>
            <a:spLocks noGrp="1"/>
          </p:cNvSpPr>
          <p:nvPr>
            <p:ph type="body" sz="quarter" idx="18" hasCustomPrompt="1"/>
          </p:nvPr>
        </p:nvSpPr>
        <p:spPr>
          <a:xfrm>
            <a:off x="7381874" y="1681163"/>
            <a:ext cx="1304925" cy="627062"/>
          </a:xfrm>
        </p:spPr>
        <p:txBody>
          <a:bodyPr/>
          <a:lstStyle>
            <a:lvl1pPr marL="101600" indent="0">
              <a:buNone/>
              <a:defRPr/>
            </a:lvl1pPr>
          </a:lstStyle>
          <a:p>
            <a:pPr lvl="0"/>
            <a:r>
              <a:rPr lang="en-US" dirty="0"/>
              <a:t>Label 4</a:t>
            </a:r>
          </a:p>
        </p:txBody>
      </p:sp>
      <p:sp>
        <p:nvSpPr>
          <p:cNvPr id="19" name="Label 5">
            <a:extLst>
              <a:ext uri="{FF2B5EF4-FFF2-40B4-BE49-F238E27FC236}">
                <a16:creationId xmlns:a16="http://schemas.microsoft.com/office/drawing/2014/main" id="{43259E0C-9247-446E-9183-FBF70F8FD41C}"/>
              </a:ext>
            </a:extLst>
          </p:cNvPr>
          <p:cNvSpPr>
            <a:spLocks noGrp="1"/>
          </p:cNvSpPr>
          <p:nvPr>
            <p:ph type="body" sz="quarter" idx="19" hasCustomPrompt="1"/>
          </p:nvPr>
        </p:nvSpPr>
        <p:spPr>
          <a:xfrm>
            <a:off x="7381874" y="2651590"/>
            <a:ext cx="1304925" cy="618196"/>
          </a:xfrm>
        </p:spPr>
        <p:txBody>
          <a:bodyPr/>
          <a:lstStyle>
            <a:lvl1pPr marL="101600" indent="0">
              <a:buNone/>
              <a:defRPr/>
            </a:lvl1pPr>
          </a:lstStyle>
          <a:p>
            <a:pPr lvl="0"/>
            <a:r>
              <a:rPr lang="en-US" dirty="0"/>
              <a:t>Label 5</a:t>
            </a:r>
          </a:p>
        </p:txBody>
      </p:sp>
      <p:sp>
        <p:nvSpPr>
          <p:cNvPr id="21" name="Label 6">
            <a:extLst>
              <a:ext uri="{FF2B5EF4-FFF2-40B4-BE49-F238E27FC236}">
                <a16:creationId xmlns:a16="http://schemas.microsoft.com/office/drawing/2014/main" id="{111F58DF-A1C1-4DD6-ADE5-FC54A39F6757}"/>
              </a:ext>
            </a:extLst>
          </p:cNvPr>
          <p:cNvSpPr>
            <a:spLocks noGrp="1"/>
          </p:cNvSpPr>
          <p:nvPr>
            <p:ph type="body" sz="quarter" idx="20" hasCustomPrompt="1"/>
          </p:nvPr>
        </p:nvSpPr>
        <p:spPr>
          <a:xfrm>
            <a:off x="7381874" y="3613151"/>
            <a:ext cx="1304925" cy="627063"/>
          </a:xfrm>
        </p:spPr>
        <p:txBody>
          <a:bodyPr/>
          <a:lstStyle>
            <a:lvl1pPr marL="101600" indent="0">
              <a:buNone/>
              <a:defRPr/>
            </a:lvl1pPr>
          </a:lstStyle>
          <a:p>
            <a:pPr lvl="0"/>
            <a:r>
              <a:rPr lang="en-US" dirty="0"/>
              <a:t>Label 6</a:t>
            </a:r>
          </a:p>
        </p:txBody>
      </p:sp>
      <p:sp>
        <p:nvSpPr>
          <p:cNvPr id="3" name="Date Placeholder 2">
            <a:extLst>
              <a:ext uri="{FF2B5EF4-FFF2-40B4-BE49-F238E27FC236}">
                <a16:creationId xmlns:a16="http://schemas.microsoft.com/office/drawing/2014/main" id="{D0CEC9E9-2CDA-42DF-A6E1-55B455A7E67B}"/>
              </a:ext>
            </a:extLst>
          </p:cNvPr>
          <p:cNvSpPr>
            <a:spLocks noGrp="1"/>
          </p:cNvSpPr>
          <p:nvPr>
            <p:ph type="dt" idx="10"/>
          </p:nvPr>
        </p:nvSpPr>
        <p:spPr/>
        <p:txBody>
          <a:bodyPr/>
          <a:lstStyle/>
          <a:p>
            <a:endParaRPr lang="en-US" dirty="0"/>
          </a:p>
        </p:txBody>
      </p:sp>
      <p:sp>
        <p:nvSpPr>
          <p:cNvPr id="4" name="Slide Number Placeholder 3">
            <a:extLst>
              <a:ext uri="{FF2B5EF4-FFF2-40B4-BE49-F238E27FC236}">
                <a16:creationId xmlns:a16="http://schemas.microsoft.com/office/drawing/2014/main" id="{5429F10E-ACBA-4EA4-B23A-AC32FC5A681B}"/>
              </a:ext>
            </a:extLst>
          </p:cNvPr>
          <p:cNvSpPr>
            <a:spLocks noGrp="1"/>
          </p:cNvSpPr>
          <p:nvPr>
            <p:ph type="sldNum" idx="11"/>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20278991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abel Layout 2">
    <p:spTree>
      <p:nvGrpSpPr>
        <p:cNvPr id="1" name=""/>
        <p:cNvGrpSpPr/>
        <p:nvPr/>
      </p:nvGrpSpPr>
      <p:grpSpPr>
        <a:xfrm>
          <a:off x="0" y="0"/>
          <a:ext cx="0" cy="0"/>
          <a:chOff x="0" y="0"/>
          <a:chExt cx="0" cy="0"/>
        </a:xfrm>
      </p:grpSpPr>
      <p:sp>
        <p:nvSpPr>
          <p:cNvPr id="2" name="Title Placeholder">
            <a:extLst>
              <a:ext uri="{FF2B5EF4-FFF2-40B4-BE49-F238E27FC236}">
                <a16:creationId xmlns:a16="http://schemas.microsoft.com/office/drawing/2014/main" id="{5AF36A59-5DE4-46F3-8035-460E546D5673}"/>
              </a:ext>
            </a:extLst>
          </p:cNvPr>
          <p:cNvSpPr>
            <a:spLocks noGrp="1"/>
          </p:cNvSpPr>
          <p:nvPr>
            <p:ph type="title"/>
          </p:nvPr>
        </p:nvSpPr>
        <p:spPr/>
        <p:txBody>
          <a:bodyPr/>
          <a:lstStyle>
            <a:lvl1pPr>
              <a:defRPr sz="3600">
                <a:latin typeface="+mj-lt"/>
              </a:defRPr>
            </a:lvl1pPr>
          </a:lstStyle>
          <a:p>
            <a:r>
              <a:rPr lang="en-US" dirty="0"/>
              <a:t>Click to edit Master title style</a:t>
            </a:r>
          </a:p>
        </p:txBody>
      </p:sp>
      <p:sp>
        <p:nvSpPr>
          <p:cNvPr id="7" name="Image 1 title">
            <a:extLst>
              <a:ext uri="{FF2B5EF4-FFF2-40B4-BE49-F238E27FC236}">
                <a16:creationId xmlns:a16="http://schemas.microsoft.com/office/drawing/2014/main" id="{2BEC12FB-EC67-436F-875F-0A306862EF78}"/>
              </a:ext>
            </a:extLst>
          </p:cNvPr>
          <p:cNvSpPr>
            <a:spLocks noGrp="1"/>
          </p:cNvSpPr>
          <p:nvPr>
            <p:ph type="body" sz="quarter" idx="13" hasCustomPrompt="1"/>
          </p:nvPr>
        </p:nvSpPr>
        <p:spPr>
          <a:xfrm>
            <a:off x="457201" y="4392613"/>
            <a:ext cx="2107323" cy="504825"/>
          </a:xfrm>
        </p:spPr>
        <p:txBody>
          <a:bodyPr/>
          <a:lstStyle>
            <a:lvl1pPr marL="101600" indent="0">
              <a:buNone/>
              <a:defRPr/>
            </a:lvl1pPr>
          </a:lstStyle>
          <a:p>
            <a:pPr lvl="0"/>
            <a:r>
              <a:rPr lang="en-US" dirty="0"/>
              <a:t>Image 1 title</a:t>
            </a:r>
          </a:p>
        </p:txBody>
      </p:sp>
      <p:sp>
        <p:nvSpPr>
          <p:cNvPr id="9" name="Image 1">
            <a:extLst>
              <a:ext uri="{FF2B5EF4-FFF2-40B4-BE49-F238E27FC236}">
                <a16:creationId xmlns:a16="http://schemas.microsoft.com/office/drawing/2014/main" id="{1E9C9C32-F8ED-4AA8-AA00-26A2357E73E9}"/>
              </a:ext>
            </a:extLst>
          </p:cNvPr>
          <p:cNvSpPr>
            <a:spLocks noGrp="1"/>
          </p:cNvSpPr>
          <p:nvPr>
            <p:ph type="pic" sz="quarter" idx="14" hasCustomPrompt="1"/>
          </p:nvPr>
        </p:nvSpPr>
        <p:spPr>
          <a:xfrm>
            <a:off x="457200" y="1817688"/>
            <a:ext cx="2107324" cy="2386012"/>
          </a:xfrm>
        </p:spPr>
        <p:txBody>
          <a:bodyPr/>
          <a:lstStyle>
            <a:lvl1pPr marL="101600" indent="0">
              <a:buNone/>
              <a:defRPr/>
            </a:lvl1pPr>
          </a:lstStyle>
          <a:p>
            <a:r>
              <a:rPr lang="en-US" dirty="0"/>
              <a:t>Image 1</a:t>
            </a:r>
          </a:p>
        </p:txBody>
      </p:sp>
      <p:sp>
        <p:nvSpPr>
          <p:cNvPr id="11" name="Label 1.1">
            <a:extLst>
              <a:ext uri="{FF2B5EF4-FFF2-40B4-BE49-F238E27FC236}">
                <a16:creationId xmlns:a16="http://schemas.microsoft.com/office/drawing/2014/main" id="{BD50A136-2F5A-4764-ADDC-D48D703981CC}"/>
              </a:ext>
            </a:extLst>
          </p:cNvPr>
          <p:cNvSpPr>
            <a:spLocks noGrp="1"/>
          </p:cNvSpPr>
          <p:nvPr>
            <p:ph type="body" sz="quarter" idx="15" hasCustomPrompt="1"/>
          </p:nvPr>
        </p:nvSpPr>
        <p:spPr>
          <a:xfrm>
            <a:off x="2774622" y="1794947"/>
            <a:ext cx="1534619" cy="591855"/>
          </a:xfrm>
        </p:spPr>
        <p:txBody>
          <a:bodyPr/>
          <a:lstStyle>
            <a:lvl1pPr marL="101600" indent="0">
              <a:buNone/>
              <a:defRPr/>
            </a:lvl1pPr>
          </a:lstStyle>
          <a:p>
            <a:pPr lvl="0"/>
            <a:r>
              <a:rPr lang="en-US" dirty="0"/>
              <a:t>Label 1.1</a:t>
            </a:r>
          </a:p>
        </p:txBody>
      </p:sp>
      <p:sp>
        <p:nvSpPr>
          <p:cNvPr id="13" name="Label 1.2">
            <a:extLst>
              <a:ext uri="{FF2B5EF4-FFF2-40B4-BE49-F238E27FC236}">
                <a16:creationId xmlns:a16="http://schemas.microsoft.com/office/drawing/2014/main" id="{16926224-3F90-4884-9AC1-A5381D78801B}"/>
              </a:ext>
            </a:extLst>
          </p:cNvPr>
          <p:cNvSpPr>
            <a:spLocks noGrp="1"/>
          </p:cNvSpPr>
          <p:nvPr>
            <p:ph type="body" sz="quarter" idx="16" hasCustomPrompt="1"/>
          </p:nvPr>
        </p:nvSpPr>
        <p:spPr>
          <a:xfrm>
            <a:off x="2774622" y="2707481"/>
            <a:ext cx="1534619" cy="606425"/>
          </a:xfrm>
        </p:spPr>
        <p:txBody>
          <a:bodyPr/>
          <a:lstStyle>
            <a:lvl1pPr marL="101600" indent="0">
              <a:buNone/>
              <a:defRPr/>
            </a:lvl1pPr>
          </a:lstStyle>
          <a:p>
            <a:pPr lvl="0"/>
            <a:r>
              <a:rPr lang="en-US" dirty="0"/>
              <a:t>Label 1.2</a:t>
            </a:r>
          </a:p>
        </p:txBody>
      </p:sp>
      <p:sp>
        <p:nvSpPr>
          <p:cNvPr id="15" name="Label 1.3">
            <a:extLst>
              <a:ext uri="{FF2B5EF4-FFF2-40B4-BE49-F238E27FC236}">
                <a16:creationId xmlns:a16="http://schemas.microsoft.com/office/drawing/2014/main" id="{D4719473-9C3F-493C-B20E-27CDBBA38B68}"/>
              </a:ext>
            </a:extLst>
          </p:cNvPr>
          <p:cNvSpPr>
            <a:spLocks noGrp="1"/>
          </p:cNvSpPr>
          <p:nvPr>
            <p:ph type="body" sz="quarter" idx="17" hasCustomPrompt="1"/>
          </p:nvPr>
        </p:nvSpPr>
        <p:spPr>
          <a:xfrm>
            <a:off x="2774622" y="3597275"/>
            <a:ext cx="1534619" cy="606425"/>
          </a:xfrm>
        </p:spPr>
        <p:txBody>
          <a:bodyPr/>
          <a:lstStyle>
            <a:lvl1pPr marL="101600" indent="0">
              <a:buNone/>
              <a:defRPr/>
            </a:lvl1pPr>
          </a:lstStyle>
          <a:p>
            <a:pPr lvl="0"/>
            <a:r>
              <a:rPr lang="en-US" dirty="0"/>
              <a:t>Label 1.3</a:t>
            </a:r>
          </a:p>
        </p:txBody>
      </p:sp>
      <p:sp>
        <p:nvSpPr>
          <p:cNvPr id="17" name="Image 2 title">
            <a:extLst>
              <a:ext uri="{FF2B5EF4-FFF2-40B4-BE49-F238E27FC236}">
                <a16:creationId xmlns:a16="http://schemas.microsoft.com/office/drawing/2014/main" id="{DC526974-AF8C-4228-AAAA-33D0B8AB71C7}"/>
              </a:ext>
            </a:extLst>
          </p:cNvPr>
          <p:cNvSpPr>
            <a:spLocks noGrp="1"/>
          </p:cNvSpPr>
          <p:nvPr>
            <p:ph type="body" sz="quarter" idx="18" hasCustomPrompt="1"/>
          </p:nvPr>
        </p:nvSpPr>
        <p:spPr>
          <a:xfrm>
            <a:off x="4931596" y="4347439"/>
            <a:ext cx="2107323" cy="504825"/>
          </a:xfrm>
        </p:spPr>
        <p:txBody>
          <a:bodyPr/>
          <a:lstStyle>
            <a:lvl1pPr marL="101600" indent="0">
              <a:buNone/>
              <a:defRPr/>
            </a:lvl1pPr>
          </a:lstStyle>
          <a:p>
            <a:pPr lvl="0"/>
            <a:r>
              <a:rPr lang="en-US" dirty="0"/>
              <a:t>Image 2 title</a:t>
            </a:r>
          </a:p>
        </p:txBody>
      </p:sp>
      <p:sp>
        <p:nvSpPr>
          <p:cNvPr id="19" name="Image 2">
            <a:extLst>
              <a:ext uri="{FF2B5EF4-FFF2-40B4-BE49-F238E27FC236}">
                <a16:creationId xmlns:a16="http://schemas.microsoft.com/office/drawing/2014/main" id="{812D2BB4-4991-47F8-9E82-9C9B41B052FB}"/>
              </a:ext>
            </a:extLst>
          </p:cNvPr>
          <p:cNvSpPr>
            <a:spLocks noGrp="1"/>
          </p:cNvSpPr>
          <p:nvPr>
            <p:ph type="pic" sz="quarter" idx="19" hasCustomPrompt="1"/>
          </p:nvPr>
        </p:nvSpPr>
        <p:spPr>
          <a:xfrm>
            <a:off x="4931596" y="1806537"/>
            <a:ext cx="2107323" cy="2397164"/>
          </a:xfrm>
        </p:spPr>
        <p:txBody>
          <a:bodyPr/>
          <a:lstStyle>
            <a:lvl1pPr marL="101600" indent="0">
              <a:buNone/>
              <a:defRPr/>
            </a:lvl1pPr>
          </a:lstStyle>
          <a:p>
            <a:r>
              <a:rPr lang="en-US" dirty="0"/>
              <a:t>Image 2</a:t>
            </a:r>
          </a:p>
        </p:txBody>
      </p:sp>
      <p:sp>
        <p:nvSpPr>
          <p:cNvPr id="21" name="Label 2.1">
            <a:extLst>
              <a:ext uri="{FF2B5EF4-FFF2-40B4-BE49-F238E27FC236}">
                <a16:creationId xmlns:a16="http://schemas.microsoft.com/office/drawing/2014/main" id="{15D9E78D-62D4-4D7C-8E37-E1A000DA23A2}"/>
              </a:ext>
            </a:extLst>
          </p:cNvPr>
          <p:cNvSpPr>
            <a:spLocks noGrp="1"/>
          </p:cNvSpPr>
          <p:nvPr>
            <p:ph type="body" sz="quarter" idx="20" hasCustomPrompt="1"/>
          </p:nvPr>
        </p:nvSpPr>
        <p:spPr>
          <a:xfrm>
            <a:off x="7304580" y="1794947"/>
            <a:ext cx="1534619" cy="608524"/>
          </a:xfrm>
        </p:spPr>
        <p:txBody>
          <a:bodyPr/>
          <a:lstStyle>
            <a:lvl1pPr marL="101600" indent="0">
              <a:buNone/>
              <a:defRPr/>
            </a:lvl1pPr>
          </a:lstStyle>
          <a:p>
            <a:pPr lvl="0"/>
            <a:r>
              <a:rPr lang="en-US" dirty="0"/>
              <a:t>Label 2.1</a:t>
            </a:r>
          </a:p>
        </p:txBody>
      </p:sp>
      <p:sp>
        <p:nvSpPr>
          <p:cNvPr id="23" name="Label 2.2">
            <a:extLst>
              <a:ext uri="{FF2B5EF4-FFF2-40B4-BE49-F238E27FC236}">
                <a16:creationId xmlns:a16="http://schemas.microsoft.com/office/drawing/2014/main" id="{0ECEA5DA-0702-46DA-A4DD-66B7E7FF424B}"/>
              </a:ext>
            </a:extLst>
          </p:cNvPr>
          <p:cNvSpPr>
            <a:spLocks noGrp="1"/>
          </p:cNvSpPr>
          <p:nvPr>
            <p:ph type="body" sz="quarter" idx="21" hasCustomPrompt="1"/>
          </p:nvPr>
        </p:nvSpPr>
        <p:spPr>
          <a:xfrm>
            <a:off x="7304579" y="2707481"/>
            <a:ext cx="1534619" cy="608524"/>
          </a:xfrm>
        </p:spPr>
        <p:txBody>
          <a:bodyPr/>
          <a:lstStyle>
            <a:lvl1pPr marL="101600" indent="0">
              <a:buNone/>
              <a:defRPr/>
            </a:lvl1pPr>
          </a:lstStyle>
          <a:p>
            <a:pPr lvl="0"/>
            <a:r>
              <a:rPr lang="en-US" dirty="0"/>
              <a:t>Label 2.2</a:t>
            </a:r>
          </a:p>
        </p:txBody>
      </p:sp>
      <p:sp>
        <p:nvSpPr>
          <p:cNvPr id="25" name="Label 2.3">
            <a:extLst>
              <a:ext uri="{FF2B5EF4-FFF2-40B4-BE49-F238E27FC236}">
                <a16:creationId xmlns:a16="http://schemas.microsoft.com/office/drawing/2014/main" id="{64C63D68-E200-46DF-8E34-92DC66FE879B}"/>
              </a:ext>
            </a:extLst>
          </p:cNvPr>
          <p:cNvSpPr>
            <a:spLocks noGrp="1"/>
          </p:cNvSpPr>
          <p:nvPr>
            <p:ph type="body" sz="quarter" idx="22" hasCustomPrompt="1"/>
          </p:nvPr>
        </p:nvSpPr>
        <p:spPr>
          <a:xfrm>
            <a:off x="7304579" y="3579818"/>
            <a:ext cx="1534620" cy="608524"/>
          </a:xfrm>
        </p:spPr>
        <p:txBody>
          <a:bodyPr/>
          <a:lstStyle>
            <a:lvl1pPr marL="101600" indent="0">
              <a:buNone/>
              <a:defRPr/>
            </a:lvl1pPr>
          </a:lstStyle>
          <a:p>
            <a:pPr lvl="0"/>
            <a:r>
              <a:rPr lang="en-US" dirty="0"/>
              <a:t>Label 2.3</a:t>
            </a:r>
          </a:p>
        </p:txBody>
      </p:sp>
      <p:sp>
        <p:nvSpPr>
          <p:cNvPr id="3" name="Date Placeholder 2">
            <a:extLst>
              <a:ext uri="{FF2B5EF4-FFF2-40B4-BE49-F238E27FC236}">
                <a16:creationId xmlns:a16="http://schemas.microsoft.com/office/drawing/2014/main" id="{D8A4DA0A-BA94-4C4E-A521-FB23D113A856}"/>
              </a:ext>
            </a:extLst>
          </p:cNvPr>
          <p:cNvSpPr>
            <a:spLocks noGrp="1"/>
          </p:cNvSpPr>
          <p:nvPr>
            <p:ph type="dt" idx="10"/>
          </p:nvPr>
        </p:nvSpPr>
        <p:spPr/>
        <p:txBody>
          <a:bodyPr/>
          <a:lstStyle/>
          <a:p>
            <a:endParaRPr lang="en-US" dirty="0"/>
          </a:p>
        </p:txBody>
      </p:sp>
      <p:sp>
        <p:nvSpPr>
          <p:cNvPr id="4" name="Slide Number Placeholder 3">
            <a:extLst>
              <a:ext uri="{FF2B5EF4-FFF2-40B4-BE49-F238E27FC236}">
                <a16:creationId xmlns:a16="http://schemas.microsoft.com/office/drawing/2014/main" id="{44569933-5FC5-4C73-96ED-E1AC0FC867FE}"/>
              </a:ext>
            </a:extLst>
          </p:cNvPr>
          <p:cNvSpPr>
            <a:spLocks noGrp="1"/>
          </p:cNvSpPr>
          <p:nvPr>
            <p:ph type="sldNum" idx="11"/>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6487214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8"/>
        <p:cNvGrpSpPr/>
        <p:nvPr/>
      </p:nvGrpSpPr>
      <p:grpSpPr>
        <a:xfrm>
          <a:off x="0" y="0"/>
          <a:ext cx="0" cy="0"/>
          <a:chOff x="0" y="0"/>
          <a:chExt cx="0" cy="0"/>
        </a:xfrm>
      </p:grpSpPr>
      <p:sp>
        <p:nvSpPr>
          <p:cNvPr id="69" name="Title Placeholder"/>
          <p:cNvSpPr txBox="1">
            <a:spLocks noGrp="1"/>
          </p:cNvSpPr>
          <p:nvPr>
            <p:ph type="title" hasCustomPrompt="1"/>
          </p:nvPr>
        </p:nvSpPr>
        <p:spPr>
          <a:xfrm>
            <a:off x="685800" y="1447800"/>
            <a:ext cx="7772400" cy="2152651"/>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3600" dirty="0">
                <a:latin typeface="+mj-lt"/>
              </a:rPr>
              <a:t>Click to add title	</a:t>
            </a:r>
            <a:endParaRPr dirty="0"/>
          </a:p>
        </p:txBody>
      </p:sp>
      <p:sp>
        <p:nvSpPr>
          <p:cNvPr id="70" name="Content Placeholder"/>
          <p:cNvSpPr txBox="1">
            <a:spLocks noGrp="1"/>
          </p:cNvSpPr>
          <p:nvPr>
            <p:ph type="body" idx="1"/>
          </p:nvPr>
        </p:nvSpPr>
        <p:spPr>
          <a:xfrm>
            <a:off x="674687" y="3962400"/>
            <a:ext cx="7794626"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600" b="0" i="0" u="none" strike="noStrike" cap="none">
                <a:solidFill>
                  <a:srgbClr val="007FA3"/>
                </a:solidFill>
                <a:latin typeface="Arial"/>
                <a:ea typeface="Arial"/>
                <a:cs typeface="Arial"/>
                <a:sym typeface="Arial"/>
              </a:defRPr>
            </a:lvl1pPr>
            <a:lvl2pPr marL="457200" marR="0" lvl="1" indent="0" algn="l" rtl="0">
              <a:spcBef>
                <a:spcPts val="600"/>
              </a:spcBef>
              <a:buClr>
                <a:srgbClr val="007FA3"/>
              </a:buClr>
              <a:buFont typeface="Arial"/>
              <a:buNone/>
              <a:defRPr sz="1800" b="0" i="0" u="none" strike="noStrike" cap="none">
                <a:solidFill>
                  <a:srgbClr val="888888"/>
                </a:solidFill>
                <a:latin typeface="Arial"/>
                <a:ea typeface="Arial"/>
                <a:cs typeface="Arial"/>
                <a:sym typeface="Arial"/>
              </a:defRPr>
            </a:lvl2pPr>
            <a:lvl3pPr marL="914400" marR="0" lvl="2" indent="0" algn="l"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4pPr>
            <a:lvl5pPr marL="1828800" marR="0" lvl="4"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5pPr>
            <a:lvl6pPr marL="2286000" marR="0" lvl="5"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6pPr>
            <a:lvl7pPr marL="2743200" marR="0" lvl="6"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7pPr>
            <a:lvl8pPr marL="3200400" marR="0" lvl="7"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8pPr>
            <a:lvl9pPr marL="3657600" marR="0" lvl="8"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9pPr>
          </a:lstStyle>
          <a:p>
            <a:endParaRPr dirty="0"/>
          </a:p>
        </p:txBody>
      </p:sp>
      <p:sp>
        <p:nvSpPr>
          <p:cNvPr id="72" name="Shape 7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73" name="Shape 7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add copyright">
    <p:spTree>
      <p:nvGrpSpPr>
        <p:cNvPr id="1" name="Shape 17"/>
        <p:cNvGrpSpPr/>
        <p:nvPr/>
      </p:nvGrpSpPr>
      <p:grpSpPr>
        <a:xfrm>
          <a:off x="0" y="0"/>
          <a:ext cx="0" cy="0"/>
          <a:chOff x="0" y="0"/>
          <a:chExt cx="0" cy="0"/>
        </a:xfrm>
      </p:grpSpPr>
      <p:sp>
        <p:nvSpPr>
          <p:cNvPr id="18" name="Shape 18"/>
          <p:cNvSpPr/>
          <p:nvPr/>
        </p:nvSpPr>
        <p:spPr>
          <a:xfrm>
            <a:off x="0" y="0"/>
            <a:ext cx="9144000" cy="3886200"/>
          </a:xfrm>
          <a:prstGeom prst="rect">
            <a:avLst/>
          </a:prstGeom>
          <a:solidFill>
            <a:srgbClr val="007FA3"/>
          </a:solidFill>
          <a:ln w="25400" cap="flat" cmpd="sng">
            <a:solidFill>
              <a:srgbClr val="007FA3"/>
            </a:solidFill>
            <a:prstDash val="solid"/>
            <a:round/>
            <a:headEnd type="none" w="med" len="med"/>
            <a:tailEnd type="none" w="med" len="med"/>
          </a:ln>
        </p:spPr>
        <p:txBody>
          <a:bodyPr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19" name="Title Placeholder"/>
          <p:cNvSpPr txBox="1">
            <a:spLocks noGrp="1"/>
          </p:cNvSpPr>
          <p:nvPr>
            <p:ph type="ctrTitle"/>
          </p:nvPr>
        </p:nvSpPr>
        <p:spPr>
          <a:xfrm>
            <a:off x="685800" y="762000"/>
            <a:ext cx="7772400" cy="2838451"/>
          </a:xfrm>
          <a:prstGeom prst="rect">
            <a:avLst/>
          </a:prstGeom>
          <a:noFill/>
          <a:ln>
            <a:noFill/>
          </a:ln>
        </p:spPr>
        <p:txBody>
          <a:bodyPr lIns="91425" tIns="91425" rIns="91425" bIns="91425" anchor="b" anchorCtr="0"/>
          <a:lstStyle>
            <a:lvl1pPr marL="0" marR="0" lvl="0" indent="0" algn="l" rtl="0">
              <a:lnSpc>
                <a:spcPct val="100000"/>
              </a:lnSpc>
              <a:spcBef>
                <a:spcPts val="0"/>
              </a:spcBef>
              <a:buClr>
                <a:schemeClr val="lt1"/>
              </a:buClr>
              <a:buFont typeface="Times New Roman"/>
              <a:buNone/>
              <a:defRPr sz="3600" b="1" i="0" u="none" strike="noStrike" cap="none">
                <a:solidFill>
                  <a:schemeClr val="lt1"/>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0" name="Content Placeholder"/>
          <p:cNvSpPr txBox="1">
            <a:spLocks noGrp="1"/>
          </p:cNvSpPr>
          <p:nvPr>
            <p:ph type="subTitle" idx="1"/>
          </p:nvPr>
        </p:nvSpPr>
        <p:spPr>
          <a:xfrm>
            <a:off x="674687" y="3962400"/>
            <a:ext cx="7794625"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400" b="0" i="0" u="none" strike="noStrike" cap="none">
                <a:solidFill>
                  <a:schemeClr val="dk1"/>
                </a:solidFill>
                <a:latin typeface="+mn-lt"/>
                <a:ea typeface="Arial"/>
                <a:cs typeface="Arial"/>
                <a:sym typeface="Arial"/>
              </a:defRPr>
            </a:lvl1pPr>
            <a:lvl2pPr marL="457200" marR="0" lvl="1"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2pPr>
            <a:lvl3pPr marL="914400" marR="0" lvl="2" indent="0" algn="ctr"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4pPr>
            <a:lvl5pPr marL="1828800" marR="0" lvl="4"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5pPr>
            <a:lvl6pPr marL="2286000" marR="0" lvl="5"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6pPr>
            <a:lvl7pPr marL="2743200" marR="0" lvl="6"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7pPr>
            <a:lvl8pPr marL="3200400" marR="0" lvl="7"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8pPr>
            <a:lvl9pPr marL="3657600" marR="0" lvl="8"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9pPr>
          </a:lstStyle>
          <a:p>
            <a:endParaRPr dirty="0"/>
          </a:p>
        </p:txBody>
      </p:sp>
      <p:sp>
        <p:nvSpPr>
          <p:cNvPr id="22" name="Shape 2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dirty="0">
              <a:ln>
                <a:noFill/>
              </a:ln>
              <a:solidFill>
                <a:srgbClr val="FFFFFF"/>
              </a:solidFill>
              <a:effectLst/>
              <a:uLnTx/>
              <a:uFillTx/>
              <a:latin typeface="Arial"/>
              <a:cs typeface="Arial"/>
              <a:sym typeface="Arial"/>
            </a:endParaRPr>
          </a:p>
        </p:txBody>
      </p:sp>
      <p:sp>
        <p:nvSpPr>
          <p:cNvPr id="23" name="Shape 2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00000000-1234-1234-1234-123412341234}" type="slidenum">
              <a:rPr kumimoji="0" lang="en-US" sz="900" b="0" i="0" u="none" strike="noStrike" kern="0" cap="none" spc="0" normalizeH="0" baseline="0" noProof="0">
                <a:ln>
                  <a:noFill/>
                </a:ln>
                <a:solidFill>
                  <a:srgbClr val="FFFFFF"/>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Tx/>
                <a:buSzPct val="25000"/>
                <a:buFontTx/>
                <a:buNone/>
                <a:tabLst/>
                <a:defRPr/>
              </a:pPr>
              <a:t>‹#›</a:t>
            </a:fld>
            <a:endParaRPr kumimoji="0" lang="en-US" sz="900" b="0" i="0" u="none" strike="noStrike" kern="0" cap="none" spc="0" normalizeH="0" baseline="0" noProof="0" dirty="0">
              <a:ln>
                <a:noFill/>
              </a:ln>
              <a:solidFill>
                <a:srgbClr val="FFFFFF"/>
              </a:solidFill>
              <a:effectLst/>
              <a:uLnTx/>
              <a:uFillTx/>
              <a:latin typeface="Arial"/>
              <a:ea typeface="Arial"/>
              <a:cs typeface="Arial"/>
              <a:sym typeface="Arial"/>
            </a:endParaRPr>
          </a:p>
        </p:txBody>
      </p:sp>
    </p:spTree>
    <p:extLst>
      <p:ext uri="{BB962C8B-B14F-4D97-AF65-F5344CB8AC3E}">
        <p14:creationId xmlns:p14="http://schemas.microsoft.com/office/powerpoint/2010/main" val="4215940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Shape 24"/>
        <p:cNvGrpSpPr/>
        <p:nvPr/>
      </p:nvGrpSpPr>
      <p:grpSpPr>
        <a:xfrm>
          <a:off x="0" y="0"/>
          <a:ext cx="0" cy="0"/>
          <a:chOff x="0" y="0"/>
          <a:chExt cx="0" cy="0"/>
        </a:xfrm>
      </p:grpSpPr>
      <p:sp>
        <p:nvSpPr>
          <p:cNvPr id="25"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4" name="Content Placeholder 3">
            <a:extLst>
              <a:ext uri="{FF2B5EF4-FFF2-40B4-BE49-F238E27FC236}">
                <a16:creationId xmlns:a16="http://schemas.microsoft.com/office/drawing/2014/main" id="{00F45AE3-EB76-41DE-97B2-CFE79B73D3C6}"/>
              </a:ext>
            </a:extLst>
          </p:cNvPr>
          <p:cNvSpPr>
            <a:spLocks noGrp="1"/>
          </p:cNvSpPr>
          <p:nvPr>
            <p:ph sz="quarter" idx="13"/>
          </p:nvPr>
        </p:nvSpPr>
        <p:spPr>
          <a:xfrm>
            <a:off x="457200" y="1554920"/>
            <a:ext cx="8232775" cy="4663335"/>
          </a:xfrm>
        </p:spPr>
        <p:txBody>
          <a:bodyPr/>
          <a:lstStyle>
            <a:lvl1pPr indent="-255600">
              <a:defRPr sz="2400">
                <a:latin typeface="+mn-lt"/>
              </a:defRPr>
            </a:lvl1pPr>
            <a:lvl2pPr indent="-2844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Shape 28"/>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29" name="Shape 29"/>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and Two Conten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4" name="Content Placeholder 3">
            <a:extLst>
              <a:ext uri="{FF2B5EF4-FFF2-40B4-BE49-F238E27FC236}">
                <a16:creationId xmlns:a16="http://schemas.microsoft.com/office/drawing/2014/main" id="{211BB07C-705F-4113-A2C5-779D6EA64D97}"/>
              </a:ext>
            </a:extLst>
          </p:cNvPr>
          <p:cNvSpPr>
            <a:spLocks noGrp="1"/>
          </p:cNvSpPr>
          <p:nvPr>
            <p:ph sz="quarter" idx="13"/>
          </p:nvPr>
        </p:nvSpPr>
        <p:spPr>
          <a:xfrm>
            <a:off x="457200" y="1556327"/>
            <a:ext cx="8229600" cy="226752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6">
            <a:extLst>
              <a:ext uri="{FF2B5EF4-FFF2-40B4-BE49-F238E27FC236}">
                <a16:creationId xmlns:a16="http://schemas.microsoft.com/office/drawing/2014/main" id="{820D01C0-4FD2-4065-9EC3-96A308398288}"/>
              </a:ext>
            </a:extLst>
          </p:cNvPr>
          <p:cNvSpPr>
            <a:spLocks noGrp="1"/>
          </p:cNvSpPr>
          <p:nvPr>
            <p:ph sz="quarter" idx="14"/>
          </p:nvPr>
        </p:nvSpPr>
        <p:spPr>
          <a:xfrm>
            <a:off x="457200" y="3971925"/>
            <a:ext cx="8229600" cy="2105025"/>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hree Conten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 name="Content Placeholder 2">
            <a:extLst>
              <a:ext uri="{FF2B5EF4-FFF2-40B4-BE49-F238E27FC236}">
                <a16:creationId xmlns:a16="http://schemas.microsoft.com/office/drawing/2014/main" id="{6F503D41-401A-43DB-9BC0-38F51965B892}"/>
              </a:ext>
            </a:extLst>
          </p:cNvPr>
          <p:cNvSpPr>
            <a:spLocks noGrp="1"/>
          </p:cNvSpPr>
          <p:nvPr>
            <p:ph sz="quarter" idx="15"/>
          </p:nvPr>
        </p:nvSpPr>
        <p:spPr>
          <a:xfrm>
            <a:off x="457200" y="1556327"/>
            <a:ext cx="3635375" cy="4520623"/>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211BB07C-705F-4113-A2C5-779D6EA64D97}"/>
              </a:ext>
            </a:extLst>
          </p:cNvPr>
          <p:cNvSpPr>
            <a:spLocks noGrp="1"/>
          </p:cNvSpPr>
          <p:nvPr>
            <p:ph sz="quarter" idx="13"/>
          </p:nvPr>
        </p:nvSpPr>
        <p:spPr>
          <a:xfrm>
            <a:off x="4234542" y="1556327"/>
            <a:ext cx="4452257" cy="226752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6">
            <a:extLst>
              <a:ext uri="{FF2B5EF4-FFF2-40B4-BE49-F238E27FC236}">
                <a16:creationId xmlns:a16="http://schemas.microsoft.com/office/drawing/2014/main" id="{820D01C0-4FD2-4065-9EC3-96A308398288}"/>
              </a:ext>
            </a:extLst>
          </p:cNvPr>
          <p:cNvSpPr>
            <a:spLocks noGrp="1"/>
          </p:cNvSpPr>
          <p:nvPr>
            <p:ph sz="quarter" idx="14"/>
          </p:nvPr>
        </p:nvSpPr>
        <p:spPr>
          <a:xfrm>
            <a:off x="4234542" y="3971925"/>
            <a:ext cx="4452258" cy="2105025"/>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2769062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Two Columns">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399197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694830" y="1552575"/>
            <a:ext cx="399197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41261101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Three Columns">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57201" y="1552575"/>
            <a:ext cx="2595603"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3274199" y="1552575"/>
            <a:ext cx="2595602"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6091197" y="1552575"/>
            <a:ext cx="2595603"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4164433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Four Conten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2572593"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4687986"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7">
            <a:extLst>
              <a:ext uri="{FF2B5EF4-FFF2-40B4-BE49-F238E27FC236}">
                <a16:creationId xmlns:a16="http://schemas.microsoft.com/office/drawing/2014/main" id="{99D20A0E-9225-48FB-91AF-C7D8DE4D66F4}"/>
              </a:ext>
            </a:extLst>
          </p:cNvPr>
          <p:cNvSpPr>
            <a:spLocks noGrp="1"/>
          </p:cNvSpPr>
          <p:nvPr>
            <p:ph sz="quarter" idx="16"/>
          </p:nvPr>
        </p:nvSpPr>
        <p:spPr>
          <a:xfrm>
            <a:off x="6803378"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30112147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nd Ten Conten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4011769" cy="46940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57200" y="2216772"/>
            <a:ext cx="4011769" cy="552186"/>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457200" y="2953477"/>
            <a:ext cx="4011769"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7">
            <a:extLst>
              <a:ext uri="{FF2B5EF4-FFF2-40B4-BE49-F238E27FC236}">
                <a16:creationId xmlns:a16="http://schemas.microsoft.com/office/drawing/2014/main" id="{99D20A0E-9225-48FB-91AF-C7D8DE4D66F4}"/>
              </a:ext>
            </a:extLst>
          </p:cNvPr>
          <p:cNvSpPr>
            <a:spLocks noGrp="1"/>
          </p:cNvSpPr>
          <p:nvPr>
            <p:ph sz="quarter" idx="16"/>
          </p:nvPr>
        </p:nvSpPr>
        <p:spPr>
          <a:xfrm>
            <a:off x="457200" y="3640944"/>
            <a:ext cx="4011769"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3" name="Content Placeholder 2"/>
          <p:cNvSpPr>
            <a:spLocks noGrp="1"/>
          </p:cNvSpPr>
          <p:nvPr>
            <p:ph sz="quarter" idx="17"/>
          </p:nvPr>
        </p:nvSpPr>
        <p:spPr>
          <a:xfrm>
            <a:off x="457200" y="4352925"/>
            <a:ext cx="4011769"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4"/>
          <p:cNvSpPr>
            <a:spLocks noGrp="1"/>
          </p:cNvSpPr>
          <p:nvPr>
            <p:ph sz="quarter" idx="18"/>
          </p:nvPr>
        </p:nvSpPr>
        <p:spPr>
          <a:xfrm>
            <a:off x="457200" y="5010150"/>
            <a:ext cx="4011769" cy="5143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7" name="Content Placeholder 6"/>
          <p:cNvSpPr>
            <a:spLocks noGrp="1"/>
          </p:cNvSpPr>
          <p:nvPr>
            <p:ph sz="quarter" idx="19"/>
          </p:nvPr>
        </p:nvSpPr>
        <p:spPr>
          <a:xfrm>
            <a:off x="457200" y="5692775"/>
            <a:ext cx="4011769" cy="56673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0" name="Content Placeholder 9"/>
          <p:cNvSpPr>
            <a:spLocks noGrp="1"/>
          </p:cNvSpPr>
          <p:nvPr>
            <p:ph sz="quarter" idx="20"/>
          </p:nvPr>
        </p:nvSpPr>
        <p:spPr>
          <a:xfrm>
            <a:off x="4622801" y="1557338"/>
            <a:ext cx="4064000" cy="465137"/>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2" name="Content Placeholder 11"/>
          <p:cNvSpPr>
            <a:spLocks noGrp="1"/>
          </p:cNvSpPr>
          <p:nvPr>
            <p:ph sz="quarter" idx="21"/>
          </p:nvPr>
        </p:nvSpPr>
        <p:spPr>
          <a:xfrm>
            <a:off x="4622800" y="2216150"/>
            <a:ext cx="4064000" cy="5524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4" name="Content Placeholder 13"/>
          <p:cNvSpPr>
            <a:spLocks noGrp="1"/>
          </p:cNvSpPr>
          <p:nvPr>
            <p:ph sz="quarter" idx="22"/>
          </p:nvPr>
        </p:nvSpPr>
        <p:spPr>
          <a:xfrm>
            <a:off x="4622800" y="2952750"/>
            <a:ext cx="4064000" cy="525463"/>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9" name="Content Placeholder 18"/>
          <p:cNvSpPr>
            <a:spLocks noGrp="1"/>
          </p:cNvSpPr>
          <p:nvPr>
            <p:ph sz="quarter" idx="23"/>
          </p:nvPr>
        </p:nvSpPr>
        <p:spPr>
          <a:xfrm>
            <a:off x="4622800" y="3641725"/>
            <a:ext cx="4064000" cy="523875"/>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21" name="Content Placeholder 20"/>
          <p:cNvSpPr>
            <a:spLocks noGrp="1"/>
          </p:cNvSpPr>
          <p:nvPr>
            <p:ph sz="quarter" idx="24"/>
          </p:nvPr>
        </p:nvSpPr>
        <p:spPr>
          <a:xfrm>
            <a:off x="4622800" y="4352925"/>
            <a:ext cx="4064000"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23" name="Content Placeholder 22"/>
          <p:cNvSpPr>
            <a:spLocks noGrp="1"/>
          </p:cNvSpPr>
          <p:nvPr>
            <p:ph sz="quarter" idx="25"/>
          </p:nvPr>
        </p:nvSpPr>
        <p:spPr>
          <a:xfrm>
            <a:off x="4713288" y="5010150"/>
            <a:ext cx="3973512" cy="5143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25" name="Content Placeholder 24"/>
          <p:cNvSpPr>
            <a:spLocks noGrp="1"/>
          </p:cNvSpPr>
          <p:nvPr>
            <p:ph sz="quarter" idx="26"/>
          </p:nvPr>
        </p:nvSpPr>
        <p:spPr>
          <a:xfrm>
            <a:off x="4713288" y="5692775"/>
            <a:ext cx="3973512" cy="56673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447121803"/>
      </p:ext>
    </p:extLst>
  </p:cSld>
  <p:clrMapOvr>
    <a:masterClrMapping/>
  </p:clrMapOvr>
  <p:extLst>
    <p:ext uri="{DCECCB84-F9BA-43D5-87BE-67443E8EF086}">
      <p15:sldGuideLst xmlns:p15="http://schemas.microsoft.com/office/powerpoint/2012/main">
        <p15:guide id="1" orient="horz" pos="981"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6"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3600" dirty="0">
                <a:latin typeface="+mj-lt"/>
              </a:rPr>
              <a:t>Click to add title</a:t>
            </a:r>
            <a:endParaRPr dirty="0"/>
          </a:p>
        </p:txBody>
      </p:sp>
      <p:sp>
        <p:nvSpPr>
          <p:cNvPr id="11" name="Shape 11"/>
          <p:cNvSpPr txBox="1">
            <a:spLocks noGrp="1"/>
          </p:cNvSpPr>
          <p:nvPr>
            <p:ph type="body" idx="1"/>
          </p:nvPr>
        </p:nvSpPr>
        <p:spPr>
          <a:xfrm>
            <a:off x="457200" y="1600200"/>
            <a:ext cx="8229600" cy="4428411"/>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tx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a:defRPr/>
            </a:pPr>
            <a:endParaRPr lang="en-US" dirty="0">
              <a:solidFill>
                <a:schemeClr val="tx1"/>
              </a:solidFill>
            </a:endParaRPr>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lvl1pPr>
              <a:defRPr>
                <a:solidFill>
                  <a:schemeClr val="tx1"/>
                </a:solidFill>
              </a:defRPr>
            </a:lvl1pPr>
          </a:lstStyle>
          <a:p>
            <a:pPr algn="r">
              <a:buSzPct val="25000"/>
              <a:defRPr/>
            </a:pPr>
            <a:fld id="{00000000-1234-1234-1234-123412341234}" type="slidenum">
              <a:rPr lang="en-US" sz="900" smtClean="0"/>
              <a:pPr algn="r">
                <a:buSzPct val="25000"/>
                <a:defRPr/>
              </a:pPr>
              <a:t>‹#›</a:t>
            </a:fld>
            <a:endParaRPr lang="en-US" sz="900" dirty="0"/>
          </a:p>
        </p:txBody>
      </p:sp>
    </p:spTree>
    <p:extLst>
      <p:ext uri="{BB962C8B-B14F-4D97-AF65-F5344CB8AC3E}">
        <p14:creationId xmlns:p14="http://schemas.microsoft.com/office/powerpoint/2010/main" val="3246644562"/>
      </p:ext>
    </p:extLst>
  </p:cSld>
  <p:clrMap bg1="lt1" tx1="dk1" bg2="dk2" tx2="lt2" accent1="accent1" accent2="accent2" accent3="accent3" accent4="accent4" accent5="accent5" accent6="accent6" hlink="hlink" folHlink="folHlink"/>
  <p:sldLayoutIdLst>
    <p:sldLayoutId id="2147483675"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3600" b="0" i="0" u="none" strike="noStrike" cap="none">
          <a:solidFill>
            <a:srgbClr val="000000"/>
          </a:solidFill>
          <a:latin typeface="+mj-lt"/>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3600" dirty="0">
                <a:latin typeface="+mj-lt"/>
              </a:rPr>
              <a:t>Click to add title</a:t>
            </a:r>
            <a:endParaRPr dirty="0"/>
          </a:p>
        </p:txBody>
      </p:sp>
      <p:sp>
        <p:nvSpPr>
          <p:cNvPr id="11" name="Content Placeholder"/>
          <p:cNvSpPr txBox="1">
            <a:spLocks noGrp="1"/>
          </p:cNvSpPr>
          <p:nvPr>
            <p:ph type="body" idx="1"/>
          </p:nvPr>
        </p:nvSpPr>
        <p:spPr>
          <a:xfrm>
            <a:off x="457200" y="1600200"/>
            <a:ext cx="8229600" cy="4428411"/>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64" r:id="rId1"/>
    <p:sldLayoutId id="2147483649" r:id="rId2"/>
    <p:sldLayoutId id="2147483650" r:id="rId3"/>
    <p:sldLayoutId id="2147483676" r:id="rId4"/>
    <p:sldLayoutId id="2147483677" r:id="rId5"/>
    <p:sldLayoutId id="2147483678" r:id="rId6"/>
    <p:sldLayoutId id="2147483679" r:id="rId7"/>
    <p:sldLayoutId id="2147483680" r:id="rId8"/>
    <p:sldLayoutId id="2147483681" r:id="rId9"/>
    <p:sldLayoutId id="2147483682" r:id="rId10"/>
    <p:sldLayoutId id="2147483671" r:id="rId11"/>
    <p:sldLayoutId id="2147483673" r:id="rId12"/>
    <p:sldLayoutId id="2147483670" r:id="rId13"/>
    <p:sldLayoutId id="2147483669" r:id="rId14"/>
    <p:sldLayoutId id="2147483655"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3600" b="0" i="0" u="none" strike="noStrike" cap="none">
          <a:solidFill>
            <a:srgbClr val="000000"/>
          </a:solidFill>
          <a:latin typeface="+mj-lt"/>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mn-lt"/>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oleObject" Target="../embeddings/oleObject2.bin"/><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oleObject" Target="../embeddings/oleObject3.bin"/><Relationship Id="rId1" Type="http://schemas.openxmlformats.org/officeDocument/2006/relationships/slideLayout" Target="../slideLayouts/slideLayout9.x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1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oleObject" Target="../embeddings/oleObject3.bin"/><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oleObject" Target="../embeddings/oleObject6.bin"/><Relationship Id="rId1" Type="http://schemas.openxmlformats.org/officeDocument/2006/relationships/slideLayout" Target="../slideLayouts/slideLayout9.xml"/><Relationship Id="rId5" Type="http://schemas.openxmlformats.org/officeDocument/2006/relationships/image" Target="../media/image6.wmf"/><Relationship Id="rId4" Type="http://schemas.openxmlformats.org/officeDocument/2006/relationships/oleObject" Target="../embeddings/oleObject7.bin"/></Relationships>
</file>

<file path=ppt/slides/_rels/slide1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oleObject" Target="../embeddings/oleObject3.bin"/><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7.wmf"/><Relationship Id="rId7" Type="http://schemas.openxmlformats.org/officeDocument/2006/relationships/image" Target="../media/image9.wmf"/><Relationship Id="rId2" Type="http://schemas.openxmlformats.org/officeDocument/2006/relationships/oleObject" Target="../embeddings/oleObject8.bin"/><Relationship Id="rId1" Type="http://schemas.openxmlformats.org/officeDocument/2006/relationships/slideLayout" Target="../slideLayouts/slideLayout9.xml"/><Relationship Id="rId6" Type="http://schemas.openxmlformats.org/officeDocument/2006/relationships/oleObject" Target="../embeddings/oleObject10.bin"/><Relationship Id="rId5" Type="http://schemas.openxmlformats.org/officeDocument/2006/relationships/image" Target="../media/image8.wmf"/><Relationship Id="rId4" Type="http://schemas.openxmlformats.org/officeDocument/2006/relationships/oleObject" Target="../embeddings/oleObject9.bin"/></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oleObject" Target="../embeddings/oleObject11.bin"/><Relationship Id="rId1" Type="http://schemas.openxmlformats.org/officeDocument/2006/relationships/slideLayout" Target="../slideLayouts/slideLayout9.xml"/><Relationship Id="rId4" Type="http://schemas.openxmlformats.org/officeDocument/2006/relationships/oleObject" Target="../embeddings/oleObject12.bin"/></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image" Target="../media/image11.wmf"/><Relationship Id="rId7" Type="http://schemas.openxmlformats.org/officeDocument/2006/relationships/image" Target="../media/image13.wmf"/><Relationship Id="rId2" Type="http://schemas.openxmlformats.org/officeDocument/2006/relationships/oleObject" Target="../embeddings/oleObject13.bin"/><Relationship Id="rId1" Type="http://schemas.openxmlformats.org/officeDocument/2006/relationships/slideLayout" Target="../slideLayouts/slideLayout9.xml"/><Relationship Id="rId6" Type="http://schemas.openxmlformats.org/officeDocument/2006/relationships/oleObject" Target="../embeddings/oleObject15.bin"/><Relationship Id="rId5" Type="http://schemas.openxmlformats.org/officeDocument/2006/relationships/image" Target="../media/image12.wmf"/><Relationship Id="rId4" Type="http://schemas.openxmlformats.org/officeDocument/2006/relationships/oleObject" Target="../embeddings/oleObject14.bin"/><Relationship Id="rId9" Type="http://schemas.openxmlformats.org/officeDocument/2006/relationships/image" Target="../media/image14.wmf"/></Relationships>
</file>

<file path=ppt/slides/_rels/slide26.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oleObject" Target="../embeddings/oleObject17.bin"/><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oleObject" Target="../embeddings/oleObject18.bin"/><Relationship Id="rId1" Type="http://schemas.openxmlformats.org/officeDocument/2006/relationships/slideLayout" Target="../slideLayouts/slideLayout3.xml"/><Relationship Id="rId5" Type="http://schemas.openxmlformats.org/officeDocument/2006/relationships/image" Target="../media/image17.wmf"/><Relationship Id="rId4" Type="http://schemas.openxmlformats.org/officeDocument/2006/relationships/oleObject" Target="../embeddings/oleObject19.bin"/></Relationships>
</file>

<file path=ppt/slides/_rels/slide28.xml.rels><?xml version="1.0" encoding="UTF-8" standalone="yes"?>
<Relationships xmlns="http://schemas.openxmlformats.org/package/2006/relationships"><Relationship Id="rId3" Type="http://schemas.openxmlformats.org/officeDocument/2006/relationships/image" Target="../media/image18.wmf"/><Relationship Id="rId7" Type="http://schemas.openxmlformats.org/officeDocument/2006/relationships/image" Target="../media/image20.wmf"/><Relationship Id="rId2" Type="http://schemas.openxmlformats.org/officeDocument/2006/relationships/oleObject" Target="../embeddings/oleObject20.bin"/><Relationship Id="rId1" Type="http://schemas.openxmlformats.org/officeDocument/2006/relationships/slideLayout" Target="../slideLayouts/slideLayout9.xml"/><Relationship Id="rId6" Type="http://schemas.openxmlformats.org/officeDocument/2006/relationships/oleObject" Target="../embeddings/oleObject22.bin"/><Relationship Id="rId5" Type="http://schemas.openxmlformats.org/officeDocument/2006/relationships/image" Target="../media/image19.wmf"/><Relationship Id="rId4" Type="http://schemas.openxmlformats.org/officeDocument/2006/relationships/oleObject" Target="../embeddings/oleObject21.bin"/></Relationships>
</file>

<file path=ppt/slides/_rels/slide29.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oleObject" Target="../embeddings/oleObject23.bin"/><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27.bin"/><Relationship Id="rId3" Type="http://schemas.openxmlformats.org/officeDocument/2006/relationships/image" Target="../media/image22.wmf"/><Relationship Id="rId7" Type="http://schemas.openxmlformats.org/officeDocument/2006/relationships/image" Target="../media/image24.wmf"/><Relationship Id="rId2" Type="http://schemas.openxmlformats.org/officeDocument/2006/relationships/oleObject" Target="../embeddings/oleObject24.bin"/><Relationship Id="rId1" Type="http://schemas.openxmlformats.org/officeDocument/2006/relationships/slideLayout" Target="../slideLayouts/slideLayout9.xml"/><Relationship Id="rId6" Type="http://schemas.openxmlformats.org/officeDocument/2006/relationships/oleObject" Target="../embeddings/oleObject26.bin"/><Relationship Id="rId11" Type="http://schemas.openxmlformats.org/officeDocument/2006/relationships/image" Target="../media/image26.wmf"/><Relationship Id="rId5" Type="http://schemas.openxmlformats.org/officeDocument/2006/relationships/image" Target="../media/image23.wmf"/><Relationship Id="rId10" Type="http://schemas.openxmlformats.org/officeDocument/2006/relationships/oleObject" Target="../embeddings/oleObject28.bin"/><Relationship Id="rId4" Type="http://schemas.openxmlformats.org/officeDocument/2006/relationships/oleObject" Target="../embeddings/oleObject25.bin"/><Relationship Id="rId9" Type="http://schemas.openxmlformats.org/officeDocument/2006/relationships/image" Target="../media/image25.wmf"/></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32.bin"/><Relationship Id="rId3" Type="http://schemas.openxmlformats.org/officeDocument/2006/relationships/image" Target="../media/image27.wmf"/><Relationship Id="rId7" Type="http://schemas.openxmlformats.org/officeDocument/2006/relationships/image" Target="../media/image29.wmf"/><Relationship Id="rId2" Type="http://schemas.openxmlformats.org/officeDocument/2006/relationships/oleObject" Target="../embeddings/oleObject29.bin"/><Relationship Id="rId1" Type="http://schemas.openxmlformats.org/officeDocument/2006/relationships/slideLayout" Target="../slideLayouts/slideLayout9.xml"/><Relationship Id="rId6" Type="http://schemas.openxmlformats.org/officeDocument/2006/relationships/oleObject" Target="../embeddings/oleObject31.bin"/><Relationship Id="rId5" Type="http://schemas.openxmlformats.org/officeDocument/2006/relationships/image" Target="../media/image28.wmf"/><Relationship Id="rId4" Type="http://schemas.openxmlformats.org/officeDocument/2006/relationships/oleObject" Target="../embeddings/oleObject30.bin"/><Relationship Id="rId9" Type="http://schemas.openxmlformats.org/officeDocument/2006/relationships/image" Target="../media/image30.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xml"/><Relationship Id="rId1" Type="http://schemas.openxmlformats.org/officeDocument/2006/relationships/slideLayout" Target="../slideLayouts/slideLayout11.xml"/><Relationship Id="rId5" Type="http://schemas.openxmlformats.org/officeDocument/2006/relationships/hyperlink" Target="https://fred.stlouisfed.org/series/M1SL." TargetMode="External"/><Relationship Id="rId4" Type="http://schemas.openxmlformats.org/officeDocument/2006/relationships/hyperlink" Target="https://fred.stlouisfed.org/series/BOGMBASE;"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hyperlink" Target="https://fred.stlouisfed.org/series/TCDNS." TargetMode="External"/><Relationship Id="rId5" Type="http://schemas.openxmlformats.org/officeDocument/2006/relationships/hyperlink" Target="https://fred.stlouisfed.org/series/CURRCIR" TargetMode="External"/><Relationship Id="rId4" Type="http://schemas.openxmlformats.org/officeDocument/2006/relationships/hyperlink" Target="https://fred.stlouisfed.org/series/EXCSRESNS;"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34.sv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oleObject" Target="../embeddings/oleObject1.bin"/><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98728-A241-43F4-95FF-6C49FEEA0911}"/>
              </a:ext>
              <a:ext uri="{C183D7F6-B498-43B3-948B-1728B52AA6E4}">
                <adec:decorative xmlns:adec="http://schemas.microsoft.com/office/drawing/2017/decorative" val="1"/>
              </a:ext>
            </a:extLst>
          </p:cNvPr>
          <p:cNvSpPr>
            <a:spLocks noGrp="1"/>
          </p:cNvSpPr>
          <p:nvPr>
            <p:ph type="title"/>
          </p:nvPr>
        </p:nvSpPr>
        <p:spPr>
          <a:xfrm>
            <a:off x="457199" y="143692"/>
            <a:ext cx="8229601" cy="987333"/>
          </a:xfrm>
        </p:spPr>
        <p:txBody>
          <a:bodyPr anchor="ctr"/>
          <a:lstStyle/>
          <a:p>
            <a:pPr algn="ctr"/>
            <a:r>
              <a:rPr lang="en-US" sz="3000" dirty="0"/>
              <a:t>Chapter 14</a:t>
            </a:r>
          </a:p>
        </p:txBody>
      </p:sp>
      <p:sp>
        <p:nvSpPr>
          <p:cNvPr id="6" name="Content Placeholder 5">
            <a:extLst>
              <a:ext uri="{FF2B5EF4-FFF2-40B4-BE49-F238E27FC236}">
                <a16:creationId xmlns:a16="http://schemas.microsoft.com/office/drawing/2014/main" id="{82FD4EC9-4778-4E2F-B136-2A176CA2BA69}"/>
              </a:ext>
              <a:ext uri="{C183D7F6-B498-43B3-948B-1728B52AA6E4}">
                <adec:decorative xmlns:adec="http://schemas.microsoft.com/office/drawing/2017/decorative" val="1"/>
              </a:ext>
            </a:extLst>
          </p:cNvPr>
          <p:cNvSpPr>
            <a:spLocks noGrp="1"/>
          </p:cNvSpPr>
          <p:nvPr>
            <p:ph sz="quarter" idx="15"/>
          </p:nvPr>
        </p:nvSpPr>
        <p:spPr>
          <a:xfrm>
            <a:off x="810491" y="2712462"/>
            <a:ext cx="7502235" cy="1786139"/>
          </a:xfrm>
        </p:spPr>
        <p:txBody>
          <a:bodyPr/>
          <a:lstStyle/>
          <a:p>
            <a:r>
              <a:rPr lang="en-US" sz="3600" dirty="0"/>
              <a:t>The Money Supply Process</a:t>
            </a:r>
          </a:p>
        </p:txBody>
      </p:sp>
    </p:spTree>
    <p:extLst>
      <p:ext uri="{BB962C8B-B14F-4D97-AF65-F5344CB8AC3E}">
        <p14:creationId xmlns:p14="http://schemas.microsoft.com/office/powerpoint/2010/main" val="38013359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74DD1-8744-466C-9D86-2F6648B429B3}"/>
              </a:ext>
            </a:extLst>
          </p:cNvPr>
          <p:cNvSpPr>
            <a:spLocks noGrp="1"/>
          </p:cNvSpPr>
          <p:nvPr>
            <p:ph type="title"/>
          </p:nvPr>
        </p:nvSpPr>
        <p:spPr>
          <a:xfrm>
            <a:off x="457199" y="215371"/>
            <a:ext cx="8406143" cy="1097279"/>
          </a:xfrm>
        </p:spPr>
        <p:txBody>
          <a:bodyPr/>
          <a:lstStyle/>
          <a:p>
            <a:r>
              <a:rPr lang="en-US" sz="3200" dirty="0"/>
              <a:t>Open Market Purchase from the Nonbank Public </a:t>
            </a:r>
            <a:r>
              <a:rPr lang="en-US" sz="2000" b="0" dirty="0"/>
              <a:t>(1 of 2)</a:t>
            </a:r>
            <a:endParaRPr lang="en-IN" sz="2000" b="0" dirty="0"/>
          </a:p>
        </p:txBody>
      </p:sp>
      <p:graphicFrame>
        <p:nvGraphicFramePr>
          <p:cNvPr id="17" name="Content Placeholder 2">
            <a:extLst>
              <a:ext uri="{FF2B5EF4-FFF2-40B4-BE49-F238E27FC236}">
                <a16:creationId xmlns:a16="http://schemas.microsoft.com/office/drawing/2014/main" id="{FAA160CD-FC96-4BAB-86DA-3CDC0B77B75C}"/>
              </a:ext>
            </a:extLst>
          </p:cNvPr>
          <p:cNvGraphicFramePr>
            <a:graphicFrameLocks noGrp="1"/>
          </p:cNvGraphicFramePr>
          <p:nvPr>
            <p:ph sz="quarter" idx="13"/>
            <p:extLst>
              <p:ext uri="{D42A27DB-BD31-4B8C-83A1-F6EECF244321}">
                <p14:modId xmlns:p14="http://schemas.microsoft.com/office/powerpoint/2010/main" val="164706697"/>
              </p:ext>
            </p:extLst>
          </p:nvPr>
        </p:nvGraphicFramePr>
        <p:xfrm>
          <a:off x="457200" y="1670561"/>
          <a:ext cx="4011612" cy="1475871"/>
        </p:xfrm>
        <a:graphic>
          <a:graphicData uri="http://schemas.openxmlformats.org/drawingml/2006/table">
            <a:tbl>
              <a:tblPr firstRow="1" bandRow="1">
                <a:tableStyleId>{2D5ABB26-0587-4C30-8999-92F81FD0307C}</a:tableStyleId>
              </a:tblPr>
              <a:tblGrid>
                <a:gridCol w="1552669">
                  <a:extLst>
                    <a:ext uri="{9D8B030D-6E8A-4147-A177-3AD203B41FA5}">
                      <a16:colId xmlns:a16="http://schemas.microsoft.com/office/drawing/2014/main" val="1908582014"/>
                    </a:ext>
                  </a:extLst>
                </a:gridCol>
                <a:gridCol w="1121739">
                  <a:extLst>
                    <a:ext uri="{9D8B030D-6E8A-4147-A177-3AD203B41FA5}">
                      <a16:colId xmlns:a16="http://schemas.microsoft.com/office/drawing/2014/main" val="828543815"/>
                    </a:ext>
                  </a:extLst>
                </a:gridCol>
                <a:gridCol w="1337204">
                  <a:extLst>
                    <a:ext uri="{9D8B030D-6E8A-4147-A177-3AD203B41FA5}">
                      <a16:colId xmlns:a16="http://schemas.microsoft.com/office/drawing/2014/main" val="2107711753"/>
                    </a:ext>
                  </a:extLst>
                </a:gridCol>
              </a:tblGrid>
              <a:tr h="543455">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Banking System</a:t>
                      </a:r>
                      <a:endParaRPr lang="en-US" sz="140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42373212"/>
                  </a:ext>
                </a:extLst>
              </a:tr>
              <a:tr h="388944">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baseline="0" dirty="0">
                          <a:solidFill>
                            <a:schemeClr val="tx1"/>
                          </a:solidFill>
                          <a:latin typeface="+mn-lt"/>
                        </a:rPr>
                        <a:t>Blank</a:t>
                      </a:r>
                      <a:endParaRPr lang="en-US" sz="1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4143856"/>
                  </a:ext>
                </a:extLst>
              </a:tr>
              <a:tr h="54347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Reserves</a:t>
                      </a: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Checkable deposits</a:t>
                      </a: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37252898"/>
                  </a:ext>
                </a:extLst>
              </a:tr>
            </a:tbl>
          </a:graphicData>
        </a:graphic>
      </p:graphicFrame>
      <p:graphicFrame>
        <p:nvGraphicFramePr>
          <p:cNvPr id="18" name="Content Placeholder 3">
            <a:extLst>
              <a:ext uri="{FF2B5EF4-FFF2-40B4-BE49-F238E27FC236}">
                <a16:creationId xmlns:a16="http://schemas.microsoft.com/office/drawing/2014/main" id="{FDECA3EB-E26E-4C71-9ED5-C270B283A7E5}"/>
              </a:ext>
            </a:extLst>
          </p:cNvPr>
          <p:cNvGraphicFramePr>
            <a:graphicFrameLocks noGrp="1"/>
          </p:cNvGraphicFramePr>
          <p:nvPr>
            <p:ph sz="quarter" idx="14"/>
            <p:extLst>
              <p:ext uri="{D42A27DB-BD31-4B8C-83A1-F6EECF244321}">
                <p14:modId xmlns:p14="http://schemas.microsoft.com/office/powerpoint/2010/main" val="1055190387"/>
              </p:ext>
            </p:extLst>
          </p:nvPr>
        </p:nvGraphicFramePr>
        <p:xfrm>
          <a:off x="4648959" y="1673233"/>
          <a:ext cx="4011612" cy="1473200"/>
        </p:xfrm>
        <a:graphic>
          <a:graphicData uri="http://schemas.openxmlformats.org/drawingml/2006/table">
            <a:tbl>
              <a:tblPr firstRow="1" bandRow="1">
                <a:tableStyleId>{2D5ABB26-0587-4C30-8999-92F81FD0307C}</a:tableStyleId>
              </a:tblPr>
              <a:tblGrid>
                <a:gridCol w="1002903">
                  <a:extLst>
                    <a:ext uri="{9D8B030D-6E8A-4147-A177-3AD203B41FA5}">
                      <a16:colId xmlns:a16="http://schemas.microsoft.com/office/drawing/2014/main" val="272349596"/>
                    </a:ext>
                  </a:extLst>
                </a:gridCol>
                <a:gridCol w="1002903">
                  <a:extLst>
                    <a:ext uri="{9D8B030D-6E8A-4147-A177-3AD203B41FA5}">
                      <a16:colId xmlns:a16="http://schemas.microsoft.com/office/drawing/2014/main" val="906016122"/>
                    </a:ext>
                  </a:extLst>
                </a:gridCol>
                <a:gridCol w="1002903">
                  <a:extLst>
                    <a:ext uri="{9D8B030D-6E8A-4147-A177-3AD203B41FA5}">
                      <a16:colId xmlns:a16="http://schemas.microsoft.com/office/drawing/2014/main" val="4018791054"/>
                    </a:ext>
                  </a:extLst>
                </a:gridCol>
                <a:gridCol w="1002903">
                  <a:extLst>
                    <a:ext uri="{9D8B030D-6E8A-4147-A177-3AD203B41FA5}">
                      <a16:colId xmlns:a16="http://schemas.microsoft.com/office/drawing/2014/main" val="1091733722"/>
                    </a:ext>
                  </a:extLst>
                </a:gridCol>
              </a:tblGrid>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Federal Reserve System</a:t>
                      </a:r>
                      <a:endParaRPr lang="en-US" sz="140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21936611"/>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baseline="0" dirty="0">
                          <a:solidFill>
                            <a:schemeClr val="tx1"/>
                          </a:solidFill>
                          <a:latin typeface="+mn-lt"/>
                        </a:rPr>
                        <a:t>Blank</a:t>
                      </a:r>
                      <a:endParaRPr lang="en-US" sz="1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62951928"/>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Securities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Reserves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02880271"/>
                  </a:ext>
                </a:extLst>
              </a:tr>
            </a:tbl>
          </a:graphicData>
        </a:graphic>
      </p:graphicFrame>
      <p:sp>
        <p:nvSpPr>
          <p:cNvPr id="5" name="Content Placeholder 4">
            <a:extLst>
              <a:ext uri="{FF2B5EF4-FFF2-40B4-BE49-F238E27FC236}">
                <a16:creationId xmlns:a16="http://schemas.microsoft.com/office/drawing/2014/main" id="{2E8E92BF-7388-44C6-878A-C2C3B006EDBA}"/>
              </a:ext>
            </a:extLst>
          </p:cNvPr>
          <p:cNvSpPr>
            <a:spLocks noGrp="1"/>
          </p:cNvSpPr>
          <p:nvPr>
            <p:ph sz="quarter" idx="15"/>
          </p:nvPr>
        </p:nvSpPr>
        <p:spPr>
          <a:xfrm>
            <a:off x="457201" y="3581523"/>
            <a:ext cx="7993626" cy="2225108"/>
          </a:xfrm>
        </p:spPr>
        <p:txBody>
          <a:bodyPr/>
          <a:lstStyle/>
          <a:p>
            <a:r>
              <a:rPr lang="en-US" dirty="0"/>
              <a:t>Person selling bonds to the Fed deposits the Fed’s check in the bank</a:t>
            </a:r>
          </a:p>
          <a:p>
            <a:r>
              <a:rPr lang="en-US" dirty="0"/>
              <a:t>Identical result as the purchase from a bank</a:t>
            </a:r>
          </a:p>
        </p:txBody>
      </p:sp>
    </p:spTree>
    <p:extLst>
      <p:ext uri="{BB962C8B-B14F-4D97-AF65-F5344CB8AC3E}">
        <p14:creationId xmlns:p14="http://schemas.microsoft.com/office/powerpoint/2010/main" val="3997293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74DD1-8744-466C-9D86-2F6648B429B3}"/>
              </a:ext>
            </a:extLst>
          </p:cNvPr>
          <p:cNvSpPr>
            <a:spLocks noGrp="1"/>
          </p:cNvSpPr>
          <p:nvPr>
            <p:ph type="title"/>
          </p:nvPr>
        </p:nvSpPr>
        <p:spPr>
          <a:xfrm>
            <a:off x="457199" y="215371"/>
            <a:ext cx="8406143" cy="1097279"/>
          </a:xfrm>
        </p:spPr>
        <p:txBody>
          <a:bodyPr/>
          <a:lstStyle/>
          <a:p>
            <a:r>
              <a:rPr lang="en-US" sz="3200" dirty="0"/>
              <a:t>Open Market Purchase from the Nonbank Public </a:t>
            </a:r>
            <a:r>
              <a:rPr lang="en-US" sz="2000" b="0" dirty="0"/>
              <a:t>(2 of 2)</a:t>
            </a:r>
            <a:endParaRPr lang="en-IN" sz="2000" b="0" dirty="0"/>
          </a:p>
        </p:txBody>
      </p:sp>
      <p:graphicFrame>
        <p:nvGraphicFramePr>
          <p:cNvPr id="17" name="Content Placeholder 2">
            <a:extLst>
              <a:ext uri="{FF2B5EF4-FFF2-40B4-BE49-F238E27FC236}">
                <a16:creationId xmlns:a16="http://schemas.microsoft.com/office/drawing/2014/main" id="{FAA160CD-FC96-4BAB-86DA-3CDC0B77B75C}"/>
              </a:ext>
            </a:extLst>
          </p:cNvPr>
          <p:cNvGraphicFramePr>
            <a:graphicFrameLocks noGrp="1"/>
          </p:cNvGraphicFramePr>
          <p:nvPr>
            <p:ph sz="quarter" idx="13"/>
            <p:extLst>
              <p:ext uri="{D42A27DB-BD31-4B8C-83A1-F6EECF244321}">
                <p14:modId xmlns:p14="http://schemas.microsoft.com/office/powerpoint/2010/main" val="2613489172"/>
              </p:ext>
            </p:extLst>
          </p:nvPr>
        </p:nvGraphicFramePr>
        <p:xfrm>
          <a:off x="457200" y="1626315"/>
          <a:ext cx="4011612" cy="1630680"/>
        </p:xfrm>
        <a:graphic>
          <a:graphicData uri="http://schemas.openxmlformats.org/drawingml/2006/table">
            <a:tbl>
              <a:tblPr firstRow="1" bandRow="1">
                <a:tableStyleId>{2D5ABB26-0587-4C30-8999-92F81FD0307C}</a:tableStyleId>
              </a:tblPr>
              <a:tblGrid>
                <a:gridCol w="1164502">
                  <a:extLst>
                    <a:ext uri="{9D8B030D-6E8A-4147-A177-3AD203B41FA5}">
                      <a16:colId xmlns:a16="http://schemas.microsoft.com/office/drawing/2014/main" val="1908582014"/>
                    </a:ext>
                  </a:extLst>
                </a:gridCol>
                <a:gridCol w="841304">
                  <a:extLst>
                    <a:ext uri="{9D8B030D-6E8A-4147-A177-3AD203B41FA5}">
                      <a16:colId xmlns:a16="http://schemas.microsoft.com/office/drawing/2014/main" val="828543815"/>
                    </a:ext>
                  </a:extLst>
                </a:gridCol>
                <a:gridCol w="1002903">
                  <a:extLst>
                    <a:ext uri="{9D8B030D-6E8A-4147-A177-3AD203B41FA5}">
                      <a16:colId xmlns:a16="http://schemas.microsoft.com/office/drawing/2014/main" val="2107711753"/>
                    </a:ext>
                  </a:extLst>
                </a:gridCol>
                <a:gridCol w="1002903">
                  <a:extLst>
                    <a:ext uri="{9D8B030D-6E8A-4147-A177-3AD203B41FA5}">
                      <a16:colId xmlns:a16="http://schemas.microsoft.com/office/drawing/2014/main" val="2406389150"/>
                    </a:ext>
                  </a:extLst>
                </a:gridCol>
              </a:tblGrid>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Nonbank Public</a:t>
                      </a: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42373212"/>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4143856"/>
                  </a:ext>
                </a:extLst>
              </a:tr>
              <a:tr h="3708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Securities</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37252898"/>
                  </a:ext>
                </a:extLst>
              </a:tr>
              <a:tr h="3708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Currency</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543474"/>
                  </a:ext>
                </a:extLst>
              </a:tr>
            </a:tbl>
          </a:graphicData>
        </a:graphic>
      </p:graphicFrame>
      <p:graphicFrame>
        <p:nvGraphicFramePr>
          <p:cNvPr id="6" name="Object 5">
            <a:extLst>
              <a:ext uri="{FF2B5EF4-FFF2-40B4-BE49-F238E27FC236}">
                <a16:creationId xmlns:a16="http://schemas.microsoft.com/office/drawing/2014/main" id="{F7013D2D-F244-4DB0-BAF1-BB1E7390063E}"/>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2960543568"/>
              </p:ext>
            </p:extLst>
          </p:nvPr>
        </p:nvGraphicFramePr>
        <p:xfrm>
          <a:off x="1682309" y="2564721"/>
          <a:ext cx="685800" cy="215900"/>
        </p:xfrm>
        <a:graphic>
          <a:graphicData uri="http://schemas.openxmlformats.org/presentationml/2006/ole">
            <mc:AlternateContent xmlns:mc="http://schemas.openxmlformats.org/markup-compatibility/2006">
              <mc:Choice xmlns:v="urn:schemas-microsoft-com:vml" Requires="v">
                <p:oleObj name="Equation" r:id="rId2" imgW="685800" imgH="215640" progId="Equation.DSMT4">
                  <p:embed/>
                </p:oleObj>
              </mc:Choice>
              <mc:Fallback>
                <p:oleObj name="Equation" r:id="rId2" imgW="685800" imgH="215640" progId="Equation.DSMT4">
                  <p:embed/>
                  <p:pic>
                    <p:nvPicPr>
                      <p:cNvPr id="19" name="Object 18">
                        <a:extLst>
                          <a:ext uri="{FF2B5EF4-FFF2-40B4-BE49-F238E27FC236}">
                            <a16:creationId xmlns:a16="http://schemas.microsoft.com/office/drawing/2014/main" id="{70C54D0C-9600-41E7-9533-9B9A999B36CD}"/>
                          </a:ext>
                        </a:extLst>
                      </p:cNvPr>
                      <p:cNvPicPr/>
                      <p:nvPr/>
                    </p:nvPicPr>
                    <p:blipFill>
                      <a:blip r:embed="rId3"/>
                      <a:stretch>
                        <a:fillRect/>
                      </a:stretch>
                    </p:blipFill>
                    <p:spPr>
                      <a:xfrm>
                        <a:off x="1682309" y="2564721"/>
                        <a:ext cx="685800" cy="215900"/>
                      </a:xfrm>
                      <a:prstGeom prst="rect">
                        <a:avLst/>
                      </a:prstGeom>
                      <a:solidFill>
                        <a:schemeClr val="bg1"/>
                      </a:solidFill>
                    </p:spPr>
                  </p:pic>
                </p:oleObj>
              </mc:Fallback>
            </mc:AlternateContent>
          </a:graphicData>
        </a:graphic>
      </p:graphicFrame>
      <p:graphicFrame>
        <p:nvGraphicFramePr>
          <p:cNvPr id="18" name="Content Placeholder 3">
            <a:extLst>
              <a:ext uri="{FF2B5EF4-FFF2-40B4-BE49-F238E27FC236}">
                <a16:creationId xmlns:a16="http://schemas.microsoft.com/office/drawing/2014/main" id="{FDECA3EB-E26E-4C71-9ED5-C270B283A7E5}"/>
              </a:ext>
            </a:extLst>
          </p:cNvPr>
          <p:cNvGraphicFramePr>
            <a:graphicFrameLocks noGrp="1"/>
          </p:cNvGraphicFramePr>
          <p:nvPr>
            <p:ph sz="quarter" idx="14"/>
            <p:extLst>
              <p:ext uri="{D42A27DB-BD31-4B8C-83A1-F6EECF244321}">
                <p14:modId xmlns:p14="http://schemas.microsoft.com/office/powerpoint/2010/main" val="1665596297"/>
              </p:ext>
            </p:extLst>
          </p:nvPr>
        </p:nvGraphicFramePr>
        <p:xfrm>
          <a:off x="4648959" y="1628986"/>
          <a:ext cx="4011612" cy="1620536"/>
        </p:xfrm>
        <a:graphic>
          <a:graphicData uri="http://schemas.openxmlformats.org/drawingml/2006/table">
            <a:tbl>
              <a:tblPr firstRow="1" bandRow="1">
                <a:tableStyleId>{2D5ABB26-0587-4C30-8999-92F81FD0307C}</a:tableStyleId>
              </a:tblPr>
              <a:tblGrid>
                <a:gridCol w="1002903">
                  <a:extLst>
                    <a:ext uri="{9D8B030D-6E8A-4147-A177-3AD203B41FA5}">
                      <a16:colId xmlns:a16="http://schemas.microsoft.com/office/drawing/2014/main" val="272349596"/>
                    </a:ext>
                  </a:extLst>
                </a:gridCol>
                <a:gridCol w="1002903">
                  <a:extLst>
                    <a:ext uri="{9D8B030D-6E8A-4147-A177-3AD203B41FA5}">
                      <a16:colId xmlns:a16="http://schemas.microsoft.com/office/drawing/2014/main" val="906016122"/>
                    </a:ext>
                  </a:extLst>
                </a:gridCol>
                <a:gridCol w="1095001">
                  <a:extLst>
                    <a:ext uri="{9D8B030D-6E8A-4147-A177-3AD203B41FA5}">
                      <a16:colId xmlns:a16="http://schemas.microsoft.com/office/drawing/2014/main" val="4018791054"/>
                    </a:ext>
                  </a:extLst>
                </a:gridCol>
                <a:gridCol w="910805">
                  <a:extLst>
                    <a:ext uri="{9D8B030D-6E8A-4147-A177-3AD203B41FA5}">
                      <a16:colId xmlns:a16="http://schemas.microsoft.com/office/drawing/2014/main" val="1091733722"/>
                    </a:ext>
                  </a:extLst>
                </a:gridCol>
              </a:tblGrid>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Federal Reserve System</a:t>
                      </a:r>
                      <a:endParaRPr lang="en-US" sz="140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21936611"/>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baseline="0" dirty="0">
                          <a:solidFill>
                            <a:schemeClr val="tx1"/>
                          </a:solidFill>
                          <a:latin typeface="+mn-lt"/>
                        </a:rPr>
                        <a:t>Blank</a:t>
                      </a:r>
                      <a:endParaRPr lang="en-US" sz="1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62951928"/>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Securities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Currency in circulation</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02880271"/>
                  </a:ext>
                </a:extLst>
              </a:tr>
            </a:tbl>
          </a:graphicData>
        </a:graphic>
      </p:graphicFrame>
      <p:sp>
        <p:nvSpPr>
          <p:cNvPr id="5" name="Content Placeholder 4">
            <a:extLst>
              <a:ext uri="{FF2B5EF4-FFF2-40B4-BE49-F238E27FC236}">
                <a16:creationId xmlns:a16="http://schemas.microsoft.com/office/drawing/2014/main" id="{2E8E92BF-7388-44C6-878A-C2C3B006EDBA}"/>
              </a:ext>
            </a:extLst>
          </p:cNvPr>
          <p:cNvSpPr>
            <a:spLocks noGrp="1"/>
          </p:cNvSpPr>
          <p:nvPr>
            <p:ph sz="quarter" idx="15"/>
          </p:nvPr>
        </p:nvSpPr>
        <p:spPr>
          <a:xfrm>
            <a:off x="457200" y="3462622"/>
            <a:ext cx="8229601" cy="2790693"/>
          </a:xfrm>
        </p:spPr>
        <p:txBody>
          <a:bodyPr/>
          <a:lstStyle/>
          <a:p>
            <a:r>
              <a:rPr lang="en-US" sz="2200" dirty="0"/>
              <a:t>The person selling the bonds cashes the Fed’s check</a:t>
            </a:r>
          </a:p>
          <a:p>
            <a:r>
              <a:rPr lang="en-US" sz="2200" dirty="0"/>
              <a:t>Reserves are unchanged</a:t>
            </a:r>
          </a:p>
          <a:p>
            <a:r>
              <a:rPr lang="en-US" sz="2200" dirty="0"/>
              <a:t>Currency in circulation increases by the amount of the open market purchase</a:t>
            </a:r>
          </a:p>
          <a:p>
            <a:r>
              <a:rPr lang="en-US" sz="2200" dirty="0"/>
              <a:t>Monetary base increases by the amount of the open market purchase</a:t>
            </a:r>
          </a:p>
        </p:txBody>
      </p:sp>
    </p:spTree>
    <p:extLst>
      <p:ext uri="{BB962C8B-B14F-4D97-AF65-F5344CB8AC3E}">
        <p14:creationId xmlns:p14="http://schemas.microsoft.com/office/powerpoint/2010/main" val="2792582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9F20D-0E67-489A-9F49-E9CB0E3058FF}"/>
              </a:ext>
            </a:extLst>
          </p:cNvPr>
          <p:cNvSpPr>
            <a:spLocks noGrp="1"/>
          </p:cNvSpPr>
          <p:nvPr>
            <p:ph type="title"/>
          </p:nvPr>
        </p:nvSpPr>
        <p:spPr/>
        <p:txBody>
          <a:bodyPr/>
          <a:lstStyle/>
          <a:p>
            <a:r>
              <a:rPr lang="en-IN" dirty="0"/>
              <a:t>Open Market Purchase: Summary</a:t>
            </a:r>
          </a:p>
        </p:txBody>
      </p:sp>
      <p:sp>
        <p:nvSpPr>
          <p:cNvPr id="3" name="Content Placeholder 2">
            <a:extLst>
              <a:ext uri="{FF2B5EF4-FFF2-40B4-BE49-F238E27FC236}">
                <a16:creationId xmlns:a16="http://schemas.microsoft.com/office/drawing/2014/main" id="{A6C21B3F-19CA-4D5C-9BFB-D1A4BFB5CD99}"/>
              </a:ext>
            </a:extLst>
          </p:cNvPr>
          <p:cNvSpPr>
            <a:spLocks noGrp="1"/>
          </p:cNvSpPr>
          <p:nvPr>
            <p:ph sz="quarter" idx="13"/>
          </p:nvPr>
        </p:nvSpPr>
        <p:spPr/>
        <p:txBody>
          <a:bodyPr/>
          <a:lstStyle/>
          <a:p>
            <a:r>
              <a:rPr lang="en-US" dirty="0"/>
              <a:t>The effect of an open market purchase on reserves depends on whether the seller of the bonds keeps the proceeds from the sale in currency or in deposits.</a:t>
            </a:r>
          </a:p>
          <a:p>
            <a:r>
              <a:rPr lang="en-US" dirty="0"/>
              <a:t>The effect of an open market purchase on the monetary base always increases the monetary base by the amount of the purchase.</a:t>
            </a:r>
          </a:p>
        </p:txBody>
      </p:sp>
    </p:spTree>
    <p:extLst>
      <p:ext uri="{BB962C8B-B14F-4D97-AF65-F5344CB8AC3E}">
        <p14:creationId xmlns:p14="http://schemas.microsoft.com/office/powerpoint/2010/main" val="15773585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74DD1-8744-466C-9D86-2F6648B429B3}"/>
              </a:ext>
            </a:extLst>
          </p:cNvPr>
          <p:cNvSpPr>
            <a:spLocks noGrp="1"/>
          </p:cNvSpPr>
          <p:nvPr>
            <p:ph type="title"/>
          </p:nvPr>
        </p:nvSpPr>
        <p:spPr>
          <a:xfrm>
            <a:off x="457199" y="215371"/>
            <a:ext cx="8406143" cy="1097279"/>
          </a:xfrm>
        </p:spPr>
        <p:txBody>
          <a:bodyPr/>
          <a:lstStyle/>
          <a:p>
            <a:r>
              <a:rPr lang="en-US" dirty="0"/>
              <a:t>Open Market Sale</a:t>
            </a:r>
            <a:endParaRPr lang="en-IN" b="0" dirty="0"/>
          </a:p>
        </p:txBody>
      </p:sp>
      <p:graphicFrame>
        <p:nvGraphicFramePr>
          <p:cNvPr id="17" name="Content Placeholder 2">
            <a:extLst>
              <a:ext uri="{FF2B5EF4-FFF2-40B4-BE49-F238E27FC236}">
                <a16:creationId xmlns:a16="http://schemas.microsoft.com/office/drawing/2014/main" id="{FAA160CD-FC96-4BAB-86DA-3CDC0B77B75C}"/>
              </a:ext>
            </a:extLst>
          </p:cNvPr>
          <p:cNvGraphicFramePr>
            <a:graphicFrameLocks noGrp="1"/>
          </p:cNvGraphicFramePr>
          <p:nvPr>
            <p:ph sz="quarter" idx="13"/>
            <p:extLst>
              <p:ext uri="{D42A27DB-BD31-4B8C-83A1-F6EECF244321}">
                <p14:modId xmlns:p14="http://schemas.microsoft.com/office/powerpoint/2010/main" val="388301541"/>
              </p:ext>
            </p:extLst>
          </p:nvPr>
        </p:nvGraphicFramePr>
        <p:xfrm>
          <a:off x="457200" y="1700058"/>
          <a:ext cx="4011612" cy="1630680"/>
        </p:xfrm>
        <a:graphic>
          <a:graphicData uri="http://schemas.openxmlformats.org/drawingml/2006/table">
            <a:tbl>
              <a:tblPr firstRow="1" bandRow="1">
                <a:tableStyleId>{2D5ABB26-0587-4C30-8999-92F81FD0307C}</a:tableStyleId>
              </a:tblPr>
              <a:tblGrid>
                <a:gridCol w="1164502">
                  <a:extLst>
                    <a:ext uri="{9D8B030D-6E8A-4147-A177-3AD203B41FA5}">
                      <a16:colId xmlns:a16="http://schemas.microsoft.com/office/drawing/2014/main" val="1908582014"/>
                    </a:ext>
                  </a:extLst>
                </a:gridCol>
                <a:gridCol w="841304">
                  <a:extLst>
                    <a:ext uri="{9D8B030D-6E8A-4147-A177-3AD203B41FA5}">
                      <a16:colId xmlns:a16="http://schemas.microsoft.com/office/drawing/2014/main" val="828543815"/>
                    </a:ext>
                  </a:extLst>
                </a:gridCol>
                <a:gridCol w="1002903">
                  <a:extLst>
                    <a:ext uri="{9D8B030D-6E8A-4147-A177-3AD203B41FA5}">
                      <a16:colId xmlns:a16="http://schemas.microsoft.com/office/drawing/2014/main" val="2107711753"/>
                    </a:ext>
                  </a:extLst>
                </a:gridCol>
                <a:gridCol w="1002903">
                  <a:extLst>
                    <a:ext uri="{9D8B030D-6E8A-4147-A177-3AD203B41FA5}">
                      <a16:colId xmlns:a16="http://schemas.microsoft.com/office/drawing/2014/main" val="2406389150"/>
                    </a:ext>
                  </a:extLst>
                </a:gridCol>
              </a:tblGrid>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Nonbank Public</a:t>
                      </a: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42373212"/>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4143856"/>
                  </a:ext>
                </a:extLst>
              </a:tr>
              <a:tr h="3708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Securities</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37252898"/>
                  </a:ext>
                </a:extLst>
              </a:tr>
              <a:tr h="3708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Currency</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3385661"/>
                  </a:ext>
                </a:extLst>
              </a:tr>
            </a:tbl>
          </a:graphicData>
        </a:graphic>
      </p:graphicFrame>
      <p:graphicFrame>
        <p:nvGraphicFramePr>
          <p:cNvPr id="6" name="Object 5">
            <a:extLst>
              <a:ext uri="{FF2B5EF4-FFF2-40B4-BE49-F238E27FC236}">
                <a16:creationId xmlns:a16="http://schemas.microsoft.com/office/drawing/2014/main" id="{F7013D2D-F244-4DB0-BAF1-BB1E7390063E}"/>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3768980330"/>
              </p:ext>
            </p:extLst>
          </p:nvPr>
        </p:nvGraphicFramePr>
        <p:xfrm>
          <a:off x="1682309" y="3011992"/>
          <a:ext cx="685800" cy="215900"/>
        </p:xfrm>
        <a:graphic>
          <a:graphicData uri="http://schemas.openxmlformats.org/presentationml/2006/ole">
            <mc:AlternateContent xmlns:mc="http://schemas.openxmlformats.org/markup-compatibility/2006">
              <mc:Choice xmlns:v="urn:schemas-microsoft-com:vml" Requires="v">
                <p:oleObj name="Equation" r:id="rId2" imgW="685800" imgH="215640" progId="Equation.DSMT4">
                  <p:embed/>
                </p:oleObj>
              </mc:Choice>
              <mc:Fallback>
                <p:oleObj name="Equation" r:id="rId2" imgW="685800" imgH="215640" progId="Equation.DSMT4">
                  <p:embed/>
                  <p:pic>
                    <p:nvPicPr>
                      <p:cNvPr id="6" name="Object 5">
                        <a:extLst>
                          <a:ext uri="{FF2B5EF4-FFF2-40B4-BE49-F238E27FC236}">
                            <a16:creationId xmlns:a16="http://schemas.microsoft.com/office/drawing/2014/main" id="{F7013D2D-F244-4DB0-BAF1-BB1E7390063E}"/>
                          </a:ext>
                        </a:extLst>
                      </p:cNvPr>
                      <p:cNvPicPr/>
                      <p:nvPr/>
                    </p:nvPicPr>
                    <p:blipFill>
                      <a:blip r:embed="rId3"/>
                      <a:stretch>
                        <a:fillRect/>
                      </a:stretch>
                    </p:blipFill>
                    <p:spPr>
                      <a:xfrm>
                        <a:off x="1682309" y="3011992"/>
                        <a:ext cx="685800" cy="215900"/>
                      </a:xfrm>
                      <a:prstGeom prst="rect">
                        <a:avLst/>
                      </a:prstGeom>
                      <a:solidFill>
                        <a:schemeClr val="bg1"/>
                      </a:solidFill>
                    </p:spPr>
                  </p:pic>
                </p:oleObj>
              </mc:Fallback>
            </mc:AlternateContent>
          </a:graphicData>
        </a:graphic>
      </p:graphicFrame>
      <p:graphicFrame>
        <p:nvGraphicFramePr>
          <p:cNvPr id="18" name="Content Placeholder 3">
            <a:extLst>
              <a:ext uri="{FF2B5EF4-FFF2-40B4-BE49-F238E27FC236}">
                <a16:creationId xmlns:a16="http://schemas.microsoft.com/office/drawing/2014/main" id="{FDECA3EB-E26E-4C71-9ED5-C270B283A7E5}"/>
              </a:ext>
            </a:extLst>
          </p:cNvPr>
          <p:cNvGraphicFramePr>
            <a:graphicFrameLocks noGrp="1"/>
          </p:cNvGraphicFramePr>
          <p:nvPr>
            <p:ph sz="quarter" idx="14"/>
            <p:extLst>
              <p:ext uri="{D42A27DB-BD31-4B8C-83A1-F6EECF244321}">
                <p14:modId xmlns:p14="http://schemas.microsoft.com/office/powerpoint/2010/main" val="896639612"/>
              </p:ext>
            </p:extLst>
          </p:nvPr>
        </p:nvGraphicFramePr>
        <p:xfrm>
          <a:off x="4648959" y="1702729"/>
          <a:ext cx="4011612" cy="1620536"/>
        </p:xfrm>
        <a:graphic>
          <a:graphicData uri="http://schemas.openxmlformats.org/drawingml/2006/table">
            <a:tbl>
              <a:tblPr firstRow="1" bandRow="1">
                <a:tableStyleId>{2D5ABB26-0587-4C30-8999-92F81FD0307C}</a:tableStyleId>
              </a:tblPr>
              <a:tblGrid>
                <a:gridCol w="1002903">
                  <a:extLst>
                    <a:ext uri="{9D8B030D-6E8A-4147-A177-3AD203B41FA5}">
                      <a16:colId xmlns:a16="http://schemas.microsoft.com/office/drawing/2014/main" val="272349596"/>
                    </a:ext>
                  </a:extLst>
                </a:gridCol>
                <a:gridCol w="1002903">
                  <a:extLst>
                    <a:ext uri="{9D8B030D-6E8A-4147-A177-3AD203B41FA5}">
                      <a16:colId xmlns:a16="http://schemas.microsoft.com/office/drawing/2014/main" val="906016122"/>
                    </a:ext>
                  </a:extLst>
                </a:gridCol>
                <a:gridCol w="1095001">
                  <a:extLst>
                    <a:ext uri="{9D8B030D-6E8A-4147-A177-3AD203B41FA5}">
                      <a16:colId xmlns:a16="http://schemas.microsoft.com/office/drawing/2014/main" val="4018791054"/>
                    </a:ext>
                  </a:extLst>
                </a:gridCol>
                <a:gridCol w="910805">
                  <a:extLst>
                    <a:ext uri="{9D8B030D-6E8A-4147-A177-3AD203B41FA5}">
                      <a16:colId xmlns:a16="http://schemas.microsoft.com/office/drawing/2014/main" val="1091733722"/>
                    </a:ext>
                  </a:extLst>
                </a:gridCol>
              </a:tblGrid>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Federal Reserve System</a:t>
                      </a: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21936611"/>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62951928"/>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Securities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Currency in circulation</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02880271"/>
                  </a:ext>
                </a:extLst>
              </a:tr>
            </a:tbl>
          </a:graphicData>
        </a:graphic>
      </p:graphicFrame>
      <p:graphicFrame>
        <p:nvGraphicFramePr>
          <p:cNvPr id="7" name="Object 6">
            <a:extLst>
              <a:ext uri="{FF2B5EF4-FFF2-40B4-BE49-F238E27FC236}">
                <a16:creationId xmlns:a16="http://schemas.microsoft.com/office/drawing/2014/main" id="{D39FA6C8-D4E4-4ACF-B1A0-3347EB986417}"/>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1367401993"/>
              </p:ext>
            </p:extLst>
          </p:nvPr>
        </p:nvGraphicFramePr>
        <p:xfrm>
          <a:off x="5892168" y="2883169"/>
          <a:ext cx="685800" cy="215900"/>
        </p:xfrm>
        <a:graphic>
          <a:graphicData uri="http://schemas.openxmlformats.org/presentationml/2006/ole">
            <mc:AlternateContent xmlns:mc="http://schemas.openxmlformats.org/markup-compatibility/2006">
              <mc:Choice xmlns:v="urn:schemas-microsoft-com:vml" Requires="v">
                <p:oleObj name="Equation" r:id="rId4" imgW="685800" imgH="215640" progId="Equation.DSMT4">
                  <p:embed/>
                </p:oleObj>
              </mc:Choice>
              <mc:Fallback>
                <p:oleObj name="Equation" r:id="rId4" imgW="685800" imgH="215640" progId="Equation.DSMT4">
                  <p:embed/>
                  <p:pic>
                    <p:nvPicPr>
                      <p:cNvPr id="6" name="Object 5">
                        <a:extLst>
                          <a:ext uri="{FF2B5EF4-FFF2-40B4-BE49-F238E27FC236}">
                            <a16:creationId xmlns:a16="http://schemas.microsoft.com/office/drawing/2014/main" id="{F7013D2D-F244-4DB0-BAF1-BB1E7390063E}"/>
                          </a:ext>
                        </a:extLst>
                      </p:cNvPr>
                      <p:cNvPicPr/>
                      <p:nvPr/>
                    </p:nvPicPr>
                    <p:blipFill>
                      <a:blip r:embed="rId3"/>
                      <a:stretch>
                        <a:fillRect/>
                      </a:stretch>
                    </p:blipFill>
                    <p:spPr>
                      <a:xfrm>
                        <a:off x="5892168" y="2883169"/>
                        <a:ext cx="685800" cy="215900"/>
                      </a:xfrm>
                      <a:prstGeom prst="rect">
                        <a:avLst/>
                      </a:prstGeom>
                      <a:solidFill>
                        <a:schemeClr val="bg1"/>
                      </a:solidFill>
                    </p:spPr>
                  </p:pic>
                </p:oleObj>
              </mc:Fallback>
            </mc:AlternateContent>
          </a:graphicData>
        </a:graphic>
      </p:graphicFrame>
      <p:graphicFrame>
        <p:nvGraphicFramePr>
          <p:cNvPr id="8" name="Object 7">
            <a:extLst>
              <a:ext uri="{FF2B5EF4-FFF2-40B4-BE49-F238E27FC236}">
                <a16:creationId xmlns:a16="http://schemas.microsoft.com/office/drawing/2014/main" id="{F22472D3-8DFB-4A1A-9BCE-38F199423502}"/>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2892129164"/>
              </p:ext>
            </p:extLst>
          </p:nvPr>
        </p:nvGraphicFramePr>
        <p:xfrm>
          <a:off x="7821177" y="2902219"/>
          <a:ext cx="685800" cy="215900"/>
        </p:xfrm>
        <a:graphic>
          <a:graphicData uri="http://schemas.openxmlformats.org/presentationml/2006/ole">
            <mc:AlternateContent xmlns:mc="http://schemas.openxmlformats.org/markup-compatibility/2006">
              <mc:Choice xmlns:v="urn:schemas-microsoft-com:vml" Requires="v">
                <p:oleObj name="Equation" r:id="rId5" imgW="685800" imgH="215640" progId="Equation.DSMT4">
                  <p:embed/>
                </p:oleObj>
              </mc:Choice>
              <mc:Fallback>
                <p:oleObj name="Equation" r:id="rId5" imgW="685800" imgH="215640" progId="Equation.DSMT4">
                  <p:embed/>
                  <p:pic>
                    <p:nvPicPr>
                      <p:cNvPr id="7" name="Object 6">
                        <a:extLst>
                          <a:ext uri="{FF2B5EF4-FFF2-40B4-BE49-F238E27FC236}">
                            <a16:creationId xmlns:a16="http://schemas.microsoft.com/office/drawing/2014/main" id="{D39FA6C8-D4E4-4ACF-B1A0-3347EB986417}"/>
                          </a:ext>
                        </a:extLst>
                      </p:cNvPr>
                      <p:cNvPicPr/>
                      <p:nvPr/>
                    </p:nvPicPr>
                    <p:blipFill>
                      <a:blip r:embed="rId3"/>
                      <a:stretch>
                        <a:fillRect/>
                      </a:stretch>
                    </p:blipFill>
                    <p:spPr>
                      <a:xfrm>
                        <a:off x="7821177" y="2902219"/>
                        <a:ext cx="685800" cy="215900"/>
                      </a:xfrm>
                      <a:prstGeom prst="rect">
                        <a:avLst/>
                      </a:prstGeom>
                      <a:solidFill>
                        <a:schemeClr val="bg1"/>
                      </a:solidFill>
                    </p:spPr>
                  </p:pic>
                </p:oleObj>
              </mc:Fallback>
            </mc:AlternateContent>
          </a:graphicData>
        </a:graphic>
      </p:graphicFrame>
      <p:sp>
        <p:nvSpPr>
          <p:cNvPr id="5" name="Content Placeholder 4">
            <a:extLst>
              <a:ext uri="{FF2B5EF4-FFF2-40B4-BE49-F238E27FC236}">
                <a16:creationId xmlns:a16="http://schemas.microsoft.com/office/drawing/2014/main" id="{2E8E92BF-7388-44C6-878A-C2C3B006EDBA}"/>
              </a:ext>
            </a:extLst>
          </p:cNvPr>
          <p:cNvSpPr>
            <a:spLocks noGrp="1"/>
          </p:cNvSpPr>
          <p:nvPr>
            <p:ph sz="quarter" idx="15"/>
          </p:nvPr>
        </p:nvSpPr>
        <p:spPr>
          <a:xfrm>
            <a:off x="457200" y="3610106"/>
            <a:ext cx="8229601" cy="2097519"/>
          </a:xfrm>
        </p:spPr>
        <p:txBody>
          <a:bodyPr/>
          <a:lstStyle/>
          <a:p>
            <a:r>
              <a:rPr lang="en-US" dirty="0"/>
              <a:t>Reduces the monetary base by the amount of the sale</a:t>
            </a:r>
          </a:p>
          <a:p>
            <a:r>
              <a:rPr lang="en-US" dirty="0"/>
              <a:t>Reserves remain unchanged</a:t>
            </a:r>
          </a:p>
          <a:p>
            <a:r>
              <a:rPr lang="en-US" dirty="0"/>
              <a:t>The effect of open market operations on the monetary base is much more certain than the effect on reserves.</a:t>
            </a:r>
          </a:p>
        </p:txBody>
      </p:sp>
    </p:spTree>
    <p:extLst>
      <p:ext uri="{BB962C8B-B14F-4D97-AF65-F5344CB8AC3E}">
        <p14:creationId xmlns:p14="http://schemas.microsoft.com/office/powerpoint/2010/main" val="8796235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55A0D-40B4-45AB-A57A-3A065601D7A3}"/>
              </a:ext>
            </a:extLst>
          </p:cNvPr>
          <p:cNvSpPr>
            <a:spLocks noGrp="1"/>
          </p:cNvSpPr>
          <p:nvPr>
            <p:ph type="title"/>
          </p:nvPr>
        </p:nvSpPr>
        <p:spPr/>
        <p:txBody>
          <a:bodyPr/>
          <a:lstStyle/>
          <a:p>
            <a:r>
              <a:rPr lang="en-US" dirty="0"/>
              <a:t>Shifts from Deposits into Currency</a:t>
            </a:r>
            <a:endParaRPr lang="en-IN" dirty="0"/>
          </a:p>
        </p:txBody>
      </p:sp>
      <p:graphicFrame>
        <p:nvGraphicFramePr>
          <p:cNvPr id="17" name="Content Placeholder 2">
            <a:extLst>
              <a:ext uri="{FF2B5EF4-FFF2-40B4-BE49-F238E27FC236}">
                <a16:creationId xmlns:a16="http://schemas.microsoft.com/office/drawing/2014/main" id="{EA475D99-961A-4CB2-B79E-6ABC0E21DC72}"/>
              </a:ext>
            </a:extLst>
          </p:cNvPr>
          <p:cNvGraphicFramePr>
            <a:graphicFrameLocks noGrp="1"/>
          </p:cNvGraphicFramePr>
          <p:nvPr>
            <p:ph sz="quarter" idx="13"/>
            <p:extLst>
              <p:ext uri="{D42A27DB-BD31-4B8C-83A1-F6EECF244321}">
                <p14:modId xmlns:p14="http://schemas.microsoft.com/office/powerpoint/2010/main" val="12125051"/>
              </p:ext>
            </p:extLst>
          </p:nvPr>
        </p:nvGraphicFramePr>
        <p:xfrm>
          <a:off x="457200" y="1552575"/>
          <a:ext cx="3806982" cy="1630662"/>
        </p:xfrm>
        <a:graphic>
          <a:graphicData uri="http://schemas.openxmlformats.org/drawingml/2006/table">
            <a:tbl>
              <a:tblPr firstRow="1" bandRow="1">
                <a:tableStyleId>{2D5ABB26-0587-4C30-8999-92F81FD0307C}</a:tableStyleId>
              </a:tblPr>
              <a:tblGrid>
                <a:gridCol w="1525018">
                  <a:extLst>
                    <a:ext uri="{9D8B030D-6E8A-4147-A177-3AD203B41FA5}">
                      <a16:colId xmlns:a16="http://schemas.microsoft.com/office/drawing/2014/main" val="795616456"/>
                    </a:ext>
                  </a:extLst>
                </a:gridCol>
                <a:gridCol w="1012970">
                  <a:extLst>
                    <a:ext uri="{9D8B030D-6E8A-4147-A177-3AD203B41FA5}">
                      <a16:colId xmlns:a16="http://schemas.microsoft.com/office/drawing/2014/main" val="4271563452"/>
                    </a:ext>
                  </a:extLst>
                </a:gridCol>
                <a:gridCol w="1268994">
                  <a:extLst>
                    <a:ext uri="{9D8B030D-6E8A-4147-A177-3AD203B41FA5}">
                      <a16:colId xmlns:a16="http://schemas.microsoft.com/office/drawing/2014/main" val="2919863202"/>
                    </a:ext>
                  </a:extLst>
                </a:gridCol>
              </a:tblGrid>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Nonbank Public</a:t>
                      </a: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95646205"/>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61043996"/>
                  </a:ext>
                </a:extLst>
              </a:tr>
              <a:tr h="3708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Checkable deposits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69391378"/>
                  </a:ext>
                </a:extLst>
              </a:tr>
              <a:tr h="3708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Currency</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50517709"/>
                  </a:ext>
                </a:extLst>
              </a:tr>
            </a:tbl>
          </a:graphicData>
        </a:graphic>
      </p:graphicFrame>
      <p:graphicFrame>
        <p:nvGraphicFramePr>
          <p:cNvPr id="19" name="Object 18">
            <a:extLst>
              <a:ext uri="{FF2B5EF4-FFF2-40B4-BE49-F238E27FC236}">
                <a16:creationId xmlns:a16="http://schemas.microsoft.com/office/drawing/2014/main" id="{BFE0079F-F4CA-4BEE-A62B-FA6CF9BC5101}"/>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2966467423"/>
              </p:ext>
            </p:extLst>
          </p:nvPr>
        </p:nvGraphicFramePr>
        <p:xfrm>
          <a:off x="2225517" y="2359797"/>
          <a:ext cx="685800" cy="215900"/>
        </p:xfrm>
        <a:graphic>
          <a:graphicData uri="http://schemas.openxmlformats.org/presentationml/2006/ole">
            <mc:AlternateContent xmlns:mc="http://schemas.openxmlformats.org/markup-compatibility/2006">
              <mc:Choice xmlns:v="urn:schemas-microsoft-com:vml" Requires="v">
                <p:oleObj name="Equation" r:id="rId2" imgW="685800" imgH="215640" progId="Equation.DSMT4">
                  <p:embed/>
                </p:oleObj>
              </mc:Choice>
              <mc:Fallback>
                <p:oleObj name="Equation" r:id="rId2" imgW="685800" imgH="215640" progId="Equation.DSMT4">
                  <p:embed/>
                  <p:pic>
                    <p:nvPicPr>
                      <p:cNvPr id="6" name="Object 5">
                        <a:extLst>
                          <a:ext uri="{FF2B5EF4-FFF2-40B4-BE49-F238E27FC236}">
                            <a16:creationId xmlns:a16="http://schemas.microsoft.com/office/drawing/2014/main" id="{F7013D2D-F244-4DB0-BAF1-BB1E7390063E}"/>
                          </a:ext>
                        </a:extLst>
                      </p:cNvPr>
                      <p:cNvPicPr/>
                      <p:nvPr/>
                    </p:nvPicPr>
                    <p:blipFill>
                      <a:blip r:embed="rId3"/>
                      <a:stretch>
                        <a:fillRect/>
                      </a:stretch>
                    </p:blipFill>
                    <p:spPr>
                      <a:xfrm>
                        <a:off x="2225517" y="2359797"/>
                        <a:ext cx="685800" cy="215900"/>
                      </a:xfrm>
                      <a:prstGeom prst="rect">
                        <a:avLst/>
                      </a:prstGeom>
                      <a:solidFill>
                        <a:schemeClr val="bg1"/>
                      </a:solidFill>
                    </p:spPr>
                  </p:pic>
                </p:oleObj>
              </mc:Fallback>
            </mc:AlternateContent>
          </a:graphicData>
        </a:graphic>
      </p:graphicFrame>
      <p:graphicFrame>
        <p:nvGraphicFramePr>
          <p:cNvPr id="18" name="Content Placeholder 3">
            <a:extLst>
              <a:ext uri="{FF2B5EF4-FFF2-40B4-BE49-F238E27FC236}">
                <a16:creationId xmlns:a16="http://schemas.microsoft.com/office/drawing/2014/main" id="{50D9C5C4-E679-4B9F-9625-F36A1ABE7A36}"/>
              </a:ext>
            </a:extLst>
          </p:cNvPr>
          <p:cNvGraphicFramePr>
            <a:graphicFrameLocks noGrp="1"/>
          </p:cNvGraphicFramePr>
          <p:nvPr>
            <p:ph sz="quarter" idx="14"/>
            <p:extLst>
              <p:ext uri="{D42A27DB-BD31-4B8C-83A1-F6EECF244321}">
                <p14:modId xmlns:p14="http://schemas.microsoft.com/office/powerpoint/2010/main" val="552220716"/>
              </p:ext>
            </p:extLst>
          </p:nvPr>
        </p:nvGraphicFramePr>
        <p:xfrm>
          <a:off x="4468969" y="1571069"/>
          <a:ext cx="4282132" cy="1407142"/>
        </p:xfrm>
        <a:graphic>
          <a:graphicData uri="http://schemas.openxmlformats.org/drawingml/2006/table">
            <a:tbl>
              <a:tblPr firstRow="1" bandRow="1">
                <a:tableStyleId>{2D5ABB26-0587-4C30-8999-92F81FD0307C}</a:tableStyleId>
              </a:tblPr>
              <a:tblGrid>
                <a:gridCol w="1070533">
                  <a:extLst>
                    <a:ext uri="{9D8B030D-6E8A-4147-A177-3AD203B41FA5}">
                      <a16:colId xmlns:a16="http://schemas.microsoft.com/office/drawing/2014/main" val="904018053"/>
                    </a:ext>
                  </a:extLst>
                </a:gridCol>
                <a:gridCol w="1070533">
                  <a:extLst>
                    <a:ext uri="{9D8B030D-6E8A-4147-A177-3AD203B41FA5}">
                      <a16:colId xmlns:a16="http://schemas.microsoft.com/office/drawing/2014/main" val="1483289676"/>
                    </a:ext>
                  </a:extLst>
                </a:gridCol>
                <a:gridCol w="1070533">
                  <a:extLst>
                    <a:ext uri="{9D8B030D-6E8A-4147-A177-3AD203B41FA5}">
                      <a16:colId xmlns:a16="http://schemas.microsoft.com/office/drawing/2014/main" val="3327876908"/>
                    </a:ext>
                  </a:extLst>
                </a:gridCol>
                <a:gridCol w="1070533">
                  <a:extLst>
                    <a:ext uri="{9D8B030D-6E8A-4147-A177-3AD203B41FA5}">
                      <a16:colId xmlns:a16="http://schemas.microsoft.com/office/drawing/2014/main" val="2219133357"/>
                    </a:ext>
                  </a:extLst>
                </a:gridCol>
              </a:tblGrid>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Banking System</a:t>
                      </a:r>
                      <a:endParaRPr lang="en-US" sz="140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65446373"/>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baseline="0" dirty="0">
                          <a:solidFill>
                            <a:schemeClr val="tx1"/>
                          </a:solidFill>
                          <a:latin typeface="+mn-lt"/>
                        </a:rPr>
                        <a:t>Blank</a:t>
                      </a:r>
                      <a:endParaRPr lang="en-US" sz="1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85861424"/>
                  </a:ext>
                </a:extLst>
              </a:tr>
              <a:tr h="3708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Reserves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Checkable deposits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1769777"/>
                  </a:ext>
                </a:extLst>
              </a:tr>
            </a:tbl>
          </a:graphicData>
        </a:graphic>
      </p:graphicFrame>
      <p:graphicFrame>
        <p:nvGraphicFramePr>
          <p:cNvPr id="20" name="Object 19">
            <a:extLst>
              <a:ext uri="{FF2B5EF4-FFF2-40B4-BE49-F238E27FC236}">
                <a16:creationId xmlns:a16="http://schemas.microsoft.com/office/drawing/2014/main" id="{ED3C35F2-A7F9-4FD0-8B03-864BA0261BE1}"/>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461742701"/>
              </p:ext>
            </p:extLst>
          </p:nvPr>
        </p:nvGraphicFramePr>
        <p:xfrm>
          <a:off x="5846903" y="2546082"/>
          <a:ext cx="685800" cy="215900"/>
        </p:xfrm>
        <a:graphic>
          <a:graphicData uri="http://schemas.openxmlformats.org/presentationml/2006/ole">
            <mc:AlternateContent xmlns:mc="http://schemas.openxmlformats.org/markup-compatibility/2006">
              <mc:Choice xmlns:v="urn:schemas-microsoft-com:vml" Requires="v">
                <p:oleObj name="Equation" r:id="rId2" imgW="685800" imgH="215640" progId="Equation.DSMT4">
                  <p:embed/>
                </p:oleObj>
              </mc:Choice>
              <mc:Fallback>
                <p:oleObj name="Equation" r:id="rId2" imgW="685800" imgH="215640" progId="Equation.DSMT4">
                  <p:embed/>
                  <p:pic>
                    <p:nvPicPr>
                      <p:cNvPr id="19" name="Object 18">
                        <a:extLst>
                          <a:ext uri="{FF2B5EF4-FFF2-40B4-BE49-F238E27FC236}">
                            <a16:creationId xmlns:a16="http://schemas.microsoft.com/office/drawing/2014/main" id="{BFE0079F-F4CA-4BEE-A62B-FA6CF9BC5101}"/>
                          </a:ext>
                        </a:extLst>
                      </p:cNvPr>
                      <p:cNvPicPr/>
                      <p:nvPr/>
                    </p:nvPicPr>
                    <p:blipFill>
                      <a:blip r:embed="rId3"/>
                      <a:stretch>
                        <a:fillRect/>
                      </a:stretch>
                    </p:blipFill>
                    <p:spPr>
                      <a:xfrm>
                        <a:off x="5846903" y="2546082"/>
                        <a:ext cx="685800" cy="215900"/>
                      </a:xfrm>
                      <a:prstGeom prst="rect">
                        <a:avLst/>
                      </a:prstGeom>
                      <a:solidFill>
                        <a:schemeClr val="bg1"/>
                      </a:solidFill>
                    </p:spPr>
                  </p:pic>
                </p:oleObj>
              </mc:Fallback>
            </mc:AlternateContent>
          </a:graphicData>
        </a:graphic>
      </p:graphicFrame>
      <p:graphicFrame>
        <p:nvGraphicFramePr>
          <p:cNvPr id="21" name="Object 20">
            <a:extLst>
              <a:ext uri="{FF2B5EF4-FFF2-40B4-BE49-F238E27FC236}">
                <a16:creationId xmlns:a16="http://schemas.microsoft.com/office/drawing/2014/main" id="{C52A4A74-1FB9-4FBC-BA59-F9D77ECAEF9C}"/>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3000112494"/>
              </p:ext>
            </p:extLst>
          </p:nvPr>
        </p:nvGraphicFramePr>
        <p:xfrm>
          <a:off x="7786680" y="2546082"/>
          <a:ext cx="685800" cy="215900"/>
        </p:xfrm>
        <a:graphic>
          <a:graphicData uri="http://schemas.openxmlformats.org/presentationml/2006/ole">
            <mc:AlternateContent xmlns:mc="http://schemas.openxmlformats.org/markup-compatibility/2006">
              <mc:Choice xmlns:v="urn:schemas-microsoft-com:vml" Requires="v">
                <p:oleObj name="Equation" r:id="rId2" imgW="685800" imgH="215640" progId="Equation.DSMT4">
                  <p:embed/>
                </p:oleObj>
              </mc:Choice>
              <mc:Fallback>
                <p:oleObj name="Equation" r:id="rId2" imgW="685800" imgH="215640" progId="Equation.DSMT4">
                  <p:embed/>
                  <p:pic>
                    <p:nvPicPr>
                      <p:cNvPr id="20" name="Object 19">
                        <a:extLst>
                          <a:ext uri="{FF2B5EF4-FFF2-40B4-BE49-F238E27FC236}">
                            <a16:creationId xmlns:a16="http://schemas.microsoft.com/office/drawing/2014/main" id="{ED3C35F2-A7F9-4FD0-8B03-864BA0261BE1}"/>
                          </a:ext>
                        </a:extLst>
                      </p:cNvPr>
                      <p:cNvPicPr/>
                      <p:nvPr/>
                    </p:nvPicPr>
                    <p:blipFill>
                      <a:blip r:embed="rId3"/>
                      <a:stretch>
                        <a:fillRect/>
                      </a:stretch>
                    </p:blipFill>
                    <p:spPr>
                      <a:xfrm>
                        <a:off x="7786680" y="2546082"/>
                        <a:ext cx="685800" cy="215900"/>
                      </a:xfrm>
                      <a:prstGeom prst="rect">
                        <a:avLst/>
                      </a:prstGeom>
                      <a:solidFill>
                        <a:schemeClr val="bg1"/>
                      </a:solidFill>
                    </p:spPr>
                  </p:pic>
                </p:oleObj>
              </mc:Fallback>
            </mc:AlternateContent>
          </a:graphicData>
        </a:graphic>
      </p:graphicFrame>
      <p:graphicFrame>
        <p:nvGraphicFramePr>
          <p:cNvPr id="22" name="Content Placeholder 4">
            <a:extLst>
              <a:ext uri="{FF2B5EF4-FFF2-40B4-BE49-F238E27FC236}">
                <a16:creationId xmlns:a16="http://schemas.microsoft.com/office/drawing/2014/main" id="{E88E1708-60CE-417B-A330-9C0009275262}"/>
              </a:ext>
            </a:extLst>
          </p:cNvPr>
          <p:cNvGraphicFramePr>
            <a:graphicFrameLocks noGrp="1"/>
          </p:cNvGraphicFramePr>
          <p:nvPr>
            <p:ph sz="quarter" idx="15"/>
            <p:extLst>
              <p:ext uri="{D42A27DB-BD31-4B8C-83A1-F6EECF244321}">
                <p14:modId xmlns:p14="http://schemas.microsoft.com/office/powerpoint/2010/main" val="2142734747"/>
              </p:ext>
            </p:extLst>
          </p:nvPr>
        </p:nvGraphicFramePr>
        <p:xfrm>
          <a:off x="1550323" y="3296779"/>
          <a:ext cx="6460736" cy="1432592"/>
        </p:xfrm>
        <a:graphic>
          <a:graphicData uri="http://schemas.openxmlformats.org/drawingml/2006/table">
            <a:tbl>
              <a:tblPr firstRow="1" bandRow="1">
                <a:tableStyleId>{2D5ABB26-0587-4C30-8999-92F81FD0307C}</a:tableStyleId>
              </a:tblPr>
              <a:tblGrid>
                <a:gridCol w="2306453">
                  <a:extLst>
                    <a:ext uri="{9D8B030D-6E8A-4147-A177-3AD203B41FA5}">
                      <a16:colId xmlns:a16="http://schemas.microsoft.com/office/drawing/2014/main" val="4146501018"/>
                    </a:ext>
                  </a:extLst>
                </a:gridCol>
                <a:gridCol w="923915">
                  <a:extLst>
                    <a:ext uri="{9D8B030D-6E8A-4147-A177-3AD203B41FA5}">
                      <a16:colId xmlns:a16="http://schemas.microsoft.com/office/drawing/2014/main" val="1853731780"/>
                    </a:ext>
                  </a:extLst>
                </a:gridCol>
                <a:gridCol w="1810232">
                  <a:extLst>
                    <a:ext uri="{9D8B030D-6E8A-4147-A177-3AD203B41FA5}">
                      <a16:colId xmlns:a16="http://schemas.microsoft.com/office/drawing/2014/main" val="2680223138"/>
                    </a:ext>
                  </a:extLst>
                </a:gridCol>
                <a:gridCol w="1420136">
                  <a:extLst>
                    <a:ext uri="{9D8B030D-6E8A-4147-A177-3AD203B41FA5}">
                      <a16:colId xmlns:a16="http://schemas.microsoft.com/office/drawing/2014/main" val="2918472133"/>
                    </a:ext>
                  </a:extLst>
                </a:gridCol>
              </a:tblGrid>
              <a:tr h="212128">
                <a:tc>
                  <a:txBody>
                    <a:bodyPr/>
                    <a:lstStyle/>
                    <a:p>
                      <a:pPr algn="r"/>
                      <a:r>
                        <a:rPr kumimoji="0" lang="en-US" sz="1400" b="1" i="0" u="none" strike="noStrike" cap="none" normalizeH="0" baseline="0" dirty="0">
                          <a:ln>
                            <a:noFill/>
                          </a:ln>
                          <a:solidFill>
                            <a:schemeClr val="tx1"/>
                          </a:solidFill>
                          <a:effectLst/>
                          <a:latin typeface="+mn-lt"/>
                          <a:ea typeface="ヒラギノ角ゴ Pro W3" charset="-128"/>
                        </a:rPr>
                        <a:t>Federal Reserve System</a:t>
                      </a:r>
                      <a:endParaRPr lang="en-US" sz="140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61168733"/>
                  </a:ext>
                </a:extLst>
              </a:tr>
              <a:tr h="212128">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baseline="0" dirty="0">
                          <a:solidFill>
                            <a:schemeClr val="tx1"/>
                          </a:solidFill>
                          <a:latin typeface="+mn-lt"/>
                        </a:rPr>
                        <a:t>Blank</a:t>
                      </a:r>
                      <a:endParaRPr lang="en-US" sz="1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79554278"/>
                  </a:ext>
                </a:extLst>
              </a:tr>
              <a:tr h="29640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Currency in circulation</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82595463"/>
                  </a:ext>
                </a:extLst>
              </a:tr>
              <a:tr h="21212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Reserves</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32521787"/>
                  </a:ext>
                </a:extLst>
              </a:tr>
            </a:tbl>
          </a:graphicData>
        </a:graphic>
      </p:graphicFrame>
      <p:graphicFrame>
        <p:nvGraphicFramePr>
          <p:cNvPr id="23" name="Object 22">
            <a:extLst>
              <a:ext uri="{FF2B5EF4-FFF2-40B4-BE49-F238E27FC236}">
                <a16:creationId xmlns:a16="http://schemas.microsoft.com/office/drawing/2014/main" id="{3A47E470-E4F3-402D-A61E-9977B6F4F4FA}"/>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1426211717"/>
              </p:ext>
            </p:extLst>
          </p:nvPr>
        </p:nvGraphicFramePr>
        <p:xfrm>
          <a:off x="6648584" y="4467729"/>
          <a:ext cx="685800" cy="215900"/>
        </p:xfrm>
        <a:graphic>
          <a:graphicData uri="http://schemas.openxmlformats.org/presentationml/2006/ole">
            <mc:AlternateContent xmlns:mc="http://schemas.openxmlformats.org/markup-compatibility/2006">
              <mc:Choice xmlns:v="urn:schemas-microsoft-com:vml" Requires="v">
                <p:oleObj name="Equation" r:id="rId2" imgW="685800" imgH="215640" progId="Equation.DSMT4">
                  <p:embed/>
                </p:oleObj>
              </mc:Choice>
              <mc:Fallback>
                <p:oleObj name="Equation" r:id="rId2" imgW="685800" imgH="215640" progId="Equation.DSMT4">
                  <p:embed/>
                  <p:pic>
                    <p:nvPicPr>
                      <p:cNvPr id="21" name="Object 20">
                        <a:extLst>
                          <a:ext uri="{FF2B5EF4-FFF2-40B4-BE49-F238E27FC236}">
                            <a16:creationId xmlns:a16="http://schemas.microsoft.com/office/drawing/2014/main" id="{C52A4A74-1FB9-4FBC-BA59-F9D77ECAEF9C}"/>
                          </a:ext>
                        </a:extLst>
                      </p:cNvPr>
                      <p:cNvPicPr/>
                      <p:nvPr/>
                    </p:nvPicPr>
                    <p:blipFill>
                      <a:blip r:embed="rId3"/>
                      <a:stretch>
                        <a:fillRect/>
                      </a:stretch>
                    </p:blipFill>
                    <p:spPr>
                      <a:xfrm>
                        <a:off x="6648584" y="4467729"/>
                        <a:ext cx="685800" cy="215900"/>
                      </a:xfrm>
                      <a:prstGeom prst="rect">
                        <a:avLst/>
                      </a:prstGeom>
                      <a:solidFill>
                        <a:schemeClr val="bg1"/>
                      </a:solidFill>
                    </p:spPr>
                  </p:pic>
                </p:oleObj>
              </mc:Fallback>
            </mc:AlternateContent>
          </a:graphicData>
        </a:graphic>
      </p:graphicFrame>
      <p:sp>
        <p:nvSpPr>
          <p:cNvPr id="6" name="Content Placeholder 5">
            <a:extLst>
              <a:ext uri="{FF2B5EF4-FFF2-40B4-BE49-F238E27FC236}">
                <a16:creationId xmlns:a16="http://schemas.microsoft.com/office/drawing/2014/main" id="{09A52BB6-3268-48A3-A4AB-35B8D2428998}"/>
              </a:ext>
            </a:extLst>
          </p:cNvPr>
          <p:cNvSpPr>
            <a:spLocks noGrp="1"/>
          </p:cNvSpPr>
          <p:nvPr>
            <p:ph sz="quarter" idx="16"/>
          </p:nvPr>
        </p:nvSpPr>
        <p:spPr>
          <a:xfrm>
            <a:off x="457200" y="4809458"/>
            <a:ext cx="8293901" cy="1432592"/>
          </a:xfrm>
        </p:spPr>
        <p:txBody>
          <a:bodyPr/>
          <a:lstStyle/>
          <a:p>
            <a:pPr>
              <a:spcBef>
                <a:spcPts val="1000"/>
              </a:spcBef>
            </a:pPr>
            <a:r>
              <a:rPr lang="en-US" sz="2200" dirty="0"/>
              <a:t>Net effect on monetary liabilities is zero</a:t>
            </a:r>
          </a:p>
          <a:p>
            <a:pPr>
              <a:spcBef>
                <a:spcPts val="1000"/>
              </a:spcBef>
            </a:pPr>
            <a:r>
              <a:rPr lang="en-US" sz="2200" dirty="0"/>
              <a:t>Reserves are changed by random fluctuations</a:t>
            </a:r>
          </a:p>
          <a:p>
            <a:pPr>
              <a:spcBef>
                <a:spcPts val="1000"/>
              </a:spcBef>
            </a:pPr>
            <a:r>
              <a:rPr lang="en-US" sz="2200" dirty="0"/>
              <a:t>Monetary base is a relatively stable variable</a:t>
            </a:r>
          </a:p>
        </p:txBody>
      </p:sp>
    </p:spTree>
    <p:extLst>
      <p:ext uri="{BB962C8B-B14F-4D97-AF65-F5344CB8AC3E}">
        <p14:creationId xmlns:p14="http://schemas.microsoft.com/office/powerpoint/2010/main" val="2577286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74DD1-8744-466C-9D86-2F6648B429B3}"/>
              </a:ext>
            </a:extLst>
          </p:cNvPr>
          <p:cNvSpPr>
            <a:spLocks noGrp="1"/>
          </p:cNvSpPr>
          <p:nvPr>
            <p:ph type="title"/>
          </p:nvPr>
        </p:nvSpPr>
        <p:spPr>
          <a:xfrm>
            <a:off x="457199" y="215371"/>
            <a:ext cx="8406143" cy="1097279"/>
          </a:xfrm>
        </p:spPr>
        <p:txBody>
          <a:bodyPr/>
          <a:lstStyle/>
          <a:p>
            <a:r>
              <a:rPr lang="en-US" dirty="0"/>
              <a:t>Loans to Financial Institutions</a:t>
            </a:r>
            <a:endParaRPr lang="en-IN" b="0" dirty="0"/>
          </a:p>
        </p:txBody>
      </p:sp>
      <p:graphicFrame>
        <p:nvGraphicFramePr>
          <p:cNvPr id="17" name="Content Placeholder 2">
            <a:extLst>
              <a:ext uri="{FF2B5EF4-FFF2-40B4-BE49-F238E27FC236}">
                <a16:creationId xmlns:a16="http://schemas.microsoft.com/office/drawing/2014/main" id="{FAA160CD-FC96-4BAB-86DA-3CDC0B77B75C}"/>
              </a:ext>
            </a:extLst>
          </p:cNvPr>
          <p:cNvGraphicFramePr>
            <a:graphicFrameLocks noGrp="1"/>
          </p:cNvGraphicFramePr>
          <p:nvPr>
            <p:ph sz="quarter" idx="13"/>
            <p:extLst>
              <p:ext uri="{D42A27DB-BD31-4B8C-83A1-F6EECF244321}">
                <p14:modId xmlns:p14="http://schemas.microsoft.com/office/powerpoint/2010/main" val="1157847358"/>
              </p:ext>
            </p:extLst>
          </p:nvPr>
        </p:nvGraphicFramePr>
        <p:xfrm>
          <a:off x="457200" y="1655811"/>
          <a:ext cx="4011612" cy="1991376"/>
        </p:xfrm>
        <a:graphic>
          <a:graphicData uri="http://schemas.openxmlformats.org/drawingml/2006/table">
            <a:tbl>
              <a:tblPr firstRow="1" bandRow="1">
                <a:tableStyleId>{2D5ABB26-0587-4C30-8999-92F81FD0307C}</a:tableStyleId>
              </a:tblPr>
              <a:tblGrid>
                <a:gridCol w="1164502">
                  <a:extLst>
                    <a:ext uri="{9D8B030D-6E8A-4147-A177-3AD203B41FA5}">
                      <a16:colId xmlns:a16="http://schemas.microsoft.com/office/drawing/2014/main" val="1908582014"/>
                    </a:ext>
                  </a:extLst>
                </a:gridCol>
                <a:gridCol w="841304">
                  <a:extLst>
                    <a:ext uri="{9D8B030D-6E8A-4147-A177-3AD203B41FA5}">
                      <a16:colId xmlns:a16="http://schemas.microsoft.com/office/drawing/2014/main" val="828543815"/>
                    </a:ext>
                  </a:extLst>
                </a:gridCol>
                <a:gridCol w="1002903">
                  <a:extLst>
                    <a:ext uri="{9D8B030D-6E8A-4147-A177-3AD203B41FA5}">
                      <a16:colId xmlns:a16="http://schemas.microsoft.com/office/drawing/2014/main" val="2107711753"/>
                    </a:ext>
                  </a:extLst>
                </a:gridCol>
                <a:gridCol w="1002903">
                  <a:extLst>
                    <a:ext uri="{9D8B030D-6E8A-4147-A177-3AD203B41FA5}">
                      <a16:colId xmlns:a16="http://schemas.microsoft.com/office/drawing/2014/main" val="2406389150"/>
                    </a:ext>
                  </a:extLst>
                </a:gridCol>
              </a:tblGrid>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Banking System</a:t>
                      </a: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42373212"/>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4143856"/>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Reserves</a:t>
                      </a: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Loans</a:t>
                      </a: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37252898"/>
                  </a:ext>
                </a:extLst>
              </a:tr>
              <a:tr h="3708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(borrowing from Fed)</a:t>
                      </a: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3385661"/>
                  </a:ext>
                </a:extLst>
              </a:tr>
            </a:tbl>
          </a:graphicData>
        </a:graphic>
      </p:graphicFrame>
      <p:graphicFrame>
        <p:nvGraphicFramePr>
          <p:cNvPr id="18" name="Content Placeholder 3">
            <a:extLst>
              <a:ext uri="{FF2B5EF4-FFF2-40B4-BE49-F238E27FC236}">
                <a16:creationId xmlns:a16="http://schemas.microsoft.com/office/drawing/2014/main" id="{FDECA3EB-E26E-4C71-9ED5-C270B283A7E5}"/>
              </a:ext>
            </a:extLst>
          </p:cNvPr>
          <p:cNvGraphicFramePr>
            <a:graphicFrameLocks noGrp="1"/>
          </p:cNvGraphicFramePr>
          <p:nvPr>
            <p:ph sz="quarter" idx="14"/>
            <p:extLst>
              <p:ext uri="{D42A27DB-BD31-4B8C-83A1-F6EECF244321}">
                <p14:modId xmlns:p14="http://schemas.microsoft.com/office/powerpoint/2010/main" val="1734265984"/>
              </p:ext>
            </p:extLst>
          </p:nvPr>
        </p:nvGraphicFramePr>
        <p:xfrm>
          <a:off x="4648959" y="1658482"/>
          <a:ext cx="4114795" cy="1991360"/>
        </p:xfrm>
        <a:graphic>
          <a:graphicData uri="http://schemas.openxmlformats.org/drawingml/2006/table">
            <a:tbl>
              <a:tblPr firstRow="1" bandRow="1">
                <a:tableStyleId>{2D5ABB26-0587-4C30-8999-92F81FD0307C}</a:tableStyleId>
              </a:tblPr>
              <a:tblGrid>
                <a:gridCol w="1317275">
                  <a:extLst>
                    <a:ext uri="{9D8B030D-6E8A-4147-A177-3AD203B41FA5}">
                      <a16:colId xmlns:a16="http://schemas.microsoft.com/office/drawing/2014/main" val="272349596"/>
                    </a:ext>
                  </a:extLst>
                </a:gridCol>
                <a:gridCol w="832918">
                  <a:extLst>
                    <a:ext uri="{9D8B030D-6E8A-4147-A177-3AD203B41FA5}">
                      <a16:colId xmlns:a16="http://schemas.microsoft.com/office/drawing/2014/main" val="906016122"/>
                    </a:ext>
                  </a:extLst>
                </a:gridCol>
                <a:gridCol w="1068309">
                  <a:extLst>
                    <a:ext uri="{9D8B030D-6E8A-4147-A177-3AD203B41FA5}">
                      <a16:colId xmlns:a16="http://schemas.microsoft.com/office/drawing/2014/main" val="4018791054"/>
                    </a:ext>
                  </a:extLst>
                </a:gridCol>
                <a:gridCol w="896293">
                  <a:extLst>
                    <a:ext uri="{9D8B030D-6E8A-4147-A177-3AD203B41FA5}">
                      <a16:colId xmlns:a16="http://schemas.microsoft.com/office/drawing/2014/main" val="1091733722"/>
                    </a:ext>
                  </a:extLst>
                </a:gridCol>
              </a:tblGrid>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Federal Reserve System</a:t>
                      </a: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21936611"/>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62951928"/>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Loans</a:t>
                      </a: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Reserves</a:t>
                      </a: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02880271"/>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(borrowing from Fed)</a:t>
                      </a: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32870741"/>
                  </a:ext>
                </a:extLst>
              </a:tr>
            </a:tbl>
          </a:graphicData>
        </a:graphic>
      </p:graphicFrame>
      <p:sp>
        <p:nvSpPr>
          <p:cNvPr id="5" name="Content Placeholder 4">
            <a:extLst>
              <a:ext uri="{FF2B5EF4-FFF2-40B4-BE49-F238E27FC236}">
                <a16:creationId xmlns:a16="http://schemas.microsoft.com/office/drawing/2014/main" id="{2E8E92BF-7388-44C6-878A-C2C3B006EDBA}"/>
              </a:ext>
            </a:extLst>
          </p:cNvPr>
          <p:cNvSpPr>
            <a:spLocks noGrp="1"/>
          </p:cNvSpPr>
          <p:nvPr>
            <p:ph sz="quarter" idx="15"/>
          </p:nvPr>
        </p:nvSpPr>
        <p:spPr>
          <a:xfrm>
            <a:off x="457200" y="3936522"/>
            <a:ext cx="8229601" cy="1595145"/>
          </a:xfrm>
        </p:spPr>
        <p:txBody>
          <a:bodyPr/>
          <a:lstStyle/>
          <a:p>
            <a:r>
              <a:rPr lang="en-US" dirty="0"/>
              <a:t>Monetary liabilities of the Fed have increased by $100</a:t>
            </a:r>
          </a:p>
          <a:p>
            <a:r>
              <a:rPr lang="en-US" dirty="0"/>
              <a:t>Monetary base also increases by this amount</a:t>
            </a:r>
          </a:p>
        </p:txBody>
      </p:sp>
    </p:spTree>
    <p:extLst>
      <p:ext uri="{BB962C8B-B14F-4D97-AF65-F5344CB8AC3E}">
        <p14:creationId xmlns:p14="http://schemas.microsoft.com/office/powerpoint/2010/main" val="22287511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49AEE-F48E-4391-834F-27B5A2524450}"/>
              </a:ext>
            </a:extLst>
          </p:cNvPr>
          <p:cNvSpPr>
            <a:spLocks noGrp="1"/>
          </p:cNvSpPr>
          <p:nvPr>
            <p:ph type="title"/>
          </p:nvPr>
        </p:nvSpPr>
        <p:spPr/>
        <p:txBody>
          <a:bodyPr/>
          <a:lstStyle/>
          <a:p>
            <a:r>
              <a:rPr lang="en-US" sz="3200" dirty="0"/>
              <a:t>Other Factors That Affect the Monetary Base</a:t>
            </a:r>
            <a:endParaRPr lang="en-IN" sz="3200" dirty="0"/>
          </a:p>
        </p:txBody>
      </p:sp>
      <p:sp>
        <p:nvSpPr>
          <p:cNvPr id="3" name="Content Placeholder 2">
            <a:extLst>
              <a:ext uri="{FF2B5EF4-FFF2-40B4-BE49-F238E27FC236}">
                <a16:creationId xmlns:a16="http://schemas.microsoft.com/office/drawing/2014/main" id="{B1EC849E-5F92-4F01-B019-FD68119DA991}"/>
              </a:ext>
            </a:extLst>
          </p:cNvPr>
          <p:cNvSpPr>
            <a:spLocks noGrp="1"/>
          </p:cNvSpPr>
          <p:nvPr>
            <p:ph sz="quarter" idx="13"/>
          </p:nvPr>
        </p:nvSpPr>
        <p:spPr/>
        <p:txBody>
          <a:bodyPr/>
          <a:lstStyle/>
          <a:p>
            <a:r>
              <a:rPr lang="en-US" dirty="0"/>
              <a:t>Float</a:t>
            </a:r>
          </a:p>
          <a:p>
            <a:r>
              <a:rPr lang="en-US" dirty="0"/>
              <a:t>Treasury deposits at the Federal Reserve</a:t>
            </a:r>
          </a:p>
          <a:p>
            <a:r>
              <a:rPr lang="en-US" dirty="0"/>
              <a:t>Interventions in the foreign exchange market</a:t>
            </a:r>
          </a:p>
        </p:txBody>
      </p:sp>
    </p:spTree>
    <p:extLst>
      <p:ext uri="{BB962C8B-B14F-4D97-AF65-F5344CB8AC3E}">
        <p14:creationId xmlns:p14="http://schemas.microsoft.com/office/powerpoint/2010/main" val="12420399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165C2-147E-4B30-8CFE-17D7BB9D7877}"/>
              </a:ext>
            </a:extLst>
          </p:cNvPr>
          <p:cNvSpPr>
            <a:spLocks noGrp="1"/>
          </p:cNvSpPr>
          <p:nvPr>
            <p:ph type="title"/>
          </p:nvPr>
        </p:nvSpPr>
        <p:spPr/>
        <p:txBody>
          <a:bodyPr/>
          <a:lstStyle/>
          <a:p>
            <a:r>
              <a:rPr lang="en-US" sz="3200" dirty="0"/>
              <a:t>Overview of the Fed’s Ability to Control the Monetary Base</a:t>
            </a:r>
            <a:endParaRPr lang="en-IN" sz="3200" dirty="0"/>
          </a:p>
        </p:txBody>
      </p:sp>
      <p:sp>
        <p:nvSpPr>
          <p:cNvPr id="3" name="Content Placeholder 2">
            <a:extLst>
              <a:ext uri="{FF2B5EF4-FFF2-40B4-BE49-F238E27FC236}">
                <a16:creationId xmlns:a16="http://schemas.microsoft.com/office/drawing/2014/main" id="{EDB7AB7E-5E98-4AB6-BED2-D719EDDFEB06}"/>
              </a:ext>
            </a:extLst>
          </p:cNvPr>
          <p:cNvSpPr>
            <a:spLocks noGrp="1"/>
          </p:cNvSpPr>
          <p:nvPr>
            <p:ph sz="quarter" idx="13"/>
          </p:nvPr>
        </p:nvSpPr>
        <p:spPr>
          <a:xfrm>
            <a:off x="457200" y="1552574"/>
            <a:ext cx="8333715" cy="2023545"/>
          </a:xfrm>
        </p:spPr>
        <p:txBody>
          <a:bodyPr/>
          <a:lstStyle/>
          <a:p>
            <a:r>
              <a:rPr lang="en-US" dirty="0"/>
              <a:t>Open market operations are controlled by the Fed.</a:t>
            </a:r>
          </a:p>
          <a:p>
            <a:r>
              <a:rPr lang="en-US" dirty="0"/>
              <a:t>The Fed cannot determine the amount of borrowing by banks from the Fed.</a:t>
            </a:r>
          </a:p>
          <a:p>
            <a:r>
              <a:rPr lang="en-US" dirty="0"/>
              <a:t>Split the monetary base into two components:</a:t>
            </a:r>
            <a:endParaRPr lang="en-IN" dirty="0"/>
          </a:p>
        </p:txBody>
      </p:sp>
      <p:graphicFrame>
        <p:nvGraphicFramePr>
          <p:cNvPr id="17" name="Object 16" descr="M B sub n = M B minus B R">
            <a:extLst>
              <a:ext uri="{FF2B5EF4-FFF2-40B4-BE49-F238E27FC236}">
                <a16:creationId xmlns:a16="http://schemas.microsoft.com/office/drawing/2014/main" id="{67F53BEE-394A-4FB5-84AC-B6CDA7113E39}"/>
              </a:ext>
            </a:extLst>
          </p:cNvPr>
          <p:cNvGraphicFramePr>
            <a:graphicFrameLocks noChangeAspect="1"/>
          </p:cNvGraphicFramePr>
          <p:nvPr>
            <p:extLst>
              <p:ext uri="{D42A27DB-BD31-4B8C-83A1-F6EECF244321}">
                <p14:modId xmlns:p14="http://schemas.microsoft.com/office/powerpoint/2010/main" val="3425567462"/>
              </p:ext>
            </p:extLst>
          </p:nvPr>
        </p:nvGraphicFramePr>
        <p:xfrm>
          <a:off x="3511550" y="3830791"/>
          <a:ext cx="2120900" cy="381000"/>
        </p:xfrm>
        <a:graphic>
          <a:graphicData uri="http://schemas.openxmlformats.org/presentationml/2006/ole">
            <mc:AlternateContent xmlns:mc="http://schemas.openxmlformats.org/markup-compatibility/2006">
              <mc:Choice xmlns:v="urn:schemas-microsoft-com:vml" Requires="v">
                <p:oleObj name="Equation" r:id="rId2" imgW="2120760" imgH="380880" progId="Equation.DSMT4">
                  <p:embed/>
                </p:oleObj>
              </mc:Choice>
              <mc:Fallback>
                <p:oleObj name="Equation" r:id="rId2" imgW="2120760" imgH="380880" progId="Equation.DSMT4">
                  <p:embed/>
                  <p:pic>
                    <p:nvPicPr>
                      <p:cNvPr id="0" name=""/>
                      <p:cNvPicPr/>
                      <p:nvPr/>
                    </p:nvPicPr>
                    <p:blipFill>
                      <a:blip r:embed="rId3"/>
                      <a:stretch>
                        <a:fillRect/>
                      </a:stretch>
                    </p:blipFill>
                    <p:spPr>
                      <a:xfrm>
                        <a:off x="3511550" y="3830791"/>
                        <a:ext cx="2120900" cy="381000"/>
                      </a:xfrm>
                      <a:prstGeom prst="rect">
                        <a:avLst/>
                      </a:prstGeom>
                    </p:spPr>
                  </p:pic>
                </p:oleObj>
              </mc:Fallback>
            </mc:AlternateContent>
          </a:graphicData>
        </a:graphic>
      </p:graphicFrame>
      <p:sp>
        <p:nvSpPr>
          <p:cNvPr id="4" name="Content Placeholder 3">
            <a:extLst>
              <a:ext uri="{FF2B5EF4-FFF2-40B4-BE49-F238E27FC236}">
                <a16:creationId xmlns:a16="http://schemas.microsoft.com/office/drawing/2014/main" id="{F67905CD-0E46-49CC-99EB-22B31A340628}"/>
              </a:ext>
            </a:extLst>
          </p:cNvPr>
          <p:cNvSpPr>
            <a:spLocks noGrp="1"/>
          </p:cNvSpPr>
          <p:nvPr>
            <p:ph sz="quarter" idx="14"/>
          </p:nvPr>
        </p:nvSpPr>
        <p:spPr>
          <a:xfrm>
            <a:off x="457200" y="4443925"/>
            <a:ext cx="8333715" cy="526427"/>
          </a:xfrm>
        </p:spPr>
        <p:txBody>
          <a:bodyPr/>
          <a:lstStyle/>
          <a:p>
            <a:r>
              <a:rPr lang="en-US" dirty="0"/>
              <a:t>The money supply is positively related to both the non-</a:t>
            </a:r>
            <a:endParaRPr lang="en-IN" dirty="0"/>
          </a:p>
        </p:txBody>
      </p:sp>
      <p:sp>
        <p:nvSpPr>
          <p:cNvPr id="5" name="Content Placeholder 4">
            <a:extLst>
              <a:ext uri="{FF2B5EF4-FFF2-40B4-BE49-F238E27FC236}">
                <a16:creationId xmlns:a16="http://schemas.microsoft.com/office/drawing/2014/main" id="{3D481FE3-6E10-4684-B34A-48DE4CE027DA}"/>
              </a:ext>
            </a:extLst>
          </p:cNvPr>
          <p:cNvSpPr>
            <a:spLocks noGrp="1"/>
          </p:cNvSpPr>
          <p:nvPr>
            <p:ph sz="quarter" idx="15"/>
          </p:nvPr>
        </p:nvSpPr>
        <p:spPr>
          <a:xfrm>
            <a:off x="457201" y="5024674"/>
            <a:ext cx="3879410" cy="416460"/>
          </a:xfrm>
        </p:spPr>
        <p:txBody>
          <a:bodyPr tIns="0"/>
          <a:lstStyle/>
          <a:p>
            <a:pPr marL="255600" indent="0">
              <a:buNone/>
            </a:pPr>
            <a:r>
              <a:rPr lang="en-IN" dirty="0"/>
              <a:t>borrowed monetary base</a:t>
            </a:r>
          </a:p>
        </p:txBody>
      </p:sp>
      <p:graphicFrame>
        <p:nvGraphicFramePr>
          <p:cNvPr id="18" name="Object 17" descr="M B sub n">
            <a:extLst>
              <a:ext uri="{FF2B5EF4-FFF2-40B4-BE49-F238E27FC236}">
                <a16:creationId xmlns:a16="http://schemas.microsoft.com/office/drawing/2014/main" id="{BB230815-8F03-4DE6-B163-AF3A56729F2D}"/>
              </a:ext>
            </a:extLst>
          </p:cNvPr>
          <p:cNvGraphicFramePr>
            <a:graphicFrameLocks noChangeAspect="1"/>
          </p:cNvGraphicFramePr>
          <p:nvPr>
            <p:extLst>
              <p:ext uri="{D42A27DB-BD31-4B8C-83A1-F6EECF244321}">
                <p14:modId xmlns:p14="http://schemas.microsoft.com/office/powerpoint/2010/main" val="1697265675"/>
              </p:ext>
            </p:extLst>
          </p:nvPr>
        </p:nvGraphicFramePr>
        <p:xfrm>
          <a:off x="4405678" y="5044407"/>
          <a:ext cx="584200" cy="381000"/>
        </p:xfrm>
        <a:graphic>
          <a:graphicData uri="http://schemas.openxmlformats.org/presentationml/2006/ole">
            <mc:AlternateContent xmlns:mc="http://schemas.openxmlformats.org/markup-compatibility/2006">
              <mc:Choice xmlns:v="urn:schemas-microsoft-com:vml" Requires="v">
                <p:oleObj name="Equation" r:id="rId4" imgW="583920" imgH="380880" progId="Equation.DSMT4">
                  <p:embed/>
                </p:oleObj>
              </mc:Choice>
              <mc:Fallback>
                <p:oleObj name="Equation" r:id="rId4" imgW="583920" imgH="380880" progId="Equation.DSMT4">
                  <p:embed/>
                  <p:pic>
                    <p:nvPicPr>
                      <p:cNvPr id="0" name=""/>
                      <p:cNvPicPr/>
                      <p:nvPr/>
                    </p:nvPicPr>
                    <p:blipFill>
                      <a:blip r:embed="rId5"/>
                      <a:stretch>
                        <a:fillRect/>
                      </a:stretch>
                    </p:blipFill>
                    <p:spPr>
                      <a:xfrm>
                        <a:off x="4405678" y="5044407"/>
                        <a:ext cx="584200" cy="381000"/>
                      </a:xfrm>
                      <a:prstGeom prst="rect">
                        <a:avLst/>
                      </a:prstGeom>
                    </p:spPr>
                  </p:pic>
                </p:oleObj>
              </mc:Fallback>
            </mc:AlternateContent>
          </a:graphicData>
        </a:graphic>
      </p:graphicFrame>
      <p:sp>
        <p:nvSpPr>
          <p:cNvPr id="6" name="Content Placeholder 5">
            <a:extLst>
              <a:ext uri="{FF2B5EF4-FFF2-40B4-BE49-F238E27FC236}">
                <a16:creationId xmlns:a16="http://schemas.microsoft.com/office/drawing/2014/main" id="{B9D3EC7D-9D6D-4668-94E1-D0BBB6F9B8F8}"/>
              </a:ext>
            </a:extLst>
          </p:cNvPr>
          <p:cNvSpPr>
            <a:spLocks noGrp="1"/>
          </p:cNvSpPr>
          <p:nvPr>
            <p:ph sz="quarter" idx="16"/>
          </p:nvPr>
        </p:nvSpPr>
        <p:spPr>
          <a:xfrm>
            <a:off x="5097101" y="5026121"/>
            <a:ext cx="3693814" cy="415012"/>
          </a:xfrm>
        </p:spPr>
        <p:txBody>
          <a:bodyPr lIns="0" tIns="0" rIns="0"/>
          <a:lstStyle/>
          <a:p>
            <a:pPr marL="432" indent="0">
              <a:buNone/>
            </a:pPr>
            <a:r>
              <a:rPr lang="en-US" dirty="0"/>
              <a:t>and to the level of</a:t>
            </a:r>
            <a:endParaRPr lang="en-IN" dirty="0"/>
          </a:p>
        </p:txBody>
      </p:sp>
      <p:sp>
        <p:nvSpPr>
          <p:cNvPr id="7" name="Content Placeholder 6">
            <a:extLst>
              <a:ext uri="{FF2B5EF4-FFF2-40B4-BE49-F238E27FC236}">
                <a16:creationId xmlns:a16="http://schemas.microsoft.com/office/drawing/2014/main" id="{E123779C-C2BF-462D-9677-F30C115C2EE0}"/>
              </a:ext>
            </a:extLst>
          </p:cNvPr>
          <p:cNvSpPr>
            <a:spLocks noGrp="1"/>
          </p:cNvSpPr>
          <p:nvPr>
            <p:ph sz="quarter" idx="17"/>
          </p:nvPr>
        </p:nvSpPr>
        <p:spPr>
          <a:xfrm>
            <a:off x="457200" y="5502712"/>
            <a:ext cx="8333715" cy="476250"/>
          </a:xfrm>
        </p:spPr>
        <p:txBody>
          <a:bodyPr tIns="0"/>
          <a:lstStyle/>
          <a:p>
            <a:pPr marL="255600" indent="0">
              <a:buNone/>
            </a:pPr>
            <a:r>
              <a:rPr lang="en-US" dirty="0"/>
              <a:t>borrowed reserves, </a:t>
            </a:r>
            <a:r>
              <a:rPr lang="en-US" i="1" dirty="0"/>
              <a:t>B</a:t>
            </a:r>
            <a:r>
              <a:rPr lang="en-US" sz="100" i="1" dirty="0"/>
              <a:t> </a:t>
            </a:r>
            <a:r>
              <a:rPr lang="en-US" i="1" dirty="0"/>
              <a:t>R</a:t>
            </a:r>
            <a:r>
              <a:rPr lang="en-US" dirty="0"/>
              <a:t>, from the Fed.</a:t>
            </a:r>
            <a:endParaRPr lang="en-IN" dirty="0"/>
          </a:p>
        </p:txBody>
      </p:sp>
    </p:spTree>
    <p:extLst>
      <p:ext uri="{BB962C8B-B14F-4D97-AF65-F5344CB8AC3E}">
        <p14:creationId xmlns:p14="http://schemas.microsoft.com/office/powerpoint/2010/main" val="33907975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DFA89-310C-43B2-8730-69941BF22832}"/>
              </a:ext>
            </a:extLst>
          </p:cNvPr>
          <p:cNvSpPr>
            <a:spLocks noGrp="1"/>
          </p:cNvSpPr>
          <p:nvPr>
            <p:ph type="title"/>
          </p:nvPr>
        </p:nvSpPr>
        <p:spPr/>
        <p:txBody>
          <a:bodyPr/>
          <a:lstStyle/>
          <a:p>
            <a:r>
              <a:rPr lang="en-US" sz="3200" dirty="0"/>
              <a:t>Multiple Deposit Creation: A Simple Model </a:t>
            </a:r>
            <a:r>
              <a:rPr lang="en-US" sz="2000" b="0" dirty="0"/>
              <a:t>(1 of 2)</a:t>
            </a:r>
            <a:endParaRPr lang="en-IN" sz="2000" b="0" dirty="0"/>
          </a:p>
        </p:txBody>
      </p:sp>
      <p:sp>
        <p:nvSpPr>
          <p:cNvPr id="3" name="Content Placeholder 2">
            <a:extLst>
              <a:ext uri="{FF2B5EF4-FFF2-40B4-BE49-F238E27FC236}">
                <a16:creationId xmlns:a16="http://schemas.microsoft.com/office/drawing/2014/main" id="{0EEF45B7-BD76-4AB5-86C1-B9CAD8CE2528}"/>
              </a:ext>
            </a:extLst>
          </p:cNvPr>
          <p:cNvSpPr>
            <a:spLocks noGrp="1"/>
          </p:cNvSpPr>
          <p:nvPr>
            <p:ph sz="quarter" idx="13"/>
          </p:nvPr>
        </p:nvSpPr>
        <p:spPr>
          <a:xfrm>
            <a:off x="457200" y="1552575"/>
            <a:ext cx="4703275" cy="556882"/>
          </a:xfrm>
        </p:spPr>
        <p:txBody>
          <a:bodyPr/>
          <a:lstStyle/>
          <a:p>
            <a:pPr marL="432" indent="0">
              <a:buNone/>
            </a:pPr>
            <a:r>
              <a:rPr lang="en-IN" b="1" dirty="0"/>
              <a:t>Deposit Creation: Single Bank</a:t>
            </a:r>
          </a:p>
        </p:txBody>
      </p:sp>
      <p:graphicFrame>
        <p:nvGraphicFramePr>
          <p:cNvPr id="17" name="Content Placeholder 3">
            <a:extLst>
              <a:ext uri="{FF2B5EF4-FFF2-40B4-BE49-F238E27FC236}">
                <a16:creationId xmlns:a16="http://schemas.microsoft.com/office/drawing/2014/main" id="{FE652B51-2ABE-497E-8F87-807A3D0BA423}"/>
              </a:ext>
            </a:extLst>
          </p:cNvPr>
          <p:cNvGraphicFramePr>
            <a:graphicFrameLocks noGrp="1"/>
          </p:cNvGraphicFramePr>
          <p:nvPr>
            <p:ph sz="quarter" idx="14"/>
            <p:extLst>
              <p:ext uri="{D42A27DB-BD31-4B8C-83A1-F6EECF244321}">
                <p14:modId xmlns:p14="http://schemas.microsoft.com/office/powerpoint/2010/main" val="2422761644"/>
              </p:ext>
            </p:extLst>
          </p:nvPr>
        </p:nvGraphicFramePr>
        <p:xfrm>
          <a:off x="457200" y="2216150"/>
          <a:ext cx="4011612" cy="1630680"/>
        </p:xfrm>
        <a:graphic>
          <a:graphicData uri="http://schemas.openxmlformats.org/drawingml/2006/table">
            <a:tbl>
              <a:tblPr firstRow="1" bandRow="1">
                <a:tableStyleId>{2D5ABB26-0587-4C30-8999-92F81FD0307C}</a:tableStyleId>
              </a:tblPr>
              <a:tblGrid>
                <a:gridCol w="1371600">
                  <a:extLst>
                    <a:ext uri="{9D8B030D-6E8A-4147-A177-3AD203B41FA5}">
                      <a16:colId xmlns:a16="http://schemas.microsoft.com/office/drawing/2014/main" val="3868968555"/>
                    </a:ext>
                  </a:extLst>
                </a:gridCol>
                <a:gridCol w="896293">
                  <a:extLst>
                    <a:ext uri="{9D8B030D-6E8A-4147-A177-3AD203B41FA5}">
                      <a16:colId xmlns:a16="http://schemas.microsoft.com/office/drawing/2014/main" val="2474448255"/>
                    </a:ext>
                  </a:extLst>
                </a:gridCol>
                <a:gridCol w="1059256">
                  <a:extLst>
                    <a:ext uri="{9D8B030D-6E8A-4147-A177-3AD203B41FA5}">
                      <a16:colId xmlns:a16="http://schemas.microsoft.com/office/drawing/2014/main" val="1465735657"/>
                    </a:ext>
                  </a:extLst>
                </a:gridCol>
                <a:gridCol w="684463">
                  <a:extLst>
                    <a:ext uri="{9D8B030D-6E8A-4147-A177-3AD203B41FA5}">
                      <a16:colId xmlns:a16="http://schemas.microsoft.com/office/drawing/2014/main" val="1191577651"/>
                    </a:ext>
                  </a:extLst>
                </a:gridCol>
              </a:tblGrid>
              <a:tr h="370840">
                <a:tc>
                  <a:txBody>
                    <a:bodyPr/>
                    <a:lstStyle/>
                    <a:p>
                      <a:pPr algn="l"/>
                      <a:r>
                        <a:rPr kumimoji="0" lang="en-US" sz="1400" b="1" i="0" u="none" strike="noStrike" cap="none" normalizeH="0" baseline="0" dirty="0">
                          <a:ln>
                            <a:noFill/>
                          </a:ln>
                          <a:solidFill>
                            <a:schemeClr val="tx1"/>
                          </a:solidFill>
                          <a:effectLst/>
                          <a:latin typeface="+mn-lt"/>
                          <a:ea typeface="ヒラギノ角ゴ Pro W3" charset="-128"/>
                        </a:rPr>
                        <a:t>First National Bank</a:t>
                      </a: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1709240"/>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0397734"/>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Securities</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marT="45740" marB="457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62020602"/>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mn-lt"/>
                          <a:ea typeface="ヒラギノ角ゴ Pro W3" charset="-128"/>
                        </a:rPr>
                        <a:t>Reserves</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4161194"/>
                  </a:ext>
                </a:extLst>
              </a:tr>
            </a:tbl>
          </a:graphicData>
        </a:graphic>
      </p:graphicFrame>
      <p:graphicFrame>
        <p:nvGraphicFramePr>
          <p:cNvPr id="20" name="Object 19">
            <a:extLst>
              <a:ext uri="{FF2B5EF4-FFF2-40B4-BE49-F238E27FC236}">
                <a16:creationId xmlns:a16="http://schemas.microsoft.com/office/drawing/2014/main" id="{E2FA529D-529A-43C7-87DD-17DC38BBE221}"/>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1941094815"/>
              </p:ext>
            </p:extLst>
          </p:nvPr>
        </p:nvGraphicFramePr>
        <p:xfrm>
          <a:off x="1962966" y="3157627"/>
          <a:ext cx="685800" cy="215900"/>
        </p:xfrm>
        <a:graphic>
          <a:graphicData uri="http://schemas.openxmlformats.org/presentationml/2006/ole">
            <mc:AlternateContent xmlns:mc="http://schemas.openxmlformats.org/markup-compatibility/2006">
              <mc:Choice xmlns:v="urn:schemas-microsoft-com:vml" Requires="v">
                <p:oleObj name="Equation" r:id="rId2" imgW="685800" imgH="215640" progId="Equation.DSMT4">
                  <p:embed/>
                </p:oleObj>
              </mc:Choice>
              <mc:Fallback>
                <p:oleObj name="Equation" r:id="rId2" imgW="685800" imgH="215640" progId="Equation.DSMT4">
                  <p:embed/>
                  <p:pic>
                    <p:nvPicPr>
                      <p:cNvPr id="19" name="Object 18">
                        <a:extLst>
                          <a:ext uri="{FF2B5EF4-FFF2-40B4-BE49-F238E27FC236}">
                            <a16:creationId xmlns:a16="http://schemas.microsoft.com/office/drawing/2014/main" id="{BFE0079F-F4CA-4BEE-A62B-FA6CF9BC5101}"/>
                          </a:ext>
                        </a:extLst>
                      </p:cNvPr>
                      <p:cNvPicPr/>
                      <p:nvPr/>
                    </p:nvPicPr>
                    <p:blipFill>
                      <a:blip r:embed="rId3"/>
                      <a:stretch>
                        <a:fillRect/>
                      </a:stretch>
                    </p:blipFill>
                    <p:spPr>
                      <a:xfrm>
                        <a:off x="1962966" y="3157627"/>
                        <a:ext cx="685800" cy="215900"/>
                      </a:xfrm>
                      <a:prstGeom prst="rect">
                        <a:avLst/>
                      </a:prstGeom>
                      <a:solidFill>
                        <a:schemeClr val="bg1"/>
                      </a:solidFill>
                    </p:spPr>
                  </p:pic>
                </p:oleObj>
              </mc:Fallback>
            </mc:AlternateContent>
          </a:graphicData>
        </a:graphic>
      </p:graphicFrame>
      <p:sp>
        <p:nvSpPr>
          <p:cNvPr id="7" name="Content Placeholder 6">
            <a:extLst>
              <a:ext uri="{FF2B5EF4-FFF2-40B4-BE49-F238E27FC236}">
                <a16:creationId xmlns:a16="http://schemas.microsoft.com/office/drawing/2014/main" id="{4CA093EA-5C89-4CAF-9B50-214EC0BFE2EE}"/>
              </a:ext>
            </a:extLst>
          </p:cNvPr>
          <p:cNvSpPr>
            <a:spLocks noGrp="1"/>
          </p:cNvSpPr>
          <p:nvPr>
            <p:ph sz="quarter" idx="17"/>
          </p:nvPr>
        </p:nvSpPr>
        <p:spPr>
          <a:xfrm>
            <a:off x="457200" y="3996960"/>
            <a:ext cx="4114800" cy="2308634"/>
          </a:xfrm>
        </p:spPr>
        <p:txBody>
          <a:bodyPr/>
          <a:lstStyle/>
          <a:p>
            <a:r>
              <a:rPr lang="en-US" sz="1800" dirty="0"/>
              <a:t>Excess reserves increase</a:t>
            </a:r>
          </a:p>
          <a:p>
            <a:r>
              <a:rPr lang="en-US" sz="1800" dirty="0"/>
              <a:t>Bank loans out the excess reserves</a:t>
            </a:r>
          </a:p>
          <a:p>
            <a:r>
              <a:rPr lang="en-US" sz="1800" dirty="0"/>
              <a:t>Creates a checking account</a:t>
            </a:r>
          </a:p>
          <a:p>
            <a:r>
              <a:rPr lang="en-US" sz="1800" dirty="0"/>
              <a:t>Borrower makes purchases</a:t>
            </a:r>
          </a:p>
          <a:p>
            <a:r>
              <a:rPr lang="en-US" sz="1800" dirty="0"/>
              <a:t>The Money supply has increased</a:t>
            </a:r>
          </a:p>
        </p:txBody>
      </p:sp>
      <p:graphicFrame>
        <p:nvGraphicFramePr>
          <p:cNvPr id="18" name="Content Placeholder 4">
            <a:extLst>
              <a:ext uri="{FF2B5EF4-FFF2-40B4-BE49-F238E27FC236}">
                <a16:creationId xmlns:a16="http://schemas.microsoft.com/office/drawing/2014/main" id="{49938AF8-1371-4EBF-A488-A56F4BD3F08E}"/>
              </a:ext>
            </a:extLst>
          </p:cNvPr>
          <p:cNvGraphicFramePr>
            <a:graphicFrameLocks noGrp="1"/>
          </p:cNvGraphicFramePr>
          <p:nvPr>
            <p:ph sz="quarter" idx="15"/>
            <p:extLst>
              <p:ext uri="{D42A27DB-BD31-4B8C-83A1-F6EECF244321}">
                <p14:modId xmlns:p14="http://schemas.microsoft.com/office/powerpoint/2010/main" val="518436580"/>
              </p:ext>
            </p:extLst>
          </p:nvPr>
        </p:nvGraphicFramePr>
        <p:xfrm>
          <a:off x="4675189" y="2211070"/>
          <a:ext cx="4287741" cy="2362240"/>
        </p:xfrm>
        <a:graphic>
          <a:graphicData uri="http://schemas.openxmlformats.org/drawingml/2006/table">
            <a:tbl>
              <a:tblPr firstRow="1" bandRow="1">
                <a:tableStyleId>{2D5ABB26-0587-4C30-8999-92F81FD0307C}</a:tableStyleId>
              </a:tblPr>
              <a:tblGrid>
                <a:gridCol w="1205730">
                  <a:extLst>
                    <a:ext uri="{9D8B030D-6E8A-4147-A177-3AD203B41FA5}">
                      <a16:colId xmlns:a16="http://schemas.microsoft.com/office/drawing/2014/main" val="4241874949"/>
                    </a:ext>
                  </a:extLst>
                </a:gridCol>
                <a:gridCol w="938141">
                  <a:extLst>
                    <a:ext uri="{9D8B030D-6E8A-4147-A177-3AD203B41FA5}">
                      <a16:colId xmlns:a16="http://schemas.microsoft.com/office/drawing/2014/main" val="2595064782"/>
                    </a:ext>
                  </a:extLst>
                </a:gridCol>
                <a:gridCol w="1071935">
                  <a:extLst>
                    <a:ext uri="{9D8B030D-6E8A-4147-A177-3AD203B41FA5}">
                      <a16:colId xmlns:a16="http://schemas.microsoft.com/office/drawing/2014/main" val="1924899623"/>
                    </a:ext>
                  </a:extLst>
                </a:gridCol>
                <a:gridCol w="1071935">
                  <a:extLst>
                    <a:ext uri="{9D8B030D-6E8A-4147-A177-3AD203B41FA5}">
                      <a16:colId xmlns:a16="http://schemas.microsoft.com/office/drawing/2014/main" val="253907441"/>
                    </a:ext>
                  </a:extLst>
                </a:gridCol>
              </a:tblGrid>
              <a:tr h="370840">
                <a:tc>
                  <a:txBody>
                    <a:bodyPr/>
                    <a:lstStyle/>
                    <a:p>
                      <a:pPr algn="l"/>
                      <a:r>
                        <a:rPr kumimoji="0" lang="en-US" sz="1400" b="1" i="0" u="none" strike="noStrike" cap="none" normalizeH="0" baseline="0" dirty="0">
                          <a:ln>
                            <a:noFill/>
                          </a:ln>
                          <a:solidFill>
                            <a:schemeClr val="tx1"/>
                          </a:solidFill>
                          <a:effectLst/>
                          <a:latin typeface="+mn-lt"/>
                          <a:ea typeface="ヒラギノ角ゴ Pro W3" charset="-128"/>
                        </a:rPr>
                        <a:t>First National Bank</a:t>
                      </a:r>
                      <a:endParaRPr lang="en-US" sz="140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65950146"/>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baseline="0" dirty="0">
                          <a:solidFill>
                            <a:schemeClr val="tx1"/>
                          </a:solidFill>
                          <a:latin typeface="+mn-lt"/>
                        </a:rPr>
                        <a:t>Blank</a:t>
                      </a:r>
                      <a:endParaRPr lang="en-US" sz="1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baseline="0" dirty="0">
                          <a:solidFill>
                            <a:schemeClr val="tx1"/>
                          </a:solidFill>
                          <a:latin typeface="+mn-lt"/>
                        </a:rPr>
                        <a:t>Blank</a:t>
                      </a:r>
                      <a:endParaRPr lang="en-US" sz="1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6384862"/>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Securities</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marT="45740" marB="457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Checkable deposits</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2501017"/>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mn-lt"/>
                          <a:ea typeface="ヒラギノ角ゴ Pro W3" charset="-128"/>
                        </a:rPr>
                        <a:t>Reserves</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76530960"/>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Loans</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07325051"/>
                  </a:ext>
                </a:extLst>
              </a:tr>
            </a:tbl>
          </a:graphicData>
        </a:graphic>
      </p:graphicFrame>
      <p:graphicFrame>
        <p:nvGraphicFramePr>
          <p:cNvPr id="21" name="Object 20">
            <a:extLst>
              <a:ext uri="{FF2B5EF4-FFF2-40B4-BE49-F238E27FC236}">
                <a16:creationId xmlns:a16="http://schemas.microsoft.com/office/drawing/2014/main" id="{EB9770E4-CB04-4C27-8A98-F7C601B484C8}"/>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2247588120"/>
              </p:ext>
            </p:extLst>
          </p:nvPr>
        </p:nvGraphicFramePr>
        <p:xfrm>
          <a:off x="6065576" y="3380799"/>
          <a:ext cx="685800" cy="215900"/>
        </p:xfrm>
        <a:graphic>
          <a:graphicData uri="http://schemas.openxmlformats.org/presentationml/2006/ole">
            <mc:AlternateContent xmlns:mc="http://schemas.openxmlformats.org/markup-compatibility/2006">
              <mc:Choice xmlns:v="urn:schemas-microsoft-com:vml" Requires="v">
                <p:oleObj name="Equation" r:id="rId2" imgW="685800" imgH="215640" progId="Equation.DSMT4">
                  <p:embed/>
                </p:oleObj>
              </mc:Choice>
              <mc:Fallback>
                <p:oleObj name="Equation" r:id="rId2" imgW="685800" imgH="215640" progId="Equation.DSMT4">
                  <p:embed/>
                  <p:pic>
                    <p:nvPicPr>
                      <p:cNvPr id="20" name="Object 19">
                        <a:extLst>
                          <a:ext uri="{FF2B5EF4-FFF2-40B4-BE49-F238E27FC236}">
                            <a16:creationId xmlns:a16="http://schemas.microsoft.com/office/drawing/2014/main" id="{E2FA529D-529A-43C7-87DD-17DC38BBE221}"/>
                          </a:ext>
                        </a:extLst>
                      </p:cNvPr>
                      <p:cNvPicPr/>
                      <p:nvPr/>
                    </p:nvPicPr>
                    <p:blipFill>
                      <a:blip r:embed="rId3"/>
                      <a:stretch>
                        <a:fillRect/>
                      </a:stretch>
                    </p:blipFill>
                    <p:spPr>
                      <a:xfrm>
                        <a:off x="6065576" y="3380799"/>
                        <a:ext cx="685800" cy="215900"/>
                      </a:xfrm>
                      <a:prstGeom prst="rect">
                        <a:avLst/>
                      </a:prstGeom>
                      <a:solidFill>
                        <a:schemeClr val="bg1"/>
                      </a:solidFill>
                    </p:spPr>
                  </p:pic>
                </p:oleObj>
              </mc:Fallback>
            </mc:AlternateContent>
          </a:graphicData>
        </a:graphic>
      </p:graphicFrame>
      <p:graphicFrame>
        <p:nvGraphicFramePr>
          <p:cNvPr id="19" name="Content Placeholder 5">
            <a:extLst>
              <a:ext uri="{FF2B5EF4-FFF2-40B4-BE49-F238E27FC236}">
                <a16:creationId xmlns:a16="http://schemas.microsoft.com/office/drawing/2014/main" id="{FFDA3C02-C48F-42D8-8FB9-443D95CCA898}"/>
              </a:ext>
            </a:extLst>
          </p:cNvPr>
          <p:cNvGraphicFramePr>
            <a:graphicFrameLocks noGrp="1"/>
          </p:cNvGraphicFramePr>
          <p:nvPr>
            <p:ph sz="quarter" idx="16"/>
            <p:extLst>
              <p:ext uri="{D42A27DB-BD31-4B8C-83A1-F6EECF244321}">
                <p14:modId xmlns:p14="http://schemas.microsoft.com/office/powerpoint/2010/main" val="758973154"/>
              </p:ext>
            </p:extLst>
          </p:nvPr>
        </p:nvGraphicFramePr>
        <p:xfrm>
          <a:off x="4675188" y="4673809"/>
          <a:ext cx="4287744" cy="1630680"/>
        </p:xfrm>
        <a:graphic>
          <a:graphicData uri="http://schemas.openxmlformats.org/drawingml/2006/table">
            <a:tbl>
              <a:tblPr firstRow="1" bandRow="1">
                <a:tableStyleId>{2D5ABB26-0587-4C30-8999-92F81FD0307C}</a:tableStyleId>
              </a:tblPr>
              <a:tblGrid>
                <a:gridCol w="1417794">
                  <a:extLst>
                    <a:ext uri="{9D8B030D-6E8A-4147-A177-3AD203B41FA5}">
                      <a16:colId xmlns:a16="http://schemas.microsoft.com/office/drawing/2014/main" val="4027760748"/>
                    </a:ext>
                  </a:extLst>
                </a:gridCol>
                <a:gridCol w="1004935">
                  <a:extLst>
                    <a:ext uri="{9D8B030D-6E8A-4147-A177-3AD203B41FA5}">
                      <a16:colId xmlns:a16="http://schemas.microsoft.com/office/drawing/2014/main" val="360527602"/>
                    </a:ext>
                  </a:extLst>
                </a:gridCol>
                <a:gridCol w="1032095">
                  <a:extLst>
                    <a:ext uri="{9D8B030D-6E8A-4147-A177-3AD203B41FA5}">
                      <a16:colId xmlns:a16="http://schemas.microsoft.com/office/drawing/2014/main" val="23093627"/>
                    </a:ext>
                  </a:extLst>
                </a:gridCol>
                <a:gridCol w="832920">
                  <a:extLst>
                    <a:ext uri="{9D8B030D-6E8A-4147-A177-3AD203B41FA5}">
                      <a16:colId xmlns:a16="http://schemas.microsoft.com/office/drawing/2014/main" val="3701514718"/>
                    </a:ext>
                  </a:extLst>
                </a:gridCol>
              </a:tblGrid>
              <a:tr h="370840">
                <a:tc>
                  <a:txBody>
                    <a:bodyPr/>
                    <a:lstStyle/>
                    <a:p>
                      <a:pPr algn="l"/>
                      <a:r>
                        <a:rPr kumimoji="0" lang="en-US" sz="1400" b="1" i="0" u="none" strike="noStrike" cap="none" normalizeH="0" baseline="0" dirty="0">
                          <a:ln>
                            <a:noFill/>
                          </a:ln>
                          <a:solidFill>
                            <a:schemeClr val="tx1"/>
                          </a:solidFill>
                          <a:effectLst/>
                          <a:latin typeface="+mn-lt"/>
                          <a:ea typeface="ヒラギノ角ゴ Pro W3" charset="-128"/>
                        </a:rPr>
                        <a:t>First National Bank</a:t>
                      </a:r>
                      <a:endParaRPr lang="en-US" sz="140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7411892"/>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baseline="0" dirty="0">
                          <a:solidFill>
                            <a:schemeClr val="tx1"/>
                          </a:solidFill>
                          <a:latin typeface="+mn-lt"/>
                        </a:rPr>
                        <a:t>Blank</a:t>
                      </a:r>
                      <a:endParaRPr lang="en-US" sz="1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baseline="0" dirty="0">
                          <a:solidFill>
                            <a:schemeClr val="tx1"/>
                          </a:solidFill>
                          <a:latin typeface="+mn-lt"/>
                        </a:rPr>
                        <a:t>Blank</a:t>
                      </a:r>
                      <a:endParaRPr lang="en-US" sz="1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5727119"/>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Securities</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marT="45740" marB="457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24316100"/>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mn-lt"/>
                          <a:ea typeface="ヒラギノ角ゴ Pro W3" charset="-128"/>
                        </a:rPr>
                        <a:t>Reserves</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4687049"/>
                  </a:ext>
                </a:extLst>
              </a:tr>
            </a:tbl>
          </a:graphicData>
        </a:graphic>
      </p:graphicFrame>
      <p:graphicFrame>
        <p:nvGraphicFramePr>
          <p:cNvPr id="22" name="Object 21">
            <a:extLst>
              <a:ext uri="{FF2B5EF4-FFF2-40B4-BE49-F238E27FC236}">
                <a16:creationId xmlns:a16="http://schemas.microsoft.com/office/drawing/2014/main" id="{3CF1ECA5-8E8A-4E23-8811-FEF1EB815ED9}"/>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3308391410"/>
              </p:ext>
            </p:extLst>
          </p:nvPr>
        </p:nvGraphicFramePr>
        <p:xfrm>
          <a:off x="6361831" y="5635089"/>
          <a:ext cx="685800" cy="215900"/>
        </p:xfrm>
        <a:graphic>
          <a:graphicData uri="http://schemas.openxmlformats.org/presentationml/2006/ole">
            <mc:AlternateContent xmlns:mc="http://schemas.openxmlformats.org/markup-compatibility/2006">
              <mc:Choice xmlns:v="urn:schemas-microsoft-com:vml" Requires="v">
                <p:oleObj name="Equation" r:id="rId2" imgW="685800" imgH="215640" progId="Equation.DSMT4">
                  <p:embed/>
                </p:oleObj>
              </mc:Choice>
              <mc:Fallback>
                <p:oleObj name="Equation" r:id="rId2" imgW="685800" imgH="215640" progId="Equation.DSMT4">
                  <p:embed/>
                  <p:pic>
                    <p:nvPicPr>
                      <p:cNvPr id="21" name="Object 20">
                        <a:extLst>
                          <a:ext uri="{FF2B5EF4-FFF2-40B4-BE49-F238E27FC236}">
                            <a16:creationId xmlns:a16="http://schemas.microsoft.com/office/drawing/2014/main" id="{EB9770E4-CB04-4C27-8A98-F7C601B484C8}"/>
                          </a:ext>
                        </a:extLst>
                      </p:cNvPr>
                      <p:cNvPicPr/>
                      <p:nvPr/>
                    </p:nvPicPr>
                    <p:blipFill>
                      <a:blip r:embed="rId3"/>
                      <a:stretch>
                        <a:fillRect/>
                      </a:stretch>
                    </p:blipFill>
                    <p:spPr>
                      <a:xfrm>
                        <a:off x="6361831" y="5635089"/>
                        <a:ext cx="685800" cy="215900"/>
                      </a:xfrm>
                      <a:prstGeom prst="rect">
                        <a:avLst/>
                      </a:prstGeom>
                      <a:solidFill>
                        <a:schemeClr val="bg1"/>
                      </a:solidFill>
                    </p:spPr>
                  </p:pic>
                </p:oleObj>
              </mc:Fallback>
            </mc:AlternateContent>
          </a:graphicData>
        </a:graphic>
      </p:graphicFrame>
    </p:spTree>
    <p:extLst>
      <p:ext uri="{BB962C8B-B14F-4D97-AF65-F5344CB8AC3E}">
        <p14:creationId xmlns:p14="http://schemas.microsoft.com/office/powerpoint/2010/main" val="23614772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DFA89-310C-43B2-8730-69941BF22832}"/>
              </a:ext>
            </a:extLst>
          </p:cNvPr>
          <p:cNvSpPr>
            <a:spLocks noGrp="1"/>
          </p:cNvSpPr>
          <p:nvPr>
            <p:ph type="title"/>
          </p:nvPr>
        </p:nvSpPr>
        <p:spPr/>
        <p:txBody>
          <a:bodyPr/>
          <a:lstStyle/>
          <a:p>
            <a:r>
              <a:rPr lang="en-US" sz="3200" dirty="0"/>
              <a:t>Multiple Deposit Creation: A Simple Model </a:t>
            </a:r>
            <a:r>
              <a:rPr lang="en-US" sz="2000" b="0" dirty="0"/>
              <a:t>(2 of 2)</a:t>
            </a:r>
            <a:endParaRPr lang="en-IN" sz="2000" b="0" dirty="0"/>
          </a:p>
        </p:txBody>
      </p:sp>
      <p:sp>
        <p:nvSpPr>
          <p:cNvPr id="3" name="Content Placeholder 2">
            <a:extLst>
              <a:ext uri="{FF2B5EF4-FFF2-40B4-BE49-F238E27FC236}">
                <a16:creationId xmlns:a16="http://schemas.microsoft.com/office/drawing/2014/main" id="{0EEF45B7-BD76-4AB5-86C1-B9CAD8CE2528}"/>
              </a:ext>
            </a:extLst>
          </p:cNvPr>
          <p:cNvSpPr>
            <a:spLocks noGrp="1"/>
          </p:cNvSpPr>
          <p:nvPr>
            <p:ph sz="quarter" idx="13"/>
          </p:nvPr>
        </p:nvSpPr>
        <p:spPr>
          <a:xfrm>
            <a:off x="457200" y="1552575"/>
            <a:ext cx="6197097" cy="556882"/>
          </a:xfrm>
        </p:spPr>
        <p:txBody>
          <a:bodyPr/>
          <a:lstStyle/>
          <a:p>
            <a:pPr marL="432" indent="0">
              <a:buNone/>
            </a:pPr>
            <a:r>
              <a:rPr lang="en-US" b="1" dirty="0"/>
              <a:t>Deposit Creation: The Banking System</a:t>
            </a:r>
          </a:p>
        </p:txBody>
      </p:sp>
      <p:graphicFrame>
        <p:nvGraphicFramePr>
          <p:cNvPr id="17" name="Content Placeholder 3">
            <a:extLst>
              <a:ext uri="{FF2B5EF4-FFF2-40B4-BE49-F238E27FC236}">
                <a16:creationId xmlns:a16="http://schemas.microsoft.com/office/drawing/2014/main" id="{FE652B51-2ABE-497E-8F87-807A3D0BA423}"/>
              </a:ext>
            </a:extLst>
          </p:cNvPr>
          <p:cNvGraphicFramePr>
            <a:graphicFrameLocks noGrp="1"/>
          </p:cNvGraphicFramePr>
          <p:nvPr>
            <p:ph sz="quarter" idx="14"/>
            <p:extLst>
              <p:ext uri="{D42A27DB-BD31-4B8C-83A1-F6EECF244321}">
                <p14:modId xmlns:p14="http://schemas.microsoft.com/office/powerpoint/2010/main" val="2783670873"/>
              </p:ext>
            </p:extLst>
          </p:nvPr>
        </p:nvGraphicFramePr>
        <p:xfrm>
          <a:off x="457200" y="2216150"/>
          <a:ext cx="4232787" cy="1630680"/>
        </p:xfrm>
        <a:graphic>
          <a:graphicData uri="http://schemas.openxmlformats.org/drawingml/2006/table">
            <a:tbl>
              <a:tblPr firstRow="1" bandRow="1">
                <a:tableStyleId>{2D5ABB26-0587-4C30-8999-92F81FD0307C}</a:tableStyleId>
              </a:tblPr>
              <a:tblGrid>
                <a:gridCol w="1371600">
                  <a:extLst>
                    <a:ext uri="{9D8B030D-6E8A-4147-A177-3AD203B41FA5}">
                      <a16:colId xmlns:a16="http://schemas.microsoft.com/office/drawing/2014/main" val="3868968555"/>
                    </a:ext>
                  </a:extLst>
                </a:gridCol>
                <a:gridCol w="896293">
                  <a:extLst>
                    <a:ext uri="{9D8B030D-6E8A-4147-A177-3AD203B41FA5}">
                      <a16:colId xmlns:a16="http://schemas.microsoft.com/office/drawing/2014/main" val="2474448255"/>
                    </a:ext>
                  </a:extLst>
                </a:gridCol>
                <a:gridCol w="1059256">
                  <a:extLst>
                    <a:ext uri="{9D8B030D-6E8A-4147-A177-3AD203B41FA5}">
                      <a16:colId xmlns:a16="http://schemas.microsoft.com/office/drawing/2014/main" val="1465735657"/>
                    </a:ext>
                  </a:extLst>
                </a:gridCol>
                <a:gridCol w="905638">
                  <a:extLst>
                    <a:ext uri="{9D8B030D-6E8A-4147-A177-3AD203B41FA5}">
                      <a16:colId xmlns:a16="http://schemas.microsoft.com/office/drawing/2014/main" val="1191577651"/>
                    </a:ext>
                  </a:extLst>
                </a:gridCol>
              </a:tblGrid>
              <a:tr h="370840">
                <a:tc>
                  <a:txBody>
                    <a:bodyPr/>
                    <a:lstStyle/>
                    <a:p>
                      <a:pPr algn="r"/>
                      <a:r>
                        <a:rPr kumimoji="0" lang="en-US" sz="1400" b="1" i="0" u="none" strike="noStrike" cap="none" normalizeH="0" baseline="0" dirty="0">
                          <a:ln>
                            <a:noFill/>
                          </a:ln>
                          <a:solidFill>
                            <a:schemeClr val="tx1"/>
                          </a:solidFill>
                          <a:effectLst/>
                          <a:latin typeface="+mn-lt"/>
                          <a:ea typeface="ヒラギノ角ゴ Pro W3" charset="-128"/>
                        </a:rPr>
                        <a:t>Bank A</a:t>
                      </a: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1709240"/>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0397734"/>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Reserves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Checkable deposits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62020602"/>
                  </a:ext>
                </a:extLst>
              </a:tr>
              <a:tr h="370840">
                <a:tc>
                  <a:txBody>
                    <a:bodyPr/>
                    <a:lstStyle/>
                    <a:p>
                      <a:pPr algn="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4161194"/>
                  </a:ext>
                </a:extLst>
              </a:tr>
            </a:tbl>
          </a:graphicData>
        </a:graphic>
      </p:graphicFrame>
      <p:graphicFrame>
        <p:nvGraphicFramePr>
          <p:cNvPr id="4" name="Content Placeholder 4">
            <a:extLst>
              <a:ext uri="{FF2B5EF4-FFF2-40B4-BE49-F238E27FC236}">
                <a16:creationId xmlns:a16="http://schemas.microsoft.com/office/drawing/2014/main" id="{028473FF-DD68-4AC8-A9EC-B5D3CEA8DBA7}"/>
              </a:ext>
            </a:extLst>
          </p:cNvPr>
          <p:cNvGraphicFramePr>
            <a:graphicFrameLocks noGrp="1"/>
          </p:cNvGraphicFramePr>
          <p:nvPr>
            <p:ph sz="quarter" idx="17"/>
            <p:extLst>
              <p:ext uri="{D42A27DB-BD31-4B8C-83A1-F6EECF244321}">
                <p14:modId xmlns:p14="http://schemas.microsoft.com/office/powerpoint/2010/main" val="1911340285"/>
              </p:ext>
            </p:extLst>
          </p:nvPr>
        </p:nvGraphicFramePr>
        <p:xfrm>
          <a:off x="457200" y="4352925"/>
          <a:ext cx="4011612" cy="1259840"/>
        </p:xfrm>
        <a:graphic>
          <a:graphicData uri="http://schemas.openxmlformats.org/drawingml/2006/table">
            <a:tbl>
              <a:tblPr firstRow="1" bandRow="1">
                <a:tableStyleId>{2D5ABB26-0587-4C30-8999-92F81FD0307C}</a:tableStyleId>
              </a:tblPr>
              <a:tblGrid>
                <a:gridCol w="1002903">
                  <a:extLst>
                    <a:ext uri="{9D8B030D-6E8A-4147-A177-3AD203B41FA5}">
                      <a16:colId xmlns:a16="http://schemas.microsoft.com/office/drawing/2014/main" val="1955381399"/>
                    </a:ext>
                  </a:extLst>
                </a:gridCol>
                <a:gridCol w="1002903">
                  <a:extLst>
                    <a:ext uri="{9D8B030D-6E8A-4147-A177-3AD203B41FA5}">
                      <a16:colId xmlns:a16="http://schemas.microsoft.com/office/drawing/2014/main" val="1456592803"/>
                    </a:ext>
                  </a:extLst>
                </a:gridCol>
                <a:gridCol w="1002903">
                  <a:extLst>
                    <a:ext uri="{9D8B030D-6E8A-4147-A177-3AD203B41FA5}">
                      <a16:colId xmlns:a16="http://schemas.microsoft.com/office/drawing/2014/main" val="2454675523"/>
                    </a:ext>
                  </a:extLst>
                </a:gridCol>
                <a:gridCol w="1002903">
                  <a:extLst>
                    <a:ext uri="{9D8B030D-6E8A-4147-A177-3AD203B41FA5}">
                      <a16:colId xmlns:a16="http://schemas.microsoft.com/office/drawing/2014/main" val="2124092876"/>
                    </a:ext>
                  </a:extLst>
                </a:gridCol>
              </a:tblGrid>
              <a:tr h="370840">
                <a:tc>
                  <a:txBody>
                    <a:bodyPr/>
                    <a:lstStyle/>
                    <a:p>
                      <a:pPr algn="r"/>
                      <a:r>
                        <a:rPr kumimoji="0" lang="en-US" sz="1400" b="1" i="0" u="none" strike="noStrike" cap="none" normalizeH="0" baseline="0" dirty="0">
                          <a:ln>
                            <a:noFill/>
                          </a:ln>
                          <a:solidFill>
                            <a:schemeClr val="tx1"/>
                          </a:solidFill>
                          <a:effectLst/>
                          <a:latin typeface="+mn-lt"/>
                          <a:ea typeface="ヒラギノ角ゴ Pro W3" charset="-128"/>
                        </a:rPr>
                        <a:t>Bank B</a:t>
                      </a: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8622298"/>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76162680"/>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Reserves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Checkable deposits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97507417"/>
                  </a:ext>
                </a:extLst>
              </a:tr>
            </a:tbl>
          </a:graphicData>
        </a:graphic>
      </p:graphicFrame>
      <p:graphicFrame>
        <p:nvGraphicFramePr>
          <p:cNvPr id="18" name="Content Placeholder 4">
            <a:extLst>
              <a:ext uri="{FF2B5EF4-FFF2-40B4-BE49-F238E27FC236}">
                <a16:creationId xmlns:a16="http://schemas.microsoft.com/office/drawing/2014/main" id="{49938AF8-1371-4EBF-A488-A56F4BD3F08E}"/>
              </a:ext>
            </a:extLst>
          </p:cNvPr>
          <p:cNvGraphicFramePr>
            <a:graphicFrameLocks noGrp="1"/>
          </p:cNvGraphicFramePr>
          <p:nvPr>
            <p:ph sz="quarter" idx="15"/>
            <p:extLst>
              <p:ext uri="{D42A27DB-BD31-4B8C-83A1-F6EECF244321}">
                <p14:modId xmlns:p14="http://schemas.microsoft.com/office/powerpoint/2010/main" val="175290845"/>
              </p:ext>
            </p:extLst>
          </p:nvPr>
        </p:nvGraphicFramePr>
        <p:xfrm>
          <a:off x="4852168" y="2211070"/>
          <a:ext cx="4055856" cy="1630680"/>
        </p:xfrm>
        <a:graphic>
          <a:graphicData uri="http://schemas.openxmlformats.org/drawingml/2006/table">
            <a:tbl>
              <a:tblPr firstRow="1" bandRow="1">
                <a:tableStyleId>{2D5ABB26-0587-4C30-8999-92F81FD0307C}</a:tableStyleId>
              </a:tblPr>
              <a:tblGrid>
                <a:gridCol w="1205730">
                  <a:extLst>
                    <a:ext uri="{9D8B030D-6E8A-4147-A177-3AD203B41FA5}">
                      <a16:colId xmlns:a16="http://schemas.microsoft.com/office/drawing/2014/main" val="4241874949"/>
                    </a:ext>
                  </a:extLst>
                </a:gridCol>
                <a:gridCol w="938141">
                  <a:extLst>
                    <a:ext uri="{9D8B030D-6E8A-4147-A177-3AD203B41FA5}">
                      <a16:colId xmlns:a16="http://schemas.microsoft.com/office/drawing/2014/main" val="2595064782"/>
                    </a:ext>
                  </a:extLst>
                </a:gridCol>
                <a:gridCol w="1071935">
                  <a:extLst>
                    <a:ext uri="{9D8B030D-6E8A-4147-A177-3AD203B41FA5}">
                      <a16:colId xmlns:a16="http://schemas.microsoft.com/office/drawing/2014/main" val="1924899623"/>
                    </a:ext>
                  </a:extLst>
                </a:gridCol>
                <a:gridCol w="840050">
                  <a:extLst>
                    <a:ext uri="{9D8B030D-6E8A-4147-A177-3AD203B41FA5}">
                      <a16:colId xmlns:a16="http://schemas.microsoft.com/office/drawing/2014/main" val="253907441"/>
                    </a:ext>
                  </a:extLst>
                </a:gridCol>
              </a:tblGrid>
              <a:tr h="370840">
                <a:tc>
                  <a:txBody>
                    <a:bodyPr/>
                    <a:lstStyle/>
                    <a:p>
                      <a:pPr algn="r"/>
                      <a:r>
                        <a:rPr kumimoji="0" lang="en-US" sz="1400" b="1" i="0" u="none" strike="noStrike" cap="none" normalizeH="0" baseline="0" dirty="0">
                          <a:ln>
                            <a:noFill/>
                          </a:ln>
                          <a:solidFill>
                            <a:schemeClr val="tx1"/>
                          </a:solidFill>
                          <a:effectLst/>
                          <a:latin typeface="+mn-lt"/>
                          <a:ea typeface="ヒラギノ角ゴ Pro W3" charset="-128"/>
                        </a:rPr>
                        <a:t>Bank A</a:t>
                      </a: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65950146"/>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6384862"/>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Reserves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Checkable deposits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2501017"/>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Loans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76530960"/>
                  </a:ext>
                </a:extLst>
              </a:tr>
            </a:tbl>
          </a:graphicData>
        </a:graphic>
      </p:graphicFrame>
      <p:graphicFrame>
        <p:nvGraphicFramePr>
          <p:cNvPr id="19" name="Content Placeholder 5">
            <a:extLst>
              <a:ext uri="{FF2B5EF4-FFF2-40B4-BE49-F238E27FC236}">
                <a16:creationId xmlns:a16="http://schemas.microsoft.com/office/drawing/2014/main" id="{FFDA3C02-C48F-42D8-8FB9-443D95CCA898}"/>
              </a:ext>
            </a:extLst>
          </p:cNvPr>
          <p:cNvGraphicFramePr>
            <a:graphicFrameLocks noGrp="1"/>
          </p:cNvGraphicFramePr>
          <p:nvPr>
            <p:ph sz="quarter" idx="16"/>
            <p:extLst>
              <p:ext uri="{D42A27DB-BD31-4B8C-83A1-F6EECF244321}">
                <p14:modId xmlns:p14="http://schemas.microsoft.com/office/powerpoint/2010/main" val="3480176155"/>
              </p:ext>
            </p:extLst>
          </p:nvPr>
        </p:nvGraphicFramePr>
        <p:xfrm>
          <a:off x="4675188" y="4347889"/>
          <a:ext cx="4287744" cy="1630680"/>
        </p:xfrm>
        <a:graphic>
          <a:graphicData uri="http://schemas.openxmlformats.org/drawingml/2006/table">
            <a:tbl>
              <a:tblPr firstRow="1" bandRow="1">
                <a:tableStyleId>{2D5ABB26-0587-4C30-8999-92F81FD0307C}</a:tableStyleId>
              </a:tblPr>
              <a:tblGrid>
                <a:gridCol w="1417794">
                  <a:extLst>
                    <a:ext uri="{9D8B030D-6E8A-4147-A177-3AD203B41FA5}">
                      <a16:colId xmlns:a16="http://schemas.microsoft.com/office/drawing/2014/main" val="4027760748"/>
                    </a:ext>
                  </a:extLst>
                </a:gridCol>
                <a:gridCol w="1004935">
                  <a:extLst>
                    <a:ext uri="{9D8B030D-6E8A-4147-A177-3AD203B41FA5}">
                      <a16:colId xmlns:a16="http://schemas.microsoft.com/office/drawing/2014/main" val="360527602"/>
                    </a:ext>
                  </a:extLst>
                </a:gridCol>
                <a:gridCol w="1032095">
                  <a:extLst>
                    <a:ext uri="{9D8B030D-6E8A-4147-A177-3AD203B41FA5}">
                      <a16:colId xmlns:a16="http://schemas.microsoft.com/office/drawing/2014/main" val="23093627"/>
                    </a:ext>
                  </a:extLst>
                </a:gridCol>
                <a:gridCol w="832920">
                  <a:extLst>
                    <a:ext uri="{9D8B030D-6E8A-4147-A177-3AD203B41FA5}">
                      <a16:colId xmlns:a16="http://schemas.microsoft.com/office/drawing/2014/main" val="3701514718"/>
                    </a:ext>
                  </a:extLst>
                </a:gridCol>
              </a:tblGrid>
              <a:tr h="370840">
                <a:tc>
                  <a:txBody>
                    <a:bodyPr/>
                    <a:lstStyle/>
                    <a:p>
                      <a:pPr algn="r"/>
                      <a:r>
                        <a:rPr kumimoji="0" lang="en-US" sz="1400" b="1" i="0" u="none" strike="noStrike" cap="none" normalizeH="0" baseline="0" dirty="0">
                          <a:ln>
                            <a:noFill/>
                          </a:ln>
                          <a:solidFill>
                            <a:schemeClr val="tx1"/>
                          </a:solidFill>
                          <a:effectLst/>
                          <a:latin typeface="+mn-lt"/>
                          <a:ea typeface="ヒラギノ角ゴ Pro W3" charset="-128"/>
                        </a:rPr>
                        <a:t>Bank B</a:t>
                      </a: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7411892"/>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5727119"/>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Reserves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Checkable deposits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24316100"/>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Loans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+$81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4687049"/>
                  </a:ext>
                </a:extLst>
              </a:tr>
            </a:tbl>
          </a:graphicData>
        </a:graphic>
      </p:graphicFrame>
    </p:spTree>
    <p:extLst>
      <p:ext uri="{BB962C8B-B14F-4D97-AF65-F5344CB8AC3E}">
        <p14:creationId xmlns:p14="http://schemas.microsoft.com/office/powerpoint/2010/main" val="2682085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DD45B-F3A9-4185-9459-683FEFFCBB68}"/>
              </a:ext>
            </a:extLst>
          </p:cNvPr>
          <p:cNvSpPr>
            <a:spLocks noGrp="1"/>
          </p:cNvSpPr>
          <p:nvPr>
            <p:ph type="title"/>
          </p:nvPr>
        </p:nvSpPr>
        <p:spPr/>
        <p:txBody>
          <a:bodyPr/>
          <a:lstStyle/>
          <a:p>
            <a:r>
              <a:rPr lang="en-IN" dirty="0"/>
              <a:t>Preview</a:t>
            </a:r>
            <a:endParaRPr lang="en-IN" sz="2000" b="0" dirty="0"/>
          </a:p>
        </p:txBody>
      </p:sp>
      <p:sp>
        <p:nvSpPr>
          <p:cNvPr id="3" name="Content Placeholder 2">
            <a:extLst>
              <a:ext uri="{FF2B5EF4-FFF2-40B4-BE49-F238E27FC236}">
                <a16:creationId xmlns:a16="http://schemas.microsoft.com/office/drawing/2014/main" id="{1C7E5E26-D8A0-4861-9704-478DCC9EAFC7}"/>
              </a:ext>
            </a:extLst>
          </p:cNvPr>
          <p:cNvSpPr>
            <a:spLocks noGrp="1"/>
          </p:cNvSpPr>
          <p:nvPr>
            <p:ph sz="quarter" idx="13"/>
          </p:nvPr>
        </p:nvSpPr>
        <p:spPr>
          <a:xfrm>
            <a:off x="457200" y="1554920"/>
            <a:ext cx="8229600" cy="4663335"/>
          </a:xfrm>
        </p:spPr>
        <p:txBody>
          <a:bodyPr/>
          <a:lstStyle/>
          <a:p>
            <a:r>
              <a:rPr lang="en-US" dirty="0"/>
              <a:t>This chapter provides an overview of how commercial banks create deposits and describes the basic principles of the money supply creation process</a:t>
            </a:r>
          </a:p>
        </p:txBody>
      </p:sp>
    </p:spTree>
    <p:extLst>
      <p:ext uri="{BB962C8B-B14F-4D97-AF65-F5344CB8AC3E}">
        <p14:creationId xmlns:p14="http://schemas.microsoft.com/office/powerpoint/2010/main" val="31757766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576E3-E1D1-43A9-9C81-4EC2468D5224}"/>
              </a:ext>
            </a:extLst>
          </p:cNvPr>
          <p:cNvSpPr>
            <a:spLocks noGrp="1"/>
          </p:cNvSpPr>
          <p:nvPr>
            <p:ph type="title"/>
          </p:nvPr>
        </p:nvSpPr>
        <p:spPr>
          <a:xfrm>
            <a:off x="457199" y="215371"/>
            <a:ext cx="8351823" cy="1097279"/>
          </a:xfrm>
        </p:spPr>
        <p:txBody>
          <a:bodyPr/>
          <a:lstStyle/>
          <a:p>
            <a:r>
              <a:rPr lang="en-US" sz="2400" dirty="0"/>
              <a:t>Table 1 Creation of Deposits (Assuming 10% Reserve Requirement and a $100 Increase in Reserves)</a:t>
            </a:r>
            <a:endParaRPr lang="en-IN" sz="2400" dirty="0"/>
          </a:p>
        </p:txBody>
      </p:sp>
      <p:graphicFrame>
        <p:nvGraphicFramePr>
          <p:cNvPr id="4" name="Content Placeholder 4">
            <a:extLst>
              <a:ext uri="{FF2B5EF4-FFF2-40B4-BE49-F238E27FC236}">
                <a16:creationId xmlns:a16="http://schemas.microsoft.com/office/drawing/2014/main" id="{AE774F5D-07F3-4C54-9055-CCEE4A6B688C}"/>
              </a:ext>
            </a:extLst>
          </p:cNvPr>
          <p:cNvGraphicFramePr>
            <a:graphicFrameLocks noGrp="1"/>
          </p:cNvGraphicFramePr>
          <p:nvPr>
            <p:ph sz="quarter" idx="13"/>
            <p:extLst>
              <p:ext uri="{D42A27DB-BD31-4B8C-83A1-F6EECF244321}">
                <p14:modId xmlns:p14="http://schemas.microsoft.com/office/powerpoint/2010/main" val="1943012363"/>
              </p:ext>
            </p:extLst>
          </p:nvPr>
        </p:nvGraphicFramePr>
        <p:xfrm>
          <a:off x="457200" y="1598407"/>
          <a:ext cx="8232772" cy="4178660"/>
        </p:xfrm>
        <a:graphic>
          <a:graphicData uri="http://schemas.openxmlformats.org/drawingml/2006/table">
            <a:tbl>
              <a:tblPr firstRow="1" bandRow="1">
                <a:tableStyleId>{2D5ABB26-0587-4C30-8999-92F81FD0307C}</a:tableStyleId>
              </a:tblPr>
              <a:tblGrid>
                <a:gridCol w="1688471">
                  <a:extLst>
                    <a:ext uri="{9D8B030D-6E8A-4147-A177-3AD203B41FA5}">
                      <a16:colId xmlns:a16="http://schemas.microsoft.com/office/drawing/2014/main" val="905059680"/>
                    </a:ext>
                  </a:extLst>
                </a:gridCol>
                <a:gridCol w="2254313">
                  <a:extLst>
                    <a:ext uri="{9D8B030D-6E8A-4147-A177-3AD203B41FA5}">
                      <a16:colId xmlns:a16="http://schemas.microsoft.com/office/drawing/2014/main" val="1239579026"/>
                    </a:ext>
                  </a:extLst>
                </a:gridCol>
                <a:gridCol w="2037030">
                  <a:extLst>
                    <a:ext uri="{9D8B030D-6E8A-4147-A177-3AD203B41FA5}">
                      <a16:colId xmlns:a16="http://schemas.microsoft.com/office/drawing/2014/main" val="3823787934"/>
                    </a:ext>
                  </a:extLst>
                </a:gridCol>
                <a:gridCol w="2252958">
                  <a:extLst>
                    <a:ext uri="{9D8B030D-6E8A-4147-A177-3AD203B41FA5}">
                      <a16:colId xmlns:a16="http://schemas.microsoft.com/office/drawing/2014/main" val="2302409594"/>
                    </a:ext>
                  </a:extLst>
                </a:gridCol>
              </a:tblGrid>
              <a:tr h="348380">
                <a:tc>
                  <a:txBody>
                    <a:bodyPr/>
                    <a:lstStyle/>
                    <a:p>
                      <a:pPr algn="l"/>
                      <a:r>
                        <a:rPr lang="en-US" sz="1400" b="1" i="0" u="none" strike="noStrike" kern="1200" baseline="0" dirty="0">
                          <a:solidFill>
                            <a:schemeClr val="tx1"/>
                          </a:solidFill>
                          <a:latin typeface="+mn-lt"/>
                          <a:ea typeface="+mn-ea"/>
                          <a:cs typeface="+mn-cs"/>
                        </a:rPr>
                        <a:t>Bank</a:t>
                      </a:r>
                      <a:endParaRPr lang="en-US"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i="0" u="none" strike="noStrike" kern="1200" baseline="0" dirty="0">
                          <a:solidFill>
                            <a:schemeClr val="tx1"/>
                          </a:solidFill>
                          <a:latin typeface="+mn-lt"/>
                          <a:ea typeface="+mn-ea"/>
                          <a:cs typeface="+mn-cs"/>
                        </a:rPr>
                        <a:t>Increase in Deposits ($)</a:t>
                      </a:r>
                      <a:endParaRPr lang="en-US"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i="0" u="none" strike="noStrike" kern="1200" baseline="0" dirty="0">
                          <a:solidFill>
                            <a:schemeClr val="tx1"/>
                          </a:solidFill>
                          <a:latin typeface="+mn-lt"/>
                          <a:ea typeface="+mn-ea"/>
                          <a:cs typeface="+mn-cs"/>
                        </a:rPr>
                        <a:t>Increase in Loans ($)</a:t>
                      </a:r>
                      <a:endParaRPr lang="en-US"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i="0" u="none" strike="noStrike" kern="1200" baseline="0" dirty="0">
                          <a:solidFill>
                            <a:schemeClr val="tx1"/>
                          </a:solidFill>
                          <a:latin typeface="+mn-lt"/>
                          <a:ea typeface="+mn-ea"/>
                          <a:cs typeface="+mn-cs"/>
                        </a:rPr>
                        <a:t>Increase in Reserves ($)</a:t>
                      </a:r>
                      <a:endParaRPr lang="en-US"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47880760"/>
                  </a:ext>
                </a:extLst>
              </a:tr>
              <a:tr h="319190">
                <a:tc>
                  <a:txBody>
                    <a:bodyPr/>
                    <a:lstStyle/>
                    <a:p>
                      <a:r>
                        <a:rPr lang="en-US" sz="1400" b="0" i="0" u="none" strike="noStrike" kern="1200" baseline="0" dirty="0">
                          <a:solidFill>
                            <a:schemeClr val="tx1"/>
                          </a:solidFill>
                          <a:latin typeface="+mn-lt"/>
                          <a:ea typeface="+mn-ea"/>
                          <a:cs typeface="+mn-cs"/>
                        </a:rPr>
                        <a:t>First National</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0.00</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100.00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0.00</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24095593"/>
                  </a:ext>
                </a:extLst>
              </a:tr>
              <a:tr h="319190">
                <a:tc>
                  <a:txBody>
                    <a:bodyPr/>
                    <a:lstStyle/>
                    <a:p>
                      <a:r>
                        <a:rPr lang="en-US" sz="1400" dirty="0"/>
                        <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100.00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90.00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10.00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74451436"/>
                  </a:ext>
                </a:extLst>
              </a:tr>
              <a:tr h="319190">
                <a:tc>
                  <a:txBody>
                    <a:bodyPr/>
                    <a:lstStyle/>
                    <a:p>
                      <a:r>
                        <a:rPr lang="en-US" sz="1400" b="0" i="0" u="none" strike="noStrike" kern="1200" baseline="0" dirty="0">
                          <a:solidFill>
                            <a:schemeClr val="tx1"/>
                          </a:solidFill>
                          <a:latin typeface="+mn-lt"/>
                          <a:ea typeface="+mn-ea"/>
                          <a:cs typeface="+mn-cs"/>
                        </a:rPr>
                        <a:t>B</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90.00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81.00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9.00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7364344"/>
                  </a:ext>
                </a:extLst>
              </a:tr>
              <a:tr h="319190">
                <a:tc>
                  <a:txBody>
                    <a:bodyPr/>
                    <a:lstStyle/>
                    <a:p>
                      <a:r>
                        <a:rPr lang="en-US" sz="1400" dirty="0"/>
                        <a:t>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81.00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72.90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8.10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12884582"/>
                  </a:ext>
                </a:extLst>
              </a:tr>
              <a:tr h="319190">
                <a:tc>
                  <a:txBody>
                    <a:bodyPr/>
                    <a:lstStyle/>
                    <a:p>
                      <a:r>
                        <a:rPr lang="en-US" sz="1400" dirty="0"/>
                        <a:t>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72.90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65.61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7.29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6113157"/>
                  </a:ext>
                </a:extLst>
              </a:tr>
              <a:tr h="319190">
                <a:tc>
                  <a:txBody>
                    <a:bodyPr/>
                    <a:lstStyle/>
                    <a:p>
                      <a:r>
                        <a:rPr lang="en-US" sz="1400" dirty="0"/>
                        <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65.61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59.05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6.56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63451987"/>
                  </a:ext>
                </a:extLst>
              </a:tr>
              <a:tr h="319190">
                <a:tc>
                  <a:txBody>
                    <a:bodyPr/>
                    <a:lstStyle/>
                    <a:p>
                      <a:r>
                        <a:rPr lang="en-US" sz="1400" dirty="0"/>
                        <a:t>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59.05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53.14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5.91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79640862"/>
                  </a:ext>
                </a:extLst>
              </a:tr>
              <a:tr h="319190">
                <a:tc>
                  <a:txBody>
                    <a:bodyPr/>
                    <a:lstStyle/>
                    <a:p>
                      <a:r>
                        <a:rPr lang="en-US" sz="1400" b="0" i="0" u="none" strike="noStrike" kern="1200" baseline="0" dirty="0">
                          <a:solidFill>
                            <a:schemeClr val="tx1"/>
                          </a:solidFill>
                          <a:latin typeface="+mn-lt"/>
                          <a:ea typeface="+mn-ea"/>
                          <a:cs typeface="+mn-cs"/>
                        </a:rPr>
                        <a:t>.</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69474237"/>
                  </a:ext>
                </a:extLst>
              </a:tr>
              <a:tr h="319190">
                <a:tc>
                  <a:txBody>
                    <a:bodyPr/>
                    <a:lstStyle/>
                    <a:p>
                      <a:r>
                        <a:rPr lang="en-US" sz="1400" b="0" i="0" u="none" strike="noStrike" kern="1200" baseline="0" dirty="0">
                          <a:solidFill>
                            <a:schemeClr val="tx1"/>
                          </a:solidFill>
                          <a:latin typeface="+mn-lt"/>
                          <a:ea typeface="+mn-ea"/>
                          <a:cs typeface="+mn-cs"/>
                        </a:rPr>
                        <a:t>.</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57980919"/>
                  </a:ext>
                </a:extLst>
              </a:tr>
              <a:tr h="319190">
                <a:tc>
                  <a:txBody>
                    <a:bodyPr/>
                    <a:lstStyle/>
                    <a:p>
                      <a:r>
                        <a:rPr lang="en-US" sz="1400" b="0" i="0" u="none" strike="noStrike" kern="1200" baseline="0" dirty="0">
                          <a:solidFill>
                            <a:schemeClr val="tx1"/>
                          </a:solidFill>
                          <a:latin typeface="+mn-lt"/>
                          <a:ea typeface="+mn-ea"/>
                          <a:cs typeface="+mn-cs"/>
                        </a:rPr>
                        <a:t>.</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41518642"/>
                  </a:ext>
                </a:extLst>
              </a:tr>
              <a:tr h="319190">
                <a:tc>
                  <a:txBody>
                    <a:bodyPr/>
                    <a:lstStyle/>
                    <a:p>
                      <a:r>
                        <a:rPr lang="en-US" sz="1400" b="0" i="0" u="none" strike="noStrike" kern="1200" baseline="0" dirty="0">
                          <a:solidFill>
                            <a:schemeClr val="tx1"/>
                          </a:solidFill>
                          <a:latin typeface="+mn-lt"/>
                          <a:ea typeface="+mn-ea"/>
                          <a:cs typeface="+mn-cs"/>
                        </a:rPr>
                        <a:t>.</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08677532"/>
                  </a:ext>
                </a:extLst>
              </a:tr>
              <a:tr h="319190">
                <a:tc>
                  <a:txBody>
                    <a:bodyPr/>
                    <a:lstStyle/>
                    <a:p>
                      <a:r>
                        <a:rPr lang="en-US" sz="1400" b="0" i="0" u="none" strike="noStrike" kern="1200" baseline="0" dirty="0">
                          <a:solidFill>
                            <a:schemeClr val="tx1"/>
                          </a:solidFill>
                          <a:latin typeface="+mn-lt"/>
                          <a:ea typeface="+mn-ea"/>
                          <a:cs typeface="+mn-cs"/>
                        </a:rPr>
                        <a:t>Total for all banks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1,000.00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1,000.00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100.00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30332105"/>
                  </a:ext>
                </a:extLst>
              </a:tr>
            </a:tbl>
          </a:graphicData>
        </a:graphic>
      </p:graphicFrame>
    </p:spTree>
    <p:extLst>
      <p:ext uri="{BB962C8B-B14F-4D97-AF65-F5344CB8AC3E}">
        <p14:creationId xmlns:p14="http://schemas.microsoft.com/office/powerpoint/2010/main" val="31216194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08D9F-76E3-4640-8B1D-A4A2901261FF}"/>
              </a:ext>
            </a:extLst>
          </p:cNvPr>
          <p:cNvSpPr>
            <a:spLocks noGrp="1"/>
          </p:cNvSpPr>
          <p:nvPr>
            <p:ph type="title"/>
          </p:nvPr>
        </p:nvSpPr>
        <p:spPr/>
        <p:txBody>
          <a:bodyPr/>
          <a:lstStyle/>
          <a:p>
            <a:r>
              <a:rPr lang="en-US" sz="3000" dirty="0"/>
              <a:t>Deriving the Formula for Multiple Deposit Creation</a:t>
            </a:r>
            <a:endParaRPr lang="en-IN" sz="3000" dirty="0"/>
          </a:p>
        </p:txBody>
      </p:sp>
      <p:sp>
        <p:nvSpPr>
          <p:cNvPr id="3" name="Content Placeholder 2">
            <a:extLst>
              <a:ext uri="{FF2B5EF4-FFF2-40B4-BE49-F238E27FC236}">
                <a16:creationId xmlns:a16="http://schemas.microsoft.com/office/drawing/2014/main" id="{2A3A8375-98E1-4558-AE8B-D8A50804218D}"/>
              </a:ext>
            </a:extLst>
          </p:cNvPr>
          <p:cNvSpPr>
            <a:spLocks noGrp="1"/>
          </p:cNvSpPr>
          <p:nvPr>
            <p:ph sz="quarter" idx="13"/>
          </p:nvPr>
        </p:nvSpPr>
        <p:spPr>
          <a:xfrm>
            <a:off x="457199" y="1552575"/>
            <a:ext cx="8229599" cy="2088370"/>
          </a:xfrm>
        </p:spPr>
        <p:txBody>
          <a:bodyPr/>
          <a:lstStyle/>
          <a:p>
            <a:pPr marL="432" indent="0">
              <a:spcBef>
                <a:spcPts val="600"/>
              </a:spcBef>
              <a:buNone/>
            </a:pPr>
            <a:r>
              <a:rPr lang="en-IN" sz="2200" dirty="0"/>
              <a:t>Assuming banks do not hold excess reserves</a:t>
            </a:r>
          </a:p>
          <a:p>
            <a:pPr marL="432" indent="0">
              <a:spcBef>
                <a:spcPts val="600"/>
              </a:spcBef>
              <a:buNone/>
            </a:pPr>
            <a:r>
              <a:rPr lang="en-IN" sz="2200" dirty="0"/>
              <a:t>Required Reserves (</a:t>
            </a:r>
            <a:r>
              <a:rPr lang="en-IN" sz="2200" i="1" dirty="0"/>
              <a:t>R</a:t>
            </a:r>
            <a:r>
              <a:rPr lang="en-IN" sz="100" i="1" dirty="0"/>
              <a:t> </a:t>
            </a:r>
            <a:r>
              <a:rPr lang="en-IN" sz="2200" i="1" dirty="0"/>
              <a:t>R</a:t>
            </a:r>
            <a:r>
              <a:rPr lang="en-IN" sz="2200" dirty="0"/>
              <a:t>) = Total Reserves (</a:t>
            </a:r>
            <a:r>
              <a:rPr lang="en-IN" sz="2200" i="1" dirty="0"/>
              <a:t>R</a:t>
            </a:r>
            <a:r>
              <a:rPr lang="en-IN" sz="2200" dirty="0"/>
              <a:t>)</a:t>
            </a:r>
          </a:p>
          <a:p>
            <a:pPr marL="432" indent="0">
              <a:spcBef>
                <a:spcPts val="600"/>
              </a:spcBef>
              <a:buNone/>
            </a:pPr>
            <a:r>
              <a:rPr lang="en-IN" sz="2200" i="1" dirty="0"/>
              <a:t>R</a:t>
            </a:r>
            <a:r>
              <a:rPr lang="en-IN" sz="100" i="1" dirty="0"/>
              <a:t> </a:t>
            </a:r>
            <a:r>
              <a:rPr lang="en-IN" sz="2200" i="1" dirty="0"/>
              <a:t>R</a:t>
            </a:r>
            <a:r>
              <a:rPr lang="en-IN" sz="2200" dirty="0"/>
              <a:t> = Required Reserve Ratio (</a:t>
            </a:r>
            <a:r>
              <a:rPr lang="en-IN" sz="2200" i="1" dirty="0"/>
              <a:t>r</a:t>
            </a:r>
            <a:r>
              <a:rPr lang="en-IN" sz="2200" dirty="0"/>
              <a:t>) times the total amount of checkable deposits (</a:t>
            </a:r>
            <a:r>
              <a:rPr lang="en-IN" sz="2200" i="1" dirty="0"/>
              <a:t>D</a:t>
            </a:r>
            <a:r>
              <a:rPr lang="en-IN" sz="2200" dirty="0"/>
              <a:t>)</a:t>
            </a:r>
          </a:p>
          <a:p>
            <a:pPr marL="432" indent="0">
              <a:spcBef>
                <a:spcPts val="600"/>
              </a:spcBef>
              <a:buNone/>
            </a:pPr>
            <a:r>
              <a:rPr lang="en-IN" sz="2200" dirty="0"/>
              <a:t>Substituting</a:t>
            </a:r>
          </a:p>
        </p:txBody>
      </p:sp>
      <p:graphicFrame>
        <p:nvGraphicFramePr>
          <p:cNvPr id="19" name="Object 18" descr="lower r times D = R">
            <a:extLst>
              <a:ext uri="{FF2B5EF4-FFF2-40B4-BE49-F238E27FC236}">
                <a16:creationId xmlns:a16="http://schemas.microsoft.com/office/drawing/2014/main" id="{AF574678-5CFA-4B08-8BA6-4FED92A042DC}"/>
              </a:ext>
            </a:extLst>
          </p:cNvPr>
          <p:cNvGraphicFramePr>
            <a:graphicFrameLocks noChangeAspect="1"/>
          </p:cNvGraphicFramePr>
          <p:nvPr>
            <p:extLst>
              <p:ext uri="{D42A27DB-BD31-4B8C-83A1-F6EECF244321}">
                <p14:modId xmlns:p14="http://schemas.microsoft.com/office/powerpoint/2010/main" val="1388081910"/>
              </p:ext>
            </p:extLst>
          </p:nvPr>
        </p:nvGraphicFramePr>
        <p:xfrm>
          <a:off x="4013198" y="3736017"/>
          <a:ext cx="1117600" cy="254000"/>
        </p:xfrm>
        <a:graphic>
          <a:graphicData uri="http://schemas.openxmlformats.org/presentationml/2006/ole">
            <mc:AlternateContent xmlns:mc="http://schemas.openxmlformats.org/markup-compatibility/2006">
              <mc:Choice xmlns:v="urn:schemas-microsoft-com:vml" Requires="v">
                <p:oleObj name="Equation" r:id="rId2" imgW="1117440" imgH="253800" progId="Equation.DSMT4">
                  <p:embed/>
                </p:oleObj>
              </mc:Choice>
              <mc:Fallback>
                <p:oleObj name="Equation" r:id="rId2" imgW="1117440" imgH="253800" progId="Equation.DSMT4">
                  <p:embed/>
                  <p:pic>
                    <p:nvPicPr>
                      <p:cNvPr id="0" name=""/>
                      <p:cNvPicPr/>
                      <p:nvPr/>
                    </p:nvPicPr>
                    <p:blipFill>
                      <a:blip r:embed="rId3"/>
                      <a:stretch>
                        <a:fillRect/>
                      </a:stretch>
                    </p:blipFill>
                    <p:spPr>
                      <a:xfrm>
                        <a:off x="4013198" y="3736017"/>
                        <a:ext cx="1117600" cy="254000"/>
                      </a:xfrm>
                      <a:prstGeom prst="rect">
                        <a:avLst/>
                      </a:prstGeom>
                    </p:spPr>
                  </p:pic>
                </p:oleObj>
              </mc:Fallback>
            </mc:AlternateContent>
          </a:graphicData>
        </a:graphic>
      </p:graphicFrame>
      <p:sp>
        <p:nvSpPr>
          <p:cNvPr id="4" name="Content Placeholder 3">
            <a:extLst>
              <a:ext uri="{FF2B5EF4-FFF2-40B4-BE49-F238E27FC236}">
                <a16:creationId xmlns:a16="http://schemas.microsoft.com/office/drawing/2014/main" id="{A694D996-9B18-4C11-A9B4-B77C78EDA982}"/>
              </a:ext>
            </a:extLst>
          </p:cNvPr>
          <p:cNvSpPr>
            <a:spLocks noGrp="1"/>
          </p:cNvSpPr>
          <p:nvPr>
            <p:ph sz="quarter" idx="14"/>
          </p:nvPr>
        </p:nvSpPr>
        <p:spPr>
          <a:xfrm>
            <a:off x="457201" y="4163270"/>
            <a:ext cx="3127972" cy="552186"/>
          </a:xfrm>
        </p:spPr>
        <p:txBody>
          <a:bodyPr/>
          <a:lstStyle/>
          <a:p>
            <a:pPr marL="432" indent="0">
              <a:buNone/>
            </a:pPr>
            <a:r>
              <a:rPr lang="en-US" sz="2200" dirty="0"/>
              <a:t>Dividing both sides by </a:t>
            </a:r>
            <a:r>
              <a:rPr lang="en-US" sz="2200" i="1" dirty="0"/>
              <a:t>r</a:t>
            </a:r>
            <a:endParaRPr lang="en-IN" sz="2200" i="1" dirty="0"/>
          </a:p>
        </p:txBody>
      </p:sp>
      <p:graphicFrame>
        <p:nvGraphicFramePr>
          <p:cNvPr id="21" name="Object 20" descr="D = start fraction 1 over lower r end fraction times R">
            <a:extLst>
              <a:ext uri="{FF2B5EF4-FFF2-40B4-BE49-F238E27FC236}">
                <a16:creationId xmlns:a16="http://schemas.microsoft.com/office/drawing/2014/main" id="{D5167EB7-3534-4A88-897D-13985EA9471E}"/>
              </a:ext>
            </a:extLst>
          </p:cNvPr>
          <p:cNvGraphicFramePr>
            <a:graphicFrameLocks noChangeAspect="1"/>
          </p:cNvGraphicFramePr>
          <p:nvPr>
            <p:extLst>
              <p:ext uri="{D42A27DB-BD31-4B8C-83A1-F6EECF244321}">
                <p14:modId xmlns:p14="http://schemas.microsoft.com/office/powerpoint/2010/main" val="2379947702"/>
              </p:ext>
            </p:extLst>
          </p:nvPr>
        </p:nvGraphicFramePr>
        <p:xfrm>
          <a:off x="4052888" y="4377724"/>
          <a:ext cx="1320800" cy="660400"/>
        </p:xfrm>
        <a:graphic>
          <a:graphicData uri="http://schemas.openxmlformats.org/presentationml/2006/ole">
            <mc:AlternateContent xmlns:mc="http://schemas.openxmlformats.org/markup-compatibility/2006">
              <mc:Choice xmlns:v="urn:schemas-microsoft-com:vml" Requires="v">
                <p:oleObj name="Equation" r:id="rId4" imgW="1320480" imgH="660240" progId="Equation.DSMT4">
                  <p:embed/>
                </p:oleObj>
              </mc:Choice>
              <mc:Fallback>
                <p:oleObj name="Equation" r:id="rId4" imgW="1320480" imgH="660240" progId="Equation.DSMT4">
                  <p:embed/>
                  <p:pic>
                    <p:nvPicPr>
                      <p:cNvPr id="20" name="Object 19">
                        <a:extLst>
                          <a:ext uri="{FF2B5EF4-FFF2-40B4-BE49-F238E27FC236}">
                            <a16:creationId xmlns:a16="http://schemas.microsoft.com/office/drawing/2014/main" id="{88D56AE2-351B-49F6-B0D9-894B0CEEFBD4}"/>
                          </a:ext>
                        </a:extLst>
                      </p:cNvPr>
                      <p:cNvPicPr/>
                      <p:nvPr/>
                    </p:nvPicPr>
                    <p:blipFill>
                      <a:blip r:embed="rId5"/>
                      <a:stretch>
                        <a:fillRect/>
                      </a:stretch>
                    </p:blipFill>
                    <p:spPr>
                      <a:xfrm>
                        <a:off x="4052888" y="4377724"/>
                        <a:ext cx="1320800" cy="660400"/>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7F33523F-8569-4840-B254-B39A1E2A015E}"/>
              </a:ext>
            </a:extLst>
          </p:cNvPr>
          <p:cNvSpPr>
            <a:spLocks noGrp="1"/>
          </p:cNvSpPr>
          <p:nvPr>
            <p:ph sz="quarter" idx="15"/>
          </p:nvPr>
        </p:nvSpPr>
        <p:spPr>
          <a:xfrm>
            <a:off x="457200" y="5244008"/>
            <a:ext cx="4974879" cy="525368"/>
          </a:xfrm>
        </p:spPr>
        <p:txBody>
          <a:bodyPr/>
          <a:lstStyle/>
          <a:p>
            <a:pPr marL="432" indent="0">
              <a:buNone/>
            </a:pPr>
            <a:r>
              <a:rPr lang="en-US" sz="2200" dirty="0"/>
              <a:t>Taking the change in both sides yields</a:t>
            </a:r>
            <a:endParaRPr lang="en-IN" sz="2200" dirty="0"/>
          </a:p>
        </p:txBody>
      </p:sp>
      <p:graphicFrame>
        <p:nvGraphicFramePr>
          <p:cNvPr id="22" name="Object 21" descr="delta D = start fraction 1 over lower r end fraction times delta R">
            <a:extLst>
              <a:ext uri="{FF2B5EF4-FFF2-40B4-BE49-F238E27FC236}">
                <a16:creationId xmlns:a16="http://schemas.microsoft.com/office/drawing/2014/main" id="{D7324A3A-6EC7-4DE8-AD2F-E2D2EEEBE200}"/>
              </a:ext>
            </a:extLst>
          </p:cNvPr>
          <p:cNvGraphicFramePr>
            <a:graphicFrameLocks noChangeAspect="1"/>
          </p:cNvGraphicFramePr>
          <p:nvPr>
            <p:extLst>
              <p:ext uri="{D42A27DB-BD31-4B8C-83A1-F6EECF244321}">
                <p14:modId xmlns:p14="http://schemas.microsoft.com/office/powerpoint/2010/main" val="2496179096"/>
              </p:ext>
            </p:extLst>
          </p:nvPr>
        </p:nvGraphicFramePr>
        <p:xfrm>
          <a:off x="5657158" y="5439176"/>
          <a:ext cx="1676400" cy="660400"/>
        </p:xfrm>
        <a:graphic>
          <a:graphicData uri="http://schemas.openxmlformats.org/presentationml/2006/ole">
            <mc:AlternateContent xmlns:mc="http://schemas.openxmlformats.org/markup-compatibility/2006">
              <mc:Choice xmlns:v="urn:schemas-microsoft-com:vml" Requires="v">
                <p:oleObj name="Equation" r:id="rId6" imgW="1676160" imgH="660240" progId="Equation.DSMT4">
                  <p:embed/>
                </p:oleObj>
              </mc:Choice>
              <mc:Fallback>
                <p:oleObj name="Equation" r:id="rId6" imgW="1676160" imgH="660240" progId="Equation.DSMT4">
                  <p:embed/>
                  <p:pic>
                    <p:nvPicPr>
                      <p:cNvPr id="0" name=""/>
                      <p:cNvPicPr/>
                      <p:nvPr/>
                    </p:nvPicPr>
                    <p:blipFill>
                      <a:blip r:embed="rId7"/>
                      <a:stretch>
                        <a:fillRect/>
                      </a:stretch>
                    </p:blipFill>
                    <p:spPr>
                      <a:xfrm>
                        <a:off x="5657158" y="5439176"/>
                        <a:ext cx="1676400" cy="660400"/>
                      </a:xfrm>
                      <a:prstGeom prst="rect">
                        <a:avLst/>
                      </a:prstGeom>
                    </p:spPr>
                  </p:pic>
                </p:oleObj>
              </mc:Fallback>
            </mc:AlternateContent>
          </a:graphicData>
        </a:graphic>
      </p:graphicFrame>
    </p:spTree>
    <p:extLst>
      <p:ext uri="{BB962C8B-B14F-4D97-AF65-F5344CB8AC3E}">
        <p14:creationId xmlns:p14="http://schemas.microsoft.com/office/powerpoint/2010/main" val="38828937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3C9CC-DFCD-48A3-A448-910D12D3F8A8}"/>
              </a:ext>
            </a:extLst>
          </p:cNvPr>
          <p:cNvSpPr>
            <a:spLocks noGrp="1"/>
          </p:cNvSpPr>
          <p:nvPr>
            <p:ph type="title"/>
          </p:nvPr>
        </p:nvSpPr>
        <p:spPr/>
        <p:txBody>
          <a:bodyPr/>
          <a:lstStyle/>
          <a:p>
            <a:r>
              <a:rPr lang="en-US" dirty="0"/>
              <a:t>Critique of the Simple Model</a:t>
            </a:r>
            <a:endParaRPr lang="en-IN" dirty="0"/>
          </a:p>
        </p:txBody>
      </p:sp>
      <p:sp>
        <p:nvSpPr>
          <p:cNvPr id="3" name="Content Placeholder 2">
            <a:extLst>
              <a:ext uri="{FF2B5EF4-FFF2-40B4-BE49-F238E27FC236}">
                <a16:creationId xmlns:a16="http://schemas.microsoft.com/office/drawing/2014/main" id="{FEA86B0C-1287-4D9F-B108-A390D165CECC}"/>
              </a:ext>
            </a:extLst>
          </p:cNvPr>
          <p:cNvSpPr>
            <a:spLocks noGrp="1"/>
          </p:cNvSpPr>
          <p:nvPr>
            <p:ph sz="quarter" idx="13"/>
          </p:nvPr>
        </p:nvSpPr>
        <p:spPr/>
        <p:txBody>
          <a:bodyPr/>
          <a:lstStyle/>
          <a:p>
            <a:r>
              <a:rPr lang="en-US" dirty="0"/>
              <a:t>Holding cash stops the process</a:t>
            </a:r>
          </a:p>
          <a:p>
            <a:pPr lvl="1"/>
            <a:r>
              <a:rPr lang="en-US" dirty="0"/>
              <a:t>Currency has no multiple deposit expansion</a:t>
            </a:r>
          </a:p>
          <a:p>
            <a:r>
              <a:rPr lang="en-US" dirty="0"/>
              <a:t>Banks may not use all of their excess reserves to buy securities or make loans.</a:t>
            </a:r>
          </a:p>
          <a:p>
            <a:r>
              <a:rPr lang="en-US" dirty="0"/>
              <a:t>Depositors’ decisions (how much currency to hold) and bank’s decisions (amount of excess reserves to hold) also cause the money supply to change.</a:t>
            </a:r>
          </a:p>
        </p:txBody>
      </p:sp>
    </p:spTree>
    <p:extLst>
      <p:ext uri="{BB962C8B-B14F-4D97-AF65-F5344CB8AC3E}">
        <p14:creationId xmlns:p14="http://schemas.microsoft.com/office/powerpoint/2010/main" val="15348496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04770-2919-4755-A957-EF5C241AF33B}"/>
              </a:ext>
            </a:extLst>
          </p:cNvPr>
          <p:cNvSpPr>
            <a:spLocks noGrp="1"/>
          </p:cNvSpPr>
          <p:nvPr>
            <p:ph type="title"/>
          </p:nvPr>
        </p:nvSpPr>
        <p:spPr/>
        <p:txBody>
          <a:bodyPr/>
          <a:lstStyle/>
          <a:p>
            <a:r>
              <a:rPr lang="en-US" sz="3200" dirty="0"/>
              <a:t>Factors That Determine the Money Supply </a:t>
            </a:r>
            <a:r>
              <a:rPr lang="en-US" sz="2000" b="0" dirty="0"/>
              <a:t>(1 of 2)</a:t>
            </a:r>
            <a:endParaRPr lang="en-IN" sz="2000" b="0" dirty="0"/>
          </a:p>
        </p:txBody>
      </p:sp>
      <p:sp>
        <p:nvSpPr>
          <p:cNvPr id="3" name="Content Placeholder 2">
            <a:extLst>
              <a:ext uri="{FF2B5EF4-FFF2-40B4-BE49-F238E27FC236}">
                <a16:creationId xmlns:a16="http://schemas.microsoft.com/office/drawing/2014/main" id="{4FCFA59E-73DA-4456-ABA8-A308CBC72857}"/>
              </a:ext>
            </a:extLst>
          </p:cNvPr>
          <p:cNvSpPr>
            <a:spLocks noGrp="1"/>
          </p:cNvSpPr>
          <p:nvPr>
            <p:ph sz="quarter" idx="13"/>
          </p:nvPr>
        </p:nvSpPr>
        <p:spPr>
          <a:xfrm>
            <a:off x="457200" y="1552574"/>
            <a:ext cx="6541129" cy="511615"/>
          </a:xfrm>
        </p:spPr>
        <p:txBody>
          <a:bodyPr/>
          <a:lstStyle/>
          <a:p>
            <a:r>
              <a:rPr lang="en-US" dirty="0"/>
              <a:t>Changes in the nonborrowed monetary base</a:t>
            </a:r>
            <a:endParaRPr lang="en-IN" dirty="0"/>
          </a:p>
        </p:txBody>
      </p:sp>
      <p:graphicFrame>
        <p:nvGraphicFramePr>
          <p:cNvPr id="17" name="Object 16" descr="M B sub n">
            <a:extLst>
              <a:ext uri="{FF2B5EF4-FFF2-40B4-BE49-F238E27FC236}">
                <a16:creationId xmlns:a16="http://schemas.microsoft.com/office/drawing/2014/main" id="{8CC2E2D1-16DE-4CAF-8E47-E5AF2C648FF9}"/>
              </a:ext>
            </a:extLst>
          </p:cNvPr>
          <p:cNvGraphicFramePr>
            <a:graphicFrameLocks noChangeAspect="1"/>
          </p:cNvGraphicFramePr>
          <p:nvPr>
            <p:extLst>
              <p:ext uri="{D42A27DB-BD31-4B8C-83A1-F6EECF244321}">
                <p14:modId xmlns:p14="http://schemas.microsoft.com/office/powerpoint/2010/main" val="330666417"/>
              </p:ext>
            </p:extLst>
          </p:nvPr>
        </p:nvGraphicFramePr>
        <p:xfrm>
          <a:off x="7101284" y="1676945"/>
          <a:ext cx="531091" cy="346364"/>
        </p:xfrm>
        <a:graphic>
          <a:graphicData uri="http://schemas.openxmlformats.org/presentationml/2006/ole">
            <mc:AlternateContent xmlns:mc="http://schemas.openxmlformats.org/markup-compatibility/2006">
              <mc:Choice xmlns:v="urn:schemas-microsoft-com:vml" Requires="v">
                <p:oleObj name="Equation" r:id="rId2" imgW="583920" imgH="380880" progId="Equation.DSMT4">
                  <p:embed/>
                </p:oleObj>
              </mc:Choice>
              <mc:Fallback>
                <p:oleObj name="Equation" r:id="rId2" imgW="583920" imgH="380880" progId="Equation.DSMT4">
                  <p:embed/>
                  <p:pic>
                    <p:nvPicPr>
                      <p:cNvPr id="0" name=""/>
                      <p:cNvPicPr/>
                      <p:nvPr/>
                    </p:nvPicPr>
                    <p:blipFill>
                      <a:blip r:embed="rId3"/>
                      <a:stretch>
                        <a:fillRect/>
                      </a:stretch>
                    </p:blipFill>
                    <p:spPr>
                      <a:xfrm>
                        <a:off x="7101284" y="1676945"/>
                        <a:ext cx="531091" cy="346364"/>
                      </a:xfrm>
                      <a:prstGeom prst="rect">
                        <a:avLst/>
                      </a:prstGeom>
                    </p:spPr>
                  </p:pic>
                </p:oleObj>
              </mc:Fallback>
            </mc:AlternateContent>
          </a:graphicData>
        </a:graphic>
      </p:graphicFrame>
      <p:sp>
        <p:nvSpPr>
          <p:cNvPr id="4" name="Content Placeholder 3">
            <a:extLst>
              <a:ext uri="{FF2B5EF4-FFF2-40B4-BE49-F238E27FC236}">
                <a16:creationId xmlns:a16="http://schemas.microsoft.com/office/drawing/2014/main" id="{CC9B7226-DC5E-42EB-89FC-BC7445A14F89}"/>
              </a:ext>
            </a:extLst>
          </p:cNvPr>
          <p:cNvSpPr>
            <a:spLocks noGrp="1"/>
          </p:cNvSpPr>
          <p:nvPr>
            <p:ph sz="quarter" idx="14"/>
          </p:nvPr>
        </p:nvSpPr>
        <p:spPr>
          <a:xfrm>
            <a:off x="457200" y="2216772"/>
            <a:ext cx="8378982" cy="393693"/>
          </a:xfrm>
        </p:spPr>
        <p:txBody>
          <a:bodyPr tIns="0"/>
          <a:lstStyle/>
          <a:p>
            <a:pPr lvl="1" indent="-284400"/>
            <a:r>
              <a:rPr lang="en-US" dirty="0"/>
              <a:t>The money supply is positively related to the non-</a:t>
            </a:r>
            <a:endParaRPr lang="en-IN" dirty="0"/>
          </a:p>
        </p:txBody>
      </p:sp>
      <p:sp>
        <p:nvSpPr>
          <p:cNvPr id="5" name="Content Placeholder 4">
            <a:extLst>
              <a:ext uri="{FF2B5EF4-FFF2-40B4-BE49-F238E27FC236}">
                <a16:creationId xmlns:a16="http://schemas.microsoft.com/office/drawing/2014/main" id="{62B38300-7DB8-4FF3-BADE-F606AB398073}"/>
              </a:ext>
            </a:extLst>
          </p:cNvPr>
          <p:cNvSpPr>
            <a:spLocks noGrp="1"/>
          </p:cNvSpPr>
          <p:nvPr>
            <p:ph sz="quarter" idx="15"/>
          </p:nvPr>
        </p:nvSpPr>
        <p:spPr>
          <a:xfrm>
            <a:off x="457200" y="2680849"/>
            <a:ext cx="4341137" cy="416459"/>
          </a:xfrm>
        </p:spPr>
        <p:txBody>
          <a:bodyPr tIns="0"/>
          <a:lstStyle/>
          <a:p>
            <a:pPr marL="741600" lvl="1" indent="0">
              <a:buNone/>
            </a:pPr>
            <a:r>
              <a:rPr lang="en-IN" dirty="0"/>
              <a:t>borrowed monetary base</a:t>
            </a:r>
          </a:p>
        </p:txBody>
      </p:sp>
      <p:graphicFrame>
        <p:nvGraphicFramePr>
          <p:cNvPr id="18" name="Object 17" descr="M B sub n">
            <a:extLst>
              <a:ext uri="{FF2B5EF4-FFF2-40B4-BE49-F238E27FC236}">
                <a16:creationId xmlns:a16="http://schemas.microsoft.com/office/drawing/2014/main" id="{CF33A38B-DD06-4AFE-B439-7C60939F13B8}"/>
              </a:ext>
            </a:extLst>
          </p:cNvPr>
          <p:cNvGraphicFramePr>
            <a:graphicFrameLocks noChangeAspect="1"/>
          </p:cNvGraphicFramePr>
          <p:nvPr>
            <p:extLst>
              <p:ext uri="{D42A27DB-BD31-4B8C-83A1-F6EECF244321}">
                <p14:modId xmlns:p14="http://schemas.microsoft.com/office/powerpoint/2010/main" val="3890756073"/>
              </p:ext>
            </p:extLst>
          </p:nvPr>
        </p:nvGraphicFramePr>
        <p:xfrm>
          <a:off x="4871338" y="2734732"/>
          <a:ext cx="520626" cy="339539"/>
        </p:xfrm>
        <a:graphic>
          <a:graphicData uri="http://schemas.openxmlformats.org/presentationml/2006/ole">
            <mc:AlternateContent xmlns:mc="http://schemas.openxmlformats.org/markup-compatibility/2006">
              <mc:Choice xmlns:v="urn:schemas-microsoft-com:vml" Requires="v">
                <p:oleObj name="Equation" r:id="rId4" imgW="583920" imgH="380880" progId="Equation.DSMT4">
                  <p:embed/>
                </p:oleObj>
              </mc:Choice>
              <mc:Fallback>
                <p:oleObj name="Equation" r:id="rId4" imgW="583920" imgH="380880" progId="Equation.DSMT4">
                  <p:embed/>
                  <p:pic>
                    <p:nvPicPr>
                      <p:cNvPr id="17" name="Object 16">
                        <a:extLst>
                          <a:ext uri="{FF2B5EF4-FFF2-40B4-BE49-F238E27FC236}">
                            <a16:creationId xmlns:a16="http://schemas.microsoft.com/office/drawing/2014/main" id="{8CC2E2D1-16DE-4CAF-8E47-E5AF2C648FF9}"/>
                          </a:ext>
                        </a:extLst>
                      </p:cNvPr>
                      <p:cNvPicPr/>
                      <p:nvPr/>
                    </p:nvPicPr>
                    <p:blipFill>
                      <a:blip r:embed="rId3"/>
                      <a:stretch>
                        <a:fillRect/>
                      </a:stretch>
                    </p:blipFill>
                    <p:spPr>
                      <a:xfrm>
                        <a:off x="4871338" y="2734732"/>
                        <a:ext cx="520626" cy="339539"/>
                      </a:xfrm>
                      <a:prstGeom prst="rect">
                        <a:avLst/>
                      </a:prstGeom>
                    </p:spPr>
                  </p:pic>
                </p:oleObj>
              </mc:Fallback>
            </mc:AlternateContent>
          </a:graphicData>
        </a:graphic>
      </p:graphicFrame>
      <p:sp>
        <p:nvSpPr>
          <p:cNvPr id="6" name="Content Placeholder 5">
            <a:extLst>
              <a:ext uri="{FF2B5EF4-FFF2-40B4-BE49-F238E27FC236}">
                <a16:creationId xmlns:a16="http://schemas.microsoft.com/office/drawing/2014/main" id="{4850FDC8-FA7F-4D3F-B213-9F94D6AB2E43}"/>
              </a:ext>
            </a:extLst>
          </p:cNvPr>
          <p:cNvSpPr>
            <a:spLocks noGrp="1"/>
          </p:cNvSpPr>
          <p:nvPr>
            <p:ph sz="quarter" idx="16"/>
          </p:nvPr>
        </p:nvSpPr>
        <p:spPr>
          <a:xfrm>
            <a:off x="457200" y="3191527"/>
            <a:ext cx="8229600" cy="1744883"/>
          </a:xfrm>
        </p:spPr>
        <p:txBody>
          <a:bodyPr/>
          <a:lstStyle/>
          <a:p>
            <a:r>
              <a:rPr lang="en-US" dirty="0"/>
              <a:t>Changes in borrowed reserves from the Fed</a:t>
            </a:r>
          </a:p>
          <a:p>
            <a:pPr lvl="1" indent="-284400"/>
            <a:r>
              <a:rPr lang="en-US" dirty="0"/>
              <a:t>The money supply is positively related to the level of borrowed reserves, </a:t>
            </a:r>
            <a:r>
              <a:rPr lang="en-US" i="1" dirty="0"/>
              <a:t>B</a:t>
            </a:r>
            <a:r>
              <a:rPr lang="en-US" sz="100" i="1" dirty="0"/>
              <a:t> </a:t>
            </a:r>
            <a:r>
              <a:rPr lang="en-US" i="1" dirty="0"/>
              <a:t>R</a:t>
            </a:r>
            <a:r>
              <a:rPr lang="en-US" dirty="0"/>
              <a:t>, from the Fed</a:t>
            </a:r>
          </a:p>
        </p:txBody>
      </p:sp>
    </p:spTree>
    <p:extLst>
      <p:ext uri="{BB962C8B-B14F-4D97-AF65-F5344CB8AC3E}">
        <p14:creationId xmlns:p14="http://schemas.microsoft.com/office/powerpoint/2010/main" val="41085780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723C4-660B-4E85-AE9E-B5033BA0852F}"/>
              </a:ext>
            </a:extLst>
          </p:cNvPr>
          <p:cNvSpPr>
            <a:spLocks noGrp="1"/>
          </p:cNvSpPr>
          <p:nvPr>
            <p:ph type="title"/>
          </p:nvPr>
        </p:nvSpPr>
        <p:spPr/>
        <p:txBody>
          <a:bodyPr/>
          <a:lstStyle/>
          <a:p>
            <a:r>
              <a:rPr lang="en-US" sz="3200" dirty="0"/>
              <a:t>Factors That Determine the Money Supply </a:t>
            </a:r>
            <a:r>
              <a:rPr lang="en-US" sz="2000" b="0" dirty="0"/>
              <a:t>(2 of 2)</a:t>
            </a:r>
            <a:endParaRPr lang="en-IN" sz="2000" b="0" dirty="0"/>
          </a:p>
        </p:txBody>
      </p:sp>
      <p:sp>
        <p:nvSpPr>
          <p:cNvPr id="3" name="Content Placeholder 2">
            <a:extLst>
              <a:ext uri="{FF2B5EF4-FFF2-40B4-BE49-F238E27FC236}">
                <a16:creationId xmlns:a16="http://schemas.microsoft.com/office/drawing/2014/main" id="{76944536-8ED6-419E-AAC7-A613FFAAF317}"/>
              </a:ext>
            </a:extLst>
          </p:cNvPr>
          <p:cNvSpPr>
            <a:spLocks noGrp="1"/>
          </p:cNvSpPr>
          <p:nvPr>
            <p:ph sz="quarter" idx="13"/>
          </p:nvPr>
        </p:nvSpPr>
        <p:spPr/>
        <p:txBody>
          <a:bodyPr/>
          <a:lstStyle/>
          <a:p>
            <a:r>
              <a:rPr lang="en-US" dirty="0"/>
              <a:t>Changes in the required reserves ratio</a:t>
            </a:r>
          </a:p>
          <a:p>
            <a:r>
              <a:rPr lang="en-US" dirty="0"/>
              <a:t>The money supply is negatively related to the required reserve ratio.</a:t>
            </a:r>
          </a:p>
          <a:p>
            <a:r>
              <a:rPr lang="en-US" dirty="0"/>
              <a:t>Changes in excess reserves</a:t>
            </a:r>
          </a:p>
          <a:p>
            <a:pPr lvl="1"/>
            <a:r>
              <a:rPr lang="en-US" dirty="0"/>
              <a:t>The money supply is negatively related to the amount of excess reserves.</a:t>
            </a:r>
          </a:p>
          <a:p>
            <a:r>
              <a:rPr lang="en-US" dirty="0"/>
              <a:t>Changes in currency holdings</a:t>
            </a:r>
          </a:p>
          <a:p>
            <a:pPr lvl="1"/>
            <a:r>
              <a:rPr lang="en-US" dirty="0"/>
              <a:t>The money supply is negatively related to currency holdings.</a:t>
            </a:r>
          </a:p>
        </p:txBody>
      </p:sp>
    </p:spTree>
    <p:extLst>
      <p:ext uri="{BB962C8B-B14F-4D97-AF65-F5344CB8AC3E}">
        <p14:creationId xmlns:p14="http://schemas.microsoft.com/office/powerpoint/2010/main" val="11077895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07305F-D8AC-4836-8905-E2F97DAECEE1}"/>
              </a:ext>
            </a:extLst>
          </p:cNvPr>
          <p:cNvSpPr>
            <a:spLocks noGrp="1"/>
          </p:cNvSpPr>
          <p:nvPr>
            <p:ph type="title"/>
          </p:nvPr>
        </p:nvSpPr>
        <p:spPr/>
        <p:txBody>
          <a:bodyPr/>
          <a:lstStyle/>
          <a:p>
            <a:r>
              <a:rPr lang="en-US" sz="3200" dirty="0"/>
              <a:t>Overview of the Money Supply Process</a:t>
            </a:r>
            <a:endParaRPr lang="en-IN" sz="3200" dirty="0"/>
          </a:p>
        </p:txBody>
      </p:sp>
      <p:sp>
        <p:nvSpPr>
          <p:cNvPr id="3" name="Content Placeholder 2">
            <a:extLst>
              <a:ext uri="{FF2B5EF4-FFF2-40B4-BE49-F238E27FC236}">
                <a16:creationId xmlns:a16="http://schemas.microsoft.com/office/drawing/2014/main" id="{86032E66-0D5F-4A7C-86CC-781DEE9CE2B8}"/>
              </a:ext>
            </a:extLst>
          </p:cNvPr>
          <p:cNvSpPr>
            <a:spLocks noGrp="1"/>
          </p:cNvSpPr>
          <p:nvPr>
            <p:ph sz="quarter" idx="13"/>
          </p:nvPr>
        </p:nvSpPr>
        <p:spPr/>
        <p:txBody>
          <a:bodyPr/>
          <a:lstStyle/>
          <a:p>
            <a:pPr marL="432" indent="0">
              <a:buNone/>
            </a:pPr>
            <a:r>
              <a:rPr lang="en-IN" sz="2200" b="1" dirty="0"/>
              <a:t>Summary Table 1</a:t>
            </a:r>
          </a:p>
        </p:txBody>
      </p:sp>
      <p:sp>
        <p:nvSpPr>
          <p:cNvPr id="4" name="Content Placeholder 3">
            <a:extLst>
              <a:ext uri="{FF2B5EF4-FFF2-40B4-BE49-F238E27FC236}">
                <a16:creationId xmlns:a16="http://schemas.microsoft.com/office/drawing/2014/main" id="{4421AD1C-4602-4F63-AAB5-24D3C9D04BC3}"/>
              </a:ext>
            </a:extLst>
          </p:cNvPr>
          <p:cNvSpPr>
            <a:spLocks noGrp="1"/>
          </p:cNvSpPr>
          <p:nvPr>
            <p:ph sz="quarter" idx="14"/>
          </p:nvPr>
        </p:nvSpPr>
        <p:spPr>
          <a:xfrm>
            <a:off x="457200" y="2127564"/>
            <a:ext cx="4011769" cy="398353"/>
          </a:xfrm>
        </p:spPr>
        <p:txBody>
          <a:bodyPr tIns="0"/>
          <a:lstStyle/>
          <a:p>
            <a:pPr marL="432" indent="0">
              <a:buNone/>
            </a:pPr>
            <a:r>
              <a:rPr lang="en-IN" sz="2000" b="1" dirty="0"/>
              <a:t>Money Supply Response</a:t>
            </a:r>
          </a:p>
        </p:txBody>
      </p:sp>
      <p:graphicFrame>
        <p:nvGraphicFramePr>
          <p:cNvPr id="17" name="Content Placeholder 4">
            <a:extLst>
              <a:ext uri="{FF2B5EF4-FFF2-40B4-BE49-F238E27FC236}">
                <a16:creationId xmlns:a16="http://schemas.microsoft.com/office/drawing/2014/main" id="{94E2C3FC-8A42-4C7A-81DB-7ED1A06BB064}"/>
              </a:ext>
            </a:extLst>
          </p:cNvPr>
          <p:cNvGraphicFramePr>
            <a:graphicFrameLocks noGrp="1"/>
          </p:cNvGraphicFramePr>
          <p:nvPr>
            <p:ph sz="quarter" idx="15"/>
            <p:extLst>
              <p:ext uri="{D42A27DB-BD31-4B8C-83A1-F6EECF244321}">
                <p14:modId xmlns:p14="http://schemas.microsoft.com/office/powerpoint/2010/main" val="662280303"/>
              </p:ext>
            </p:extLst>
          </p:nvPr>
        </p:nvGraphicFramePr>
        <p:xfrm>
          <a:off x="457200" y="2617775"/>
          <a:ext cx="8351820" cy="3108960"/>
        </p:xfrm>
        <a:graphic>
          <a:graphicData uri="http://schemas.openxmlformats.org/drawingml/2006/table">
            <a:tbl>
              <a:tblPr firstRow="1" bandRow="1">
                <a:tableStyleId>{2D5ABB26-0587-4C30-8999-92F81FD0307C}</a:tableStyleId>
              </a:tblPr>
              <a:tblGrid>
                <a:gridCol w="1552669">
                  <a:extLst>
                    <a:ext uri="{9D8B030D-6E8A-4147-A177-3AD203B41FA5}">
                      <a16:colId xmlns:a16="http://schemas.microsoft.com/office/drawing/2014/main" val="2178974950"/>
                    </a:ext>
                  </a:extLst>
                </a:gridCol>
                <a:gridCol w="2163779">
                  <a:extLst>
                    <a:ext uri="{9D8B030D-6E8A-4147-A177-3AD203B41FA5}">
                      <a16:colId xmlns:a16="http://schemas.microsoft.com/office/drawing/2014/main" val="1293644949"/>
                    </a:ext>
                  </a:extLst>
                </a:gridCol>
                <a:gridCol w="1294644">
                  <a:extLst>
                    <a:ext uri="{9D8B030D-6E8A-4147-A177-3AD203B41FA5}">
                      <a16:colId xmlns:a16="http://schemas.microsoft.com/office/drawing/2014/main" val="2900443196"/>
                    </a:ext>
                  </a:extLst>
                </a:gridCol>
                <a:gridCol w="1670364">
                  <a:extLst>
                    <a:ext uri="{9D8B030D-6E8A-4147-A177-3AD203B41FA5}">
                      <a16:colId xmlns:a16="http://schemas.microsoft.com/office/drawing/2014/main" val="661327558"/>
                    </a:ext>
                  </a:extLst>
                </a:gridCol>
                <a:gridCol w="1670364">
                  <a:extLst>
                    <a:ext uri="{9D8B030D-6E8A-4147-A177-3AD203B41FA5}">
                      <a16:colId xmlns:a16="http://schemas.microsoft.com/office/drawing/2014/main" val="963889360"/>
                    </a:ext>
                  </a:extLst>
                </a:gridCol>
              </a:tblGrid>
              <a:tr h="342900">
                <a:tc>
                  <a:txBody>
                    <a:bodyPr/>
                    <a:lstStyle/>
                    <a:p>
                      <a:pPr algn="ctr"/>
                      <a:r>
                        <a:rPr lang="en-US" sz="1400" b="1" i="0" u="none" strike="noStrike" kern="1200" baseline="0" dirty="0">
                          <a:solidFill>
                            <a:schemeClr val="tx1"/>
                          </a:solidFill>
                          <a:latin typeface="+mn-lt"/>
                          <a:ea typeface="+mn-ea"/>
                          <a:cs typeface="+mn-cs"/>
                        </a:rPr>
                        <a:t>Player</a:t>
                      </a:r>
                      <a:endParaRPr lang="en-US" sz="1400" b="1" dirty="0">
                        <a:solidFill>
                          <a:schemeClr val="tx1"/>
                        </a:solidFill>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i="0" u="none" strike="noStrike" kern="1200" baseline="0" dirty="0">
                          <a:solidFill>
                            <a:schemeClr val="tx1"/>
                          </a:solidFill>
                          <a:latin typeface="+mn-lt"/>
                          <a:ea typeface="+mn-ea"/>
                          <a:cs typeface="+mn-cs"/>
                        </a:rPr>
                        <a:t>Variable</a:t>
                      </a:r>
                      <a:endParaRPr lang="en-US" sz="1400" b="1" dirty="0">
                        <a:solidFill>
                          <a:schemeClr val="tx1"/>
                        </a:solidFill>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i="0" u="none" strike="noStrike" kern="1200" baseline="0" dirty="0">
                          <a:solidFill>
                            <a:schemeClr val="tx1"/>
                          </a:solidFill>
                          <a:latin typeface="+mn-lt"/>
                          <a:ea typeface="+mn-ea"/>
                          <a:cs typeface="+mn-cs"/>
                        </a:rPr>
                        <a:t>Change in Variable</a:t>
                      </a:r>
                      <a:endParaRPr lang="en-US" sz="1400" b="1" dirty="0">
                        <a:solidFill>
                          <a:schemeClr val="tx1"/>
                        </a:solidFill>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i="0" u="none" strike="noStrike" kern="1200" baseline="0" dirty="0">
                          <a:solidFill>
                            <a:schemeClr val="tx1"/>
                          </a:solidFill>
                          <a:latin typeface="+mn-lt"/>
                          <a:ea typeface="+mn-ea"/>
                          <a:cs typeface="+mn-cs"/>
                        </a:rPr>
                        <a:t>Money Supply Response</a:t>
                      </a:r>
                      <a:endParaRPr lang="en-US" sz="1400" b="1" dirty="0">
                        <a:solidFill>
                          <a:schemeClr val="tx1"/>
                        </a:solidFill>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i="0" u="none" strike="noStrike" kern="1200" baseline="0" dirty="0">
                          <a:solidFill>
                            <a:schemeClr val="tx1"/>
                          </a:solidFill>
                          <a:latin typeface="+mn-lt"/>
                          <a:ea typeface="+mn-ea"/>
                          <a:cs typeface="+mn-cs"/>
                        </a:rPr>
                        <a:t>Reason</a:t>
                      </a:r>
                      <a:endParaRPr lang="en-US" sz="1400" b="1" dirty="0">
                        <a:solidFill>
                          <a:schemeClr val="tx1"/>
                        </a:solidFill>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0340902"/>
                  </a:ext>
                </a:extLst>
              </a:tr>
              <a:tr h="342900">
                <a:tc>
                  <a:txBody>
                    <a:bodyPr/>
                    <a:lstStyle/>
                    <a:p>
                      <a:pPr algn="ctr"/>
                      <a:r>
                        <a:rPr lang="en-US" sz="1400" b="0" i="0" u="none" strike="noStrike" kern="1200" baseline="0" dirty="0">
                          <a:solidFill>
                            <a:schemeClr val="tx1"/>
                          </a:solidFill>
                          <a:latin typeface="+mn-lt"/>
                          <a:ea typeface="+mn-ea"/>
                          <a:cs typeface="+mn-cs"/>
                        </a:rPr>
                        <a:t>Federal Reserve System</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i="0" u="none" strike="noStrike" kern="1200" baseline="0" dirty="0">
                          <a:solidFill>
                            <a:schemeClr val="tx1"/>
                          </a:solidFill>
                          <a:latin typeface="+mn-lt"/>
                          <a:ea typeface="+mn-ea"/>
                          <a:cs typeface="+mn-cs"/>
                        </a:rPr>
                        <a:t>Nonborrowed monetary base, </a:t>
                      </a:r>
                      <a:r>
                        <a:rPr lang="en-US" sz="100" b="0" i="0" u="none" strike="noStrike" kern="1200" baseline="0" dirty="0">
                          <a:solidFill>
                            <a:schemeClr val="tx1"/>
                          </a:solidFill>
                          <a:latin typeface="+mn-lt"/>
                          <a:ea typeface="+mn-ea"/>
                          <a:cs typeface="+mn-cs"/>
                        </a:rPr>
                        <a:t>M B sub n</a:t>
                      </a:r>
                      <a:r>
                        <a:rPr lang="en-US" sz="1400" b="0" i="0" u="none" strike="noStrike" kern="1200" baseline="0" dirty="0">
                          <a:solidFill>
                            <a:schemeClr val="tx1"/>
                          </a:solidFill>
                          <a:latin typeface="+mn-lt"/>
                          <a:ea typeface="+mn-ea"/>
                          <a:cs typeface="+mn-cs"/>
                        </a:rPr>
                        <a:t> </a:t>
                      </a:r>
                      <a:endParaRPr lang="en-US" sz="1400" baseline="-25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rPr>
                        <a:t>Up arrow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rPr>
                        <a:t>Up arrow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i="0" u="none" strike="noStrike" kern="1200" baseline="0" dirty="0">
                          <a:solidFill>
                            <a:schemeClr val="tx1"/>
                          </a:solidFill>
                          <a:latin typeface="+mn-lt"/>
                          <a:ea typeface="+mn-ea"/>
                          <a:cs typeface="+mn-cs"/>
                        </a:rPr>
                        <a:t>More </a:t>
                      </a:r>
                      <a:r>
                        <a:rPr lang="en-US" sz="1400" b="0" i="1" u="none" strike="noStrike" kern="1200" baseline="0" dirty="0">
                          <a:solidFill>
                            <a:schemeClr val="tx1"/>
                          </a:solidFill>
                          <a:latin typeface="+mn-lt"/>
                          <a:ea typeface="+mn-ea"/>
                          <a:cs typeface="+mn-cs"/>
                        </a:rPr>
                        <a:t>M</a:t>
                      </a:r>
                      <a:r>
                        <a:rPr lang="en-US" sz="100" b="0" i="1" u="none" strike="noStrike" kern="1200" baseline="0" dirty="0">
                          <a:solidFill>
                            <a:schemeClr val="tx1"/>
                          </a:solidFill>
                          <a:latin typeface="+mn-lt"/>
                          <a:ea typeface="+mn-ea"/>
                          <a:cs typeface="+mn-cs"/>
                        </a:rPr>
                        <a:t> </a:t>
                      </a:r>
                      <a:r>
                        <a:rPr lang="en-US" sz="1400" b="0" i="1" u="none" strike="noStrike" kern="1200" baseline="0" dirty="0">
                          <a:solidFill>
                            <a:schemeClr val="tx1"/>
                          </a:solidFill>
                          <a:latin typeface="+mn-lt"/>
                          <a:ea typeface="+mn-ea"/>
                          <a:cs typeface="+mn-cs"/>
                        </a:rPr>
                        <a:t>B </a:t>
                      </a:r>
                      <a:r>
                        <a:rPr lang="en-US" sz="1400" b="0" i="0" u="none" strike="noStrike" kern="1200" baseline="0" dirty="0">
                          <a:solidFill>
                            <a:schemeClr val="tx1"/>
                          </a:solidFill>
                          <a:latin typeface="+mn-lt"/>
                          <a:ea typeface="+mn-ea"/>
                          <a:cs typeface="+mn-cs"/>
                        </a:rPr>
                        <a:t>for deposit creation</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32449731"/>
                  </a:ext>
                </a:extLst>
              </a:tr>
              <a:tr h="342900">
                <a:tc>
                  <a:txBody>
                    <a:bodyPr/>
                    <a:lstStyle/>
                    <a:p>
                      <a:r>
                        <a:rPr lang="en-US" sz="100" baseline="0" dirty="0">
                          <a:solidFill>
                            <a:schemeClr val="tx1"/>
                          </a:solidFill>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i="0" u="none" strike="noStrike" kern="1200" baseline="0" dirty="0">
                          <a:solidFill>
                            <a:schemeClr val="tx1"/>
                          </a:solidFill>
                          <a:latin typeface="+mn-lt"/>
                          <a:ea typeface="+mn-ea"/>
                          <a:cs typeface="+mn-cs"/>
                        </a:rPr>
                        <a:t>Required reserve ratio, </a:t>
                      </a:r>
                      <a:r>
                        <a:rPr lang="en-US" sz="1400" b="0" i="1" u="none" strike="noStrike" kern="1200" baseline="0" dirty="0" err="1">
                          <a:solidFill>
                            <a:schemeClr val="tx1"/>
                          </a:solidFill>
                          <a:latin typeface="+mn-lt"/>
                          <a:ea typeface="+mn-ea"/>
                          <a:cs typeface="+mn-cs"/>
                        </a:rPr>
                        <a:t>rr</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rPr>
                        <a:t>Up arrow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rPr>
                        <a:t>Down arrow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i="0" u="none" strike="noStrike" kern="1200" baseline="0" dirty="0">
                          <a:solidFill>
                            <a:schemeClr val="tx1"/>
                          </a:solidFill>
                          <a:latin typeface="+mn-lt"/>
                          <a:ea typeface="+mn-ea"/>
                          <a:cs typeface="+mn-cs"/>
                        </a:rPr>
                        <a:t>Less multiple deposit expansion</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58523234"/>
                  </a:ext>
                </a:extLst>
              </a:tr>
              <a:tr h="342900">
                <a:tc>
                  <a:txBody>
                    <a:bodyPr/>
                    <a:lstStyle/>
                    <a:p>
                      <a:r>
                        <a:rPr lang="en-US" sz="1400" b="0" i="0" u="none" strike="noStrike" kern="1200" baseline="0" dirty="0">
                          <a:solidFill>
                            <a:schemeClr val="tx1"/>
                          </a:solidFill>
                          <a:latin typeface="+mn-lt"/>
                          <a:ea typeface="+mn-ea"/>
                          <a:cs typeface="+mn-cs"/>
                        </a:rPr>
                        <a:t>Banks</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i="0" u="none" strike="noStrike" kern="1200" baseline="0" dirty="0">
                          <a:solidFill>
                            <a:schemeClr val="tx1"/>
                          </a:solidFill>
                          <a:latin typeface="+mn-lt"/>
                          <a:ea typeface="+mn-ea"/>
                          <a:cs typeface="+mn-cs"/>
                        </a:rPr>
                        <a:t>Borrowed reserves, </a:t>
                      </a:r>
                      <a:r>
                        <a:rPr lang="en-US" sz="1400" b="0" i="1" u="none" strike="noStrike" kern="1200" baseline="0" dirty="0">
                          <a:solidFill>
                            <a:schemeClr val="tx1"/>
                          </a:solidFill>
                          <a:latin typeface="+mn-lt"/>
                          <a:ea typeface="+mn-ea"/>
                          <a:cs typeface="+mn-cs"/>
                        </a:rPr>
                        <a:t>B</a:t>
                      </a:r>
                      <a:r>
                        <a:rPr lang="en-US" sz="100" b="0" i="1" u="none" strike="noStrike" kern="1200" baseline="0" dirty="0">
                          <a:solidFill>
                            <a:schemeClr val="tx1"/>
                          </a:solidFill>
                          <a:latin typeface="+mn-lt"/>
                          <a:ea typeface="+mn-ea"/>
                          <a:cs typeface="+mn-cs"/>
                        </a:rPr>
                        <a:t> </a:t>
                      </a:r>
                      <a:r>
                        <a:rPr lang="en-US" sz="1400" b="0" i="1" u="none" strike="noStrike" kern="1200" baseline="0" dirty="0">
                          <a:solidFill>
                            <a:schemeClr val="tx1"/>
                          </a:solidFill>
                          <a:latin typeface="+mn-lt"/>
                          <a:ea typeface="+mn-ea"/>
                          <a:cs typeface="+mn-cs"/>
                        </a:rPr>
                        <a:t>R</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rPr>
                        <a:t>Up arrow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rPr>
                        <a:t>Up arrow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i="0" u="none" strike="noStrike" kern="1200" baseline="0" dirty="0">
                          <a:solidFill>
                            <a:schemeClr val="tx1"/>
                          </a:solidFill>
                          <a:latin typeface="+mn-lt"/>
                          <a:ea typeface="+mn-ea"/>
                          <a:cs typeface="+mn-cs"/>
                        </a:rPr>
                        <a:t>More </a:t>
                      </a:r>
                      <a:r>
                        <a:rPr lang="en-US" sz="1400" b="0" i="1" u="none" strike="noStrike" kern="1200" baseline="0" dirty="0">
                          <a:solidFill>
                            <a:schemeClr val="tx1"/>
                          </a:solidFill>
                          <a:latin typeface="+mn-lt"/>
                          <a:ea typeface="+mn-ea"/>
                          <a:cs typeface="+mn-cs"/>
                        </a:rPr>
                        <a:t>M</a:t>
                      </a:r>
                      <a:r>
                        <a:rPr lang="en-US" sz="100" b="0" i="1" u="none" strike="noStrike" kern="1200" baseline="0" dirty="0">
                          <a:solidFill>
                            <a:schemeClr val="tx1"/>
                          </a:solidFill>
                          <a:latin typeface="+mn-lt"/>
                          <a:ea typeface="+mn-ea"/>
                          <a:cs typeface="+mn-cs"/>
                        </a:rPr>
                        <a:t> </a:t>
                      </a:r>
                      <a:r>
                        <a:rPr lang="en-US" sz="1400" b="0" i="1" u="none" strike="noStrike" kern="1200" baseline="0" dirty="0">
                          <a:solidFill>
                            <a:schemeClr val="tx1"/>
                          </a:solidFill>
                          <a:latin typeface="+mn-lt"/>
                          <a:ea typeface="+mn-ea"/>
                          <a:cs typeface="+mn-cs"/>
                        </a:rPr>
                        <a:t>B </a:t>
                      </a:r>
                      <a:r>
                        <a:rPr lang="en-US" sz="1400" b="0" i="0" u="none" strike="noStrike" kern="1200" baseline="0" dirty="0">
                          <a:solidFill>
                            <a:schemeClr val="tx1"/>
                          </a:solidFill>
                          <a:latin typeface="+mn-lt"/>
                          <a:ea typeface="+mn-ea"/>
                          <a:cs typeface="+mn-cs"/>
                        </a:rPr>
                        <a:t>for deposit creation</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6995729"/>
                  </a:ext>
                </a:extLst>
              </a:tr>
              <a:tr h="342900">
                <a:tc>
                  <a:txBody>
                    <a:bodyPr/>
                    <a:lstStyle/>
                    <a:p>
                      <a:r>
                        <a:rPr lang="en-US" sz="100" baseline="0" dirty="0">
                          <a:solidFill>
                            <a:schemeClr val="tx1"/>
                          </a:solidFill>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i="0" u="none" strike="noStrike" kern="1200" baseline="0" dirty="0">
                          <a:solidFill>
                            <a:schemeClr val="tx1"/>
                          </a:solidFill>
                          <a:latin typeface="+mn-lt"/>
                          <a:ea typeface="+mn-ea"/>
                          <a:cs typeface="+mn-cs"/>
                        </a:rPr>
                        <a:t>Excess reserves</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rPr>
                        <a:t>Up arrow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rPr>
                        <a:t>Down arrow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i="0" u="none" strike="noStrike" kern="1200" baseline="0" dirty="0">
                          <a:solidFill>
                            <a:schemeClr val="tx1"/>
                          </a:solidFill>
                          <a:latin typeface="+mn-lt"/>
                          <a:ea typeface="+mn-ea"/>
                          <a:cs typeface="+mn-cs"/>
                        </a:rPr>
                        <a:t>Less loans and deposit creation</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17118648"/>
                  </a:ext>
                </a:extLst>
              </a:tr>
              <a:tr h="342900">
                <a:tc>
                  <a:txBody>
                    <a:bodyPr/>
                    <a:lstStyle/>
                    <a:p>
                      <a:r>
                        <a:rPr lang="en-US" sz="1400" b="0" i="0" u="none" strike="noStrike" kern="1200" baseline="0" dirty="0">
                          <a:solidFill>
                            <a:schemeClr val="tx1"/>
                          </a:solidFill>
                          <a:latin typeface="+mn-lt"/>
                          <a:ea typeface="+mn-ea"/>
                          <a:cs typeface="+mn-cs"/>
                        </a:rPr>
                        <a:t>Depositors</a:t>
                      </a:r>
                      <a:endParaRPr lang="en-US" sz="11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i="0" u="none" strike="noStrike" kern="1200" baseline="0" dirty="0">
                          <a:solidFill>
                            <a:schemeClr val="tx1"/>
                          </a:solidFill>
                          <a:latin typeface="+mn-lt"/>
                          <a:ea typeface="+mn-ea"/>
                          <a:cs typeface="+mn-cs"/>
                        </a:rPr>
                        <a:t>Currency holdings</a:t>
                      </a:r>
                      <a:endParaRPr lang="en-US" sz="11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rPr>
                        <a:t>Up arrow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rPr>
                        <a:t>Down arrow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i="0" u="none" strike="noStrike" kern="1200" baseline="0" dirty="0">
                          <a:solidFill>
                            <a:schemeClr val="tx1"/>
                          </a:solidFill>
                          <a:latin typeface="+mn-lt"/>
                          <a:ea typeface="+mn-ea"/>
                          <a:cs typeface="+mn-cs"/>
                        </a:rPr>
                        <a:t>Less multiple deposit expansion</a:t>
                      </a:r>
                      <a:endParaRPr lang="en-US" sz="11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824647"/>
                  </a:ext>
                </a:extLst>
              </a:tr>
            </a:tbl>
          </a:graphicData>
        </a:graphic>
      </p:graphicFrame>
      <p:graphicFrame>
        <p:nvGraphicFramePr>
          <p:cNvPr id="18" name="Object 17">
            <a:extLst>
              <a:ext uri="{FF2B5EF4-FFF2-40B4-BE49-F238E27FC236}">
                <a16:creationId xmlns:a16="http://schemas.microsoft.com/office/drawing/2014/main" id="{A23071FF-77A6-4594-ACDF-CB4A92AAEB98}"/>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3350942677"/>
              </p:ext>
            </p:extLst>
          </p:nvPr>
        </p:nvGraphicFramePr>
        <p:xfrm>
          <a:off x="3299073" y="3400425"/>
          <a:ext cx="393700" cy="241300"/>
        </p:xfrm>
        <a:graphic>
          <a:graphicData uri="http://schemas.openxmlformats.org/presentationml/2006/ole">
            <mc:AlternateContent xmlns:mc="http://schemas.openxmlformats.org/markup-compatibility/2006">
              <mc:Choice xmlns:v="urn:schemas-microsoft-com:vml" Requires="v">
                <p:oleObj name="Equation" r:id="rId2" imgW="393480" imgH="241200" progId="Equation.DSMT4">
                  <p:embed/>
                </p:oleObj>
              </mc:Choice>
              <mc:Fallback>
                <p:oleObj name="Equation" r:id="rId2" imgW="393480" imgH="241200" progId="Equation.DSMT4">
                  <p:embed/>
                  <p:pic>
                    <p:nvPicPr>
                      <p:cNvPr id="17" name="Object 16">
                        <a:extLst>
                          <a:ext uri="{FF2B5EF4-FFF2-40B4-BE49-F238E27FC236}">
                            <a16:creationId xmlns:a16="http://schemas.microsoft.com/office/drawing/2014/main" id="{8CC2E2D1-16DE-4CAF-8E47-E5AF2C648FF9}"/>
                          </a:ext>
                        </a:extLst>
                      </p:cNvPr>
                      <p:cNvPicPr/>
                      <p:nvPr/>
                    </p:nvPicPr>
                    <p:blipFill>
                      <a:blip r:embed="rId3"/>
                      <a:stretch>
                        <a:fillRect/>
                      </a:stretch>
                    </p:blipFill>
                    <p:spPr>
                      <a:xfrm>
                        <a:off x="3299073" y="3400425"/>
                        <a:ext cx="393700" cy="241300"/>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6228DCA7-67FB-46AE-85B0-AAB66B24BD20}"/>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2984970439"/>
              </p:ext>
            </p:extLst>
          </p:nvPr>
        </p:nvGraphicFramePr>
        <p:xfrm>
          <a:off x="4757870" y="3223760"/>
          <a:ext cx="153670" cy="224743"/>
        </p:xfrm>
        <a:graphic>
          <a:graphicData uri="http://schemas.openxmlformats.org/presentationml/2006/ole">
            <mc:AlternateContent xmlns:mc="http://schemas.openxmlformats.org/markup-compatibility/2006">
              <mc:Choice xmlns:v="urn:schemas-microsoft-com:vml" Requires="v">
                <p:oleObj name="Equation" r:id="rId4" imgW="139680" imgH="203040" progId="Equation.DSMT4">
                  <p:embed/>
                </p:oleObj>
              </mc:Choice>
              <mc:Fallback>
                <p:oleObj name="Equation" r:id="rId4" imgW="139680" imgH="203040" progId="Equation.DSMT4">
                  <p:embed/>
                  <p:pic>
                    <p:nvPicPr>
                      <p:cNvPr id="20" name="Object 19"/>
                      <p:cNvPicPr/>
                      <p:nvPr/>
                    </p:nvPicPr>
                    <p:blipFill>
                      <a:blip r:embed="rId5"/>
                      <a:stretch>
                        <a:fillRect/>
                      </a:stretch>
                    </p:blipFill>
                    <p:spPr>
                      <a:xfrm>
                        <a:off x="4757870" y="3223760"/>
                        <a:ext cx="153670" cy="224743"/>
                      </a:xfrm>
                      <a:prstGeom prst="rect">
                        <a:avLst/>
                      </a:prstGeom>
                      <a:solidFill>
                        <a:schemeClr val="bg1"/>
                      </a:solidFill>
                    </p:spPr>
                  </p:pic>
                </p:oleObj>
              </mc:Fallback>
            </mc:AlternateContent>
          </a:graphicData>
        </a:graphic>
      </p:graphicFrame>
      <p:graphicFrame>
        <p:nvGraphicFramePr>
          <p:cNvPr id="16" name="Object 15">
            <a:extLst>
              <a:ext uri="{FF2B5EF4-FFF2-40B4-BE49-F238E27FC236}">
                <a16:creationId xmlns:a16="http://schemas.microsoft.com/office/drawing/2014/main" id="{3C9DB3FD-3450-4174-9EFB-01CC74910BE6}"/>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3977647853"/>
              </p:ext>
            </p:extLst>
          </p:nvPr>
        </p:nvGraphicFramePr>
        <p:xfrm>
          <a:off x="6210677" y="3223760"/>
          <a:ext cx="153670" cy="224743"/>
        </p:xfrm>
        <a:graphic>
          <a:graphicData uri="http://schemas.openxmlformats.org/presentationml/2006/ole">
            <mc:AlternateContent xmlns:mc="http://schemas.openxmlformats.org/markup-compatibility/2006">
              <mc:Choice xmlns:v="urn:schemas-microsoft-com:vml" Requires="v">
                <p:oleObj name="Equation" r:id="rId4" imgW="139680" imgH="203040" progId="Equation.DSMT4">
                  <p:embed/>
                </p:oleObj>
              </mc:Choice>
              <mc:Fallback>
                <p:oleObj name="Equation" r:id="rId4" imgW="139680" imgH="203040" progId="Equation.DSMT4">
                  <p:embed/>
                  <p:pic>
                    <p:nvPicPr>
                      <p:cNvPr id="11" name="Object 10">
                        <a:extLst>
                          <a:ext uri="{FF2B5EF4-FFF2-40B4-BE49-F238E27FC236}">
                            <a16:creationId xmlns:a16="http://schemas.microsoft.com/office/drawing/2014/main" id="{6228DCA7-67FB-46AE-85B0-AAB66B24BD20}"/>
                          </a:ext>
                        </a:extLst>
                      </p:cNvPr>
                      <p:cNvPicPr/>
                      <p:nvPr/>
                    </p:nvPicPr>
                    <p:blipFill>
                      <a:blip r:embed="rId5"/>
                      <a:stretch>
                        <a:fillRect/>
                      </a:stretch>
                    </p:blipFill>
                    <p:spPr>
                      <a:xfrm>
                        <a:off x="6210677" y="3223760"/>
                        <a:ext cx="153670" cy="224743"/>
                      </a:xfrm>
                      <a:prstGeom prst="rect">
                        <a:avLst/>
                      </a:prstGeom>
                      <a:solidFill>
                        <a:schemeClr val="bg1"/>
                      </a:solidFill>
                    </p:spPr>
                  </p:pic>
                </p:oleObj>
              </mc:Fallback>
            </mc:AlternateContent>
          </a:graphicData>
        </a:graphic>
      </p:graphicFrame>
      <p:graphicFrame>
        <p:nvGraphicFramePr>
          <p:cNvPr id="12" name="Object 11">
            <a:extLst>
              <a:ext uri="{FF2B5EF4-FFF2-40B4-BE49-F238E27FC236}">
                <a16:creationId xmlns:a16="http://schemas.microsoft.com/office/drawing/2014/main" id="{B6ADA1B1-D772-4CB5-ABBC-DB26807E300A}"/>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1510303575"/>
              </p:ext>
            </p:extLst>
          </p:nvPr>
        </p:nvGraphicFramePr>
        <p:xfrm>
          <a:off x="4774767" y="3754088"/>
          <a:ext cx="153670" cy="224743"/>
        </p:xfrm>
        <a:graphic>
          <a:graphicData uri="http://schemas.openxmlformats.org/presentationml/2006/ole">
            <mc:AlternateContent xmlns:mc="http://schemas.openxmlformats.org/markup-compatibility/2006">
              <mc:Choice xmlns:v="urn:schemas-microsoft-com:vml" Requires="v">
                <p:oleObj name="Equation" r:id="rId4" imgW="139680" imgH="203040" progId="Equation.DSMT4">
                  <p:embed/>
                </p:oleObj>
              </mc:Choice>
              <mc:Fallback>
                <p:oleObj name="Equation" r:id="rId4" imgW="139680" imgH="203040" progId="Equation.DSMT4">
                  <p:embed/>
                  <p:pic>
                    <p:nvPicPr>
                      <p:cNvPr id="11" name="Object 10">
                        <a:extLst>
                          <a:ext uri="{FF2B5EF4-FFF2-40B4-BE49-F238E27FC236}">
                            <a16:creationId xmlns:a16="http://schemas.microsoft.com/office/drawing/2014/main" id="{6228DCA7-67FB-46AE-85B0-AAB66B24BD20}"/>
                          </a:ext>
                        </a:extLst>
                      </p:cNvPr>
                      <p:cNvPicPr/>
                      <p:nvPr/>
                    </p:nvPicPr>
                    <p:blipFill>
                      <a:blip r:embed="rId5"/>
                      <a:stretch>
                        <a:fillRect/>
                      </a:stretch>
                    </p:blipFill>
                    <p:spPr>
                      <a:xfrm>
                        <a:off x="4774767" y="3754088"/>
                        <a:ext cx="153670" cy="224743"/>
                      </a:xfrm>
                      <a:prstGeom prst="rect">
                        <a:avLst/>
                      </a:prstGeom>
                      <a:solidFill>
                        <a:schemeClr val="bg1"/>
                      </a:solidFill>
                    </p:spPr>
                  </p:pic>
                </p:oleObj>
              </mc:Fallback>
            </mc:AlternateContent>
          </a:graphicData>
        </a:graphic>
      </p:graphicFrame>
      <p:graphicFrame>
        <p:nvGraphicFramePr>
          <p:cNvPr id="20" name="Object 19">
            <a:extLst>
              <a:ext uri="{FF2B5EF4-FFF2-40B4-BE49-F238E27FC236}">
                <a16:creationId xmlns:a16="http://schemas.microsoft.com/office/drawing/2014/main" id="{CB315064-206F-4F69-BD07-032A7FD13AB3}"/>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4219930623"/>
              </p:ext>
            </p:extLst>
          </p:nvPr>
        </p:nvGraphicFramePr>
        <p:xfrm>
          <a:off x="6231786" y="3754088"/>
          <a:ext cx="153670" cy="224743"/>
        </p:xfrm>
        <a:graphic>
          <a:graphicData uri="http://schemas.openxmlformats.org/presentationml/2006/ole">
            <mc:AlternateContent xmlns:mc="http://schemas.openxmlformats.org/markup-compatibility/2006">
              <mc:Choice xmlns:v="urn:schemas-microsoft-com:vml" Requires="v">
                <p:oleObj name="Equation" r:id="rId6" imgW="139680" imgH="203040" progId="Equation.DSMT4">
                  <p:embed/>
                </p:oleObj>
              </mc:Choice>
              <mc:Fallback>
                <p:oleObj name="Equation" r:id="rId6" imgW="139680" imgH="203040" progId="Equation.DSMT4">
                  <p:embed/>
                  <p:pic>
                    <p:nvPicPr>
                      <p:cNvPr id="31" name="Object 30"/>
                      <p:cNvPicPr/>
                      <p:nvPr/>
                    </p:nvPicPr>
                    <p:blipFill>
                      <a:blip r:embed="rId7"/>
                      <a:stretch>
                        <a:fillRect/>
                      </a:stretch>
                    </p:blipFill>
                    <p:spPr>
                      <a:xfrm>
                        <a:off x="6231786" y="3754088"/>
                        <a:ext cx="153670" cy="224743"/>
                      </a:xfrm>
                      <a:prstGeom prst="rect">
                        <a:avLst/>
                      </a:prstGeom>
                      <a:solidFill>
                        <a:schemeClr val="bg1"/>
                      </a:solidFill>
                    </p:spPr>
                  </p:pic>
                </p:oleObj>
              </mc:Fallback>
            </mc:AlternateContent>
          </a:graphicData>
        </a:graphic>
      </p:graphicFrame>
      <p:graphicFrame>
        <p:nvGraphicFramePr>
          <p:cNvPr id="13" name="Object 12">
            <a:extLst>
              <a:ext uri="{FF2B5EF4-FFF2-40B4-BE49-F238E27FC236}">
                <a16:creationId xmlns:a16="http://schemas.microsoft.com/office/drawing/2014/main" id="{FB55354C-EAEE-456B-9054-B23A95253636}"/>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3825152"/>
              </p:ext>
            </p:extLst>
          </p:nvPr>
        </p:nvGraphicFramePr>
        <p:xfrm>
          <a:off x="4756600" y="4332512"/>
          <a:ext cx="153670" cy="224743"/>
        </p:xfrm>
        <a:graphic>
          <a:graphicData uri="http://schemas.openxmlformats.org/presentationml/2006/ole">
            <mc:AlternateContent xmlns:mc="http://schemas.openxmlformats.org/markup-compatibility/2006">
              <mc:Choice xmlns:v="urn:schemas-microsoft-com:vml" Requires="v">
                <p:oleObj name="Equation" r:id="rId4" imgW="139680" imgH="203040" progId="Equation.DSMT4">
                  <p:embed/>
                </p:oleObj>
              </mc:Choice>
              <mc:Fallback>
                <p:oleObj name="Equation" r:id="rId4" imgW="139680" imgH="203040" progId="Equation.DSMT4">
                  <p:embed/>
                  <p:pic>
                    <p:nvPicPr>
                      <p:cNvPr id="11" name="Object 10">
                        <a:extLst>
                          <a:ext uri="{FF2B5EF4-FFF2-40B4-BE49-F238E27FC236}">
                            <a16:creationId xmlns:a16="http://schemas.microsoft.com/office/drawing/2014/main" id="{6228DCA7-67FB-46AE-85B0-AAB66B24BD20}"/>
                          </a:ext>
                        </a:extLst>
                      </p:cNvPr>
                      <p:cNvPicPr/>
                      <p:nvPr/>
                    </p:nvPicPr>
                    <p:blipFill>
                      <a:blip r:embed="rId5"/>
                      <a:stretch>
                        <a:fillRect/>
                      </a:stretch>
                    </p:blipFill>
                    <p:spPr>
                      <a:xfrm>
                        <a:off x="4756600" y="4332512"/>
                        <a:ext cx="153670" cy="224743"/>
                      </a:xfrm>
                      <a:prstGeom prst="rect">
                        <a:avLst/>
                      </a:prstGeom>
                      <a:solidFill>
                        <a:schemeClr val="bg1"/>
                      </a:solidFill>
                    </p:spPr>
                  </p:pic>
                </p:oleObj>
              </mc:Fallback>
            </mc:AlternateContent>
          </a:graphicData>
        </a:graphic>
      </p:graphicFrame>
      <p:graphicFrame>
        <p:nvGraphicFramePr>
          <p:cNvPr id="23" name="Object 22">
            <a:extLst>
              <a:ext uri="{FF2B5EF4-FFF2-40B4-BE49-F238E27FC236}">
                <a16:creationId xmlns:a16="http://schemas.microsoft.com/office/drawing/2014/main" id="{85327D98-D5FA-4B86-9302-CD8F1BA75B30}"/>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885806061"/>
              </p:ext>
            </p:extLst>
          </p:nvPr>
        </p:nvGraphicFramePr>
        <p:xfrm>
          <a:off x="6230054" y="4286189"/>
          <a:ext cx="153670" cy="224743"/>
        </p:xfrm>
        <a:graphic>
          <a:graphicData uri="http://schemas.openxmlformats.org/presentationml/2006/ole">
            <mc:AlternateContent xmlns:mc="http://schemas.openxmlformats.org/markup-compatibility/2006">
              <mc:Choice xmlns:v="urn:schemas-microsoft-com:vml" Requires="v">
                <p:oleObj name="Equation" r:id="rId4" imgW="139680" imgH="203040" progId="Equation.DSMT4">
                  <p:embed/>
                </p:oleObj>
              </mc:Choice>
              <mc:Fallback>
                <p:oleObj name="Equation" r:id="rId4" imgW="139680" imgH="203040" progId="Equation.DSMT4">
                  <p:embed/>
                  <p:pic>
                    <p:nvPicPr>
                      <p:cNvPr id="13" name="Object 12">
                        <a:extLst>
                          <a:ext uri="{FF2B5EF4-FFF2-40B4-BE49-F238E27FC236}">
                            <a16:creationId xmlns:a16="http://schemas.microsoft.com/office/drawing/2014/main" id="{FB55354C-EAEE-456B-9054-B23A95253636}"/>
                          </a:ext>
                        </a:extLst>
                      </p:cNvPr>
                      <p:cNvPicPr/>
                      <p:nvPr/>
                    </p:nvPicPr>
                    <p:blipFill>
                      <a:blip r:embed="rId5"/>
                      <a:stretch>
                        <a:fillRect/>
                      </a:stretch>
                    </p:blipFill>
                    <p:spPr>
                      <a:xfrm>
                        <a:off x="6230054" y="4286189"/>
                        <a:ext cx="153670" cy="224743"/>
                      </a:xfrm>
                      <a:prstGeom prst="rect">
                        <a:avLst/>
                      </a:prstGeom>
                      <a:solidFill>
                        <a:schemeClr val="bg1"/>
                      </a:solidFill>
                    </p:spPr>
                  </p:pic>
                </p:oleObj>
              </mc:Fallback>
            </mc:AlternateContent>
          </a:graphicData>
        </a:graphic>
      </p:graphicFrame>
      <p:graphicFrame>
        <p:nvGraphicFramePr>
          <p:cNvPr id="14" name="Object 13">
            <a:extLst>
              <a:ext uri="{FF2B5EF4-FFF2-40B4-BE49-F238E27FC236}">
                <a16:creationId xmlns:a16="http://schemas.microsoft.com/office/drawing/2014/main" id="{B169F0A1-F68E-4E44-BFCD-8D1B19CEED88}"/>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4292630197"/>
              </p:ext>
            </p:extLst>
          </p:nvPr>
        </p:nvGraphicFramePr>
        <p:xfrm>
          <a:off x="4788574" y="4862840"/>
          <a:ext cx="153670" cy="224743"/>
        </p:xfrm>
        <a:graphic>
          <a:graphicData uri="http://schemas.openxmlformats.org/presentationml/2006/ole">
            <mc:AlternateContent xmlns:mc="http://schemas.openxmlformats.org/markup-compatibility/2006">
              <mc:Choice xmlns:v="urn:schemas-microsoft-com:vml" Requires="v">
                <p:oleObj name="Equation" r:id="rId4" imgW="139680" imgH="203040" progId="Equation.DSMT4">
                  <p:embed/>
                </p:oleObj>
              </mc:Choice>
              <mc:Fallback>
                <p:oleObj name="Equation" r:id="rId4" imgW="139680" imgH="203040" progId="Equation.DSMT4">
                  <p:embed/>
                  <p:pic>
                    <p:nvPicPr>
                      <p:cNvPr id="11" name="Object 10">
                        <a:extLst>
                          <a:ext uri="{FF2B5EF4-FFF2-40B4-BE49-F238E27FC236}">
                            <a16:creationId xmlns:a16="http://schemas.microsoft.com/office/drawing/2014/main" id="{6228DCA7-67FB-46AE-85B0-AAB66B24BD20}"/>
                          </a:ext>
                        </a:extLst>
                      </p:cNvPr>
                      <p:cNvPicPr/>
                      <p:nvPr/>
                    </p:nvPicPr>
                    <p:blipFill>
                      <a:blip r:embed="rId5"/>
                      <a:stretch>
                        <a:fillRect/>
                      </a:stretch>
                    </p:blipFill>
                    <p:spPr>
                      <a:xfrm>
                        <a:off x="4788574" y="4862840"/>
                        <a:ext cx="153670" cy="224743"/>
                      </a:xfrm>
                      <a:prstGeom prst="rect">
                        <a:avLst/>
                      </a:prstGeom>
                      <a:solidFill>
                        <a:schemeClr val="bg1"/>
                      </a:solidFill>
                    </p:spPr>
                  </p:pic>
                </p:oleObj>
              </mc:Fallback>
            </mc:AlternateContent>
          </a:graphicData>
        </a:graphic>
      </p:graphicFrame>
      <p:graphicFrame>
        <p:nvGraphicFramePr>
          <p:cNvPr id="22" name="Object 21">
            <a:extLst>
              <a:ext uri="{FF2B5EF4-FFF2-40B4-BE49-F238E27FC236}">
                <a16:creationId xmlns:a16="http://schemas.microsoft.com/office/drawing/2014/main" id="{0272C2B7-C2B3-4A60-AD50-A5EDA0A4CE3D}"/>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503585682"/>
              </p:ext>
            </p:extLst>
          </p:nvPr>
        </p:nvGraphicFramePr>
        <p:xfrm>
          <a:off x="6231786" y="4781719"/>
          <a:ext cx="153670" cy="224743"/>
        </p:xfrm>
        <a:graphic>
          <a:graphicData uri="http://schemas.openxmlformats.org/presentationml/2006/ole">
            <mc:AlternateContent xmlns:mc="http://schemas.openxmlformats.org/markup-compatibility/2006">
              <mc:Choice xmlns:v="urn:schemas-microsoft-com:vml" Requires="v">
                <p:oleObj name="Equation" r:id="rId6" imgW="139680" imgH="203040" progId="Equation.DSMT4">
                  <p:embed/>
                </p:oleObj>
              </mc:Choice>
              <mc:Fallback>
                <p:oleObj name="Equation" r:id="rId6" imgW="139680" imgH="203040" progId="Equation.DSMT4">
                  <p:embed/>
                  <p:pic>
                    <p:nvPicPr>
                      <p:cNvPr id="20" name="Object 19">
                        <a:extLst>
                          <a:ext uri="{FF2B5EF4-FFF2-40B4-BE49-F238E27FC236}">
                            <a16:creationId xmlns:a16="http://schemas.microsoft.com/office/drawing/2014/main" id="{CB315064-206F-4F69-BD07-032A7FD13AB3}"/>
                          </a:ext>
                        </a:extLst>
                      </p:cNvPr>
                      <p:cNvPicPr/>
                      <p:nvPr/>
                    </p:nvPicPr>
                    <p:blipFill>
                      <a:blip r:embed="rId7"/>
                      <a:stretch>
                        <a:fillRect/>
                      </a:stretch>
                    </p:blipFill>
                    <p:spPr>
                      <a:xfrm>
                        <a:off x="6231786" y="4781719"/>
                        <a:ext cx="153670" cy="224743"/>
                      </a:xfrm>
                      <a:prstGeom prst="rect">
                        <a:avLst/>
                      </a:prstGeom>
                      <a:solidFill>
                        <a:schemeClr val="bg1"/>
                      </a:solidFill>
                    </p:spPr>
                  </p:pic>
                </p:oleObj>
              </mc:Fallback>
            </mc:AlternateContent>
          </a:graphicData>
        </a:graphic>
      </p:graphicFrame>
      <p:graphicFrame>
        <p:nvGraphicFramePr>
          <p:cNvPr id="15" name="Object 14">
            <a:extLst>
              <a:ext uri="{FF2B5EF4-FFF2-40B4-BE49-F238E27FC236}">
                <a16:creationId xmlns:a16="http://schemas.microsoft.com/office/drawing/2014/main" id="{E209F65F-BCDF-4F3A-B369-247D7FC4A3F7}"/>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2165654734"/>
              </p:ext>
            </p:extLst>
          </p:nvPr>
        </p:nvGraphicFramePr>
        <p:xfrm>
          <a:off x="4772618" y="5358388"/>
          <a:ext cx="153670" cy="224743"/>
        </p:xfrm>
        <a:graphic>
          <a:graphicData uri="http://schemas.openxmlformats.org/presentationml/2006/ole">
            <mc:AlternateContent xmlns:mc="http://schemas.openxmlformats.org/markup-compatibility/2006">
              <mc:Choice xmlns:v="urn:schemas-microsoft-com:vml" Requires="v">
                <p:oleObj name="Equation" r:id="rId4" imgW="139680" imgH="203040" progId="Equation.DSMT4">
                  <p:embed/>
                </p:oleObj>
              </mc:Choice>
              <mc:Fallback>
                <p:oleObj name="Equation" r:id="rId4" imgW="139680" imgH="203040" progId="Equation.DSMT4">
                  <p:embed/>
                  <p:pic>
                    <p:nvPicPr>
                      <p:cNvPr id="11" name="Object 10">
                        <a:extLst>
                          <a:ext uri="{FF2B5EF4-FFF2-40B4-BE49-F238E27FC236}">
                            <a16:creationId xmlns:a16="http://schemas.microsoft.com/office/drawing/2014/main" id="{6228DCA7-67FB-46AE-85B0-AAB66B24BD20}"/>
                          </a:ext>
                        </a:extLst>
                      </p:cNvPr>
                      <p:cNvPicPr/>
                      <p:nvPr/>
                    </p:nvPicPr>
                    <p:blipFill>
                      <a:blip r:embed="rId5"/>
                      <a:stretch>
                        <a:fillRect/>
                      </a:stretch>
                    </p:blipFill>
                    <p:spPr>
                      <a:xfrm>
                        <a:off x="4772618" y="5358388"/>
                        <a:ext cx="153670" cy="224743"/>
                      </a:xfrm>
                      <a:prstGeom prst="rect">
                        <a:avLst/>
                      </a:prstGeom>
                      <a:solidFill>
                        <a:schemeClr val="bg1"/>
                      </a:solidFill>
                    </p:spPr>
                  </p:pic>
                </p:oleObj>
              </mc:Fallback>
            </mc:AlternateContent>
          </a:graphicData>
        </a:graphic>
      </p:graphicFrame>
      <p:graphicFrame>
        <p:nvGraphicFramePr>
          <p:cNvPr id="24" name="Object 23">
            <a:extLst>
              <a:ext uri="{FF2B5EF4-FFF2-40B4-BE49-F238E27FC236}">
                <a16:creationId xmlns:a16="http://schemas.microsoft.com/office/drawing/2014/main" id="{5A0A041C-04BB-4792-895D-2320990829A8}"/>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3664092929"/>
              </p:ext>
            </p:extLst>
          </p:nvPr>
        </p:nvGraphicFramePr>
        <p:xfrm>
          <a:off x="6240938" y="5328892"/>
          <a:ext cx="153670" cy="224743"/>
        </p:xfrm>
        <a:graphic>
          <a:graphicData uri="http://schemas.openxmlformats.org/presentationml/2006/ole">
            <mc:AlternateContent xmlns:mc="http://schemas.openxmlformats.org/markup-compatibility/2006">
              <mc:Choice xmlns:v="urn:schemas-microsoft-com:vml" Requires="v">
                <p:oleObj name="Equation" r:id="rId6" imgW="139680" imgH="203040" progId="Equation.DSMT4">
                  <p:embed/>
                </p:oleObj>
              </mc:Choice>
              <mc:Fallback>
                <p:oleObj name="Equation" r:id="rId6" imgW="139680" imgH="203040" progId="Equation.DSMT4">
                  <p:embed/>
                  <p:pic>
                    <p:nvPicPr>
                      <p:cNvPr id="22" name="Object 21">
                        <a:extLst>
                          <a:ext uri="{FF2B5EF4-FFF2-40B4-BE49-F238E27FC236}">
                            <a16:creationId xmlns:a16="http://schemas.microsoft.com/office/drawing/2014/main" id="{0272C2B7-C2B3-4A60-AD50-A5EDA0A4CE3D}"/>
                          </a:ext>
                        </a:extLst>
                      </p:cNvPr>
                      <p:cNvPicPr/>
                      <p:nvPr/>
                    </p:nvPicPr>
                    <p:blipFill>
                      <a:blip r:embed="rId7"/>
                      <a:stretch>
                        <a:fillRect/>
                      </a:stretch>
                    </p:blipFill>
                    <p:spPr>
                      <a:xfrm>
                        <a:off x="6240938" y="5328892"/>
                        <a:ext cx="153670" cy="224743"/>
                      </a:xfrm>
                      <a:prstGeom prst="rect">
                        <a:avLst/>
                      </a:prstGeom>
                      <a:solidFill>
                        <a:schemeClr val="bg1"/>
                      </a:solidFill>
                    </p:spPr>
                  </p:pic>
                </p:oleObj>
              </mc:Fallback>
            </mc:AlternateContent>
          </a:graphicData>
        </a:graphic>
      </p:graphicFrame>
      <p:sp>
        <p:nvSpPr>
          <p:cNvPr id="6" name="Content Placeholder 5">
            <a:extLst>
              <a:ext uri="{FF2B5EF4-FFF2-40B4-BE49-F238E27FC236}">
                <a16:creationId xmlns:a16="http://schemas.microsoft.com/office/drawing/2014/main" id="{C4B33984-E9CB-4C32-B7B0-F57E0F3A03B0}"/>
              </a:ext>
            </a:extLst>
          </p:cNvPr>
          <p:cNvSpPr>
            <a:spLocks noGrp="1"/>
          </p:cNvSpPr>
          <p:nvPr>
            <p:ph sz="quarter" idx="16"/>
          </p:nvPr>
        </p:nvSpPr>
        <p:spPr>
          <a:xfrm>
            <a:off x="457201" y="5839485"/>
            <a:ext cx="1634150" cy="244444"/>
          </a:xfrm>
        </p:spPr>
        <p:txBody>
          <a:bodyPr tIns="0"/>
          <a:lstStyle/>
          <a:p>
            <a:pPr marL="432" indent="0">
              <a:buNone/>
            </a:pPr>
            <a:r>
              <a:rPr lang="en-IN" sz="1200" b="1" dirty="0"/>
              <a:t>Note:</a:t>
            </a:r>
            <a:r>
              <a:rPr lang="en-IN" sz="1200" dirty="0"/>
              <a:t> Only increases</a:t>
            </a:r>
          </a:p>
        </p:txBody>
      </p:sp>
      <p:graphicFrame>
        <p:nvGraphicFramePr>
          <p:cNvPr id="19" name="Object 18" descr="Left parenthesis up arrow right parenthesis">
            <a:extLst>
              <a:ext uri="{FF2B5EF4-FFF2-40B4-BE49-F238E27FC236}">
                <a16:creationId xmlns:a16="http://schemas.microsoft.com/office/drawing/2014/main" id="{61D2F2F4-4CB7-42F4-BA13-9D20DE1F2765}"/>
              </a:ext>
            </a:extLst>
          </p:cNvPr>
          <p:cNvGraphicFramePr>
            <a:graphicFrameLocks noChangeAspect="1"/>
          </p:cNvGraphicFramePr>
          <p:nvPr>
            <p:extLst>
              <p:ext uri="{D42A27DB-BD31-4B8C-83A1-F6EECF244321}">
                <p14:modId xmlns:p14="http://schemas.microsoft.com/office/powerpoint/2010/main" val="3971331261"/>
              </p:ext>
            </p:extLst>
          </p:nvPr>
        </p:nvGraphicFramePr>
        <p:xfrm>
          <a:off x="2151063" y="5830888"/>
          <a:ext cx="241300" cy="231775"/>
        </p:xfrm>
        <a:graphic>
          <a:graphicData uri="http://schemas.openxmlformats.org/presentationml/2006/ole">
            <mc:AlternateContent xmlns:mc="http://schemas.openxmlformats.org/markup-compatibility/2006">
              <mc:Choice xmlns:v="urn:schemas-microsoft-com:vml" Requires="v">
                <p:oleObj name="Equation" r:id="rId8" imgW="266400" imgH="253800" progId="Equation.DSMT4">
                  <p:embed/>
                </p:oleObj>
              </mc:Choice>
              <mc:Fallback>
                <p:oleObj name="Equation" r:id="rId8" imgW="266400" imgH="253800" progId="Equation.DSMT4">
                  <p:embed/>
                  <p:pic>
                    <p:nvPicPr>
                      <p:cNvPr id="0" name=""/>
                      <p:cNvPicPr/>
                      <p:nvPr/>
                    </p:nvPicPr>
                    <p:blipFill>
                      <a:blip r:embed="rId9"/>
                      <a:stretch>
                        <a:fillRect/>
                      </a:stretch>
                    </p:blipFill>
                    <p:spPr>
                      <a:xfrm>
                        <a:off x="2151063" y="5830888"/>
                        <a:ext cx="241300" cy="231775"/>
                      </a:xfrm>
                      <a:prstGeom prst="rect">
                        <a:avLst/>
                      </a:prstGeom>
                    </p:spPr>
                  </p:pic>
                </p:oleObj>
              </mc:Fallback>
            </mc:AlternateContent>
          </a:graphicData>
        </a:graphic>
      </p:graphicFrame>
      <p:sp>
        <p:nvSpPr>
          <p:cNvPr id="7" name="Content Placeholder 6">
            <a:extLst>
              <a:ext uri="{FF2B5EF4-FFF2-40B4-BE49-F238E27FC236}">
                <a16:creationId xmlns:a16="http://schemas.microsoft.com/office/drawing/2014/main" id="{64DD3BE0-3573-4913-B9DB-DD27040B0788}"/>
              </a:ext>
            </a:extLst>
          </p:cNvPr>
          <p:cNvSpPr>
            <a:spLocks noGrp="1"/>
          </p:cNvSpPr>
          <p:nvPr>
            <p:ph sz="quarter" idx="17"/>
          </p:nvPr>
        </p:nvSpPr>
        <p:spPr>
          <a:xfrm>
            <a:off x="2471596" y="5837689"/>
            <a:ext cx="6418907" cy="228133"/>
          </a:xfrm>
        </p:spPr>
        <p:txBody>
          <a:bodyPr lIns="0" tIns="0"/>
          <a:lstStyle/>
          <a:p>
            <a:pPr marL="432" indent="0">
              <a:buNone/>
            </a:pPr>
            <a:r>
              <a:rPr lang="en-US" sz="1200" dirty="0"/>
              <a:t>in the variables are shown. The effects of decreases on the money supply would be the</a:t>
            </a:r>
            <a:endParaRPr lang="en-IN" sz="1200" dirty="0"/>
          </a:p>
        </p:txBody>
      </p:sp>
      <p:sp>
        <p:nvSpPr>
          <p:cNvPr id="8" name="Content Placeholder 7">
            <a:extLst>
              <a:ext uri="{FF2B5EF4-FFF2-40B4-BE49-F238E27FC236}">
                <a16:creationId xmlns:a16="http://schemas.microsoft.com/office/drawing/2014/main" id="{B3B69055-7791-491C-B8E8-E37F1E893DD3}"/>
              </a:ext>
            </a:extLst>
          </p:cNvPr>
          <p:cNvSpPr>
            <a:spLocks noGrp="1"/>
          </p:cNvSpPr>
          <p:nvPr>
            <p:ph sz="quarter" idx="18"/>
          </p:nvPr>
        </p:nvSpPr>
        <p:spPr>
          <a:xfrm>
            <a:off x="457200" y="6144692"/>
            <a:ext cx="5753477" cy="211864"/>
          </a:xfrm>
        </p:spPr>
        <p:txBody>
          <a:bodyPr tIns="0"/>
          <a:lstStyle/>
          <a:p>
            <a:pPr marL="432" indent="0">
              <a:buNone/>
            </a:pPr>
            <a:r>
              <a:rPr lang="en-US" sz="1200" dirty="0"/>
              <a:t>opposite of those indicated in the “Money Supply Response” column.</a:t>
            </a:r>
            <a:endParaRPr lang="en-IN" sz="1200" dirty="0"/>
          </a:p>
        </p:txBody>
      </p:sp>
    </p:spTree>
    <p:extLst>
      <p:ext uri="{BB962C8B-B14F-4D97-AF65-F5344CB8AC3E}">
        <p14:creationId xmlns:p14="http://schemas.microsoft.com/office/powerpoint/2010/main" val="37215468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115F1-0FF6-4418-9AAB-6CA894E80CA5}"/>
              </a:ext>
            </a:extLst>
          </p:cNvPr>
          <p:cNvSpPr>
            <a:spLocks noGrp="1"/>
          </p:cNvSpPr>
          <p:nvPr>
            <p:ph type="title"/>
          </p:nvPr>
        </p:nvSpPr>
        <p:spPr/>
        <p:txBody>
          <a:bodyPr/>
          <a:lstStyle/>
          <a:p>
            <a:r>
              <a:rPr lang="en-IN" dirty="0"/>
              <a:t>The Money Multiplier</a:t>
            </a:r>
          </a:p>
        </p:txBody>
      </p:sp>
      <p:sp>
        <p:nvSpPr>
          <p:cNvPr id="3" name="Content Placeholder 2">
            <a:extLst>
              <a:ext uri="{FF2B5EF4-FFF2-40B4-BE49-F238E27FC236}">
                <a16:creationId xmlns:a16="http://schemas.microsoft.com/office/drawing/2014/main" id="{D57B643D-8826-4267-8721-EF197C19A978}"/>
              </a:ext>
            </a:extLst>
          </p:cNvPr>
          <p:cNvSpPr>
            <a:spLocks noGrp="1"/>
          </p:cNvSpPr>
          <p:nvPr>
            <p:ph sz="quarter" idx="13"/>
          </p:nvPr>
        </p:nvSpPr>
        <p:spPr>
          <a:xfrm>
            <a:off x="457200" y="1554920"/>
            <a:ext cx="8232775" cy="1477991"/>
          </a:xfrm>
        </p:spPr>
        <p:txBody>
          <a:bodyPr/>
          <a:lstStyle/>
          <a:p>
            <a:r>
              <a:rPr lang="en-US" dirty="0"/>
              <a:t>Define money as currency plus checkable deposits: M1</a:t>
            </a:r>
          </a:p>
          <a:p>
            <a:r>
              <a:rPr lang="en-US" dirty="0"/>
              <a:t>Link the money supply (</a:t>
            </a:r>
            <a:r>
              <a:rPr lang="en-US" i="1" dirty="0"/>
              <a:t>M</a:t>
            </a:r>
            <a:r>
              <a:rPr lang="en-US" dirty="0"/>
              <a:t>) to the monetary base (</a:t>
            </a:r>
            <a:r>
              <a:rPr lang="en-US" i="1" dirty="0"/>
              <a:t>M</a:t>
            </a:r>
            <a:r>
              <a:rPr lang="en-US" sz="100" i="1" dirty="0"/>
              <a:t> </a:t>
            </a:r>
            <a:r>
              <a:rPr lang="en-US" i="1" dirty="0"/>
              <a:t>B</a:t>
            </a:r>
            <a:r>
              <a:rPr lang="en-US" dirty="0"/>
              <a:t>) and let </a:t>
            </a:r>
            <a:r>
              <a:rPr lang="en-US" i="1" dirty="0"/>
              <a:t>m</a:t>
            </a:r>
            <a:r>
              <a:rPr lang="en-US" dirty="0"/>
              <a:t> be the money multiplier</a:t>
            </a:r>
          </a:p>
        </p:txBody>
      </p:sp>
      <p:graphicFrame>
        <p:nvGraphicFramePr>
          <p:cNvPr id="4" name="Object 3" descr="M = m times M B">
            <a:extLst>
              <a:ext uri="{FF2B5EF4-FFF2-40B4-BE49-F238E27FC236}">
                <a16:creationId xmlns:a16="http://schemas.microsoft.com/office/drawing/2014/main" id="{59B7C6A4-287D-447F-8B11-1C6F6C0262DC}"/>
              </a:ext>
            </a:extLst>
          </p:cNvPr>
          <p:cNvGraphicFramePr>
            <a:graphicFrameLocks noChangeAspect="1"/>
          </p:cNvGraphicFramePr>
          <p:nvPr>
            <p:extLst>
              <p:ext uri="{D42A27DB-BD31-4B8C-83A1-F6EECF244321}">
                <p14:modId xmlns:p14="http://schemas.microsoft.com/office/powerpoint/2010/main" val="3009290198"/>
              </p:ext>
            </p:extLst>
          </p:nvPr>
        </p:nvGraphicFramePr>
        <p:xfrm>
          <a:off x="3771900" y="3685390"/>
          <a:ext cx="1600200" cy="279400"/>
        </p:xfrm>
        <a:graphic>
          <a:graphicData uri="http://schemas.openxmlformats.org/presentationml/2006/ole">
            <mc:AlternateContent xmlns:mc="http://schemas.openxmlformats.org/markup-compatibility/2006">
              <mc:Choice xmlns:v="urn:schemas-microsoft-com:vml" Requires="v">
                <p:oleObj name="Equation" r:id="rId2" imgW="1600200" imgH="279360" progId="Equation.DSMT4">
                  <p:embed/>
                </p:oleObj>
              </mc:Choice>
              <mc:Fallback>
                <p:oleObj name="Equation" r:id="rId2" imgW="1600200" imgH="279360" progId="Equation.DSMT4">
                  <p:embed/>
                  <p:pic>
                    <p:nvPicPr>
                      <p:cNvPr id="0" name=""/>
                      <p:cNvPicPr/>
                      <p:nvPr/>
                    </p:nvPicPr>
                    <p:blipFill>
                      <a:blip r:embed="rId3"/>
                      <a:stretch>
                        <a:fillRect/>
                      </a:stretch>
                    </p:blipFill>
                    <p:spPr>
                      <a:xfrm>
                        <a:off x="3771900" y="3685390"/>
                        <a:ext cx="1600200" cy="279400"/>
                      </a:xfrm>
                      <a:prstGeom prst="rect">
                        <a:avLst/>
                      </a:prstGeom>
                    </p:spPr>
                  </p:pic>
                </p:oleObj>
              </mc:Fallback>
            </mc:AlternateContent>
          </a:graphicData>
        </a:graphic>
      </p:graphicFrame>
    </p:spTree>
    <p:extLst>
      <p:ext uri="{BB962C8B-B14F-4D97-AF65-F5344CB8AC3E}">
        <p14:creationId xmlns:p14="http://schemas.microsoft.com/office/powerpoint/2010/main" val="5391990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E4548-5FB6-4325-9CF6-B054B0F49840}"/>
              </a:ext>
            </a:extLst>
          </p:cNvPr>
          <p:cNvSpPr>
            <a:spLocks noGrp="1"/>
          </p:cNvSpPr>
          <p:nvPr>
            <p:ph type="title"/>
          </p:nvPr>
        </p:nvSpPr>
        <p:spPr/>
        <p:txBody>
          <a:bodyPr/>
          <a:lstStyle/>
          <a:p>
            <a:r>
              <a:rPr lang="en-US" dirty="0"/>
              <a:t>Deriving the Money Multiplier </a:t>
            </a:r>
            <a:r>
              <a:rPr lang="en-US" sz="2000" b="0" dirty="0"/>
              <a:t>(1 of 4)</a:t>
            </a:r>
            <a:endParaRPr lang="en-IN" sz="2000" b="0" dirty="0"/>
          </a:p>
        </p:txBody>
      </p:sp>
      <p:sp>
        <p:nvSpPr>
          <p:cNvPr id="3" name="Content Placeholder 2">
            <a:extLst>
              <a:ext uri="{FF2B5EF4-FFF2-40B4-BE49-F238E27FC236}">
                <a16:creationId xmlns:a16="http://schemas.microsoft.com/office/drawing/2014/main" id="{B049411A-2521-44C7-8394-6039DDEAC22F}"/>
              </a:ext>
            </a:extLst>
          </p:cNvPr>
          <p:cNvSpPr>
            <a:spLocks noGrp="1"/>
          </p:cNvSpPr>
          <p:nvPr>
            <p:ph sz="quarter" idx="13"/>
          </p:nvPr>
        </p:nvSpPr>
        <p:spPr>
          <a:xfrm>
            <a:off x="457200" y="1554920"/>
            <a:ext cx="8232775" cy="1785809"/>
          </a:xfrm>
        </p:spPr>
        <p:txBody>
          <a:bodyPr/>
          <a:lstStyle/>
          <a:p>
            <a:r>
              <a:rPr lang="en-US" dirty="0"/>
              <a:t>Assume that the desired holdings of currency </a:t>
            </a:r>
            <a:r>
              <a:rPr lang="en-US" i="1" dirty="0"/>
              <a:t>C</a:t>
            </a:r>
            <a:r>
              <a:rPr lang="en-US" dirty="0"/>
              <a:t> and excess reserves </a:t>
            </a:r>
            <a:r>
              <a:rPr lang="en-US" i="1" dirty="0"/>
              <a:t>E</a:t>
            </a:r>
            <a:r>
              <a:rPr lang="en-US" sz="100" i="1" dirty="0"/>
              <a:t> </a:t>
            </a:r>
            <a:r>
              <a:rPr lang="en-US" i="1" dirty="0"/>
              <a:t>R</a:t>
            </a:r>
            <a:r>
              <a:rPr lang="en-US" dirty="0"/>
              <a:t> grow proportionally with checkable deposits </a:t>
            </a:r>
            <a:r>
              <a:rPr lang="en-US" i="1" dirty="0"/>
              <a:t>D</a:t>
            </a:r>
            <a:r>
              <a:rPr lang="en-US" dirty="0"/>
              <a:t>.</a:t>
            </a:r>
          </a:p>
          <a:p>
            <a:r>
              <a:rPr lang="en-US" dirty="0"/>
              <a:t>Then,</a:t>
            </a:r>
            <a:endParaRPr lang="en-IN" dirty="0"/>
          </a:p>
        </p:txBody>
      </p:sp>
      <p:graphicFrame>
        <p:nvGraphicFramePr>
          <p:cNvPr id="4" name="Object 3" descr="lower c = left brace start fraction C over D end fraction right brace = currency ratio">
            <a:extLst>
              <a:ext uri="{FF2B5EF4-FFF2-40B4-BE49-F238E27FC236}">
                <a16:creationId xmlns:a16="http://schemas.microsoft.com/office/drawing/2014/main" id="{AACE1BBE-6B78-4DD4-9104-B67752E12AE3}"/>
              </a:ext>
            </a:extLst>
          </p:cNvPr>
          <p:cNvGraphicFramePr>
            <a:graphicFrameLocks noChangeAspect="1"/>
          </p:cNvGraphicFramePr>
          <p:nvPr>
            <p:extLst>
              <p:ext uri="{D42A27DB-BD31-4B8C-83A1-F6EECF244321}">
                <p14:modId xmlns:p14="http://schemas.microsoft.com/office/powerpoint/2010/main" val="1746660291"/>
              </p:ext>
            </p:extLst>
          </p:nvPr>
        </p:nvGraphicFramePr>
        <p:xfrm>
          <a:off x="468313" y="3551313"/>
          <a:ext cx="3581400" cy="406400"/>
        </p:xfrm>
        <a:graphic>
          <a:graphicData uri="http://schemas.openxmlformats.org/presentationml/2006/ole">
            <mc:AlternateContent xmlns:mc="http://schemas.openxmlformats.org/markup-compatibility/2006">
              <mc:Choice xmlns:v="urn:schemas-microsoft-com:vml" Requires="v">
                <p:oleObj name="Equation" r:id="rId2" imgW="3581280" imgH="406080" progId="Equation.DSMT4">
                  <p:embed/>
                </p:oleObj>
              </mc:Choice>
              <mc:Fallback>
                <p:oleObj name="Equation" r:id="rId2" imgW="3581280" imgH="406080" progId="Equation.DSMT4">
                  <p:embed/>
                  <p:pic>
                    <p:nvPicPr>
                      <p:cNvPr id="0" name=""/>
                      <p:cNvPicPr/>
                      <p:nvPr/>
                    </p:nvPicPr>
                    <p:blipFill>
                      <a:blip r:embed="rId3"/>
                      <a:stretch>
                        <a:fillRect/>
                      </a:stretch>
                    </p:blipFill>
                    <p:spPr>
                      <a:xfrm>
                        <a:off x="468313" y="3551313"/>
                        <a:ext cx="3581400" cy="406400"/>
                      </a:xfrm>
                      <a:prstGeom prst="rect">
                        <a:avLst/>
                      </a:prstGeom>
                    </p:spPr>
                  </p:pic>
                </p:oleObj>
              </mc:Fallback>
            </mc:AlternateContent>
          </a:graphicData>
        </a:graphic>
      </p:graphicFrame>
      <p:graphicFrame>
        <p:nvGraphicFramePr>
          <p:cNvPr id="5" name="Object 4" descr="lower e = left brace start fraction E R over D end fraction right brace = excess reserves ratio">
            <a:extLst>
              <a:ext uri="{FF2B5EF4-FFF2-40B4-BE49-F238E27FC236}">
                <a16:creationId xmlns:a16="http://schemas.microsoft.com/office/drawing/2014/main" id="{35747138-4EEE-45EB-AD9E-406FBF2645C3}"/>
              </a:ext>
            </a:extLst>
          </p:cNvPr>
          <p:cNvGraphicFramePr>
            <a:graphicFrameLocks noChangeAspect="1"/>
          </p:cNvGraphicFramePr>
          <p:nvPr>
            <p:extLst>
              <p:ext uri="{D42A27DB-BD31-4B8C-83A1-F6EECF244321}">
                <p14:modId xmlns:p14="http://schemas.microsoft.com/office/powerpoint/2010/main" val="3052493923"/>
              </p:ext>
            </p:extLst>
          </p:nvPr>
        </p:nvGraphicFramePr>
        <p:xfrm>
          <a:off x="468313" y="4157070"/>
          <a:ext cx="4851400" cy="406400"/>
        </p:xfrm>
        <a:graphic>
          <a:graphicData uri="http://schemas.openxmlformats.org/presentationml/2006/ole">
            <mc:AlternateContent xmlns:mc="http://schemas.openxmlformats.org/markup-compatibility/2006">
              <mc:Choice xmlns:v="urn:schemas-microsoft-com:vml" Requires="v">
                <p:oleObj name="Equation" r:id="rId4" imgW="4851360" imgH="406080" progId="Equation.DSMT4">
                  <p:embed/>
                </p:oleObj>
              </mc:Choice>
              <mc:Fallback>
                <p:oleObj name="Equation" r:id="rId4" imgW="4851360" imgH="406080" progId="Equation.DSMT4">
                  <p:embed/>
                  <p:pic>
                    <p:nvPicPr>
                      <p:cNvPr id="0" name=""/>
                      <p:cNvPicPr/>
                      <p:nvPr/>
                    </p:nvPicPr>
                    <p:blipFill>
                      <a:blip r:embed="rId5"/>
                      <a:stretch>
                        <a:fillRect/>
                      </a:stretch>
                    </p:blipFill>
                    <p:spPr>
                      <a:xfrm>
                        <a:off x="468313" y="4157070"/>
                        <a:ext cx="4851400" cy="406400"/>
                      </a:xfrm>
                      <a:prstGeom prst="rect">
                        <a:avLst/>
                      </a:prstGeom>
                    </p:spPr>
                  </p:pic>
                </p:oleObj>
              </mc:Fallback>
            </mc:AlternateContent>
          </a:graphicData>
        </a:graphic>
      </p:graphicFrame>
    </p:spTree>
    <p:extLst>
      <p:ext uri="{BB962C8B-B14F-4D97-AF65-F5344CB8AC3E}">
        <p14:creationId xmlns:p14="http://schemas.microsoft.com/office/powerpoint/2010/main" val="18602572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DD365-3291-4B30-B241-65EF3D85AEF5}"/>
              </a:ext>
            </a:extLst>
          </p:cNvPr>
          <p:cNvSpPr>
            <a:spLocks noGrp="1"/>
          </p:cNvSpPr>
          <p:nvPr>
            <p:ph type="title"/>
          </p:nvPr>
        </p:nvSpPr>
        <p:spPr/>
        <p:txBody>
          <a:bodyPr/>
          <a:lstStyle/>
          <a:p>
            <a:r>
              <a:rPr lang="en-US" dirty="0"/>
              <a:t>Deriving the Money Multiplier </a:t>
            </a:r>
            <a:r>
              <a:rPr lang="en-US" sz="2000" b="0" dirty="0"/>
              <a:t>(2 of 4)</a:t>
            </a:r>
            <a:endParaRPr lang="en-IN" sz="2000" b="0" dirty="0"/>
          </a:p>
        </p:txBody>
      </p:sp>
      <p:sp>
        <p:nvSpPr>
          <p:cNvPr id="3" name="Content Placeholder 2">
            <a:extLst>
              <a:ext uri="{FF2B5EF4-FFF2-40B4-BE49-F238E27FC236}">
                <a16:creationId xmlns:a16="http://schemas.microsoft.com/office/drawing/2014/main" id="{EF07ED6E-CCA7-456C-85F5-4A8D7923EF15}"/>
              </a:ext>
            </a:extLst>
          </p:cNvPr>
          <p:cNvSpPr>
            <a:spLocks noGrp="1"/>
          </p:cNvSpPr>
          <p:nvPr>
            <p:ph sz="quarter" idx="13"/>
          </p:nvPr>
        </p:nvSpPr>
        <p:spPr>
          <a:xfrm>
            <a:off x="457200" y="1552575"/>
            <a:ext cx="7998737" cy="891861"/>
          </a:xfrm>
        </p:spPr>
        <p:txBody>
          <a:bodyPr/>
          <a:lstStyle/>
          <a:p>
            <a:pPr marL="432" indent="0">
              <a:buNone/>
            </a:pPr>
            <a:r>
              <a:rPr lang="en-IN" dirty="0"/>
              <a:t>The total amount of reserves (</a:t>
            </a:r>
            <a:r>
              <a:rPr lang="en-IN" i="1" dirty="0"/>
              <a:t>R</a:t>
            </a:r>
            <a:r>
              <a:rPr lang="en-IN" dirty="0"/>
              <a:t>) equals the sum of required reserves (</a:t>
            </a:r>
            <a:r>
              <a:rPr lang="en-IN" i="1" dirty="0"/>
              <a:t>R</a:t>
            </a:r>
            <a:r>
              <a:rPr lang="en-IN" sz="100" i="1" dirty="0"/>
              <a:t> </a:t>
            </a:r>
            <a:r>
              <a:rPr lang="en-IN" i="1" dirty="0"/>
              <a:t>R</a:t>
            </a:r>
            <a:r>
              <a:rPr lang="en-IN" dirty="0"/>
              <a:t>) and excess reserves (</a:t>
            </a:r>
            <a:r>
              <a:rPr lang="en-IN" i="1" dirty="0"/>
              <a:t>E</a:t>
            </a:r>
            <a:r>
              <a:rPr lang="en-IN" sz="100" i="1" dirty="0"/>
              <a:t> </a:t>
            </a:r>
            <a:r>
              <a:rPr lang="en-IN" i="1" dirty="0"/>
              <a:t>R</a:t>
            </a:r>
            <a:r>
              <a:rPr lang="en-IN" dirty="0"/>
              <a:t>).</a:t>
            </a:r>
          </a:p>
        </p:txBody>
      </p:sp>
      <p:graphicFrame>
        <p:nvGraphicFramePr>
          <p:cNvPr id="17" name="Object 16" descr="R = R R + E R">
            <a:extLst>
              <a:ext uri="{FF2B5EF4-FFF2-40B4-BE49-F238E27FC236}">
                <a16:creationId xmlns:a16="http://schemas.microsoft.com/office/drawing/2014/main" id="{D2385350-3544-45E1-A243-F9A70838369C}"/>
              </a:ext>
            </a:extLst>
          </p:cNvPr>
          <p:cNvGraphicFramePr>
            <a:graphicFrameLocks noChangeAspect="1"/>
          </p:cNvGraphicFramePr>
          <p:nvPr>
            <p:extLst>
              <p:ext uri="{D42A27DB-BD31-4B8C-83A1-F6EECF244321}">
                <p14:modId xmlns:p14="http://schemas.microsoft.com/office/powerpoint/2010/main" val="2510245397"/>
              </p:ext>
            </p:extLst>
          </p:nvPr>
        </p:nvGraphicFramePr>
        <p:xfrm>
          <a:off x="540741" y="2629258"/>
          <a:ext cx="1765300" cy="279400"/>
        </p:xfrm>
        <a:graphic>
          <a:graphicData uri="http://schemas.openxmlformats.org/presentationml/2006/ole">
            <mc:AlternateContent xmlns:mc="http://schemas.openxmlformats.org/markup-compatibility/2006">
              <mc:Choice xmlns:v="urn:schemas-microsoft-com:vml" Requires="v">
                <p:oleObj name="Equation" r:id="rId2" imgW="1765080" imgH="279360" progId="Equation.DSMT4">
                  <p:embed/>
                </p:oleObj>
              </mc:Choice>
              <mc:Fallback>
                <p:oleObj name="Equation" r:id="rId2" imgW="1765080" imgH="279360" progId="Equation.DSMT4">
                  <p:embed/>
                  <p:pic>
                    <p:nvPicPr>
                      <p:cNvPr id="0" name=""/>
                      <p:cNvPicPr/>
                      <p:nvPr/>
                    </p:nvPicPr>
                    <p:blipFill>
                      <a:blip r:embed="rId3"/>
                      <a:stretch>
                        <a:fillRect/>
                      </a:stretch>
                    </p:blipFill>
                    <p:spPr>
                      <a:xfrm>
                        <a:off x="540741" y="2629258"/>
                        <a:ext cx="1765300" cy="279400"/>
                      </a:xfrm>
                      <a:prstGeom prst="rect">
                        <a:avLst/>
                      </a:prstGeom>
                    </p:spPr>
                  </p:pic>
                </p:oleObj>
              </mc:Fallback>
            </mc:AlternateContent>
          </a:graphicData>
        </a:graphic>
      </p:graphicFrame>
      <p:sp>
        <p:nvSpPr>
          <p:cNvPr id="4" name="Content Placeholder 3">
            <a:extLst>
              <a:ext uri="{FF2B5EF4-FFF2-40B4-BE49-F238E27FC236}">
                <a16:creationId xmlns:a16="http://schemas.microsoft.com/office/drawing/2014/main" id="{3C78C2DE-9D3C-433F-9ED0-FC8FBDCE6330}"/>
              </a:ext>
            </a:extLst>
          </p:cNvPr>
          <p:cNvSpPr>
            <a:spLocks noGrp="1"/>
          </p:cNvSpPr>
          <p:nvPr>
            <p:ph sz="quarter" idx="14"/>
          </p:nvPr>
        </p:nvSpPr>
        <p:spPr>
          <a:xfrm>
            <a:off x="457200" y="3093480"/>
            <a:ext cx="8229600" cy="891861"/>
          </a:xfrm>
        </p:spPr>
        <p:txBody>
          <a:bodyPr/>
          <a:lstStyle/>
          <a:p>
            <a:pPr marL="432" indent="0">
              <a:buNone/>
            </a:pPr>
            <a:r>
              <a:rPr lang="en-US" dirty="0"/>
              <a:t>The total amount of required reserves equals the required reserve ratio times the amount of checkable deposits</a:t>
            </a:r>
            <a:endParaRPr lang="en-IN" dirty="0"/>
          </a:p>
        </p:txBody>
      </p:sp>
      <p:graphicFrame>
        <p:nvGraphicFramePr>
          <p:cNvPr id="18" name="Object 17" descr="R R = lower r times D">
            <a:extLst>
              <a:ext uri="{FF2B5EF4-FFF2-40B4-BE49-F238E27FC236}">
                <a16:creationId xmlns:a16="http://schemas.microsoft.com/office/drawing/2014/main" id="{0F57186B-AE77-4C9B-8DE9-8C5041A4AE78}"/>
              </a:ext>
            </a:extLst>
          </p:cNvPr>
          <p:cNvGraphicFramePr>
            <a:graphicFrameLocks noChangeAspect="1"/>
          </p:cNvGraphicFramePr>
          <p:nvPr>
            <p:extLst>
              <p:ext uri="{D42A27DB-BD31-4B8C-83A1-F6EECF244321}">
                <p14:modId xmlns:p14="http://schemas.microsoft.com/office/powerpoint/2010/main" val="2465406338"/>
              </p:ext>
            </p:extLst>
          </p:nvPr>
        </p:nvGraphicFramePr>
        <p:xfrm>
          <a:off x="540741" y="4110038"/>
          <a:ext cx="1422400" cy="279400"/>
        </p:xfrm>
        <a:graphic>
          <a:graphicData uri="http://schemas.openxmlformats.org/presentationml/2006/ole">
            <mc:AlternateContent xmlns:mc="http://schemas.openxmlformats.org/markup-compatibility/2006">
              <mc:Choice xmlns:v="urn:schemas-microsoft-com:vml" Requires="v">
                <p:oleObj name="Equation" r:id="rId4" imgW="1422360" imgH="279360" progId="Equation.DSMT4">
                  <p:embed/>
                </p:oleObj>
              </mc:Choice>
              <mc:Fallback>
                <p:oleObj name="Equation" r:id="rId4" imgW="1422360" imgH="279360" progId="Equation.DSMT4">
                  <p:embed/>
                  <p:pic>
                    <p:nvPicPr>
                      <p:cNvPr id="17" name="Object 16">
                        <a:extLst>
                          <a:ext uri="{FF2B5EF4-FFF2-40B4-BE49-F238E27FC236}">
                            <a16:creationId xmlns:a16="http://schemas.microsoft.com/office/drawing/2014/main" id="{D2385350-3544-45E1-A243-F9A70838369C}"/>
                          </a:ext>
                        </a:extLst>
                      </p:cNvPr>
                      <p:cNvPicPr/>
                      <p:nvPr/>
                    </p:nvPicPr>
                    <p:blipFill>
                      <a:blip r:embed="rId5"/>
                      <a:stretch>
                        <a:fillRect/>
                      </a:stretch>
                    </p:blipFill>
                    <p:spPr>
                      <a:xfrm>
                        <a:off x="540741" y="4110038"/>
                        <a:ext cx="1422400" cy="279400"/>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27A68EAB-819D-40E2-8CFE-3B120D669148}"/>
              </a:ext>
            </a:extLst>
          </p:cNvPr>
          <p:cNvSpPr>
            <a:spLocks noGrp="1"/>
          </p:cNvSpPr>
          <p:nvPr>
            <p:ph sz="quarter" idx="15"/>
          </p:nvPr>
        </p:nvSpPr>
        <p:spPr>
          <a:xfrm>
            <a:off x="457200" y="4583105"/>
            <a:ext cx="5970760" cy="525368"/>
          </a:xfrm>
        </p:spPr>
        <p:txBody>
          <a:bodyPr/>
          <a:lstStyle/>
          <a:p>
            <a:pPr marL="432" indent="0">
              <a:buNone/>
            </a:pPr>
            <a:r>
              <a:rPr lang="en-US" dirty="0"/>
              <a:t>Subsituting for </a:t>
            </a:r>
            <a:r>
              <a:rPr lang="en-US" i="1" dirty="0"/>
              <a:t>R</a:t>
            </a:r>
            <a:r>
              <a:rPr lang="en-US" sz="100" i="1" dirty="0"/>
              <a:t> </a:t>
            </a:r>
            <a:r>
              <a:rPr lang="en-US" i="1" dirty="0" err="1"/>
              <a:t>R</a:t>
            </a:r>
            <a:r>
              <a:rPr lang="en-US" dirty="0"/>
              <a:t> in the first equation</a:t>
            </a:r>
            <a:endParaRPr lang="en-IN" dirty="0"/>
          </a:p>
        </p:txBody>
      </p:sp>
      <p:graphicFrame>
        <p:nvGraphicFramePr>
          <p:cNvPr id="19" name="Object 18" descr="R = left parenthesis lower r times D right parenthesis + E R">
            <a:extLst>
              <a:ext uri="{FF2B5EF4-FFF2-40B4-BE49-F238E27FC236}">
                <a16:creationId xmlns:a16="http://schemas.microsoft.com/office/drawing/2014/main" id="{2BF138CB-D509-4D12-9641-6F0ECA84883E}"/>
              </a:ext>
            </a:extLst>
          </p:cNvPr>
          <p:cNvGraphicFramePr>
            <a:graphicFrameLocks noChangeAspect="1"/>
          </p:cNvGraphicFramePr>
          <p:nvPr>
            <p:extLst>
              <p:ext uri="{D42A27DB-BD31-4B8C-83A1-F6EECF244321}">
                <p14:modId xmlns:p14="http://schemas.microsoft.com/office/powerpoint/2010/main" val="215719015"/>
              </p:ext>
            </p:extLst>
          </p:nvPr>
        </p:nvGraphicFramePr>
        <p:xfrm>
          <a:off x="536164" y="5270500"/>
          <a:ext cx="2136775" cy="339725"/>
        </p:xfrm>
        <a:graphic>
          <a:graphicData uri="http://schemas.openxmlformats.org/presentationml/2006/ole">
            <mc:AlternateContent xmlns:mc="http://schemas.openxmlformats.org/markup-compatibility/2006">
              <mc:Choice xmlns:v="urn:schemas-microsoft-com:vml" Requires="v">
                <p:oleObj name="Equation" r:id="rId6" imgW="2158920" imgH="342720" progId="Equation.DSMT4">
                  <p:embed/>
                </p:oleObj>
              </mc:Choice>
              <mc:Fallback>
                <p:oleObj name="Equation" r:id="rId6" imgW="2158920" imgH="342720" progId="Equation.DSMT4">
                  <p:embed/>
                  <p:pic>
                    <p:nvPicPr>
                      <p:cNvPr id="0" name=""/>
                      <p:cNvPicPr/>
                      <p:nvPr/>
                    </p:nvPicPr>
                    <p:blipFill>
                      <a:blip r:embed="rId7"/>
                      <a:stretch>
                        <a:fillRect/>
                      </a:stretch>
                    </p:blipFill>
                    <p:spPr>
                      <a:xfrm>
                        <a:off x="536164" y="5270500"/>
                        <a:ext cx="2136775" cy="339725"/>
                      </a:xfrm>
                      <a:prstGeom prst="rect">
                        <a:avLst/>
                      </a:prstGeom>
                    </p:spPr>
                  </p:pic>
                </p:oleObj>
              </mc:Fallback>
            </mc:AlternateContent>
          </a:graphicData>
        </a:graphic>
      </p:graphicFrame>
      <p:sp>
        <p:nvSpPr>
          <p:cNvPr id="6" name="Content Placeholder 5">
            <a:extLst>
              <a:ext uri="{FF2B5EF4-FFF2-40B4-BE49-F238E27FC236}">
                <a16:creationId xmlns:a16="http://schemas.microsoft.com/office/drawing/2014/main" id="{4A6BE3CC-094D-4A3E-9B5E-3B47552900C3}"/>
              </a:ext>
            </a:extLst>
          </p:cNvPr>
          <p:cNvSpPr>
            <a:spLocks noGrp="1"/>
          </p:cNvSpPr>
          <p:nvPr>
            <p:ph sz="quarter" idx="16"/>
          </p:nvPr>
        </p:nvSpPr>
        <p:spPr>
          <a:xfrm>
            <a:off x="427704" y="5762816"/>
            <a:ext cx="4938665" cy="525368"/>
          </a:xfrm>
        </p:spPr>
        <p:txBody>
          <a:bodyPr/>
          <a:lstStyle/>
          <a:p>
            <a:pPr marL="432" indent="0">
              <a:buNone/>
            </a:pPr>
            <a:r>
              <a:rPr lang="en-US" dirty="0"/>
              <a:t>The Fed sets </a:t>
            </a:r>
            <a:r>
              <a:rPr lang="en-US" i="1" dirty="0"/>
              <a:t>r</a:t>
            </a:r>
            <a:r>
              <a:rPr lang="en-US" dirty="0"/>
              <a:t> to less than 1</a:t>
            </a:r>
            <a:endParaRPr lang="en-IN" dirty="0"/>
          </a:p>
        </p:txBody>
      </p:sp>
    </p:spTree>
    <p:extLst>
      <p:ext uri="{BB962C8B-B14F-4D97-AF65-F5344CB8AC3E}">
        <p14:creationId xmlns:p14="http://schemas.microsoft.com/office/powerpoint/2010/main" val="42598482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9DEAB-2B68-412A-9676-CB38B5A90512}"/>
              </a:ext>
            </a:extLst>
          </p:cNvPr>
          <p:cNvSpPr>
            <a:spLocks noGrp="1"/>
          </p:cNvSpPr>
          <p:nvPr>
            <p:ph type="title"/>
          </p:nvPr>
        </p:nvSpPr>
        <p:spPr/>
        <p:txBody>
          <a:bodyPr/>
          <a:lstStyle/>
          <a:p>
            <a:r>
              <a:rPr lang="en-US" dirty="0"/>
              <a:t>Deriving the Money Multiplier </a:t>
            </a:r>
            <a:r>
              <a:rPr lang="en-US" sz="2000" b="0" dirty="0"/>
              <a:t>(3 of 4)</a:t>
            </a:r>
            <a:endParaRPr lang="en-IN" sz="2000" b="0" dirty="0"/>
          </a:p>
        </p:txBody>
      </p:sp>
      <p:sp>
        <p:nvSpPr>
          <p:cNvPr id="3" name="Content Placeholder 2">
            <a:extLst>
              <a:ext uri="{FF2B5EF4-FFF2-40B4-BE49-F238E27FC236}">
                <a16:creationId xmlns:a16="http://schemas.microsoft.com/office/drawing/2014/main" id="{BFA3195C-858E-4744-9B2C-1B3FF583628F}"/>
              </a:ext>
            </a:extLst>
          </p:cNvPr>
          <p:cNvSpPr>
            <a:spLocks noGrp="1"/>
          </p:cNvSpPr>
          <p:nvPr>
            <p:ph sz="quarter" idx="13"/>
          </p:nvPr>
        </p:nvSpPr>
        <p:spPr>
          <a:xfrm>
            <a:off x="457200" y="1556327"/>
            <a:ext cx="8229600" cy="924323"/>
          </a:xfrm>
        </p:spPr>
        <p:txBody>
          <a:bodyPr/>
          <a:lstStyle/>
          <a:p>
            <a:r>
              <a:rPr lang="en-US" dirty="0"/>
              <a:t>The monetary base </a:t>
            </a:r>
            <a:r>
              <a:rPr lang="en-US" i="1" dirty="0"/>
              <a:t>M</a:t>
            </a:r>
            <a:r>
              <a:rPr lang="en-US" sz="100" i="1" dirty="0"/>
              <a:t> </a:t>
            </a:r>
            <a:r>
              <a:rPr lang="en-US" i="1" dirty="0"/>
              <a:t>B</a:t>
            </a:r>
            <a:r>
              <a:rPr lang="en-US" dirty="0"/>
              <a:t> equals currency (</a:t>
            </a:r>
            <a:r>
              <a:rPr lang="en-US" i="1" dirty="0"/>
              <a:t>C</a:t>
            </a:r>
            <a:r>
              <a:rPr lang="en-US" dirty="0"/>
              <a:t>) plus reserves (</a:t>
            </a:r>
            <a:r>
              <a:rPr lang="en-US" i="1" dirty="0"/>
              <a:t>R</a:t>
            </a:r>
            <a:r>
              <a:rPr lang="en-US" dirty="0"/>
              <a:t>):</a:t>
            </a:r>
            <a:endParaRPr lang="en-IN" dirty="0"/>
          </a:p>
        </p:txBody>
      </p:sp>
      <p:graphicFrame>
        <p:nvGraphicFramePr>
          <p:cNvPr id="5" name="Object 4" descr="M B = C + R = C + left parenthesis lower r times D right parenthesis + E R">
            <a:extLst>
              <a:ext uri="{FF2B5EF4-FFF2-40B4-BE49-F238E27FC236}">
                <a16:creationId xmlns:a16="http://schemas.microsoft.com/office/drawing/2014/main" id="{B1EE64E5-1C94-4CF9-9C61-9BCBE2C5C5AB}"/>
              </a:ext>
            </a:extLst>
          </p:cNvPr>
          <p:cNvGraphicFramePr>
            <a:graphicFrameLocks noChangeAspect="1"/>
          </p:cNvGraphicFramePr>
          <p:nvPr>
            <p:extLst>
              <p:ext uri="{D42A27DB-BD31-4B8C-83A1-F6EECF244321}">
                <p14:modId xmlns:p14="http://schemas.microsoft.com/office/powerpoint/2010/main" val="181966544"/>
              </p:ext>
            </p:extLst>
          </p:nvPr>
        </p:nvGraphicFramePr>
        <p:xfrm>
          <a:off x="2590800" y="2609452"/>
          <a:ext cx="3962400" cy="406400"/>
        </p:xfrm>
        <a:graphic>
          <a:graphicData uri="http://schemas.openxmlformats.org/presentationml/2006/ole">
            <mc:AlternateContent xmlns:mc="http://schemas.openxmlformats.org/markup-compatibility/2006">
              <mc:Choice xmlns:v="urn:schemas-microsoft-com:vml" Requires="v">
                <p:oleObj name="Equation" r:id="rId2" imgW="3962160" imgH="406080" progId="Equation.DSMT4">
                  <p:embed/>
                </p:oleObj>
              </mc:Choice>
              <mc:Fallback>
                <p:oleObj name="Equation" r:id="rId2" imgW="3962160" imgH="406080" progId="Equation.DSMT4">
                  <p:embed/>
                  <p:pic>
                    <p:nvPicPr>
                      <p:cNvPr id="0" name=""/>
                      <p:cNvPicPr/>
                      <p:nvPr/>
                    </p:nvPicPr>
                    <p:blipFill>
                      <a:blip r:embed="rId3"/>
                      <a:stretch>
                        <a:fillRect/>
                      </a:stretch>
                    </p:blipFill>
                    <p:spPr>
                      <a:xfrm>
                        <a:off x="2590800" y="2609452"/>
                        <a:ext cx="3962400" cy="406400"/>
                      </a:xfrm>
                      <a:prstGeom prst="rect">
                        <a:avLst/>
                      </a:prstGeom>
                    </p:spPr>
                  </p:pic>
                </p:oleObj>
              </mc:Fallback>
            </mc:AlternateContent>
          </a:graphicData>
        </a:graphic>
      </p:graphicFrame>
      <p:sp>
        <p:nvSpPr>
          <p:cNvPr id="4" name="Content Placeholder 3">
            <a:extLst>
              <a:ext uri="{FF2B5EF4-FFF2-40B4-BE49-F238E27FC236}">
                <a16:creationId xmlns:a16="http://schemas.microsoft.com/office/drawing/2014/main" id="{349A5D7D-8113-4BED-8920-FEFE5DA7E33A}"/>
              </a:ext>
            </a:extLst>
          </p:cNvPr>
          <p:cNvSpPr>
            <a:spLocks noGrp="1"/>
          </p:cNvSpPr>
          <p:nvPr>
            <p:ph sz="quarter" idx="14"/>
          </p:nvPr>
        </p:nvSpPr>
        <p:spPr>
          <a:xfrm>
            <a:off x="457200" y="3144655"/>
            <a:ext cx="8229600" cy="2932296"/>
          </a:xfrm>
        </p:spPr>
        <p:txBody>
          <a:bodyPr/>
          <a:lstStyle/>
          <a:p>
            <a:r>
              <a:rPr lang="en-US" dirty="0"/>
              <a:t>Equation reveals the amount of the monetary base needed to support the existing amounts of checkable deposits, currency, and excess reserves.</a:t>
            </a:r>
            <a:endParaRPr lang="en-IN" dirty="0"/>
          </a:p>
        </p:txBody>
      </p:sp>
    </p:spTree>
    <p:extLst>
      <p:ext uri="{BB962C8B-B14F-4D97-AF65-F5344CB8AC3E}">
        <p14:creationId xmlns:p14="http://schemas.microsoft.com/office/powerpoint/2010/main" val="977951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F3377-2080-4197-9F0A-0AD8EC55A0AA}"/>
              </a:ext>
            </a:extLst>
          </p:cNvPr>
          <p:cNvSpPr>
            <a:spLocks noGrp="1"/>
          </p:cNvSpPr>
          <p:nvPr>
            <p:ph type="title"/>
          </p:nvPr>
        </p:nvSpPr>
        <p:spPr/>
        <p:txBody>
          <a:bodyPr/>
          <a:lstStyle/>
          <a:p>
            <a:r>
              <a:rPr lang="en-US" sz="3200" dirty="0"/>
              <a:t>Three Players in the Money Supply Process</a:t>
            </a:r>
            <a:endParaRPr lang="en-IN" sz="3200" dirty="0"/>
          </a:p>
        </p:txBody>
      </p:sp>
      <p:sp>
        <p:nvSpPr>
          <p:cNvPr id="3" name="Content Placeholder 2">
            <a:extLst>
              <a:ext uri="{FF2B5EF4-FFF2-40B4-BE49-F238E27FC236}">
                <a16:creationId xmlns:a16="http://schemas.microsoft.com/office/drawing/2014/main" id="{89D7B67E-7358-4227-BA00-FC3D5B6A5FCF}"/>
              </a:ext>
            </a:extLst>
          </p:cNvPr>
          <p:cNvSpPr>
            <a:spLocks noGrp="1"/>
          </p:cNvSpPr>
          <p:nvPr>
            <p:ph sz="quarter" idx="13"/>
          </p:nvPr>
        </p:nvSpPr>
        <p:spPr/>
        <p:txBody>
          <a:bodyPr/>
          <a:lstStyle/>
          <a:p>
            <a:pPr marL="432000" indent="-432000">
              <a:buFont typeface="+mj-lt"/>
              <a:buAutoNum type="arabicPeriod"/>
            </a:pPr>
            <a:r>
              <a:rPr lang="en-US" b="1" dirty="0"/>
              <a:t>The Central bank:</a:t>
            </a:r>
            <a:r>
              <a:rPr lang="en-US" dirty="0"/>
              <a:t> Federal Reserve System</a:t>
            </a:r>
          </a:p>
          <a:p>
            <a:pPr marL="432000" indent="-432000">
              <a:buFont typeface="+mj-lt"/>
              <a:buAutoNum type="arabicPeriod"/>
            </a:pPr>
            <a:r>
              <a:rPr lang="en-US" b="1" dirty="0"/>
              <a:t>Banks:</a:t>
            </a:r>
            <a:r>
              <a:rPr lang="en-US" dirty="0"/>
              <a:t> depository institutions; financial intermediaries</a:t>
            </a:r>
          </a:p>
          <a:p>
            <a:pPr marL="432000" indent="-432000">
              <a:buFont typeface="+mj-lt"/>
              <a:buAutoNum type="arabicPeriod"/>
            </a:pPr>
            <a:r>
              <a:rPr lang="en-US" b="1" dirty="0"/>
              <a:t>Depositors:</a:t>
            </a:r>
            <a:r>
              <a:rPr lang="en-US" dirty="0"/>
              <a:t> individuals and institutions</a:t>
            </a:r>
          </a:p>
        </p:txBody>
      </p:sp>
    </p:spTree>
    <p:extLst>
      <p:ext uri="{BB962C8B-B14F-4D97-AF65-F5344CB8AC3E}">
        <p14:creationId xmlns:p14="http://schemas.microsoft.com/office/powerpoint/2010/main" val="36573052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E5C1C-2C8D-44AD-8E5C-54192D968E75}"/>
              </a:ext>
            </a:extLst>
          </p:cNvPr>
          <p:cNvSpPr>
            <a:spLocks noGrp="1"/>
          </p:cNvSpPr>
          <p:nvPr>
            <p:ph type="title"/>
          </p:nvPr>
        </p:nvSpPr>
        <p:spPr/>
        <p:txBody>
          <a:bodyPr/>
          <a:lstStyle/>
          <a:p>
            <a:r>
              <a:rPr lang="en-US" dirty="0"/>
              <a:t>Deriving the Money Multiplier </a:t>
            </a:r>
            <a:r>
              <a:rPr lang="en-US" sz="2000" b="0" dirty="0"/>
              <a:t>(4 of 4)</a:t>
            </a:r>
            <a:endParaRPr lang="en-IN" sz="2000" b="0" dirty="0"/>
          </a:p>
        </p:txBody>
      </p:sp>
      <p:graphicFrame>
        <p:nvGraphicFramePr>
          <p:cNvPr id="17" name="Object 16" descr="lower c = left brace start fraction C over D end fraction right brace approaches C = lower C times D and lower e = left brace start fraction E R over D end fraction right brace approaches E R = lower e times D">
            <a:extLst>
              <a:ext uri="{FF2B5EF4-FFF2-40B4-BE49-F238E27FC236}">
                <a16:creationId xmlns:a16="http://schemas.microsoft.com/office/drawing/2014/main" id="{37689088-5DE0-44EF-B62B-76E246808D3A}"/>
              </a:ext>
            </a:extLst>
          </p:cNvPr>
          <p:cNvGraphicFramePr>
            <a:graphicFrameLocks noChangeAspect="1"/>
          </p:cNvGraphicFramePr>
          <p:nvPr>
            <p:extLst>
              <p:ext uri="{D42A27DB-BD31-4B8C-83A1-F6EECF244321}">
                <p14:modId xmlns:p14="http://schemas.microsoft.com/office/powerpoint/2010/main" val="3604685224"/>
              </p:ext>
            </p:extLst>
          </p:nvPr>
        </p:nvGraphicFramePr>
        <p:xfrm>
          <a:off x="525463" y="1711325"/>
          <a:ext cx="2730500" cy="622300"/>
        </p:xfrm>
        <a:graphic>
          <a:graphicData uri="http://schemas.openxmlformats.org/presentationml/2006/ole">
            <mc:AlternateContent xmlns:mc="http://schemas.openxmlformats.org/markup-compatibility/2006">
              <mc:Choice xmlns:v="urn:schemas-microsoft-com:vml" Requires="v">
                <p:oleObj name="Equation" r:id="rId2" imgW="2730240" imgH="622080" progId="Equation.DSMT4">
                  <p:embed/>
                </p:oleObj>
              </mc:Choice>
              <mc:Fallback>
                <p:oleObj name="Equation" r:id="rId2" imgW="2730240" imgH="622080" progId="Equation.DSMT4">
                  <p:embed/>
                  <p:pic>
                    <p:nvPicPr>
                      <p:cNvPr id="0" name=""/>
                      <p:cNvPicPr/>
                      <p:nvPr/>
                    </p:nvPicPr>
                    <p:blipFill>
                      <a:blip r:embed="rId3"/>
                      <a:stretch>
                        <a:fillRect/>
                      </a:stretch>
                    </p:blipFill>
                    <p:spPr>
                      <a:xfrm>
                        <a:off x="525463" y="1711325"/>
                        <a:ext cx="2730500" cy="622300"/>
                      </a:xfrm>
                      <a:prstGeom prst="rect">
                        <a:avLst/>
                      </a:prstGeom>
                    </p:spPr>
                  </p:pic>
                </p:oleObj>
              </mc:Fallback>
            </mc:AlternateContent>
          </a:graphicData>
        </a:graphic>
      </p:graphicFrame>
      <p:sp>
        <p:nvSpPr>
          <p:cNvPr id="3" name="Content Placeholder 2">
            <a:extLst>
              <a:ext uri="{FF2B5EF4-FFF2-40B4-BE49-F238E27FC236}">
                <a16:creationId xmlns:a16="http://schemas.microsoft.com/office/drawing/2014/main" id="{56DEA615-9119-4429-8C9A-DA6446663827}"/>
              </a:ext>
            </a:extLst>
          </p:cNvPr>
          <p:cNvSpPr>
            <a:spLocks noGrp="1"/>
          </p:cNvSpPr>
          <p:nvPr>
            <p:ph sz="quarter" idx="13"/>
          </p:nvPr>
        </p:nvSpPr>
        <p:spPr>
          <a:xfrm>
            <a:off x="457200" y="2421479"/>
            <a:ext cx="5463766" cy="321722"/>
          </a:xfrm>
        </p:spPr>
        <p:txBody>
          <a:bodyPr tIns="0"/>
          <a:lstStyle/>
          <a:p>
            <a:pPr marL="432" indent="0">
              <a:buNone/>
            </a:pPr>
            <a:r>
              <a:rPr lang="en-US" sz="1800" dirty="0"/>
              <a:t>Substituting in the previous equation</a:t>
            </a:r>
            <a:endParaRPr lang="en-IN" sz="1800" dirty="0"/>
          </a:p>
        </p:txBody>
      </p:sp>
      <p:graphicFrame>
        <p:nvGraphicFramePr>
          <p:cNvPr id="18" name="Object 17" descr="M B = left parenthesis lower r times D right parenthesis + left parenthesis lower e times D right parenthesis + left parenthesis lower c times D right parenthesis = left parenthesis lower r + e + c right parenthesis times D">
            <a:extLst>
              <a:ext uri="{FF2B5EF4-FFF2-40B4-BE49-F238E27FC236}">
                <a16:creationId xmlns:a16="http://schemas.microsoft.com/office/drawing/2014/main" id="{EE5A7F2B-6525-4127-A8B1-5BA4F56A9F93}"/>
              </a:ext>
            </a:extLst>
          </p:cNvPr>
          <p:cNvGraphicFramePr>
            <a:graphicFrameLocks noChangeAspect="1"/>
          </p:cNvGraphicFramePr>
          <p:nvPr>
            <p:extLst>
              <p:ext uri="{D42A27DB-BD31-4B8C-83A1-F6EECF244321}">
                <p14:modId xmlns:p14="http://schemas.microsoft.com/office/powerpoint/2010/main" val="112942841"/>
              </p:ext>
            </p:extLst>
          </p:nvPr>
        </p:nvGraphicFramePr>
        <p:xfrm>
          <a:off x="468313" y="2838737"/>
          <a:ext cx="4495800" cy="266700"/>
        </p:xfrm>
        <a:graphic>
          <a:graphicData uri="http://schemas.openxmlformats.org/presentationml/2006/ole">
            <mc:AlternateContent xmlns:mc="http://schemas.openxmlformats.org/markup-compatibility/2006">
              <mc:Choice xmlns:v="urn:schemas-microsoft-com:vml" Requires="v">
                <p:oleObj name="Equation" r:id="rId4" imgW="4495680" imgH="266400" progId="Equation.DSMT4">
                  <p:embed/>
                </p:oleObj>
              </mc:Choice>
              <mc:Fallback>
                <p:oleObj name="Equation" r:id="rId4" imgW="4495680" imgH="266400" progId="Equation.DSMT4">
                  <p:embed/>
                  <p:pic>
                    <p:nvPicPr>
                      <p:cNvPr id="0" name=""/>
                      <p:cNvPicPr/>
                      <p:nvPr/>
                    </p:nvPicPr>
                    <p:blipFill>
                      <a:blip r:embed="rId5"/>
                      <a:stretch>
                        <a:fillRect/>
                      </a:stretch>
                    </p:blipFill>
                    <p:spPr>
                      <a:xfrm>
                        <a:off x="468313" y="2838737"/>
                        <a:ext cx="4495800" cy="266700"/>
                      </a:xfrm>
                      <a:prstGeom prst="rect">
                        <a:avLst/>
                      </a:prstGeom>
                    </p:spPr>
                  </p:pic>
                </p:oleObj>
              </mc:Fallback>
            </mc:AlternateContent>
          </a:graphicData>
        </a:graphic>
      </p:graphicFrame>
      <p:sp>
        <p:nvSpPr>
          <p:cNvPr id="4" name="Content Placeholder 3">
            <a:extLst>
              <a:ext uri="{FF2B5EF4-FFF2-40B4-BE49-F238E27FC236}">
                <a16:creationId xmlns:a16="http://schemas.microsoft.com/office/drawing/2014/main" id="{1AF6933A-BD53-4B28-BCB6-DF9F0C71930D}"/>
              </a:ext>
            </a:extLst>
          </p:cNvPr>
          <p:cNvSpPr>
            <a:spLocks noGrp="1"/>
          </p:cNvSpPr>
          <p:nvPr>
            <p:ph sz="quarter" idx="14"/>
          </p:nvPr>
        </p:nvSpPr>
        <p:spPr>
          <a:xfrm>
            <a:off x="457200" y="3200974"/>
            <a:ext cx="6142776" cy="321722"/>
          </a:xfrm>
        </p:spPr>
        <p:txBody>
          <a:bodyPr tIns="0"/>
          <a:lstStyle/>
          <a:p>
            <a:pPr marL="432" indent="0">
              <a:buNone/>
            </a:pPr>
            <a:r>
              <a:rPr lang="en-US" sz="1800" dirty="0"/>
              <a:t>Divide both sides by the term in parentheses</a:t>
            </a:r>
            <a:endParaRPr lang="en-IN" sz="1800" dirty="0"/>
          </a:p>
        </p:txBody>
      </p:sp>
      <p:graphicFrame>
        <p:nvGraphicFramePr>
          <p:cNvPr id="19" name="Object 18" descr="D = start fraction 1 over lower r + lower e + lower c end fraction times M B, M = D + C and C = lower c times D, M = D + left parenthesis lower c times D right parenthesis = left parenthesis 1 + lower c right parenthesis times D">
            <a:extLst>
              <a:ext uri="{FF2B5EF4-FFF2-40B4-BE49-F238E27FC236}">
                <a16:creationId xmlns:a16="http://schemas.microsoft.com/office/drawing/2014/main" id="{4E09E8C1-7EE2-416C-A94F-98AAF5BF5C47}"/>
              </a:ext>
            </a:extLst>
          </p:cNvPr>
          <p:cNvGraphicFramePr>
            <a:graphicFrameLocks noChangeAspect="1"/>
          </p:cNvGraphicFramePr>
          <p:nvPr>
            <p:extLst>
              <p:ext uri="{D42A27DB-BD31-4B8C-83A1-F6EECF244321}">
                <p14:modId xmlns:p14="http://schemas.microsoft.com/office/powerpoint/2010/main" val="1827783181"/>
              </p:ext>
            </p:extLst>
          </p:nvPr>
        </p:nvGraphicFramePr>
        <p:xfrm>
          <a:off x="489356" y="3602479"/>
          <a:ext cx="2474658" cy="1149366"/>
        </p:xfrm>
        <a:graphic>
          <a:graphicData uri="http://schemas.openxmlformats.org/presentationml/2006/ole">
            <mc:AlternateContent xmlns:mc="http://schemas.openxmlformats.org/markup-compatibility/2006">
              <mc:Choice xmlns:v="urn:schemas-microsoft-com:vml" Requires="v">
                <p:oleObj name="Equation" r:id="rId6" imgW="2679480" imgH="1244520" progId="Equation.DSMT4">
                  <p:embed/>
                </p:oleObj>
              </mc:Choice>
              <mc:Fallback>
                <p:oleObj name="Equation" r:id="rId6" imgW="2679480" imgH="1244520" progId="Equation.DSMT4">
                  <p:embed/>
                  <p:pic>
                    <p:nvPicPr>
                      <p:cNvPr id="0" name=""/>
                      <p:cNvPicPr/>
                      <p:nvPr/>
                    </p:nvPicPr>
                    <p:blipFill>
                      <a:blip r:embed="rId7"/>
                      <a:stretch>
                        <a:fillRect/>
                      </a:stretch>
                    </p:blipFill>
                    <p:spPr>
                      <a:xfrm>
                        <a:off x="489356" y="3602479"/>
                        <a:ext cx="2474658" cy="1149366"/>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CA61A829-8230-4AB1-8E74-3050081A8E78}"/>
              </a:ext>
            </a:extLst>
          </p:cNvPr>
          <p:cNvSpPr>
            <a:spLocks noGrp="1"/>
          </p:cNvSpPr>
          <p:nvPr>
            <p:ph sz="quarter" idx="15"/>
          </p:nvPr>
        </p:nvSpPr>
        <p:spPr>
          <a:xfrm>
            <a:off x="457200" y="4825497"/>
            <a:ext cx="4011769" cy="353085"/>
          </a:xfrm>
        </p:spPr>
        <p:txBody>
          <a:bodyPr tIns="0"/>
          <a:lstStyle/>
          <a:p>
            <a:pPr marL="432" indent="0">
              <a:buNone/>
            </a:pPr>
            <a:r>
              <a:rPr lang="en-IN" sz="1800" dirty="0"/>
              <a:t>Substituting again</a:t>
            </a:r>
          </a:p>
        </p:txBody>
      </p:sp>
      <p:graphicFrame>
        <p:nvGraphicFramePr>
          <p:cNvPr id="20" name="Object 19" descr="M = start fraction 1 + lower c over lower r + lower e + lower c end fraction times M B ">
            <a:extLst>
              <a:ext uri="{FF2B5EF4-FFF2-40B4-BE49-F238E27FC236}">
                <a16:creationId xmlns:a16="http://schemas.microsoft.com/office/drawing/2014/main" id="{E8CF0805-9DD9-4D5B-8F12-FBE57E31E0F5}"/>
              </a:ext>
            </a:extLst>
          </p:cNvPr>
          <p:cNvGraphicFramePr>
            <a:graphicFrameLocks noChangeAspect="1"/>
          </p:cNvGraphicFramePr>
          <p:nvPr>
            <p:extLst>
              <p:ext uri="{D42A27DB-BD31-4B8C-83A1-F6EECF244321}">
                <p14:modId xmlns:p14="http://schemas.microsoft.com/office/powerpoint/2010/main" val="4016703692"/>
              </p:ext>
            </p:extLst>
          </p:nvPr>
        </p:nvGraphicFramePr>
        <p:xfrm>
          <a:off x="489356" y="5253132"/>
          <a:ext cx="1854200" cy="571500"/>
        </p:xfrm>
        <a:graphic>
          <a:graphicData uri="http://schemas.openxmlformats.org/presentationml/2006/ole">
            <mc:AlternateContent xmlns:mc="http://schemas.openxmlformats.org/markup-compatibility/2006">
              <mc:Choice xmlns:v="urn:schemas-microsoft-com:vml" Requires="v">
                <p:oleObj name="Equation" r:id="rId8" imgW="1854000" imgH="571320" progId="Equation.DSMT4">
                  <p:embed/>
                </p:oleObj>
              </mc:Choice>
              <mc:Fallback>
                <p:oleObj name="Equation" r:id="rId8" imgW="1854000" imgH="571320" progId="Equation.DSMT4">
                  <p:embed/>
                  <p:pic>
                    <p:nvPicPr>
                      <p:cNvPr id="0" name=""/>
                      <p:cNvPicPr/>
                      <p:nvPr/>
                    </p:nvPicPr>
                    <p:blipFill>
                      <a:blip r:embed="rId9"/>
                      <a:stretch>
                        <a:fillRect/>
                      </a:stretch>
                    </p:blipFill>
                    <p:spPr>
                      <a:xfrm>
                        <a:off x="489356" y="5253132"/>
                        <a:ext cx="1854200" cy="571500"/>
                      </a:xfrm>
                      <a:prstGeom prst="rect">
                        <a:avLst/>
                      </a:prstGeom>
                    </p:spPr>
                  </p:pic>
                </p:oleObj>
              </mc:Fallback>
            </mc:AlternateContent>
          </a:graphicData>
        </a:graphic>
      </p:graphicFrame>
      <p:sp>
        <p:nvSpPr>
          <p:cNvPr id="6" name="Content Placeholder 5">
            <a:extLst>
              <a:ext uri="{FF2B5EF4-FFF2-40B4-BE49-F238E27FC236}">
                <a16:creationId xmlns:a16="http://schemas.microsoft.com/office/drawing/2014/main" id="{168D9580-6788-4507-B93A-AE31AC18DDFA}"/>
              </a:ext>
            </a:extLst>
          </p:cNvPr>
          <p:cNvSpPr>
            <a:spLocks noGrp="1"/>
          </p:cNvSpPr>
          <p:nvPr>
            <p:ph sz="quarter" idx="16"/>
          </p:nvPr>
        </p:nvSpPr>
        <p:spPr>
          <a:xfrm>
            <a:off x="457200" y="5931474"/>
            <a:ext cx="3281881" cy="315417"/>
          </a:xfrm>
        </p:spPr>
        <p:txBody>
          <a:bodyPr tIns="0"/>
          <a:lstStyle/>
          <a:p>
            <a:pPr marL="432" indent="0">
              <a:buNone/>
            </a:pPr>
            <a:r>
              <a:rPr lang="en-US" sz="1800" dirty="0"/>
              <a:t>The money multiplier is then</a:t>
            </a:r>
            <a:endParaRPr lang="en-IN" sz="1800" dirty="0"/>
          </a:p>
        </p:txBody>
      </p:sp>
      <p:graphicFrame>
        <p:nvGraphicFramePr>
          <p:cNvPr id="21" name="Object 20" descr="lower m = start fraction 1 + lower c over lower r + lower e + lower c end fraction">
            <a:extLst>
              <a:ext uri="{FF2B5EF4-FFF2-40B4-BE49-F238E27FC236}">
                <a16:creationId xmlns:a16="http://schemas.microsoft.com/office/drawing/2014/main" id="{34302FD0-28D6-4C7E-A85F-53EF284A24CA}"/>
              </a:ext>
            </a:extLst>
          </p:cNvPr>
          <p:cNvGraphicFramePr>
            <a:graphicFrameLocks noChangeAspect="1"/>
          </p:cNvGraphicFramePr>
          <p:nvPr>
            <p:extLst>
              <p:ext uri="{D42A27DB-BD31-4B8C-83A1-F6EECF244321}">
                <p14:modId xmlns:p14="http://schemas.microsoft.com/office/powerpoint/2010/main" val="1428750018"/>
              </p:ext>
            </p:extLst>
          </p:nvPr>
        </p:nvGraphicFramePr>
        <p:xfrm>
          <a:off x="3880494" y="5698028"/>
          <a:ext cx="1308100" cy="571500"/>
        </p:xfrm>
        <a:graphic>
          <a:graphicData uri="http://schemas.openxmlformats.org/presentationml/2006/ole">
            <mc:AlternateContent xmlns:mc="http://schemas.openxmlformats.org/markup-compatibility/2006">
              <mc:Choice xmlns:v="urn:schemas-microsoft-com:vml" Requires="v">
                <p:oleObj name="Equation" r:id="rId10" imgW="1307880" imgH="571320" progId="Equation.DSMT4">
                  <p:embed/>
                </p:oleObj>
              </mc:Choice>
              <mc:Fallback>
                <p:oleObj name="Equation" r:id="rId10" imgW="1307880" imgH="571320" progId="Equation.DSMT4">
                  <p:embed/>
                  <p:pic>
                    <p:nvPicPr>
                      <p:cNvPr id="0" name=""/>
                      <p:cNvPicPr/>
                      <p:nvPr/>
                    </p:nvPicPr>
                    <p:blipFill>
                      <a:blip r:embed="rId11"/>
                      <a:stretch>
                        <a:fillRect/>
                      </a:stretch>
                    </p:blipFill>
                    <p:spPr>
                      <a:xfrm>
                        <a:off x="3880494" y="5698028"/>
                        <a:ext cx="1308100" cy="571500"/>
                      </a:xfrm>
                      <a:prstGeom prst="rect">
                        <a:avLst/>
                      </a:prstGeom>
                    </p:spPr>
                  </p:pic>
                </p:oleObj>
              </mc:Fallback>
            </mc:AlternateContent>
          </a:graphicData>
        </a:graphic>
      </p:graphicFrame>
    </p:spTree>
    <p:extLst>
      <p:ext uri="{BB962C8B-B14F-4D97-AF65-F5344CB8AC3E}">
        <p14:creationId xmlns:p14="http://schemas.microsoft.com/office/powerpoint/2010/main" val="39573473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17D2D7-EB91-4A29-9FB4-BCDDCC2F9CE6}"/>
              </a:ext>
            </a:extLst>
          </p:cNvPr>
          <p:cNvSpPr>
            <a:spLocks noGrp="1"/>
          </p:cNvSpPr>
          <p:nvPr>
            <p:ph type="title"/>
          </p:nvPr>
        </p:nvSpPr>
        <p:spPr>
          <a:xfrm>
            <a:off x="457200" y="215371"/>
            <a:ext cx="8342768" cy="1097279"/>
          </a:xfrm>
        </p:spPr>
        <p:txBody>
          <a:bodyPr/>
          <a:lstStyle/>
          <a:p>
            <a:r>
              <a:rPr lang="en-US" dirty="0"/>
              <a:t>Intuition Behind the Money Multiplier</a:t>
            </a:r>
            <a:endParaRPr lang="en-IN" dirty="0"/>
          </a:p>
        </p:txBody>
      </p:sp>
      <p:sp>
        <p:nvSpPr>
          <p:cNvPr id="3" name="Content Placeholder 2">
            <a:extLst>
              <a:ext uri="{FF2B5EF4-FFF2-40B4-BE49-F238E27FC236}">
                <a16:creationId xmlns:a16="http://schemas.microsoft.com/office/drawing/2014/main" id="{3D65867F-FD94-490D-951F-5D933CFEF516}"/>
              </a:ext>
            </a:extLst>
          </p:cNvPr>
          <p:cNvSpPr>
            <a:spLocks noGrp="1"/>
          </p:cNvSpPr>
          <p:nvPr>
            <p:ph sz="quarter" idx="13"/>
          </p:nvPr>
        </p:nvSpPr>
        <p:spPr>
          <a:xfrm>
            <a:off x="457200" y="1552575"/>
            <a:ext cx="6658824" cy="1643298"/>
          </a:xfrm>
        </p:spPr>
        <p:txBody>
          <a:bodyPr/>
          <a:lstStyle/>
          <a:p>
            <a:pPr marL="432" indent="0">
              <a:spcBef>
                <a:spcPts val="600"/>
              </a:spcBef>
              <a:buNone/>
            </a:pPr>
            <a:r>
              <a:rPr lang="en-IN" sz="2000" i="1" dirty="0"/>
              <a:t>r</a:t>
            </a:r>
            <a:r>
              <a:rPr lang="en-IN" sz="2000" dirty="0"/>
              <a:t> = required reserve ratio = 0.10</a:t>
            </a:r>
          </a:p>
          <a:p>
            <a:pPr marL="432" indent="0">
              <a:spcBef>
                <a:spcPts val="600"/>
              </a:spcBef>
              <a:buNone/>
            </a:pPr>
            <a:r>
              <a:rPr lang="en-IN" sz="2000" i="1" dirty="0"/>
              <a:t>C</a:t>
            </a:r>
            <a:r>
              <a:rPr lang="en-IN" sz="2000" dirty="0"/>
              <a:t> = currency in circulation = $400B</a:t>
            </a:r>
          </a:p>
          <a:p>
            <a:pPr marL="432" indent="0">
              <a:spcBef>
                <a:spcPts val="600"/>
              </a:spcBef>
              <a:buNone/>
            </a:pPr>
            <a:r>
              <a:rPr lang="en-IN" sz="2000" i="1" dirty="0"/>
              <a:t>D</a:t>
            </a:r>
            <a:r>
              <a:rPr lang="en-IN" sz="2000" dirty="0"/>
              <a:t> = checkable deposits = $800B</a:t>
            </a:r>
          </a:p>
          <a:p>
            <a:pPr marL="432" indent="0">
              <a:spcBef>
                <a:spcPts val="600"/>
              </a:spcBef>
              <a:buNone/>
            </a:pPr>
            <a:r>
              <a:rPr lang="en-IN" sz="2000" i="1" dirty="0"/>
              <a:t>E</a:t>
            </a:r>
            <a:r>
              <a:rPr lang="en-IN" sz="100" i="1" dirty="0"/>
              <a:t> </a:t>
            </a:r>
            <a:r>
              <a:rPr lang="en-IN" sz="2000" i="1" dirty="0"/>
              <a:t>R</a:t>
            </a:r>
            <a:r>
              <a:rPr lang="en-IN" sz="2000" dirty="0"/>
              <a:t> = excess reserves = $0.8B</a:t>
            </a:r>
          </a:p>
        </p:txBody>
      </p:sp>
      <p:graphicFrame>
        <p:nvGraphicFramePr>
          <p:cNvPr id="17" name="Object 16" descr="M = money supply left parenthesis M 1 right parenthesis = C + D = $1,200 B">
            <a:extLst>
              <a:ext uri="{FF2B5EF4-FFF2-40B4-BE49-F238E27FC236}">
                <a16:creationId xmlns:a16="http://schemas.microsoft.com/office/drawing/2014/main" id="{C595EFF0-9AC5-4AC6-8398-50EAB52F5832}"/>
              </a:ext>
            </a:extLst>
          </p:cNvPr>
          <p:cNvGraphicFramePr>
            <a:graphicFrameLocks noChangeAspect="1"/>
          </p:cNvGraphicFramePr>
          <p:nvPr>
            <p:extLst>
              <p:ext uri="{D42A27DB-BD31-4B8C-83A1-F6EECF244321}">
                <p14:modId xmlns:p14="http://schemas.microsoft.com/office/powerpoint/2010/main" val="3943200744"/>
              </p:ext>
            </p:extLst>
          </p:nvPr>
        </p:nvGraphicFramePr>
        <p:xfrm>
          <a:off x="457200" y="3313022"/>
          <a:ext cx="4876800" cy="304800"/>
        </p:xfrm>
        <a:graphic>
          <a:graphicData uri="http://schemas.openxmlformats.org/presentationml/2006/ole">
            <mc:AlternateContent xmlns:mc="http://schemas.openxmlformats.org/markup-compatibility/2006">
              <mc:Choice xmlns:v="urn:schemas-microsoft-com:vml" Requires="v">
                <p:oleObj name="Equation" r:id="rId2" imgW="4876560" imgH="304560" progId="Equation.DSMT4">
                  <p:embed/>
                </p:oleObj>
              </mc:Choice>
              <mc:Fallback>
                <p:oleObj name="Equation" r:id="rId2" imgW="4876560" imgH="304560" progId="Equation.DSMT4">
                  <p:embed/>
                  <p:pic>
                    <p:nvPicPr>
                      <p:cNvPr id="0" name=""/>
                      <p:cNvPicPr/>
                      <p:nvPr/>
                    </p:nvPicPr>
                    <p:blipFill>
                      <a:blip r:embed="rId3"/>
                      <a:stretch>
                        <a:fillRect/>
                      </a:stretch>
                    </p:blipFill>
                    <p:spPr>
                      <a:xfrm>
                        <a:off x="457200" y="3313022"/>
                        <a:ext cx="4876800" cy="304800"/>
                      </a:xfrm>
                      <a:prstGeom prst="rect">
                        <a:avLst/>
                      </a:prstGeom>
                    </p:spPr>
                  </p:pic>
                </p:oleObj>
              </mc:Fallback>
            </mc:AlternateContent>
          </a:graphicData>
        </a:graphic>
      </p:graphicFrame>
      <p:graphicFrame>
        <p:nvGraphicFramePr>
          <p:cNvPr id="18" name="Object 17" descr="lower c = start fraction $400 B over $800 B end fraction = 0.5">
            <a:extLst>
              <a:ext uri="{FF2B5EF4-FFF2-40B4-BE49-F238E27FC236}">
                <a16:creationId xmlns:a16="http://schemas.microsoft.com/office/drawing/2014/main" id="{50FC30D6-B975-4CBD-852F-CA1BF04AB9F0}"/>
              </a:ext>
            </a:extLst>
          </p:cNvPr>
          <p:cNvGraphicFramePr>
            <a:graphicFrameLocks noChangeAspect="1"/>
          </p:cNvGraphicFramePr>
          <p:nvPr>
            <p:extLst>
              <p:ext uri="{D42A27DB-BD31-4B8C-83A1-F6EECF244321}">
                <p14:modId xmlns:p14="http://schemas.microsoft.com/office/powerpoint/2010/main" val="3045599158"/>
              </p:ext>
            </p:extLst>
          </p:nvPr>
        </p:nvGraphicFramePr>
        <p:xfrm>
          <a:off x="468313" y="3674446"/>
          <a:ext cx="1685636" cy="577273"/>
        </p:xfrm>
        <a:graphic>
          <a:graphicData uri="http://schemas.openxmlformats.org/presentationml/2006/ole">
            <mc:AlternateContent xmlns:mc="http://schemas.openxmlformats.org/markup-compatibility/2006">
              <mc:Choice xmlns:v="urn:schemas-microsoft-com:vml" Requires="v">
                <p:oleObj name="Equation" r:id="rId4" imgW="1854000" imgH="634680" progId="Equation.DSMT4">
                  <p:embed/>
                </p:oleObj>
              </mc:Choice>
              <mc:Fallback>
                <p:oleObj name="Equation" r:id="rId4" imgW="1854000" imgH="634680" progId="Equation.DSMT4">
                  <p:embed/>
                  <p:pic>
                    <p:nvPicPr>
                      <p:cNvPr id="0" name=""/>
                      <p:cNvPicPr/>
                      <p:nvPr/>
                    </p:nvPicPr>
                    <p:blipFill>
                      <a:blip r:embed="rId5"/>
                      <a:stretch>
                        <a:fillRect/>
                      </a:stretch>
                    </p:blipFill>
                    <p:spPr>
                      <a:xfrm>
                        <a:off x="468313" y="3674446"/>
                        <a:ext cx="1685636" cy="577273"/>
                      </a:xfrm>
                      <a:prstGeom prst="rect">
                        <a:avLst/>
                      </a:prstGeom>
                    </p:spPr>
                  </p:pic>
                </p:oleObj>
              </mc:Fallback>
            </mc:AlternateContent>
          </a:graphicData>
        </a:graphic>
      </p:graphicFrame>
      <p:graphicFrame>
        <p:nvGraphicFramePr>
          <p:cNvPr id="19" name="Object 18" descr="lower e = start fraction $0.8 B over $800 B end fraction = 0.001">
            <a:extLst>
              <a:ext uri="{FF2B5EF4-FFF2-40B4-BE49-F238E27FC236}">
                <a16:creationId xmlns:a16="http://schemas.microsoft.com/office/drawing/2014/main" id="{FBFAE2E0-ECD6-4F5A-8826-9B19F37D0588}"/>
              </a:ext>
            </a:extLst>
          </p:cNvPr>
          <p:cNvGraphicFramePr>
            <a:graphicFrameLocks noChangeAspect="1"/>
          </p:cNvGraphicFramePr>
          <p:nvPr>
            <p:extLst>
              <p:ext uri="{D42A27DB-BD31-4B8C-83A1-F6EECF244321}">
                <p14:modId xmlns:p14="http://schemas.microsoft.com/office/powerpoint/2010/main" val="2551401283"/>
              </p:ext>
            </p:extLst>
          </p:nvPr>
        </p:nvGraphicFramePr>
        <p:xfrm>
          <a:off x="482168" y="4309315"/>
          <a:ext cx="1916545" cy="577273"/>
        </p:xfrm>
        <a:graphic>
          <a:graphicData uri="http://schemas.openxmlformats.org/presentationml/2006/ole">
            <mc:AlternateContent xmlns:mc="http://schemas.openxmlformats.org/markup-compatibility/2006">
              <mc:Choice xmlns:v="urn:schemas-microsoft-com:vml" Requires="v">
                <p:oleObj name="Equation" r:id="rId6" imgW="2108160" imgH="634680" progId="Equation.DSMT4">
                  <p:embed/>
                </p:oleObj>
              </mc:Choice>
              <mc:Fallback>
                <p:oleObj name="Equation" r:id="rId6" imgW="2108160" imgH="634680" progId="Equation.DSMT4">
                  <p:embed/>
                  <p:pic>
                    <p:nvPicPr>
                      <p:cNvPr id="0" name=""/>
                      <p:cNvPicPr/>
                      <p:nvPr/>
                    </p:nvPicPr>
                    <p:blipFill>
                      <a:blip r:embed="rId7"/>
                      <a:stretch>
                        <a:fillRect/>
                      </a:stretch>
                    </p:blipFill>
                    <p:spPr>
                      <a:xfrm>
                        <a:off x="482168" y="4309315"/>
                        <a:ext cx="1916545" cy="577273"/>
                      </a:xfrm>
                      <a:prstGeom prst="rect">
                        <a:avLst/>
                      </a:prstGeom>
                    </p:spPr>
                  </p:pic>
                </p:oleObj>
              </mc:Fallback>
            </mc:AlternateContent>
          </a:graphicData>
        </a:graphic>
      </p:graphicFrame>
      <p:graphicFrame>
        <p:nvGraphicFramePr>
          <p:cNvPr id="20" name="Object 19" descr="lower m = start fraction 1 + 0.5 over 0.1 + 0.001 + 0.5 end fraction = start fraction 1.5 over 0.601 end fraction = 2.5">
            <a:extLst>
              <a:ext uri="{FF2B5EF4-FFF2-40B4-BE49-F238E27FC236}">
                <a16:creationId xmlns:a16="http://schemas.microsoft.com/office/drawing/2014/main" id="{A5A9D030-514E-44FA-A250-18A18D412A3E}"/>
              </a:ext>
            </a:extLst>
          </p:cNvPr>
          <p:cNvGraphicFramePr>
            <a:graphicFrameLocks noChangeAspect="1"/>
          </p:cNvGraphicFramePr>
          <p:nvPr>
            <p:extLst>
              <p:ext uri="{D42A27DB-BD31-4B8C-83A1-F6EECF244321}">
                <p14:modId xmlns:p14="http://schemas.microsoft.com/office/powerpoint/2010/main" val="2778861588"/>
              </p:ext>
            </p:extLst>
          </p:nvPr>
        </p:nvGraphicFramePr>
        <p:xfrm>
          <a:off x="482168" y="4936045"/>
          <a:ext cx="3509818" cy="554182"/>
        </p:xfrm>
        <a:graphic>
          <a:graphicData uri="http://schemas.openxmlformats.org/presentationml/2006/ole">
            <mc:AlternateContent xmlns:mc="http://schemas.openxmlformats.org/markup-compatibility/2006">
              <mc:Choice xmlns:v="urn:schemas-microsoft-com:vml" Requires="v">
                <p:oleObj name="Equation" r:id="rId8" imgW="3860640" imgH="609480" progId="Equation.DSMT4">
                  <p:embed/>
                </p:oleObj>
              </mc:Choice>
              <mc:Fallback>
                <p:oleObj name="Equation" r:id="rId8" imgW="3860640" imgH="609480" progId="Equation.DSMT4">
                  <p:embed/>
                  <p:pic>
                    <p:nvPicPr>
                      <p:cNvPr id="0" name=""/>
                      <p:cNvPicPr/>
                      <p:nvPr/>
                    </p:nvPicPr>
                    <p:blipFill>
                      <a:blip r:embed="rId9"/>
                      <a:stretch>
                        <a:fillRect/>
                      </a:stretch>
                    </p:blipFill>
                    <p:spPr>
                      <a:xfrm>
                        <a:off x="482168" y="4936045"/>
                        <a:ext cx="3509818" cy="554182"/>
                      </a:xfrm>
                      <a:prstGeom prst="rect">
                        <a:avLst/>
                      </a:prstGeom>
                    </p:spPr>
                  </p:pic>
                </p:oleObj>
              </mc:Fallback>
            </mc:AlternateContent>
          </a:graphicData>
        </a:graphic>
      </p:graphicFrame>
      <p:sp>
        <p:nvSpPr>
          <p:cNvPr id="4" name="Content Placeholder 3">
            <a:extLst>
              <a:ext uri="{FF2B5EF4-FFF2-40B4-BE49-F238E27FC236}">
                <a16:creationId xmlns:a16="http://schemas.microsoft.com/office/drawing/2014/main" id="{5F7CA2EB-5F92-4EC9-9734-A7C98AF620B5}"/>
              </a:ext>
            </a:extLst>
          </p:cNvPr>
          <p:cNvSpPr>
            <a:spLocks noGrp="1"/>
          </p:cNvSpPr>
          <p:nvPr>
            <p:ph sz="quarter" idx="14"/>
          </p:nvPr>
        </p:nvSpPr>
        <p:spPr>
          <a:xfrm>
            <a:off x="457200" y="5599111"/>
            <a:ext cx="8342768" cy="668146"/>
          </a:xfrm>
        </p:spPr>
        <p:txBody>
          <a:bodyPr tIns="0"/>
          <a:lstStyle/>
          <a:p>
            <a:pPr marL="432" indent="0">
              <a:buNone/>
            </a:pPr>
            <a:r>
              <a:rPr lang="en-US" sz="2000" dirty="0"/>
              <a:t>This is less than the simple deposit multiplier Although there is multiple expansion of deposits, there is no such expansion for currency</a:t>
            </a:r>
            <a:endParaRPr lang="en-IN" sz="2000" dirty="0"/>
          </a:p>
        </p:txBody>
      </p:sp>
    </p:spTree>
    <p:extLst>
      <p:ext uri="{BB962C8B-B14F-4D97-AF65-F5344CB8AC3E}">
        <p14:creationId xmlns:p14="http://schemas.microsoft.com/office/powerpoint/2010/main" val="4347154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A83A6-0793-4548-92EC-0C9206ABB05F}"/>
              </a:ext>
            </a:extLst>
          </p:cNvPr>
          <p:cNvSpPr>
            <a:spLocks noGrp="1"/>
          </p:cNvSpPr>
          <p:nvPr>
            <p:ph type="title"/>
          </p:nvPr>
        </p:nvSpPr>
        <p:spPr/>
        <p:txBody>
          <a:bodyPr/>
          <a:lstStyle/>
          <a:p>
            <a:r>
              <a:rPr lang="en-US" sz="3200" dirty="0"/>
              <a:t>Quantitative Easing and the Money Supply, 2007–2017</a:t>
            </a:r>
            <a:endParaRPr lang="en-IN" sz="3200" dirty="0"/>
          </a:p>
        </p:txBody>
      </p:sp>
      <p:sp>
        <p:nvSpPr>
          <p:cNvPr id="3" name="Content Placeholder 2">
            <a:extLst>
              <a:ext uri="{FF2B5EF4-FFF2-40B4-BE49-F238E27FC236}">
                <a16:creationId xmlns:a16="http://schemas.microsoft.com/office/drawing/2014/main" id="{A206E7AD-2DF9-416A-A896-36DF47E5DDD7}"/>
              </a:ext>
            </a:extLst>
          </p:cNvPr>
          <p:cNvSpPr>
            <a:spLocks noGrp="1"/>
          </p:cNvSpPr>
          <p:nvPr>
            <p:ph sz="quarter" idx="13"/>
          </p:nvPr>
        </p:nvSpPr>
        <p:spPr>
          <a:xfrm>
            <a:off x="457200" y="1554920"/>
            <a:ext cx="8487624" cy="4663335"/>
          </a:xfrm>
        </p:spPr>
        <p:txBody>
          <a:bodyPr/>
          <a:lstStyle/>
          <a:p>
            <a:r>
              <a:rPr lang="en-US" sz="2200" dirty="0"/>
              <a:t>When the global financial crisis began in the fall of 2007, the Fed initiated lending programs and large-scale asset-purchase programs in an attempt to bolster the economy.</a:t>
            </a:r>
          </a:p>
          <a:p>
            <a:r>
              <a:rPr lang="en-US" sz="2200" dirty="0"/>
              <a:t>By the fall of 2017, these purchases of securities had led to a quintupling of the Fed’s balance sheet and a 350% increase in the monetary base.</a:t>
            </a:r>
          </a:p>
          <a:p>
            <a:r>
              <a:rPr lang="en-US" sz="2200" dirty="0"/>
              <a:t>When the coronavirus pandemic struck in March 2020, the Federal Reserve again engaged in massive quantitative easing programs to prevent a collapse of the economy. The effects on the monetary base and the money supply displayed a similar pattern to that which occurred when the global financial crisis struck.</a:t>
            </a:r>
          </a:p>
        </p:txBody>
      </p:sp>
    </p:spTree>
    <p:extLst>
      <p:ext uri="{BB962C8B-B14F-4D97-AF65-F5344CB8AC3E}">
        <p14:creationId xmlns:p14="http://schemas.microsoft.com/office/powerpoint/2010/main" val="30116022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3EAF4-F488-423B-910D-0B9B5EA8C5CB}"/>
              </a:ext>
            </a:extLst>
          </p:cNvPr>
          <p:cNvSpPr>
            <a:spLocks noGrp="1"/>
          </p:cNvSpPr>
          <p:nvPr>
            <p:ph type="title"/>
          </p:nvPr>
        </p:nvSpPr>
        <p:spPr/>
        <p:txBody>
          <a:bodyPr/>
          <a:lstStyle/>
          <a:p>
            <a:r>
              <a:rPr lang="en-US" sz="3200" dirty="0"/>
              <a:t>Quantitative Easing and the Money Supply, 2007–2014</a:t>
            </a:r>
            <a:endParaRPr lang="en-IN" sz="3200" dirty="0"/>
          </a:p>
        </p:txBody>
      </p:sp>
      <p:sp>
        <p:nvSpPr>
          <p:cNvPr id="3" name="Content Placeholder 2">
            <a:extLst>
              <a:ext uri="{FF2B5EF4-FFF2-40B4-BE49-F238E27FC236}">
                <a16:creationId xmlns:a16="http://schemas.microsoft.com/office/drawing/2014/main" id="{8BBEA8CF-D02F-4F8D-A464-018006E63414}"/>
              </a:ext>
            </a:extLst>
          </p:cNvPr>
          <p:cNvSpPr>
            <a:spLocks noGrp="1"/>
          </p:cNvSpPr>
          <p:nvPr>
            <p:ph sz="quarter" idx="13"/>
          </p:nvPr>
        </p:nvSpPr>
        <p:spPr/>
        <p:txBody>
          <a:bodyPr/>
          <a:lstStyle/>
          <a:p>
            <a:r>
              <a:rPr lang="en-US" dirty="0"/>
              <a:t>These lending and asset-purchase programs resulted in a huge expansion of the monetary base and have been given the name “quantitative easing.”</a:t>
            </a:r>
          </a:p>
          <a:p>
            <a:r>
              <a:rPr lang="en-US" dirty="0"/>
              <a:t>This increase in the monetary base did not lead to an equivalent change in the money supply because excess reserves rose dramatically.</a:t>
            </a:r>
          </a:p>
        </p:txBody>
      </p:sp>
    </p:spTree>
    <p:extLst>
      <p:ext uri="{BB962C8B-B14F-4D97-AF65-F5344CB8AC3E}">
        <p14:creationId xmlns:p14="http://schemas.microsoft.com/office/powerpoint/2010/main" val="29702912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0A053C-15F5-49BD-9796-4F0AE055F8F9}"/>
              </a:ext>
            </a:extLst>
          </p:cNvPr>
          <p:cNvSpPr>
            <a:spLocks noGrp="1"/>
          </p:cNvSpPr>
          <p:nvPr>
            <p:ph type="title"/>
          </p:nvPr>
        </p:nvSpPr>
        <p:spPr/>
        <p:txBody>
          <a:bodyPr/>
          <a:lstStyle/>
          <a:p>
            <a:r>
              <a:rPr lang="en-US" sz="3200" dirty="0"/>
              <a:t>Figure 1 M1 and the Monetary Base, 2007–2020</a:t>
            </a:r>
            <a:endParaRPr lang="en-IN" sz="3200" dirty="0"/>
          </a:p>
        </p:txBody>
      </p:sp>
      <p:pic>
        <p:nvPicPr>
          <p:cNvPr id="12" name="Content Placeholder 11" descr="A line graph depicts the M 1 and the monetary base for the period between 2007 and 20 20. For long description in Notes pane, press F6.">
            <a:extLst>
              <a:ext uri="{FF2B5EF4-FFF2-40B4-BE49-F238E27FC236}">
                <a16:creationId xmlns:a16="http://schemas.microsoft.com/office/drawing/2014/main" id="{CDAACD28-13DF-4F1E-BAF2-E5764533EA4D}"/>
              </a:ext>
            </a:extLst>
          </p:cNvPr>
          <p:cNvPicPr>
            <a:picLocks noGrp="1" noChangeAspect="1"/>
          </p:cNvPicPr>
          <p:nvPr>
            <p:ph sz="quarter" idx="13"/>
          </p:nvPr>
        </p:nvPicPr>
        <p:blipFill>
          <a:blip r:embed="rId3"/>
          <a:stretch>
            <a:fillRect/>
          </a:stretch>
        </p:blipFill>
        <p:spPr>
          <a:xfrm>
            <a:off x="1008022" y="1736725"/>
            <a:ext cx="7678778" cy="3375111"/>
          </a:xfrm>
        </p:spPr>
      </p:pic>
      <p:sp>
        <p:nvSpPr>
          <p:cNvPr id="4" name="Content Placeholder 3">
            <a:extLst>
              <a:ext uri="{FF2B5EF4-FFF2-40B4-BE49-F238E27FC236}">
                <a16:creationId xmlns:a16="http://schemas.microsoft.com/office/drawing/2014/main" id="{9EA96C9F-2033-4677-9149-24EE9EEB6E8B}"/>
              </a:ext>
            </a:extLst>
          </p:cNvPr>
          <p:cNvSpPr>
            <a:spLocks noGrp="1"/>
          </p:cNvSpPr>
          <p:nvPr>
            <p:ph sz="quarter" idx="14"/>
          </p:nvPr>
        </p:nvSpPr>
        <p:spPr>
          <a:xfrm>
            <a:off x="472440" y="5304157"/>
            <a:ext cx="4937760" cy="389268"/>
          </a:xfrm>
        </p:spPr>
        <p:txBody>
          <a:bodyPr lIns="0" rIns="0"/>
          <a:lstStyle/>
          <a:p>
            <a:pPr marL="432" indent="0">
              <a:buNone/>
            </a:pPr>
            <a:r>
              <a:rPr lang="en-US" sz="1400" b="1" dirty="0"/>
              <a:t>Source:</a:t>
            </a:r>
            <a:r>
              <a:rPr lang="en-US" sz="1400" dirty="0"/>
              <a:t> Federal Reserve Bank of St. Louis, F</a:t>
            </a:r>
            <a:r>
              <a:rPr lang="en-US" sz="100" dirty="0"/>
              <a:t> </a:t>
            </a:r>
            <a:r>
              <a:rPr lang="en-US" sz="1400" dirty="0"/>
              <a:t>R</a:t>
            </a:r>
            <a:r>
              <a:rPr lang="en-US" sz="100" dirty="0"/>
              <a:t> </a:t>
            </a:r>
            <a:r>
              <a:rPr lang="en-US" sz="1400" dirty="0"/>
              <a:t>E</a:t>
            </a:r>
            <a:r>
              <a:rPr lang="en-US" sz="100" dirty="0"/>
              <a:t> </a:t>
            </a:r>
            <a:r>
              <a:rPr lang="en-US" sz="1400" dirty="0"/>
              <a:t>D database:</a:t>
            </a:r>
            <a:endParaRPr lang="en-IN" sz="1400" dirty="0"/>
          </a:p>
        </p:txBody>
      </p:sp>
      <p:sp>
        <p:nvSpPr>
          <p:cNvPr id="8" name="Text Placeholder 7">
            <a:extLst>
              <a:ext uri="{FF2B5EF4-FFF2-40B4-BE49-F238E27FC236}">
                <a16:creationId xmlns:a16="http://schemas.microsoft.com/office/drawing/2014/main" id="{0B4F437F-BD66-471F-93E5-3136835723EA}"/>
              </a:ext>
            </a:extLst>
          </p:cNvPr>
          <p:cNvSpPr>
            <a:spLocks noGrp="1"/>
          </p:cNvSpPr>
          <p:nvPr>
            <p:ph type="body" sz="quarter" idx="18"/>
          </p:nvPr>
        </p:nvSpPr>
        <p:spPr>
          <a:xfrm>
            <a:off x="457200" y="5846473"/>
            <a:ext cx="3580261" cy="282547"/>
          </a:xfrm>
        </p:spPr>
        <p:txBody>
          <a:bodyPr lIns="0" tIns="0" rIns="0" bIns="0"/>
          <a:lstStyle/>
          <a:p>
            <a:pPr marL="0" indent="0">
              <a:buNone/>
            </a:pPr>
            <a:r>
              <a:rPr lang="en-IN" sz="1400" b="0" i="0" u="none" strike="noStrike" baseline="0" dirty="0">
                <a:solidFill>
                  <a:schemeClr val="tx1"/>
                </a:solidFill>
                <a:latin typeface="+mn-lt"/>
                <a:hlinkClick r:id="rId4" tooltip="https://fred.stlouisfed.org/series/BOGMBASE;"/>
              </a:rPr>
              <a:t>https://fred.stlouisfed.org/series/BOGMBASE</a:t>
            </a:r>
            <a:endParaRPr lang="en-IN" sz="1400" dirty="0">
              <a:solidFill>
                <a:schemeClr val="tx1"/>
              </a:solidFill>
              <a:latin typeface="+mn-lt"/>
            </a:endParaRPr>
          </a:p>
        </p:txBody>
      </p:sp>
      <p:sp>
        <p:nvSpPr>
          <p:cNvPr id="13" name="Content Placeholder 12">
            <a:extLst>
              <a:ext uri="{FF2B5EF4-FFF2-40B4-BE49-F238E27FC236}">
                <a16:creationId xmlns:a16="http://schemas.microsoft.com/office/drawing/2014/main" id="{F62422CF-D1BC-4D34-8F76-0E2A92F57700}"/>
              </a:ext>
            </a:extLst>
          </p:cNvPr>
          <p:cNvSpPr>
            <a:spLocks noGrp="1"/>
          </p:cNvSpPr>
          <p:nvPr>
            <p:ph sz="quarter" idx="15"/>
          </p:nvPr>
        </p:nvSpPr>
        <p:spPr>
          <a:xfrm>
            <a:off x="4083181" y="5851617"/>
            <a:ext cx="115439" cy="277403"/>
          </a:xfrm>
        </p:spPr>
        <p:txBody>
          <a:bodyPr lIns="0" tIns="0" rIns="0" bIns="0"/>
          <a:lstStyle/>
          <a:p>
            <a:pPr marL="432" indent="0">
              <a:buNone/>
            </a:pPr>
            <a:r>
              <a:rPr lang="en-IN" sz="1200" dirty="0"/>
              <a:t>;</a:t>
            </a:r>
          </a:p>
        </p:txBody>
      </p:sp>
      <p:sp>
        <p:nvSpPr>
          <p:cNvPr id="7" name="Text Placeholder 6">
            <a:extLst>
              <a:ext uri="{FF2B5EF4-FFF2-40B4-BE49-F238E27FC236}">
                <a16:creationId xmlns:a16="http://schemas.microsoft.com/office/drawing/2014/main" id="{BD006053-A973-4CC6-9ED5-25B93B5441A6}"/>
              </a:ext>
            </a:extLst>
          </p:cNvPr>
          <p:cNvSpPr>
            <a:spLocks noGrp="1"/>
          </p:cNvSpPr>
          <p:nvPr>
            <p:ph type="body" sz="quarter" idx="19"/>
          </p:nvPr>
        </p:nvSpPr>
        <p:spPr>
          <a:xfrm>
            <a:off x="4351020" y="5822965"/>
            <a:ext cx="3022600" cy="295783"/>
          </a:xfrm>
        </p:spPr>
        <p:txBody>
          <a:bodyPr lIns="0" tIns="0" rIns="0" bIns="0"/>
          <a:lstStyle/>
          <a:p>
            <a:pPr marL="0" indent="0" algn="l">
              <a:buNone/>
            </a:pPr>
            <a:r>
              <a:rPr lang="en-IN" sz="1400" b="0" i="0" u="none" strike="noStrike" baseline="0" dirty="0">
                <a:solidFill>
                  <a:schemeClr val="tx1"/>
                </a:solidFill>
                <a:latin typeface="+mn-lt"/>
                <a:hlinkClick r:id="rId5" tooltip="https://fred.stlouisfed.org/series/M1SL."/>
              </a:rPr>
              <a:t>https://fred.stlouisfed.org/series/M1SL</a:t>
            </a:r>
            <a:endParaRPr lang="en-IN" sz="1400" dirty="0">
              <a:solidFill>
                <a:schemeClr val="tx1"/>
              </a:solidFill>
              <a:latin typeface="+mn-lt"/>
            </a:endParaRPr>
          </a:p>
        </p:txBody>
      </p:sp>
      <p:sp>
        <p:nvSpPr>
          <p:cNvPr id="10" name="Content Placeholder 9">
            <a:extLst>
              <a:ext uri="{FF2B5EF4-FFF2-40B4-BE49-F238E27FC236}">
                <a16:creationId xmlns:a16="http://schemas.microsoft.com/office/drawing/2014/main" id="{8FEF731C-88FC-4E53-8019-4A359CEDB0D0}"/>
              </a:ext>
            </a:extLst>
          </p:cNvPr>
          <p:cNvSpPr>
            <a:spLocks noGrp="1"/>
          </p:cNvSpPr>
          <p:nvPr>
            <p:ph sz="quarter" idx="21"/>
          </p:nvPr>
        </p:nvSpPr>
        <p:spPr>
          <a:xfrm>
            <a:off x="7450730" y="5822965"/>
            <a:ext cx="148770" cy="244099"/>
          </a:xfrm>
        </p:spPr>
        <p:txBody>
          <a:bodyPr lIns="0" tIns="0" rIns="0" bIns="0"/>
          <a:lstStyle/>
          <a:p>
            <a:pPr marL="432" indent="0">
              <a:buNone/>
            </a:pPr>
            <a:r>
              <a:rPr lang="en-IN" sz="1400" dirty="0"/>
              <a:t>.</a:t>
            </a:r>
          </a:p>
        </p:txBody>
      </p:sp>
    </p:spTree>
    <p:extLst>
      <p:ext uri="{BB962C8B-B14F-4D97-AF65-F5344CB8AC3E}">
        <p14:creationId xmlns:p14="http://schemas.microsoft.com/office/powerpoint/2010/main" val="18838879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0A053C-15F5-49BD-9796-4F0AE055F8F9}"/>
              </a:ext>
            </a:extLst>
          </p:cNvPr>
          <p:cNvSpPr>
            <a:spLocks noGrp="1"/>
          </p:cNvSpPr>
          <p:nvPr>
            <p:ph type="title"/>
          </p:nvPr>
        </p:nvSpPr>
        <p:spPr/>
        <p:txBody>
          <a:bodyPr/>
          <a:lstStyle/>
          <a:p>
            <a:r>
              <a:rPr lang="en-US" sz="3000" dirty="0"/>
              <a:t>Figure 2 Excess Reserves and Currency Ratio, 2007–2020</a:t>
            </a:r>
            <a:endParaRPr lang="en-IN" sz="3000" dirty="0"/>
          </a:p>
        </p:txBody>
      </p:sp>
      <p:pic>
        <p:nvPicPr>
          <p:cNvPr id="7" name="Content Placeholder 6" descr="A line graph depicts the excess reserves and currency ratio for the period from 2007 to 20 20. For long description in Notes pane, press F6.">
            <a:extLst>
              <a:ext uri="{FF2B5EF4-FFF2-40B4-BE49-F238E27FC236}">
                <a16:creationId xmlns:a16="http://schemas.microsoft.com/office/drawing/2014/main" id="{F28373DF-0C3C-4A04-9158-3772B559B169}"/>
              </a:ext>
            </a:extLst>
          </p:cNvPr>
          <p:cNvPicPr>
            <a:picLocks noGrp="1" noChangeAspect="1"/>
          </p:cNvPicPr>
          <p:nvPr>
            <p:ph sz="quarter" idx="13"/>
          </p:nvPr>
        </p:nvPicPr>
        <p:blipFill>
          <a:blip r:embed="rId3"/>
          <a:stretch>
            <a:fillRect/>
          </a:stretch>
        </p:blipFill>
        <p:spPr>
          <a:xfrm>
            <a:off x="1022350" y="1736725"/>
            <a:ext cx="7305832" cy="3161255"/>
          </a:xfrm>
        </p:spPr>
      </p:pic>
      <p:sp>
        <p:nvSpPr>
          <p:cNvPr id="4" name="Content Placeholder 3">
            <a:extLst>
              <a:ext uri="{FF2B5EF4-FFF2-40B4-BE49-F238E27FC236}">
                <a16:creationId xmlns:a16="http://schemas.microsoft.com/office/drawing/2014/main" id="{9EA96C9F-2033-4677-9149-24EE9EEB6E8B}"/>
              </a:ext>
            </a:extLst>
          </p:cNvPr>
          <p:cNvSpPr>
            <a:spLocks noGrp="1"/>
          </p:cNvSpPr>
          <p:nvPr>
            <p:ph sz="quarter" idx="14"/>
          </p:nvPr>
        </p:nvSpPr>
        <p:spPr>
          <a:xfrm>
            <a:off x="457200" y="5083797"/>
            <a:ext cx="4981575" cy="269253"/>
          </a:xfrm>
        </p:spPr>
        <p:txBody>
          <a:bodyPr lIns="0" tIns="0" rIns="0" bIns="0"/>
          <a:lstStyle/>
          <a:p>
            <a:pPr marL="432" indent="0">
              <a:buNone/>
            </a:pPr>
            <a:r>
              <a:rPr lang="en-US" sz="1400" b="1" dirty="0"/>
              <a:t>Source:</a:t>
            </a:r>
            <a:r>
              <a:rPr lang="en-US" sz="1400" dirty="0"/>
              <a:t> Federal Reserve Bank of St. Louis, F</a:t>
            </a:r>
            <a:r>
              <a:rPr lang="en-US" sz="100" dirty="0"/>
              <a:t> </a:t>
            </a:r>
            <a:r>
              <a:rPr lang="en-US" sz="1400" dirty="0"/>
              <a:t>R</a:t>
            </a:r>
            <a:r>
              <a:rPr lang="en-US" sz="100" dirty="0"/>
              <a:t> </a:t>
            </a:r>
            <a:r>
              <a:rPr lang="en-US" sz="1400" dirty="0"/>
              <a:t>E</a:t>
            </a:r>
            <a:r>
              <a:rPr lang="en-US" sz="100" dirty="0"/>
              <a:t> </a:t>
            </a:r>
            <a:r>
              <a:rPr lang="en-US" sz="1400" dirty="0"/>
              <a:t>D database:</a:t>
            </a:r>
            <a:endParaRPr lang="en-IN" sz="1400" dirty="0"/>
          </a:p>
        </p:txBody>
      </p:sp>
      <p:sp>
        <p:nvSpPr>
          <p:cNvPr id="8" name="Text Placeholder 7">
            <a:extLst>
              <a:ext uri="{FF2B5EF4-FFF2-40B4-BE49-F238E27FC236}">
                <a16:creationId xmlns:a16="http://schemas.microsoft.com/office/drawing/2014/main" id="{0B4F437F-BD66-471F-93E5-3136835723EA}"/>
              </a:ext>
            </a:extLst>
          </p:cNvPr>
          <p:cNvSpPr>
            <a:spLocks noGrp="1"/>
          </p:cNvSpPr>
          <p:nvPr>
            <p:ph type="body" sz="quarter" idx="18"/>
          </p:nvPr>
        </p:nvSpPr>
        <p:spPr>
          <a:xfrm>
            <a:off x="457200" y="5486428"/>
            <a:ext cx="3681413" cy="285722"/>
          </a:xfrm>
        </p:spPr>
        <p:txBody>
          <a:bodyPr lIns="0" tIns="0" rIns="0" bIns="0"/>
          <a:lstStyle/>
          <a:p>
            <a:pPr marL="0" indent="0">
              <a:buNone/>
            </a:pPr>
            <a:r>
              <a:rPr lang="en-IN" sz="1400" b="0" i="0" u="none" strike="noStrike" baseline="0" dirty="0">
                <a:solidFill>
                  <a:schemeClr val="tx1"/>
                </a:solidFill>
                <a:latin typeface="+mn-lt"/>
                <a:hlinkClick r:id="rId4" tooltip="https://fred.stlouisfed.org/series/EXCSRESNS;"/>
              </a:rPr>
              <a:t>https://fred.stlouisfed.org/series/EXCSRESNS</a:t>
            </a:r>
            <a:endParaRPr lang="en-IN" sz="1400" dirty="0">
              <a:solidFill>
                <a:schemeClr val="tx1"/>
              </a:solidFill>
              <a:latin typeface="+mn-lt"/>
            </a:endParaRPr>
          </a:p>
        </p:txBody>
      </p:sp>
      <p:sp>
        <p:nvSpPr>
          <p:cNvPr id="3" name="Content Placeholder 2">
            <a:extLst>
              <a:ext uri="{FF2B5EF4-FFF2-40B4-BE49-F238E27FC236}">
                <a16:creationId xmlns:a16="http://schemas.microsoft.com/office/drawing/2014/main" id="{0C776F21-878F-46B9-8AA8-9DBFBFAD691F}"/>
              </a:ext>
            </a:extLst>
          </p:cNvPr>
          <p:cNvSpPr>
            <a:spLocks noGrp="1"/>
          </p:cNvSpPr>
          <p:nvPr>
            <p:ph sz="quarter" idx="15"/>
          </p:nvPr>
        </p:nvSpPr>
        <p:spPr>
          <a:xfrm>
            <a:off x="4200525" y="5477602"/>
            <a:ext cx="104775" cy="321456"/>
          </a:xfrm>
        </p:spPr>
        <p:txBody>
          <a:bodyPr lIns="0" tIns="0" rIns="0" bIns="0"/>
          <a:lstStyle/>
          <a:p>
            <a:pPr marL="432" indent="0">
              <a:buNone/>
            </a:pPr>
            <a:r>
              <a:rPr lang="en-IN" sz="1400" dirty="0"/>
              <a:t>;</a:t>
            </a:r>
          </a:p>
        </p:txBody>
      </p:sp>
      <p:sp>
        <p:nvSpPr>
          <p:cNvPr id="9" name="Text Placeholder 8">
            <a:extLst>
              <a:ext uri="{FF2B5EF4-FFF2-40B4-BE49-F238E27FC236}">
                <a16:creationId xmlns:a16="http://schemas.microsoft.com/office/drawing/2014/main" id="{A1BC4D8B-894C-486F-870A-F55301D47AD8}"/>
              </a:ext>
            </a:extLst>
          </p:cNvPr>
          <p:cNvSpPr>
            <a:spLocks noGrp="1"/>
          </p:cNvSpPr>
          <p:nvPr>
            <p:ph type="body" sz="quarter" idx="19"/>
          </p:nvPr>
        </p:nvSpPr>
        <p:spPr>
          <a:xfrm>
            <a:off x="4429125" y="5486428"/>
            <a:ext cx="3409950" cy="267208"/>
          </a:xfrm>
        </p:spPr>
        <p:txBody>
          <a:bodyPr lIns="0" tIns="0" rIns="0" bIns="0"/>
          <a:lstStyle/>
          <a:p>
            <a:pPr marL="0" indent="0" algn="l">
              <a:buNone/>
            </a:pPr>
            <a:r>
              <a:rPr lang="en-IN" sz="1400" b="0" i="0" u="none" strike="noStrike" baseline="0" dirty="0">
                <a:solidFill>
                  <a:schemeClr val="tx1"/>
                </a:solidFill>
                <a:latin typeface="+mn-lt"/>
                <a:hlinkClick r:id="rId5" tooltip="https://fred.stlouisfed.org/series/CURRCIR;"/>
              </a:rPr>
              <a:t>https://fred.stlouisfed.org/series/CURRCIR</a:t>
            </a:r>
            <a:endParaRPr lang="en-IN" sz="1400" dirty="0">
              <a:solidFill>
                <a:schemeClr val="tx1"/>
              </a:solidFill>
              <a:latin typeface="+mn-lt"/>
            </a:endParaRPr>
          </a:p>
        </p:txBody>
      </p:sp>
      <p:sp>
        <p:nvSpPr>
          <p:cNvPr id="5" name="Content Placeholder 4">
            <a:extLst>
              <a:ext uri="{FF2B5EF4-FFF2-40B4-BE49-F238E27FC236}">
                <a16:creationId xmlns:a16="http://schemas.microsoft.com/office/drawing/2014/main" id="{9C553C17-2B8B-4CB7-80A3-7F632B2F1F3E}"/>
              </a:ext>
            </a:extLst>
          </p:cNvPr>
          <p:cNvSpPr>
            <a:spLocks noGrp="1"/>
          </p:cNvSpPr>
          <p:nvPr>
            <p:ph sz="quarter" idx="16"/>
          </p:nvPr>
        </p:nvSpPr>
        <p:spPr>
          <a:xfrm>
            <a:off x="7896225" y="5470279"/>
            <a:ext cx="104775" cy="321456"/>
          </a:xfrm>
        </p:spPr>
        <p:txBody>
          <a:bodyPr lIns="0" tIns="0" rIns="0" bIns="0"/>
          <a:lstStyle/>
          <a:p>
            <a:pPr marL="432" indent="0">
              <a:buNone/>
            </a:pPr>
            <a:r>
              <a:rPr lang="en-IN" sz="1400" dirty="0"/>
              <a:t>;</a:t>
            </a:r>
          </a:p>
        </p:txBody>
      </p:sp>
      <p:sp>
        <p:nvSpPr>
          <p:cNvPr id="10" name="Text Placeholder 9">
            <a:extLst>
              <a:ext uri="{FF2B5EF4-FFF2-40B4-BE49-F238E27FC236}">
                <a16:creationId xmlns:a16="http://schemas.microsoft.com/office/drawing/2014/main" id="{F9268616-8B97-4DCA-9C8C-3EC7547E82EA}"/>
              </a:ext>
            </a:extLst>
          </p:cNvPr>
          <p:cNvSpPr>
            <a:spLocks noGrp="1"/>
          </p:cNvSpPr>
          <p:nvPr>
            <p:ph type="body" sz="quarter" idx="20"/>
          </p:nvPr>
        </p:nvSpPr>
        <p:spPr>
          <a:xfrm>
            <a:off x="457200" y="5886450"/>
            <a:ext cx="3228975" cy="304800"/>
          </a:xfrm>
        </p:spPr>
        <p:txBody>
          <a:bodyPr lIns="0" tIns="0" rIns="0" bIns="0"/>
          <a:lstStyle/>
          <a:p>
            <a:pPr marL="0" indent="0">
              <a:buNone/>
            </a:pPr>
            <a:r>
              <a:rPr lang="en-IN" sz="1400" b="0" i="0" u="none" strike="noStrike" baseline="0" dirty="0">
                <a:solidFill>
                  <a:schemeClr val="tx1"/>
                </a:solidFill>
                <a:latin typeface="+mn-lt"/>
                <a:hlinkClick r:id="rId6" tooltip="https://fred.stlouisfed.org/series/TCDNS."/>
              </a:rPr>
              <a:t>https://fred.stlouisfed.org/series/TCDNS</a:t>
            </a:r>
            <a:endParaRPr lang="en-IN" sz="1400" dirty="0">
              <a:solidFill>
                <a:schemeClr val="tx1"/>
              </a:solidFill>
              <a:latin typeface="+mn-lt"/>
            </a:endParaRPr>
          </a:p>
        </p:txBody>
      </p:sp>
      <p:sp>
        <p:nvSpPr>
          <p:cNvPr id="11" name="Content Placeholder 10">
            <a:extLst>
              <a:ext uri="{FF2B5EF4-FFF2-40B4-BE49-F238E27FC236}">
                <a16:creationId xmlns:a16="http://schemas.microsoft.com/office/drawing/2014/main" id="{7D99FEA1-78D4-46B2-9988-96C44D9B0D48}"/>
              </a:ext>
            </a:extLst>
          </p:cNvPr>
          <p:cNvSpPr>
            <a:spLocks noGrp="1"/>
          </p:cNvSpPr>
          <p:nvPr>
            <p:ph sz="quarter" idx="21"/>
          </p:nvPr>
        </p:nvSpPr>
        <p:spPr>
          <a:xfrm>
            <a:off x="3762375" y="5869082"/>
            <a:ext cx="133350" cy="322168"/>
          </a:xfrm>
        </p:spPr>
        <p:txBody>
          <a:bodyPr lIns="0" tIns="0" rIns="0" bIns="0"/>
          <a:lstStyle/>
          <a:p>
            <a:pPr marL="432" indent="0">
              <a:buNone/>
            </a:pPr>
            <a:r>
              <a:rPr lang="en-IN" sz="1400" dirty="0"/>
              <a:t>.</a:t>
            </a:r>
          </a:p>
        </p:txBody>
      </p:sp>
    </p:spTree>
    <p:extLst>
      <p:ext uri="{BB962C8B-B14F-4D97-AF65-F5344CB8AC3E}">
        <p14:creationId xmlns:p14="http://schemas.microsoft.com/office/powerpoint/2010/main" val="30472921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5" name="Title 4">
            <a:extLst>
              <a:ext uri="{FF2B5EF4-FFF2-40B4-BE49-F238E27FC236}">
                <a16:creationId xmlns:a16="http://schemas.microsoft.com/office/drawing/2014/main" id="{E47FF819-0D5D-491A-BF8F-B42813E7390C}"/>
              </a:ext>
            </a:extLst>
          </p:cNvPr>
          <p:cNvSpPr>
            <a:spLocks noGrp="1"/>
          </p:cNvSpPr>
          <p:nvPr>
            <p:ph type="title"/>
          </p:nvPr>
        </p:nvSpPr>
        <p:spPr/>
        <p:txBody>
          <a:bodyPr/>
          <a:lstStyle/>
          <a:p>
            <a:r>
              <a:rPr lang="en-US" dirty="0"/>
              <a:t>Copyright</a:t>
            </a:r>
          </a:p>
        </p:txBody>
      </p:sp>
      <p:pic>
        <p:nvPicPr>
          <p:cNvPr id="7" name="Graphic 6" descr="Warning">
            <a:extLst>
              <a:ext uri="{FF2B5EF4-FFF2-40B4-BE49-F238E27FC236}">
                <a16:creationId xmlns:a16="http://schemas.microsoft.com/office/drawing/2014/main" id="{C06FB2D2-3F36-42C9-A5A6-B6234DC54C9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6184" y="2317359"/>
            <a:ext cx="1277815" cy="1434026"/>
          </a:xfrm>
          <a:prstGeom prst="rect">
            <a:avLst/>
          </a:prstGeom>
        </p:spPr>
      </p:pic>
      <p:sp>
        <p:nvSpPr>
          <p:cNvPr id="2" name="Text Placeholder 1">
            <a:extLst>
              <a:ext uri="{FF2B5EF4-FFF2-40B4-BE49-F238E27FC236}">
                <a16:creationId xmlns:a16="http://schemas.microsoft.com/office/drawing/2014/main" id="{AD5FAE7B-F718-4307-B112-AD6256157E8F}"/>
              </a:ext>
            </a:extLst>
          </p:cNvPr>
          <p:cNvSpPr>
            <a:spLocks noGrp="1"/>
          </p:cNvSpPr>
          <p:nvPr>
            <p:ph type="body" idx="4294967295"/>
          </p:nvPr>
        </p:nvSpPr>
        <p:spPr>
          <a:xfrm>
            <a:off x="1606061" y="1852246"/>
            <a:ext cx="6858001" cy="2854836"/>
          </a:xfrm>
          <a:ln/>
        </p:spPr>
        <p:style>
          <a:lnRef idx="2">
            <a:schemeClr val="dk1"/>
          </a:lnRef>
          <a:fillRef idx="1">
            <a:schemeClr val="lt1"/>
          </a:fillRef>
          <a:effectRef idx="0">
            <a:schemeClr val="dk1"/>
          </a:effectRef>
          <a:fontRef idx="minor">
            <a:schemeClr val="dk1"/>
          </a:fontRef>
        </p:style>
        <p:txBody>
          <a:bodyPr lIns="182880" tIns="182880" rIns="182880" bIns="182880" anchor="ctr"/>
          <a:lstStyle/>
          <a:p>
            <a:pPr marL="101600" indent="0">
              <a:buNone/>
            </a:pPr>
            <a:r>
              <a:rPr lang="en-US" b="1" dirty="0"/>
              <a:t>This work is protected by United States copyright laws and is</a:t>
            </a:r>
            <a:r>
              <a:rPr lang="en-US" b="1" baseline="0" dirty="0"/>
              <a:t> </a:t>
            </a:r>
            <a:r>
              <a:rPr lang="en-US" b="1" dirty="0"/>
              <a:t>provided solely for the use of instructors in teaching their courses and assessing student learning. Dissemination or sale of any part of this work (including on the World Wide Web) will destroy the integrity of the work and is not permitted. The work and materials from it should never be made available to students except by instructors using the accompanying text in their classes. All recipients of this work are expected to abide by these restrictions and to honor the intended pedagogical purposes and the needs of other instructors who rely on these materials.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1F6F2-ED82-4AC0-8678-65017A122065}"/>
              </a:ext>
            </a:extLst>
          </p:cNvPr>
          <p:cNvSpPr>
            <a:spLocks noGrp="1"/>
          </p:cNvSpPr>
          <p:nvPr>
            <p:ph type="title"/>
          </p:nvPr>
        </p:nvSpPr>
        <p:spPr/>
        <p:txBody>
          <a:bodyPr/>
          <a:lstStyle/>
          <a:p>
            <a:r>
              <a:rPr lang="en-IN" dirty="0"/>
              <a:t>The Fed’s Balance Sheet</a:t>
            </a:r>
          </a:p>
        </p:txBody>
      </p:sp>
      <p:graphicFrame>
        <p:nvGraphicFramePr>
          <p:cNvPr id="5" name="Table 5">
            <a:extLst>
              <a:ext uri="{FF2B5EF4-FFF2-40B4-BE49-F238E27FC236}">
                <a16:creationId xmlns:a16="http://schemas.microsoft.com/office/drawing/2014/main" id="{14F166D0-22C8-4FE0-8EBC-3E5182BF604F}"/>
              </a:ext>
            </a:extLst>
          </p:cNvPr>
          <p:cNvGraphicFramePr>
            <a:graphicFrameLocks noGrp="1"/>
          </p:cNvGraphicFramePr>
          <p:nvPr>
            <p:ph sz="quarter" idx="13"/>
            <p:extLst>
              <p:ext uri="{D42A27DB-BD31-4B8C-83A1-F6EECF244321}">
                <p14:modId xmlns:p14="http://schemas.microsoft.com/office/powerpoint/2010/main" val="3684856713"/>
              </p:ext>
            </p:extLst>
          </p:nvPr>
        </p:nvGraphicFramePr>
        <p:xfrm>
          <a:off x="1061519" y="1629490"/>
          <a:ext cx="7020962" cy="1341168"/>
        </p:xfrm>
        <a:graphic>
          <a:graphicData uri="http://schemas.openxmlformats.org/drawingml/2006/table">
            <a:tbl>
              <a:tblPr firstRow="1" bandRow="1">
                <a:tableStyleId>{2D5ABB26-0587-4C30-8999-92F81FD0307C}</a:tableStyleId>
              </a:tblPr>
              <a:tblGrid>
                <a:gridCol w="3510481">
                  <a:extLst>
                    <a:ext uri="{9D8B030D-6E8A-4147-A177-3AD203B41FA5}">
                      <a16:colId xmlns:a16="http://schemas.microsoft.com/office/drawing/2014/main" val="3166996201"/>
                    </a:ext>
                  </a:extLst>
                </a:gridCol>
                <a:gridCol w="3510481">
                  <a:extLst>
                    <a:ext uri="{9D8B030D-6E8A-4147-A177-3AD203B41FA5}">
                      <a16:colId xmlns:a16="http://schemas.microsoft.com/office/drawing/2014/main" val="2774654513"/>
                    </a:ext>
                  </a:extLst>
                </a:gridCol>
              </a:tblGrid>
              <a:tr h="165587">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600" b="1" i="0" u="none" strike="noStrike" cap="none" normalizeH="0" baseline="0" dirty="0">
                          <a:ln>
                            <a:noFill/>
                          </a:ln>
                          <a:solidFill>
                            <a:schemeClr val="tx1"/>
                          </a:solidFill>
                          <a:effectLst/>
                          <a:latin typeface="+mn-lt"/>
                          <a:ea typeface="ヒラギノ角ゴ Pro W3" charset="-128"/>
                        </a:rPr>
                        <a:t>Federal Reserve System</a:t>
                      </a:r>
                      <a:endParaRPr kumimoji="0" lang="en-US" sz="1600" b="0" i="0" u="none" strike="noStrike" cap="none" normalizeH="0" baseline="0" dirty="0">
                        <a:ln>
                          <a:noFill/>
                        </a:ln>
                        <a:solidFill>
                          <a:schemeClr val="tx1"/>
                        </a:solidFill>
                        <a:effectLst/>
                        <a:latin typeface="+mn-lt"/>
                        <a:ea typeface="ヒラギノ角ゴ Pro W3"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71524879"/>
                  </a:ext>
                </a:extLst>
              </a:tr>
              <a:tr h="16558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mn-lt"/>
                          <a:ea typeface="ヒラギノ角ゴ Pro W3" charset="-128"/>
                        </a:rPr>
                        <a:t>Assets</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mn-lt"/>
                          <a:ea typeface="ヒラギノ角ゴ Pro W3" charset="-128"/>
                        </a:rPr>
                        <a:t>Liabilities</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82611274"/>
                  </a:ext>
                </a:extLst>
              </a:tr>
              <a:tr h="16558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ea typeface="ヒラギノ角ゴ Pro W3" charset="-128"/>
                        </a:rPr>
                        <a:t>Securities</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ea typeface="ヒラギノ角ゴ Pro W3" charset="-128"/>
                        </a:rPr>
                        <a:t>Currency in circulation</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5719277"/>
                  </a:ext>
                </a:extLst>
              </a:tr>
              <a:tr h="16558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ea typeface="ヒラギノ角ゴ Pro W3" charset="-128"/>
                        </a:rPr>
                        <a:t>Loans to Financial Institutions</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ea typeface="ヒラギノ角ゴ Pro W3" charset="-128"/>
                        </a:rPr>
                        <a:t>Reserves</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9845314"/>
                  </a:ext>
                </a:extLst>
              </a:tr>
            </a:tbl>
          </a:graphicData>
        </a:graphic>
      </p:graphicFrame>
      <p:sp>
        <p:nvSpPr>
          <p:cNvPr id="4" name="Content Placeholder 3">
            <a:extLst>
              <a:ext uri="{FF2B5EF4-FFF2-40B4-BE49-F238E27FC236}">
                <a16:creationId xmlns:a16="http://schemas.microsoft.com/office/drawing/2014/main" id="{52A8BF91-3620-49BA-A98C-8DF8B3DD2C94}"/>
              </a:ext>
            </a:extLst>
          </p:cNvPr>
          <p:cNvSpPr>
            <a:spLocks noGrp="1"/>
          </p:cNvSpPr>
          <p:nvPr>
            <p:ph sz="quarter" idx="14"/>
          </p:nvPr>
        </p:nvSpPr>
        <p:spPr>
          <a:xfrm>
            <a:off x="457200" y="3213436"/>
            <a:ext cx="7993626" cy="3128368"/>
          </a:xfrm>
        </p:spPr>
        <p:txBody>
          <a:bodyPr/>
          <a:lstStyle/>
          <a:p>
            <a:r>
              <a:rPr lang="en-US" sz="2000" b="1" dirty="0"/>
              <a:t>Liabilities</a:t>
            </a:r>
          </a:p>
          <a:p>
            <a:pPr lvl="1"/>
            <a:r>
              <a:rPr lang="en-US" sz="2000" dirty="0"/>
              <a:t>Currency in circulation: in the hands of the public</a:t>
            </a:r>
          </a:p>
          <a:p>
            <a:pPr lvl="1"/>
            <a:r>
              <a:rPr lang="en-US" sz="2000" dirty="0"/>
              <a:t>Reserves: bank deposits at the Fed and vault cash</a:t>
            </a:r>
          </a:p>
          <a:p>
            <a:r>
              <a:rPr lang="en-US" sz="2000" b="1" dirty="0"/>
              <a:t>Assets</a:t>
            </a:r>
          </a:p>
          <a:p>
            <a:pPr lvl="1"/>
            <a:r>
              <a:rPr lang="en-US" sz="2000" dirty="0"/>
              <a:t>Government securities: holdings by the Fed that affect money supply and earn interest</a:t>
            </a:r>
          </a:p>
          <a:p>
            <a:pPr lvl="1"/>
            <a:r>
              <a:rPr lang="en-US" sz="2000" dirty="0"/>
              <a:t>Discount loans: provide reserves to banks and earn the discount rate</a:t>
            </a:r>
          </a:p>
        </p:txBody>
      </p:sp>
    </p:spTree>
    <p:extLst>
      <p:ext uri="{BB962C8B-B14F-4D97-AF65-F5344CB8AC3E}">
        <p14:creationId xmlns:p14="http://schemas.microsoft.com/office/powerpoint/2010/main" val="15364970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7B1C3-C1D0-44F1-B905-E1766B710F7A}"/>
              </a:ext>
            </a:extLst>
          </p:cNvPr>
          <p:cNvSpPr>
            <a:spLocks noGrp="1"/>
          </p:cNvSpPr>
          <p:nvPr>
            <p:ph type="title"/>
          </p:nvPr>
        </p:nvSpPr>
        <p:spPr/>
        <p:txBody>
          <a:bodyPr/>
          <a:lstStyle/>
          <a:p>
            <a:r>
              <a:rPr lang="en-US" dirty="0"/>
              <a:t>Control of the Monetary Base</a:t>
            </a:r>
            <a:endParaRPr lang="en-IN" dirty="0"/>
          </a:p>
        </p:txBody>
      </p:sp>
      <p:sp>
        <p:nvSpPr>
          <p:cNvPr id="3" name="Content Placeholder 2">
            <a:extLst>
              <a:ext uri="{FF2B5EF4-FFF2-40B4-BE49-F238E27FC236}">
                <a16:creationId xmlns:a16="http://schemas.microsoft.com/office/drawing/2014/main" id="{83E15060-8AA0-4A15-BD65-BA1763D9CB0D}"/>
              </a:ext>
            </a:extLst>
          </p:cNvPr>
          <p:cNvSpPr>
            <a:spLocks noGrp="1"/>
          </p:cNvSpPr>
          <p:nvPr>
            <p:ph sz="quarter" idx="13"/>
          </p:nvPr>
        </p:nvSpPr>
        <p:spPr/>
        <p:txBody>
          <a:bodyPr/>
          <a:lstStyle/>
          <a:p>
            <a:pPr marL="432" indent="0">
              <a:buNone/>
            </a:pPr>
            <a:r>
              <a:rPr lang="en-IN" dirty="0"/>
              <a:t>High-powered money</a:t>
            </a:r>
          </a:p>
          <a:p>
            <a:pPr marL="432" indent="0">
              <a:buNone/>
            </a:pPr>
            <a:r>
              <a:rPr lang="en-IN" i="1" dirty="0"/>
              <a:t>M</a:t>
            </a:r>
            <a:r>
              <a:rPr lang="en-IN" sz="100" i="1" dirty="0"/>
              <a:t> </a:t>
            </a:r>
            <a:r>
              <a:rPr lang="en-IN" i="1" dirty="0"/>
              <a:t>B</a:t>
            </a:r>
            <a:r>
              <a:rPr lang="en-IN" dirty="0"/>
              <a:t> = </a:t>
            </a:r>
            <a:r>
              <a:rPr lang="en-IN" i="1" dirty="0"/>
              <a:t>C</a:t>
            </a:r>
            <a:r>
              <a:rPr lang="en-IN" dirty="0"/>
              <a:t> + </a:t>
            </a:r>
            <a:r>
              <a:rPr lang="en-IN" i="1" dirty="0"/>
              <a:t>R</a:t>
            </a:r>
          </a:p>
          <a:p>
            <a:pPr marL="432" indent="0">
              <a:buNone/>
            </a:pPr>
            <a:r>
              <a:rPr lang="en-IN" i="1" dirty="0"/>
              <a:t>C</a:t>
            </a:r>
            <a:r>
              <a:rPr lang="en-IN" dirty="0"/>
              <a:t> = currency in circulation</a:t>
            </a:r>
          </a:p>
          <a:p>
            <a:pPr marL="432" indent="0">
              <a:buNone/>
            </a:pPr>
            <a:r>
              <a:rPr lang="en-IN" i="1" dirty="0"/>
              <a:t>R</a:t>
            </a:r>
            <a:r>
              <a:rPr lang="en-IN" dirty="0"/>
              <a:t> = total reserves in the banking system</a:t>
            </a:r>
          </a:p>
        </p:txBody>
      </p:sp>
    </p:spTree>
    <p:extLst>
      <p:ext uri="{BB962C8B-B14F-4D97-AF65-F5344CB8AC3E}">
        <p14:creationId xmlns:p14="http://schemas.microsoft.com/office/powerpoint/2010/main" val="4078108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7B1C3-C1D0-44F1-B905-E1766B710F7A}"/>
              </a:ext>
            </a:extLst>
          </p:cNvPr>
          <p:cNvSpPr>
            <a:spLocks noGrp="1"/>
          </p:cNvSpPr>
          <p:nvPr>
            <p:ph type="title"/>
          </p:nvPr>
        </p:nvSpPr>
        <p:spPr/>
        <p:txBody>
          <a:bodyPr/>
          <a:lstStyle/>
          <a:p>
            <a:r>
              <a:rPr lang="en-US" dirty="0"/>
              <a:t>Control of the Monetary Base</a:t>
            </a:r>
            <a:endParaRPr lang="en-IN" dirty="0"/>
          </a:p>
        </p:txBody>
      </p:sp>
      <p:pic>
        <p:nvPicPr>
          <p:cNvPr id="7" name="Picture 6">
            <a:extLst>
              <a:ext uri="{FF2B5EF4-FFF2-40B4-BE49-F238E27FC236}">
                <a16:creationId xmlns:a16="http://schemas.microsoft.com/office/drawing/2014/main" id="{6EF81756-9109-0864-E810-1016CCBA93FC}"/>
              </a:ext>
            </a:extLst>
          </p:cNvPr>
          <p:cNvPicPr>
            <a:picLocks noChangeAspect="1"/>
          </p:cNvPicPr>
          <p:nvPr/>
        </p:nvPicPr>
        <p:blipFill>
          <a:blip r:embed="rId2"/>
          <a:stretch>
            <a:fillRect/>
          </a:stretch>
        </p:blipFill>
        <p:spPr>
          <a:xfrm>
            <a:off x="1361209" y="1614487"/>
            <a:ext cx="6182591" cy="4486795"/>
          </a:xfrm>
          <a:prstGeom prst="rect">
            <a:avLst/>
          </a:prstGeom>
        </p:spPr>
      </p:pic>
    </p:spTree>
    <p:extLst>
      <p:ext uri="{BB962C8B-B14F-4D97-AF65-F5344CB8AC3E}">
        <p14:creationId xmlns:p14="http://schemas.microsoft.com/office/powerpoint/2010/main" val="2348809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7B1C3-C1D0-44F1-B905-E1766B710F7A}"/>
              </a:ext>
            </a:extLst>
          </p:cNvPr>
          <p:cNvSpPr>
            <a:spLocks noGrp="1"/>
          </p:cNvSpPr>
          <p:nvPr>
            <p:ph type="title"/>
          </p:nvPr>
        </p:nvSpPr>
        <p:spPr>
          <a:xfrm>
            <a:off x="457199" y="215371"/>
            <a:ext cx="8427027" cy="678247"/>
          </a:xfrm>
        </p:spPr>
        <p:txBody>
          <a:bodyPr/>
          <a:lstStyle/>
          <a:p>
            <a:r>
              <a:rPr lang="en-US" dirty="0"/>
              <a:t>Money Supply (March 2020)</a:t>
            </a:r>
            <a:endParaRPr lang="en-IN" dirty="0"/>
          </a:p>
        </p:txBody>
      </p:sp>
      <p:pic>
        <p:nvPicPr>
          <p:cNvPr id="7" name="Picture 6">
            <a:extLst>
              <a:ext uri="{FF2B5EF4-FFF2-40B4-BE49-F238E27FC236}">
                <a16:creationId xmlns:a16="http://schemas.microsoft.com/office/drawing/2014/main" id="{4218A15D-36A4-3A3E-D6B4-CA7B98013817}"/>
              </a:ext>
            </a:extLst>
          </p:cNvPr>
          <p:cNvPicPr>
            <a:picLocks noChangeAspect="1"/>
          </p:cNvPicPr>
          <p:nvPr/>
        </p:nvPicPr>
        <p:blipFill>
          <a:blip r:embed="rId2"/>
          <a:stretch>
            <a:fillRect/>
          </a:stretch>
        </p:blipFill>
        <p:spPr>
          <a:xfrm>
            <a:off x="885825" y="1642004"/>
            <a:ext cx="7372350" cy="5000625"/>
          </a:xfrm>
          <a:prstGeom prst="rect">
            <a:avLst/>
          </a:prstGeom>
        </p:spPr>
      </p:pic>
    </p:spTree>
    <p:extLst>
      <p:ext uri="{BB962C8B-B14F-4D97-AF65-F5344CB8AC3E}">
        <p14:creationId xmlns:p14="http://schemas.microsoft.com/office/powerpoint/2010/main" val="3310815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7B1C3-C1D0-44F1-B905-E1766B710F7A}"/>
              </a:ext>
            </a:extLst>
          </p:cNvPr>
          <p:cNvSpPr>
            <a:spLocks noGrp="1"/>
          </p:cNvSpPr>
          <p:nvPr>
            <p:ph type="title"/>
          </p:nvPr>
        </p:nvSpPr>
        <p:spPr>
          <a:xfrm>
            <a:off x="457199" y="215371"/>
            <a:ext cx="8427027" cy="699029"/>
          </a:xfrm>
        </p:spPr>
        <p:txBody>
          <a:bodyPr/>
          <a:lstStyle/>
          <a:p>
            <a:r>
              <a:rPr lang="en-US" dirty="0"/>
              <a:t>Money Supply and the Monetary Base</a:t>
            </a:r>
            <a:endParaRPr lang="en-IN" dirty="0"/>
          </a:p>
        </p:txBody>
      </p:sp>
      <p:pic>
        <p:nvPicPr>
          <p:cNvPr id="4" name="Picture 3">
            <a:extLst>
              <a:ext uri="{FF2B5EF4-FFF2-40B4-BE49-F238E27FC236}">
                <a16:creationId xmlns:a16="http://schemas.microsoft.com/office/drawing/2014/main" id="{8DABA76C-7793-DF07-9027-8BEF06E9B905}"/>
              </a:ext>
            </a:extLst>
          </p:cNvPr>
          <p:cNvPicPr>
            <a:picLocks noChangeAspect="1"/>
          </p:cNvPicPr>
          <p:nvPr/>
        </p:nvPicPr>
        <p:blipFill>
          <a:blip r:embed="rId2"/>
          <a:stretch>
            <a:fillRect/>
          </a:stretch>
        </p:blipFill>
        <p:spPr>
          <a:xfrm>
            <a:off x="1298864" y="1828800"/>
            <a:ext cx="7480990" cy="4341300"/>
          </a:xfrm>
          <a:prstGeom prst="rect">
            <a:avLst/>
          </a:prstGeom>
        </p:spPr>
      </p:pic>
    </p:spTree>
    <p:extLst>
      <p:ext uri="{BB962C8B-B14F-4D97-AF65-F5344CB8AC3E}">
        <p14:creationId xmlns:p14="http://schemas.microsoft.com/office/powerpoint/2010/main" val="10564155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74DD1-8744-466C-9D86-2F6648B429B3}"/>
              </a:ext>
            </a:extLst>
          </p:cNvPr>
          <p:cNvSpPr>
            <a:spLocks noGrp="1"/>
          </p:cNvSpPr>
          <p:nvPr>
            <p:ph type="title"/>
          </p:nvPr>
        </p:nvSpPr>
        <p:spPr/>
        <p:txBody>
          <a:bodyPr/>
          <a:lstStyle/>
          <a:p>
            <a:r>
              <a:rPr lang="en-US" dirty="0"/>
              <a:t>Open Market Purchase from a Bank</a:t>
            </a:r>
            <a:endParaRPr lang="en-IN" dirty="0"/>
          </a:p>
        </p:txBody>
      </p:sp>
      <p:graphicFrame>
        <p:nvGraphicFramePr>
          <p:cNvPr id="17" name="Content Placeholder 2">
            <a:extLst>
              <a:ext uri="{FF2B5EF4-FFF2-40B4-BE49-F238E27FC236}">
                <a16:creationId xmlns:a16="http://schemas.microsoft.com/office/drawing/2014/main" id="{FAA160CD-FC96-4BAB-86DA-3CDC0B77B75C}"/>
              </a:ext>
            </a:extLst>
          </p:cNvPr>
          <p:cNvGraphicFramePr>
            <a:graphicFrameLocks noGrp="1"/>
          </p:cNvGraphicFramePr>
          <p:nvPr>
            <p:ph sz="quarter" idx="13"/>
            <p:extLst>
              <p:ext uri="{D42A27DB-BD31-4B8C-83A1-F6EECF244321}">
                <p14:modId xmlns:p14="http://schemas.microsoft.com/office/powerpoint/2010/main" val="3338627236"/>
              </p:ext>
            </p:extLst>
          </p:nvPr>
        </p:nvGraphicFramePr>
        <p:xfrm>
          <a:off x="457200" y="1670561"/>
          <a:ext cx="4011612" cy="1630680"/>
        </p:xfrm>
        <a:graphic>
          <a:graphicData uri="http://schemas.openxmlformats.org/drawingml/2006/table">
            <a:tbl>
              <a:tblPr firstRow="1" bandRow="1">
                <a:tableStyleId>{2D5ABB26-0587-4C30-8999-92F81FD0307C}</a:tableStyleId>
              </a:tblPr>
              <a:tblGrid>
                <a:gridCol w="1552669">
                  <a:extLst>
                    <a:ext uri="{9D8B030D-6E8A-4147-A177-3AD203B41FA5}">
                      <a16:colId xmlns:a16="http://schemas.microsoft.com/office/drawing/2014/main" val="1908582014"/>
                    </a:ext>
                  </a:extLst>
                </a:gridCol>
                <a:gridCol w="1121739">
                  <a:extLst>
                    <a:ext uri="{9D8B030D-6E8A-4147-A177-3AD203B41FA5}">
                      <a16:colId xmlns:a16="http://schemas.microsoft.com/office/drawing/2014/main" val="828543815"/>
                    </a:ext>
                  </a:extLst>
                </a:gridCol>
                <a:gridCol w="1337204">
                  <a:extLst>
                    <a:ext uri="{9D8B030D-6E8A-4147-A177-3AD203B41FA5}">
                      <a16:colId xmlns:a16="http://schemas.microsoft.com/office/drawing/2014/main" val="2107711753"/>
                    </a:ext>
                  </a:extLst>
                </a:gridCol>
              </a:tblGrid>
              <a:tr h="370840">
                <a:tc>
                  <a:txBody>
                    <a:bodyPr/>
                    <a:lstStyle/>
                    <a:p>
                      <a:pPr algn="l"/>
                      <a:r>
                        <a:rPr kumimoji="0" lang="en-US" sz="1400" b="1" i="0" u="none" strike="noStrike" cap="none" normalizeH="0" baseline="0" dirty="0">
                          <a:ln>
                            <a:noFill/>
                          </a:ln>
                          <a:solidFill>
                            <a:schemeClr val="tx1"/>
                          </a:solidFill>
                          <a:effectLst/>
                          <a:latin typeface="+mn-lt"/>
                          <a:ea typeface="ヒラギノ角ゴ Pro W3" charset="-128"/>
                        </a:rPr>
                        <a:t>Banking System</a:t>
                      </a:r>
                      <a:endParaRPr lang="en-US" sz="140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42373212"/>
                  </a:ext>
                </a:extLst>
              </a:tr>
              <a:tr h="370840">
                <a:tc>
                  <a:txBody>
                    <a:bodyPr/>
                    <a:lstStyle/>
                    <a:p>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endParaRPr lang="en-US" sz="1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4143856"/>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Securities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37252898"/>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mn-lt"/>
                          <a:ea typeface="ヒラギノ角ゴ Pro W3" charset="-128"/>
                        </a:rPr>
                        <a:t>Reserves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5140423"/>
                  </a:ext>
                </a:extLst>
              </a:tr>
            </a:tbl>
          </a:graphicData>
        </a:graphic>
      </p:graphicFrame>
      <p:graphicFrame>
        <p:nvGraphicFramePr>
          <p:cNvPr id="19" name="Object 18">
            <a:extLst>
              <a:ext uri="{FF2B5EF4-FFF2-40B4-BE49-F238E27FC236}">
                <a16:creationId xmlns:a16="http://schemas.microsoft.com/office/drawing/2014/main" id="{70C54D0C-9600-41E7-9533-9B9A999B36CD}"/>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3197740498"/>
              </p:ext>
            </p:extLst>
          </p:nvPr>
        </p:nvGraphicFramePr>
        <p:xfrm>
          <a:off x="2359056" y="2629410"/>
          <a:ext cx="685800" cy="215900"/>
        </p:xfrm>
        <a:graphic>
          <a:graphicData uri="http://schemas.openxmlformats.org/presentationml/2006/ole">
            <mc:AlternateContent xmlns:mc="http://schemas.openxmlformats.org/markup-compatibility/2006">
              <mc:Choice xmlns:v="urn:schemas-microsoft-com:vml" Requires="v">
                <p:oleObj name="Equation" r:id="rId2" imgW="685800" imgH="215640" progId="Equation.DSMT4">
                  <p:embed/>
                </p:oleObj>
              </mc:Choice>
              <mc:Fallback>
                <p:oleObj name="Equation" r:id="rId2" imgW="685800" imgH="215640" progId="Equation.DSMT4">
                  <p:embed/>
                  <p:pic>
                    <p:nvPicPr>
                      <p:cNvPr id="0" name=""/>
                      <p:cNvPicPr/>
                      <p:nvPr/>
                    </p:nvPicPr>
                    <p:blipFill>
                      <a:blip r:embed="rId3"/>
                      <a:stretch>
                        <a:fillRect/>
                      </a:stretch>
                    </p:blipFill>
                    <p:spPr>
                      <a:xfrm>
                        <a:off x="2359056" y="2629410"/>
                        <a:ext cx="685800" cy="215900"/>
                      </a:xfrm>
                      <a:prstGeom prst="rect">
                        <a:avLst/>
                      </a:prstGeom>
                      <a:solidFill>
                        <a:schemeClr val="bg1"/>
                      </a:solidFill>
                    </p:spPr>
                  </p:pic>
                </p:oleObj>
              </mc:Fallback>
            </mc:AlternateContent>
          </a:graphicData>
        </a:graphic>
      </p:graphicFrame>
      <p:graphicFrame>
        <p:nvGraphicFramePr>
          <p:cNvPr id="18" name="Content Placeholder 3">
            <a:extLst>
              <a:ext uri="{FF2B5EF4-FFF2-40B4-BE49-F238E27FC236}">
                <a16:creationId xmlns:a16="http://schemas.microsoft.com/office/drawing/2014/main" id="{FDECA3EB-E26E-4C71-9ED5-C270B283A7E5}"/>
              </a:ext>
            </a:extLst>
          </p:cNvPr>
          <p:cNvGraphicFramePr>
            <a:graphicFrameLocks noGrp="1"/>
          </p:cNvGraphicFramePr>
          <p:nvPr>
            <p:ph sz="quarter" idx="14"/>
            <p:extLst>
              <p:ext uri="{D42A27DB-BD31-4B8C-83A1-F6EECF244321}">
                <p14:modId xmlns:p14="http://schemas.microsoft.com/office/powerpoint/2010/main" val="900143924"/>
              </p:ext>
            </p:extLst>
          </p:nvPr>
        </p:nvGraphicFramePr>
        <p:xfrm>
          <a:off x="4648959" y="1673231"/>
          <a:ext cx="4011612" cy="1628009"/>
        </p:xfrm>
        <a:graphic>
          <a:graphicData uri="http://schemas.openxmlformats.org/drawingml/2006/table">
            <a:tbl>
              <a:tblPr firstRow="1" bandRow="1">
                <a:tableStyleId>{2D5ABB26-0587-4C30-8999-92F81FD0307C}</a:tableStyleId>
              </a:tblPr>
              <a:tblGrid>
                <a:gridCol w="1002903">
                  <a:extLst>
                    <a:ext uri="{9D8B030D-6E8A-4147-A177-3AD203B41FA5}">
                      <a16:colId xmlns:a16="http://schemas.microsoft.com/office/drawing/2014/main" val="272349596"/>
                    </a:ext>
                  </a:extLst>
                </a:gridCol>
                <a:gridCol w="1002903">
                  <a:extLst>
                    <a:ext uri="{9D8B030D-6E8A-4147-A177-3AD203B41FA5}">
                      <a16:colId xmlns:a16="http://schemas.microsoft.com/office/drawing/2014/main" val="906016122"/>
                    </a:ext>
                  </a:extLst>
                </a:gridCol>
                <a:gridCol w="1002903">
                  <a:extLst>
                    <a:ext uri="{9D8B030D-6E8A-4147-A177-3AD203B41FA5}">
                      <a16:colId xmlns:a16="http://schemas.microsoft.com/office/drawing/2014/main" val="4018791054"/>
                    </a:ext>
                  </a:extLst>
                </a:gridCol>
                <a:gridCol w="1002903">
                  <a:extLst>
                    <a:ext uri="{9D8B030D-6E8A-4147-A177-3AD203B41FA5}">
                      <a16:colId xmlns:a16="http://schemas.microsoft.com/office/drawing/2014/main" val="1091733722"/>
                    </a:ext>
                  </a:extLst>
                </a:gridCol>
              </a:tblGrid>
              <a:tr h="808391">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Federal Reserve System</a:t>
                      </a:r>
                      <a:endParaRPr lang="en-US" sz="140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21936611"/>
                  </a:ext>
                </a:extLst>
              </a:tr>
              <a:tr h="409809">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baseline="0" dirty="0">
                          <a:solidFill>
                            <a:schemeClr val="tx1"/>
                          </a:solidFill>
                          <a:latin typeface="+mn-lt"/>
                        </a:rPr>
                        <a:t>Blank</a:t>
                      </a:r>
                      <a:endParaRPr lang="en-US" sz="1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62951928"/>
                  </a:ext>
                </a:extLst>
              </a:tr>
              <a:tr h="40980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Securities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Reserves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02880271"/>
                  </a:ext>
                </a:extLst>
              </a:tr>
            </a:tbl>
          </a:graphicData>
        </a:graphic>
      </p:graphicFrame>
      <p:sp>
        <p:nvSpPr>
          <p:cNvPr id="5" name="Content Placeholder 4">
            <a:extLst>
              <a:ext uri="{FF2B5EF4-FFF2-40B4-BE49-F238E27FC236}">
                <a16:creationId xmlns:a16="http://schemas.microsoft.com/office/drawing/2014/main" id="{2E8E92BF-7388-44C6-878A-C2C3B006EDBA}"/>
              </a:ext>
            </a:extLst>
          </p:cNvPr>
          <p:cNvSpPr>
            <a:spLocks noGrp="1"/>
          </p:cNvSpPr>
          <p:nvPr>
            <p:ph sz="quarter" idx="15"/>
          </p:nvPr>
        </p:nvSpPr>
        <p:spPr>
          <a:xfrm>
            <a:off x="457200" y="3714256"/>
            <a:ext cx="8229601" cy="2225108"/>
          </a:xfrm>
        </p:spPr>
        <p:txBody>
          <a:bodyPr/>
          <a:lstStyle/>
          <a:p>
            <a:r>
              <a:rPr lang="en-US" dirty="0"/>
              <a:t>Net result is that reserves have increased by $100</a:t>
            </a:r>
          </a:p>
          <a:p>
            <a:r>
              <a:rPr lang="en-US" dirty="0"/>
              <a:t>No change in currency</a:t>
            </a:r>
          </a:p>
          <a:p>
            <a:r>
              <a:rPr lang="en-US" dirty="0"/>
              <a:t>Monetary base has risen by $100</a:t>
            </a:r>
          </a:p>
        </p:txBody>
      </p:sp>
    </p:spTree>
    <p:extLst>
      <p:ext uri="{BB962C8B-B14F-4D97-AF65-F5344CB8AC3E}">
        <p14:creationId xmlns:p14="http://schemas.microsoft.com/office/powerpoint/2010/main" val="1371194727"/>
      </p:ext>
    </p:extLst>
  </p:cSld>
  <p:clrMapOvr>
    <a:masterClrMapping/>
  </p:clrMapOvr>
</p:sld>
</file>

<file path=ppt/theme/theme1.xml><?xml version="1.0" encoding="utf-8"?>
<a:theme xmlns:a="http://schemas.openxmlformats.org/drawingml/2006/main" name="USH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USHE_slide options">
  <a:themeElements>
    <a:clrScheme name="Custom 40">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33399"/>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147065</TotalTime>
  <Words>2534</Words>
  <Application>Microsoft Office PowerPoint</Application>
  <PresentationFormat>On-screen Show (4:3)</PresentationFormat>
  <Paragraphs>533</Paragraphs>
  <Slides>36</Slides>
  <Notes>4</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36</vt:i4>
      </vt:variant>
    </vt:vector>
  </HeadingPairs>
  <TitlesOfParts>
    <vt:vector size="43" baseType="lpstr">
      <vt:lpstr>Calibri</vt:lpstr>
      <vt:lpstr>Noto Sans Symbols</vt:lpstr>
      <vt:lpstr>Arial</vt:lpstr>
      <vt:lpstr>Times New Roman</vt:lpstr>
      <vt:lpstr>USHE</vt:lpstr>
      <vt:lpstr>USHE_slide options</vt:lpstr>
      <vt:lpstr>Equation</vt:lpstr>
      <vt:lpstr>Chapter 14</vt:lpstr>
      <vt:lpstr>Preview</vt:lpstr>
      <vt:lpstr>Three Players in the Money Supply Process</vt:lpstr>
      <vt:lpstr>The Fed’s Balance Sheet</vt:lpstr>
      <vt:lpstr>Control of the Monetary Base</vt:lpstr>
      <vt:lpstr>Control of the Monetary Base</vt:lpstr>
      <vt:lpstr>Money Supply (March 2020)</vt:lpstr>
      <vt:lpstr>Money Supply and the Monetary Base</vt:lpstr>
      <vt:lpstr>Open Market Purchase from a Bank</vt:lpstr>
      <vt:lpstr>Open Market Purchase from the Nonbank Public (1 of 2)</vt:lpstr>
      <vt:lpstr>Open Market Purchase from the Nonbank Public (2 of 2)</vt:lpstr>
      <vt:lpstr>Open Market Purchase: Summary</vt:lpstr>
      <vt:lpstr>Open Market Sale</vt:lpstr>
      <vt:lpstr>Shifts from Deposits into Currency</vt:lpstr>
      <vt:lpstr>Loans to Financial Institutions</vt:lpstr>
      <vt:lpstr>Other Factors That Affect the Monetary Base</vt:lpstr>
      <vt:lpstr>Overview of the Fed’s Ability to Control the Monetary Base</vt:lpstr>
      <vt:lpstr>Multiple Deposit Creation: A Simple Model (1 of 2)</vt:lpstr>
      <vt:lpstr>Multiple Deposit Creation: A Simple Model (2 of 2)</vt:lpstr>
      <vt:lpstr>Table 1 Creation of Deposits (Assuming 10% Reserve Requirement and a $100 Increase in Reserves)</vt:lpstr>
      <vt:lpstr>Deriving the Formula for Multiple Deposit Creation</vt:lpstr>
      <vt:lpstr>Critique of the Simple Model</vt:lpstr>
      <vt:lpstr>Factors That Determine the Money Supply (1 of 2)</vt:lpstr>
      <vt:lpstr>Factors That Determine the Money Supply (2 of 2)</vt:lpstr>
      <vt:lpstr>Overview of the Money Supply Process</vt:lpstr>
      <vt:lpstr>The Money Multiplier</vt:lpstr>
      <vt:lpstr>Deriving the Money Multiplier (1 of 4)</vt:lpstr>
      <vt:lpstr>Deriving the Money Multiplier (2 of 4)</vt:lpstr>
      <vt:lpstr>Deriving the Money Multiplier (3 of 4)</vt:lpstr>
      <vt:lpstr>Deriving the Money Multiplier (4 of 4)</vt:lpstr>
      <vt:lpstr>Intuition Behind the Money Multiplier</vt:lpstr>
      <vt:lpstr>Quantitative Easing and the Money Supply, 2007–2017</vt:lpstr>
      <vt:lpstr>Quantitative Easing and the Money Supply, 2007–2014</vt:lpstr>
      <vt:lpstr>Figure 1 M1 and the Monetary Base, 2007–2020</vt:lpstr>
      <vt:lpstr>Figure 2 Excess Reserves and Currency Ratio, 2007–2020</vt:lpstr>
      <vt:lpstr>Copyright</vt:lpstr>
    </vt:vector>
  </TitlesOfParts>
  <Company>Pearson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Economics of Money, Banking, and Financial Markets, Thirteenth Edition, Chapter 14, The Money Supply Process</dc:title>
  <dc:subject>BusPub</dc:subject>
  <dc:creator>Mishkin</dc:creator>
  <cp:keywords>The Economics of Money, Banking, and Financial Markets</cp:keywords>
  <dc:description>Long description alt-text is inserted in the notes pane; This presentation contains the hyperlinks. Alt text for images/math equations within table cells have been placed behind the object intentionally to provide a better screen reader user experience.</dc:description>
  <cp:lastModifiedBy>Ghimire, Umesh</cp:lastModifiedBy>
  <cp:revision>864</cp:revision>
  <dcterms:modified xsi:type="dcterms:W3CDTF">2023-04-19T18:54:28Z</dcterms:modified>
</cp:coreProperties>
</file>